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7" r:id="rId37"/>
    <p:sldId id="316"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202E0-85BF-4E40-A16C-DEDB963CAD3B}" v="130" dt="2022-01-23T17:43:44.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96166" autoAdjust="0"/>
  </p:normalViewPr>
  <p:slideViewPr>
    <p:cSldViewPr>
      <p:cViewPr varScale="1">
        <p:scale>
          <a:sx n="118" d="100"/>
          <a:sy n="118" d="100"/>
        </p:scale>
        <p:origin x="208" y="20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7.xml"/><Relationship Id="rId5" Type="http://schemas.openxmlformats.org/officeDocument/2006/relationships/slide" Target="slides/slide31.xml"/><Relationship Id="rId10" Type="http://schemas.openxmlformats.org/officeDocument/2006/relationships/slide" Target="slides/slide36.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31202E0-85BF-4E40-A16C-DEDB963CAD3B}"/>
    <pc:docChg chg="custSel modSld sldOrd">
      <pc:chgData name="Jeffrey M. Colon" userId="615143b1-cdee-493d-9a9d-1565ce8666d9" providerId="ADAL" clId="{431202E0-85BF-4E40-A16C-DEDB963CAD3B}" dt="2022-01-23T17:43:44.200" v="418" actId="20577"/>
      <pc:docMkLst>
        <pc:docMk/>
      </pc:docMkLst>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pc:chgData name="Jeffrey M. Colon" userId="615143b1-cdee-493d-9a9d-1565ce8666d9" providerId="ADAL" clId="{431202E0-85BF-4E40-A16C-DEDB963CAD3B}" dt="2022-01-23T17:04:24.505" v="2" actId="20577"/>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sldChg chg="modSp">
        <pc:chgData name="Jeffrey M. Colon" userId="615143b1-cdee-493d-9a9d-1565ce8666d9" providerId="ADAL" clId="{431202E0-85BF-4E40-A16C-DEDB963CAD3B}" dt="2022-01-23T17:30:31.334" v="8"/>
        <pc:sldMkLst>
          <pc:docMk/>
          <pc:sldMk cId="0" sldId="311"/>
        </pc:sldMkLst>
        <pc:spChg chg="mod">
          <ac:chgData name="Jeffrey M. Colon" userId="615143b1-cdee-493d-9a9d-1565ce8666d9" providerId="ADAL" clId="{431202E0-85BF-4E40-A16C-DEDB963CAD3B}" dt="2022-01-23T17:30:31.334" v="8"/>
          <ac:spMkLst>
            <pc:docMk/>
            <pc:sldMk cId="0" sldId="311"/>
            <ac:spMk id="115715" creationId="{00000000-0000-0000-0000-000000000000}"/>
          </ac:spMkLst>
        </pc:spChg>
      </pc:sldChg>
      <pc:sldChg chg="modSp mod modAnim">
        <pc:chgData name="Jeffrey M. Colon" userId="615143b1-cdee-493d-9a9d-1565ce8666d9" providerId="ADAL" clId="{431202E0-85BF-4E40-A16C-DEDB963CAD3B}" dt="2022-01-23T17:43:44.200" v="418" actId="20577"/>
        <pc:sldMkLst>
          <pc:docMk/>
          <pc:sldMk cId="0" sldId="316"/>
        </pc:sldMkLst>
        <pc:spChg chg="mod">
          <ac:chgData name="Jeffrey M. Colon" userId="615143b1-cdee-493d-9a9d-1565ce8666d9" providerId="ADAL" clId="{431202E0-85BF-4E40-A16C-DEDB963CAD3B}" dt="2022-01-23T17:43:44.200" v="418" actId="20577"/>
          <ac:spMkLst>
            <pc:docMk/>
            <pc:sldMk cId="0" sldId="316"/>
            <ac:spMk id="128003" creationId="{00000000-0000-0000-0000-000000000000}"/>
          </ac:spMkLst>
        </pc:spChg>
      </pc:sldChg>
      <pc:sldChg chg="modSp mod ord">
        <pc:chgData name="Jeffrey M. Colon" userId="615143b1-cdee-493d-9a9d-1565ce8666d9" providerId="ADAL" clId="{431202E0-85BF-4E40-A16C-DEDB963CAD3B}" dt="2022-01-23T17:34:24.893" v="294" actId="20578"/>
        <pc:sldMkLst>
          <pc:docMk/>
          <pc:sldMk cId="0" sldId="317"/>
        </pc:sldMkLst>
        <pc:spChg chg="mod">
          <ac:chgData name="Jeffrey M. Colon" userId="615143b1-cdee-493d-9a9d-1565ce8666d9" providerId="ADAL" clId="{431202E0-85BF-4E40-A16C-DEDB963CAD3B}" dt="2022-01-23T17:33:52.087" v="293" actId="20577"/>
          <ac:spMkLst>
            <pc:docMk/>
            <pc:sldMk cId="0" sldId="317"/>
            <ac:spMk id="13005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36</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37</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IT_Source_22</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425196" y="585794"/>
            <a:ext cx="8375904" cy="23698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r>
              <a:rPr lang="en-US" sz="2000" b="0" dirty="0"/>
              <a:t>HF enters into long equity swap with Bank under which Bank pays appreciation and dividends and HF pays depreciation and LIBOR + 25 bps with respect to 1MM shares of IBM, with a current price of $84.  The notional amount at signing is $84M (1MM * $84/share) and LIBOR is 3%.  If the price of IBM is $100 at termination, Bank pays 16M ($100-$84)*1MM minus 2.73M (3.25% * $84MM).</a:t>
            </a:r>
            <a:r>
              <a:rPr lang="en-US" sz="2800" b="0" dirty="0"/>
              <a:t> </a:t>
            </a:r>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4" name="Text Box 12"/>
          <p:cNvSpPr txBox="1">
            <a:spLocks noChangeArrowheads="1"/>
          </p:cNvSpPr>
          <p:nvPr/>
        </p:nvSpPr>
        <p:spPr bwMode="auto">
          <a:xfrm>
            <a:off x="2819400" y="3477339"/>
            <a:ext cx="2347913"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 xmlns:a14="http://schemas.microsoft.com/office/drawing/2010/main">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000" dirty="0"/>
              <a:t>Although listed as FDAP under section §871(a), performing servicing constitutes engaging in a US T/B, which causes the income to be ECI (§ 864(b)(1))</a:t>
            </a:r>
          </a:p>
          <a:p>
            <a:r>
              <a:rPr lang="en-US" sz="2000" dirty="0"/>
              <a:t>Deferred compensation:  §864(c)(6)</a:t>
            </a:r>
          </a:p>
          <a:p>
            <a:r>
              <a:rPr lang="en-US" sz="20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r>
              <a:rPr lang="en-US" sz="240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a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000" dirty="0"/>
              <a:t>Gain from the sale of PP is not FDAP (Reg. §1.1441-1(b)(2))</a:t>
            </a:r>
          </a:p>
          <a:p>
            <a:pPr>
              <a:lnSpc>
                <a:spcPct val="90000"/>
              </a:lnSpc>
            </a:pPr>
            <a:r>
              <a:rPr lang="en-US" sz="2000" dirty="0"/>
              <a:t>Exception:  Contingent gains from the sale of intellectual property (§871(a)(1)(D))</a:t>
            </a:r>
          </a:p>
          <a:p>
            <a:pPr>
              <a:lnSpc>
                <a:spcPct val="90000"/>
              </a:lnSpc>
            </a:pPr>
            <a:r>
              <a:rPr lang="en-US" sz="2000" dirty="0"/>
              <a:t>Alien present in the US 183 days or more is subject to flat 30% tax on US source capital gain</a:t>
            </a:r>
          </a:p>
          <a:p>
            <a:pPr>
              <a:lnSpc>
                <a:spcPct val="90000"/>
              </a:lnSpc>
            </a:pPr>
            <a:r>
              <a:rPr lang="en-US" sz="2000" dirty="0"/>
              <a:t>Royalties v. Sales/Personal Service Inc. v. Sales: Rev. Rul. 84-78; </a:t>
            </a:r>
            <a:r>
              <a:rPr lang="en-US" sz="2000" u="sng" dirty="0"/>
              <a:t>Wodehouse</a:t>
            </a:r>
            <a:r>
              <a:rPr lang="en-US" sz="2000" dirty="0"/>
              <a:t>, and </a:t>
            </a:r>
            <a:r>
              <a:rPr lang="en-US" sz="2000" u="sng" dirty="0"/>
              <a:t>Cook</a:t>
            </a:r>
            <a:r>
              <a:rPr lang="en-US" sz="2800" dirty="0"/>
              <a:t>  </a:t>
            </a:r>
          </a:p>
        </p:txBody>
      </p:sp>
      <p:sp>
        <p:nvSpPr>
          <p:cNvPr id="11571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endParaRPr lang="en-US" sz="2000" b="1" u="sng" dirty="0">
              <a:solidFill>
                <a:srgbClr val="000000"/>
              </a:solidFill>
            </a:endParaRPr>
          </a:p>
          <a:p>
            <a:pPr marL="465138" indent="-465138"/>
            <a:r>
              <a:rPr lang="en-US" sz="2000" b="1" dirty="0">
                <a:solidFill>
                  <a:srgbClr val="000000"/>
                </a:solidFill>
              </a:rPr>
              <a:t>As a result of TCJA changes to </a:t>
            </a:r>
            <a:r>
              <a:rPr lang="en-US" sz="2000" dirty="0"/>
              <a:t>§</a:t>
            </a:r>
            <a:r>
              <a:rPr lang="en-US" sz="2000" b="1" dirty="0">
                <a:solidFill>
                  <a:srgbClr val="000000"/>
                </a:solidFill>
              </a:rPr>
              <a:t>863(b)(2) (flush language), income from the sale within and the manufacture without the US, or vice versa, is now sourced solely on the location of production assets.</a:t>
            </a:r>
          </a:p>
          <a:p>
            <a:pPr marL="465138" indent="-465138"/>
            <a:endParaRPr lang="en-US" sz="2000" b="1" dirty="0">
              <a:solidFill>
                <a:srgbClr val="000000"/>
              </a:solidFill>
            </a:endParaRPr>
          </a:p>
          <a:p>
            <a:pPr marL="465138" indent="-465138"/>
            <a:r>
              <a:rPr lang="en-US" sz="2000" b="1" u="sng" dirty="0">
                <a:solidFill>
                  <a:srgbClr val="000000"/>
                </a:solidFill>
              </a:rPr>
              <a:t>Old 50/50 Method</a:t>
            </a:r>
            <a:r>
              <a:rPr lang="en-US" sz="2000" dirty="0">
                <a:solidFill>
                  <a:srgbClr val="000000"/>
                </a:solidFill>
              </a:rPr>
              <a:t> </a:t>
            </a:r>
          </a:p>
          <a:p>
            <a:pPr marL="865188" lvl="1"/>
            <a:r>
              <a:rPr lang="en-US" sz="1800" dirty="0">
                <a:solidFill>
                  <a:srgbClr val="000000"/>
                </a:solidFill>
              </a:rPr>
              <a:t>(Former Regs.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Old IFP Method</a:t>
            </a:r>
            <a:r>
              <a:rPr lang="en-US" sz="2000" dirty="0">
                <a:solidFill>
                  <a:srgbClr val="000000"/>
                </a:solidFill>
              </a:rPr>
              <a:t> </a:t>
            </a:r>
          </a:p>
          <a:p>
            <a:pPr marL="865188" lvl="1"/>
            <a:r>
              <a:rPr lang="en-US" sz="2000" dirty="0">
                <a:solidFill>
                  <a:srgbClr val="000000"/>
                </a:solidFill>
              </a:rPr>
              <a:t>(Former Regs.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36</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normAutofit fontScale="92500" lnSpcReduction="10000"/>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dirty="0">
                <a:solidFill>
                  <a:srgbClr val="000000"/>
                </a:solidFill>
              </a:rPr>
              <a:t>As a result of TCJA changes to §863(b)(2): </a:t>
            </a:r>
          </a:p>
          <a:p>
            <a:pPr lvl="1"/>
            <a:r>
              <a:rPr lang="en-US" sz="2250" dirty="0">
                <a:solidFill>
                  <a:srgbClr val="000000"/>
                </a:solidFill>
              </a:rPr>
              <a:t>For natural resources, gold, oil, or corn, if there is no additional production activity with respect to the natural resource, </a:t>
            </a:r>
            <a:r>
              <a:rPr lang="en-US" sz="2250" b="1" dirty="0">
                <a:solidFill>
                  <a:srgbClr val="000000"/>
                </a:solidFill>
              </a:rPr>
              <a:t>all</a:t>
            </a:r>
            <a:r>
              <a:rPr lang="en-US" sz="2250" dirty="0">
                <a:solidFill>
                  <a:srgbClr val="000000"/>
                </a:solidFill>
              </a:rPr>
              <a:t> gross income from sales of natural resources inventory is based on the </a:t>
            </a:r>
            <a:r>
              <a:rPr lang="en-US" sz="2250" b="1" dirty="0">
                <a:solidFill>
                  <a:srgbClr val="000000"/>
                </a:solidFill>
              </a:rPr>
              <a:t>location of the farm, mine, oil or gas well</a:t>
            </a:r>
            <a:r>
              <a:rPr lang="en-US" sz="2250" dirty="0">
                <a:solidFill>
                  <a:srgbClr val="000000"/>
                </a:solidFill>
              </a:rPr>
              <a:t>.  </a:t>
            </a:r>
          </a:p>
          <a:p>
            <a:pPr lvl="1"/>
            <a:r>
              <a:rPr lang="en-US" sz="2250" dirty="0">
                <a:solidFill>
                  <a:srgbClr val="000000"/>
                </a:solidFill>
              </a:rPr>
              <a:t>If there is additional production the income is allocated first to the jurisdiction where the farm, mine, oil or gas well based on FMV before the production activities and then any excess is then allocated based on the location of the assets used in the additional production activities</a:t>
            </a:r>
            <a:r>
              <a:rPr lang="en-US" sz="2400" dirty="0">
                <a:solidFill>
                  <a:srgbClr val="000000"/>
                </a:solidFill>
              </a:rPr>
              <a:t>.  Reg. §1.863-1(b)(1) and (2).</a:t>
            </a:r>
            <a:endParaRPr lang="en-US" sz="2250" dirty="0">
              <a:solidFill>
                <a:srgbClr val="000000"/>
              </a:solidFill>
            </a:endParaRPr>
          </a:p>
          <a:p>
            <a:r>
              <a:rPr lang="en-US" sz="2400" dirty="0">
                <a:solidFill>
                  <a:srgbClr val="000000"/>
                </a:solidFill>
              </a:rPr>
              <a:t>Old Rules</a:t>
            </a:r>
          </a:p>
          <a:p>
            <a:pPr lvl="1"/>
            <a:r>
              <a:rPr lang="en-US" sz="2250" dirty="0">
                <a:solidFill>
                  <a:srgbClr val="000000"/>
                </a:solidFill>
              </a:rPr>
              <a:t>Allocated based on export terminal price ("ETP"); Excess of FMV over the ETP can be allocated between U.S. and foreign sources only if taxpayer engages in additional production activities subsequent to shipment from export terminal and outside the country of sale; </a:t>
            </a:r>
          </a:p>
          <a:p>
            <a:pPr lvl="1"/>
            <a:r>
              <a:rPr lang="en-US" sz="225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nSpc>
                <a:spcPct val="90000"/>
              </a:lnSpc>
            </a:pPr>
            <a:r>
              <a:rPr lang="en-US" sz="2400" dirty="0"/>
              <a:t>Interest paid by federal or state government, domestic corporation, or noncorporate resident (§861(a)(1))</a:t>
            </a:r>
          </a:p>
          <a:p>
            <a:pPr>
              <a:lnSpc>
                <a:spcPct val="90000"/>
              </a:lnSpc>
            </a:pPr>
            <a:endParaRPr lang="en-US" sz="2400" u="sng" dirty="0"/>
          </a:p>
          <a:p>
            <a:pPr>
              <a:lnSpc>
                <a:spcPct val="90000"/>
              </a:lnSpc>
            </a:pPr>
            <a:r>
              <a:rPr lang="en-US" sz="2400" u="sng" dirty="0"/>
              <a:t>Exceptions</a:t>
            </a:r>
            <a:r>
              <a:rPr lang="en-US" sz="2400" dirty="0"/>
              <a:t>:</a:t>
            </a:r>
          </a:p>
          <a:p>
            <a:pPr lvl="1">
              <a:lnSpc>
                <a:spcPct val="90000"/>
              </a:lnSpc>
            </a:pPr>
            <a:r>
              <a:rPr lang="en-US" sz="2000" dirty="0"/>
              <a:t>Interest paid by foreign branch of US bank or S&amp;L</a:t>
            </a:r>
            <a:endParaRPr lang="en-US" sz="2800" dirty="0"/>
          </a:p>
          <a:p>
            <a:pPr lvl="1">
              <a:lnSpc>
                <a:spcPct val="90000"/>
              </a:lnSpc>
            </a:pPr>
            <a:r>
              <a:rPr lang="en-US" sz="2000" dirty="0"/>
              <a:t>Interest paid by US branch of FC ETB is US source (§884(f))</a:t>
            </a:r>
          </a:p>
          <a:p>
            <a:pPr marL="0" indent="0">
              <a:lnSpc>
                <a:spcPct val="90000"/>
              </a:lnSpc>
              <a:buNone/>
            </a:pPr>
            <a:endParaRPr lang="en-US" sz="2400" dirty="0"/>
          </a:p>
          <a:p>
            <a:pPr>
              <a:lnSpc>
                <a:spcPct val="90000"/>
              </a:lnSpc>
            </a:pPr>
            <a:r>
              <a:rPr lang="en-US" sz="2400" dirty="0"/>
              <a:t>Foreign PSH ETB:  only interest paid that is allocable to ECI (§861(a)(1)(C))</a:t>
            </a:r>
          </a:p>
          <a:p>
            <a:pPr>
              <a:lnSpc>
                <a:spcPct val="90000"/>
              </a:lnSpc>
            </a:pPr>
            <a:endParaRPr lang="en-US" sz="2400" dirty="0"/>
          </a:p>
          <a:p>
            <a:pPr>
              <a:lnSpc>
                <a:spcPct val="90000"/>
              </a:lnSpc>
            </a:pPr>
            <a:r>
              <a:rPr lang="en-US" sz="2400" dirty="0"/>
              <a:t>Interest paid by US PSH is 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5812064"/>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residence of the recipient.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2" grpId="0" animBg="1"/>
      <p:bldP spid="9224" grpId="0"/>
      <p:bldP spid="9225" grpId="0"/>
      <p:bldP spid="9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6803</TotalTime>
  <Words>3972</Words>
  <Application>Microsoft Macintosh PowerPoint</Application>
  <PresentationFormat>On-screen Show (4:3)</PresentationFormat>
  <Paragraphs>552</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84</cp:revision>
  <dcterms:created xsi:type="dcterms:W3CDTF">2001-01-17T14:48:09Z</dcterms:created>
  <dcterms:modified xsi:type="dcterms:W3CDTF">2022-01-23T17:43:45Z</dcterms:modified>
</cp:coreProperties>
</file>