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3" r:id="rId15"/>
    <p:sldId id="331" r:id="rId16"/>
    <p:sldId id="334" r:id="rId17"/>
    <p:sldId id="335" r:id="rId18"/>
    <p:sldId id="336" r:id="rId19"/>
    <p:sldId id="337" r:id="rId20"/>
    <p:sldId id="338" r:id="rId21"/>
    <p:sldId id="339" r:id="rId2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012A8-FB83-1C45-B7D3-555AF03A1951}" v="360" dt="2022-03-29T12:42:2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44"/>
    <p:restoredTop sz="94967" autoAdjust="0"/>
  </p:normalViewPr>
  <p:slideViewPr>
    <p:cSldViewPr>
      <p:cViewPr>
        <p:scale>
          <a:sx n="100" d="100"/>
          <a:sy n="100" d="100"/>
        </p:scale>
        <p:origin x="608" y="1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4C012A8-FB83-1C45-B7D3-555AF03A1951}"/>
    <pc:docChg chg="undo custSel addSld modSld">
      <pc:chgData name="Jeffrey M. Colon" userId="615143b1-cdee-493d-9a9d-1565ce8666d9" providerId="ADAL" clId="{44C012A8-FB83-1C45-B7D3-555AF03A1951}" dt="2022-03-29T12:42:29.233" v="4468"/>
      <pc:docMkLst>
        <pc:docMk/>
      </pc:docMkLst>
      <pc:sldChg chg="modSp new mod modAnim">
        <pc:chgData name="Jeffrey M. Colon" userId="615143b1-cdee-493d-9a9d-1565ce8666d9" providerId="ADAL" clId="{44C012A8-FB83-1C45-B7D3-555AF03A1951}" dt="2022-03-29T10:49:54.938" v="1841"/>
        <pc:sldMkLst>
          <pc:docMk/>
          <pc:sldMk cId="4206690075" sldId="334"/>
        </pc:sldMkLst>
        <pc:spChg chg="mod">
          <ac:chgData name="Jeffrey M. Colon" userId="615143b1-cdee-493d-9a9d-1565ce8666d9" providerId="ADAL" clId="{44C012A8-FB83-1C45-B7D3-555AF03A1951}" dt="2022-03-29T10:49:34.484" v="1839" actId="20577"/>
          <ac:spMkLst>
            <pc:docMk/>
            <pc:sldMk cId="4206690075" sldId="334"/>
            <ac:spMk id="2" creationId="{446CBB07-24F1-9698-431B-9459180265CE}"/>
          </ac:spMkLst>
        </pc:spChg>
        <pc:spChg chg="mod">
          <ac:chgData name="Jeffrey M. Colon" userId="615143b1-cdee-493d-9a9d-1565ce8666d9" providerId="ADAL" clId="{44C012A8-FB83-1C45-B7D3-555AF03A1951}" dt="2022-03-29T01:52:14.061" v="68" actId="20577"/>
          <ac:spMkLst>
            <pc:docMk/>
            <pc:sldMk cId="4206690075" sldId="334"/>
            <ac:spMk id="3" creationId="{5CD47982-232B-12F9-B498-B41D9AF8B36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0:50:33.638" v="1855" actId="20577"/>
        <pc:sldMkLst>
          <pc:docMk/>
          <pc:sldMk cId="3084888311" sldId="335"/>
        </pc:sldMkLst>
        <pc:spChg chg="mod">
          <ac:chgData name="Jeffrey M. Colon" userId="615143b1-cdee-493d-9a9d-1565ce8666d9" providerId="ADAL" clId="{44C012A8-FB83-1C45-B7D3-555AF03A1951}" dt="2022-03-29T10:50:33.638" v="1855" actId="20577"/>
          <ac:spMkLst>
            <pc:docMk/>
            <pc:sldMk cId="3084888311" sldId="335"/>
            <ac:spMk id="2" creationId="{1BE88C55-0AB1-F258-1724-C56CEF8DACC8}"/>
          </ac:spMkLst>
        </pc:spChg>
        <pc:spChg chg="mod">
          <ac:chgData name="Jeffrey M. Colon" userId="615143b1-cdee-493d-9a9d-1565ce8666d9" providerId="ADAL" clId="{44C012A8-FB83-1C45-B7D3-555AF03A1951}" dt="2022-03-29T02:32:00.161" v="978" actId="20577"/>
          <ac:spMkLst>
            <pc:docMk/>
            <pc:sldMk cId="3084888311" sldId="335"/>
            <ac:spMk id="3" creationId="{51AD5B1D-5778-4AC2-8BCB-E47870C39EDB}"/>
          </ac:spMkLst>
        </pc:spChg>
      </pc:sldChg>
      <pc:sldChg chg="addSp modSp new mod modAnim">
        <pc:chgData name="Jeffrey M. Colon" userId="615143b1-cdee-493d-9a9d-1565ce8666d9" providerId="ADAL" clId="{44C012A8-FB83-1C45-B7D3-555AF03A1951}" dt="2022-03-29T11:42:28.895" v="2633"/>
        <pc:sldMkLst>
          <pc:docMk/>
          <pc:sldMk cId="2608189344" sldId="336"/>
        </pc:sldMkLst>
        <pc:spChg chg="mod">
          <ac:chgData name="Jeffrey M. Colon" userId="615143b1-cdee-493d-9a9d-1565ce8666d9" providerId="ADAL" clId="{44C012A8-FB83-1C45-B7D3-555AF03A1951}" dt="2022-03-29T11:42:17.862" v="2631" actId="255"/>
          <ac:spMkLst>
            <pc:docMk/>
            <pc:sldMk cId="2608189344" sldId="336"/>
            <ac:spMk id="2" creationId="{07690202-1801-59BD-F892-54E8ECCD1C22}"/>
          </ac:spMkLst>
        </pc:spChg>
        <pc:spChg chg="mod">
          <ac:chgData name="Jeffrey M. Colon" userId="615143b1-cdee-493d-9a9d-1565ce8666d9" providerId="ADAL" clId="{44C012A8-FB83-1C45-B7D3-555AF03A1951}" dt="2022-03-29T11:17:21.075" v="2148" actId="20577"/>
          <ac:spMkLst>
            <pc:docMk/>
            <pc:sldMk cId="2608189344" sldId="336"/>
            <ac:spMk id="3" creationId="{348FB26B-92B1-392C-F329-C558D5DB1F13}"/>
          </ac:spMkLst>
        </pc:spChg>
        <pc:spChg chg="add mod">
          <ac:chgData name="Jeffrey M. Colon" userId="615143b1-cdee-493d-9a9d-1565ce8666d9" providerId="ADAL" clId="{44C012A8-FB83-1C45-B7D3-555AF03A1951}" dt="2022-03-29T11:35:11.138" v="2341" actId="767"/>
          <ac:spMkLst>
            <pc:docMk/>
            <pc:sldMk cId="2608189344" sldId="336"/>
            <ac:spMk id="6" creationId="{DE5D2E08-B2F0-DEA5-E7EC-EC1FE97224FC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07:00.839" v="3476"/>
        <pc:sldMkLst>
          <pc:docMk/>
          <pc:sldMk cId="3193160936" sldId="337"/>
        </pc:sldMkLst>
        <pc:spChg chg="mod">
          <ac:chgData name="Jeffrey M. Colon" userId="615143b1-cdee-493d-9a9d-1565ce8666d9" providerId="ADAL" clId="{44C012A8-FB83-1C45-B7D3-555AF03A1951}" dt="2022-03-29T12:06:55.983" v="3474" actId="403"/>
          <ac:spMkLst>
            <pc:docMk/>
            <pc:sldMk cId="3193160936" sldId="337"/>
            <ac:spMk id="2" creationId="{2C46B578-40CE-D2CF-DC97-9A35CBCFCDBF}"/>
          </ac:spMkLst>
        </pc:spChg>
        <pc:spChg chg="mod">
          <ac:chgData name="Jeffrey M. Colon" userId="615143b1-cdee-493d-9a9d-1565ce8666d9" providerId="ADAL" clId="{44C012A8-FB83-1C45-B7D3-555AF03A1951}" dt="2022-03-29T11:43:18.900" v="2705" actId="20577"/>
          <ac:spMkLst>
            <pc:docMk/>
            <pc:sldMk cId="3193160936" sldId="337"/>
            <ac:spMk id="3" creationId="{595DAF01-DCD7-BB32-415B-D98862145047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28:27.760" v="4466"/>
        <pc:sldMkLst>
          <pc:docMk/>
          <pc:sldMk cId="4196567547" sldId="338"/>
        </pc:sldMkLst>
        <pc:spChg chg="mod">
          <ac:chgData name="Jeffrey M. Colon" userId="615143b1-cdee-493d-9a9d-1565ce8666d9" providerId="ADAL" clId="{44C012A8-FB83-1C45-B7D3-555AF03A1951}" dt="2022-03-29T12:28:02.915" v="4463" actId="20577"/>
          <ac:spMkLst>
            <pc:docMk/>
            <pc:sldMk cId="4196567547" sldId="338"/>
            <ac:spMk id="2" creationId="{1B062DD9-A3B8-DAA6-7036-FA94E7047D6A}"/>
          </ac:spMkLst>
        </pc:spChg>
        <pc:spChg chg="mod">
          <ac:chgData name="Jeffrey M. Colon" userId="615143b1-cdee-493d-9a9d-1565ce8666d9" providerId="ADAL" clId="{44C012A8-FB83-1C45-B7D3-555AF03A1951}" dt="2022-03-29T12:28:27.760" v="4466"/>
          <ac:spMkLst>
            <pc:docMk/>
            <pc:sldMk cId="4196567547" sldId="338"/>
            <ac:spMk id="3" creationId="{9A105DDC-54AA-CB54-9442-B221507930B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42:29.233" v="4468"/>
        <pc:sldMkLst>
          <pc:docMk/>
          <pc:sldMk cId="1555394534" sldId="339"/>
        </pc:sldMkLst>
        <pc:spChg chg="mod">
          <ac:chgData name="Jeffrey M. Colon" userId="615143b1-cdee-493d-9a9d-1565ce8666d9" providerId="ADAL" clId="{44C012A8-FB83-1C45-B7D3-555AF03A1951}" dt="2022-03-29T12:25:23.635" v="4415" actId="20577"/>
          <ac:spMkLst>
            <pc:docMk/>
            <pc:sldMk cId="1555394534" sldId="339"/>
            <ac:spMk id="2" creationId="{A09D4313-EB57-FC05-AEC0-811283539F9F}"/>
          </ac:spMkLst>
        </pc:spChg>
        <pc:spChg chg="mod">
          <ac:chgData name="Jeffrey M. Colon" userId="615143b1-cdee-493d-9a9d-1565ce8666d9" providerId="ADAL" clId="{44C012A8-FB83-1C45-B7D3-555AF03A1951}" dt="2022-03-29T12:08:50.358" v="3502" actId="20577"/>
          <ac:spMkLst>
            <pc:docMk/>
            <pc:sldMk cId="1555394534" sldId="339"/>
            <ac:spMk id="3" creationId="{3FF07A76-587E-1228-74A2-DAE83B598B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21734E8-ACA7-F444-8174-E707E64B2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8F89741C-D55F-6E45-B3FD-F3CFF6A57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140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4247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9490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2291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03056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63894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523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39899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84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92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217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1752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47239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7776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060615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6857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30040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65970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36266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503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838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2963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258985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7536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1667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980837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8533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842592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60512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62391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9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092325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4146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33183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5156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7764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936011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83578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969561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72327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731641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1829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50586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717554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2702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824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85151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90805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85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03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5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International Tax Theory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61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8965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3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740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7744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International Tax Theory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IT_IntTheory_22</a:t>
            </a:r>
          </a:p>
        </p:txBody>
      </p:sp>
    </p:spTree>
    <p:extLst>
      <p:ext uri="{BB962C8B-B14F-4D97-AF65-F5344CB8AC3E}">
        <p14:creationId xmlns:p14="http://schemas.microsoft.com/office/powerpoint/2010/main" val="25420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  <p:sldLayoutId id="2147483814" r:id="rId53"/>
    <p:sldLayoutId id="2147483815" r:id="rId54"/>
    <p:sldLayoutId id="2147483816" r:id="rId55"/>
    <p:sldLayoutId id="2147483817" r:id="rId56"/>
    <p:sldLayoutId id="2147483818" r:id="rId57"/>
    <p:sldLayoutId id="2147483819" r:id="rId58"/>
    <p:sldLayoutId id="2147483820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551-9289-BA44-ABF5-56C4FBCB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6979"/>
            <a:ext cx="6858000" cy="1790700"/>
          </a:xfrm>
        </p:spPr>
        <p:txBody>
          <a:bodyPr>
            <a:normAutofit/>
          </a:bodyPr>
          <a:lstStyle/>
          <a:p>
            <a:r>
              <a:rPr lang="en-US" sz="3300" b="1" dirty="0"/>
              <a:t>An Overview of U.S. International Tax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182-9263-C345-B553-A908C74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2BE9DE-1C9B-6E40-AA72-EA12625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</p:spTree>
    <p:extLst>
      <p:ext uri="{BB962C8B-B14F-4D97-AF65-F5344CB8AC3E}">
        <p14:creationId xmlns:p14="http://schemas.microsoft.com/office/powerpoint/2010/main" val="1550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CB2FB-4065-27F1-BE2D-DC3556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$1M investment offers a 10% return in Hungary, which imposes a 9% tax on the return.  US investor will invest in Hungary only if equivalent US investment offers a pre-tax return less than 8%.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en-US" sz="2400" b="1" u="sng" dirty="0"/>
              <a:t>Hungary Investment</a:t>
            </a:r>
            <a:r>
              <a:rPr lang="en-US" sz="2400" b="1" dirty="0"/>
              <a:t>		  </a:t>
            </a:r>
            <a:r>
              <a:rPr lang="en-US" sz="2400" b="1" u="sng" dirty="0"/>
              <a:t>US Investment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Income		100k					80k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For Tax	 	(20k)				   	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US Tax		(16.8k) [21%*80]		(16.8k)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Inc.	63.2k				 	63.2k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ROR	6.32%				6.32%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A587C-1D6D-4547-517D-4BD4763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EC3F-3B69-BBCE-3589-556A59A6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200-BE09-021A-1414-82E4241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C3D6D-6522-72D5-8B84-91C3C2C3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CON is satisfied if tax systems do not distort ownership of assets.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maximizes output and efficiency by encouraging the most productive ownership of assets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can be achieved if all countries exempt foreign income taxation or tax foreign income (with a foreign tax credit).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75C2E-D2A5-3CFB-9835-C5DC5491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Ownership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E6FF-B397-4FD9-7D73-872B8C019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BCB7-F92F-31D9-6A73-384184E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A2F6C-7D8D-8765-3304-90323ED4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523" y="983394"/>
            <a:ext cx="3394060" cy="4342457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sz="2400" dirty="0"/>
              <a:t>For </a:t>
            </a:r>
            <a:r>
              <a:rPr lang="en-US" sz="2400" b="1" dirty="0"/>
              <a:t>direct</a:t>
            </a:r>
            <a:r>
              <a:rPr lang="en-US" sz="2400" dirty="0"/>
              <a:t> investments, US int’l tax system generally reflects CEN</a:t>
            </a:r>
          </a:p>
          <a:p>
            <a:pPr lvl="1"/>
            <a:r>
              <a:rPr lang="en-US" sz="2400" dirty="0"/>
              <a:t>WW taxation at same rate on all income…but</a:t>
            </a:r>
          </a:p>
          <a:p>
            <a:pPr lvl="2"/>
            <a:r>
              <a:rPr lang="en-US" sz="2400" dirty="0"/>
              <a:t>FDII</a:t>
            </a:r>
          </a:p>
          <a:p>
            <a:pPr lvl="2"/>
            <a:r>
              <a:rPr lang="en-US" sz="2400" dirty="0"/>
              <a:t>Section 911</a:t>
            </a:r>
          </a:p>
          <a:p>
            <a:pPr lvl="1"/>
            <a:r>
              <a:rPr lang="en-US" sz="2400" dirty="0"/>
              <a:t>FTC</a:t>
            </a:r>
          </a:p>
          <a:p>
            <a:pPr lvl="2"/>
            <a:r>
              <a:rPr lang="en-US" sz="2400" dirty="0"/>
              <a:t>Lots of limitations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4E87-F4E7-BD86-4B90-2126B9D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297B-AB14-8CAF-3162-8C190563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8D76-A7B2-9C5B-C164-BB0D9B50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8CEE-3089-FBD9-EE42-F4F35D8F9C75}"/>
              </a:ext>
            </a:extLst>
          </p:cNvPr>
          <p:cNvSpPr/>
          <p:nvPr/>
        </p:nvSpPr>
        <p:spPr>
          <a:xfrm>
            <a:off x="1981199" y="1693756"/>
            <a:ext cx="1787525" cy="12525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64D27-5D0A-12D3-EB84-C91D0D7E5FA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714499" y="2946271"/>
            <a:ext cx="1160463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75DD4E-81C4-6D51-76C5-AC3521D973CC}"/>
              </a:ext>
            </a:extLst>
          </p:cNvPr>
          <p:cNvSpPr/>
          <p:nvPr/>
        </p:nvSpPr>
        <p:spPr>
          <a:xfrm>
            <a:off x="685799" y="3594629"/>
            <a:ext cx="2057400" cy="1069384"/>
          </a:xfrm>
          <a:prstGeom prst="ellipse">
            <a:avLst/>
          </a:prstGeom>
          <a:noFill/>
          <a:ln w="9525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u="sng" dirty="0">
                <a:solidFill>
                  <a:schemeClr val="tx1"/>
                </a:solidFill>
              </a:rPr>
              <a:t>Foreign Branch </a:t>
            </a:r>
            <a:r>
              <a:rPr lang="en-US" sz="1600" dirty="0">
                <a:solidFill>
                  <a:schemeClr val="tx1"/>
                </a:solidFill>
              </a:rPr>
              <a:t>Business  &amp; Passive Income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E049-A9F5-8542-B146-125831647917}"/>
              </a:ext>
            </a:extLst>
          </p:cNvPr>
          <p:cNvSpPr/>
          <p:nvPr/>
        </p:nvSpPr>
        <p:spPr>
          <a:xfrm>
            <a:off x="1884361" y="745067"/>
            <a:ext cx="1981200" cy="628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AD205-CD11-D839-8656-17914FA8489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874961" y="1373397"/>
            <a:ext cx="1" cy="32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5140C-27C3-3A8E-29B2-8ABA852D178D}"/>
              </a:ext>
            </a:extLst>
          </p:cNvPr>
          <p:cNvSpPr/>
          <p:nvPr/>
        </p:nvSpPr>
        <p:spPr>
          <a:xfrm>
            <a:off x="2971798" y="3594629"/>
            <a:ext cx="1787525" cy="1069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US Sub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4E8AE-3FD1-31C3-CE47-D154F77D9BD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874962" y="2946271"/>
            <a:ext cx="990599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73A2D5D-276A-D1F4-E514-340A0C66AD9F}"/>
              </a:ext>
            </a:extLst>
          </p:cNvPr>
          <p:cNvSpPr/>
          <p:nvPr/>
        </p:nvSpPr>
        <p:spPr>
          <a:xfrm>
            <a:off x="152400" y="1532148"/>
            <a:ext cx="5257795" cy="3725651"/>
          </a:xfrm>
          <a:prstGeom prst="ellipse">
            <a:avLst/>
          </a:prstGeom>
          <a:noFill/>
          <a:ln w="3175">
            <a:solidFill>
              <a:schemeClr val="tx1">
                <a:alpha val="53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2E6AC-0911-FC04-D213-39D0F260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Income of Foreign Subsidiaries:  Before TCJA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0232-6279-3E5A-A9C5-F489C4EEF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920F-8759-1F6F-4260-3FF5202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DB597-9E21-CC09-04A0-CCF268330E8D}"/>
              </a:ext>
            </a:extLst>
          </p:cNvPr>
          <p:cNvSpPr/>
          <p:nvPr/>
        </p:nvSpPr>
        <p:spPr>
          <a:xfrm>
            <a:off x="3525837" y="1649774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780AC-1CDB-0BD8-96F9-12A3FB0B7FF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19600" y="2806903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FE4F6F-36D5-083A-855C-D8C1EDECD9B9}"/>
              </a:ext>
            </a:extLst>
          </p:cNvPr>
          <p:cNvSpPr/>
          <p:nvPr/>
        </p:nvSpPr>
        <p:spPr>
          <a:xfrm>
            <a:off x="3525837" y="3262377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1671EA-8935-C10A-A5F8-366126D0BFBF}"/>
              </a:ext>
            </a:extLst>
          </p:cNvPr>
          <p:cNvSpPr/>
          <p:nvPr/>
        </p:nvSpPr>
        <p:spPr>
          <a:xfrm>
            <a:off x="3429000" y="666779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D7AB1-7CEC-001E-BBCE-F9A4CFA6B7E4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19600" y="1292253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69BA04-1152-63DE-3C2C-ADB2E59F1F74}"/>
              </a:ext>
            </a:extLst>
          </p:cNvPr>
          <p:cNvCxnSpPr/>
          <p:nvPr/>
        </p:nvCxnSpPr>
        <p:spPr>
          <a:xfrm flipH="1">
            <a:off x="4419599" y="4478491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DCABD9-8AE2-8386-A8A6-E76B60BC19F6}"/>
              </a:ext>
            </a:extLst>
          </p:cNvPr>
          <p:cNvSpPr txBox="1"/>
          <p:nvPr/>
        </p:nvSpPr>
        <p:spPr>
          <a:xfrm>
            <a:off x="1773238" y="4447070"/>
            <a:ext cx="23211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income 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F1DDE-9E08-39AD-555C-308FF3AC957E}"/>
              </a:ext>
            </a:extLst>
          </p:cNvPr>
          <p:cNvSpPr txBox="1"/>
          <p:nvPr/>
        </p:nvSpPr>
        <p:spPr>
          <a:xfrm>
            <a:off x="4595745" y="4444442"/>
            <a:ext cx="28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Active Business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D5464-0C72-CA93-EB98-1DC416A458B1}"/>
              </a:ext>
            </a:extLst>
          </p:cNvPr>
          <p:cNvSpPr txBox="1"/>
          <p:nvPr/>
        </p:nvSpPr>
        <p:spPr>
          <a:xfrm>
            <a:off x="548784" y="2807881"/>
            <a:ext cx="225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Calibri" charset="0"/>
              </a:rPr>
              <a:t>Current</a:t>
            </a:r>
            <a:r>
              <a:rPr lang="en-US" sz="1600" dirty="0">
                <a:latin typeface="Calibri" charset="0"/>
              </a:rPr>
              <a:t> US Tax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Foreign Tax Credit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DE564519-BCAF-7379-4B2B-A0FCB2267139}"/>
              </a:ext>
            </a:extLst>
          </p:cNvPr>
          <p:cNvSpPr/>
          <p:nvPr/>
        </p:nvSpPr>
        <p:spPr>
          <a:xfrm flipH="1" flipV="1">
            <a:off x="2801196" y="2198237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8EFEB9CD-E004-3241-AB32-88B1163088DA}"/>
              </a:ext>
            </a:extLst>
          </p:cNvPr>
          <p:cNvSpPr/>
          <p:nvPr/>
        </p:nvSpPr>
        <p:spPr>
          <a:xfrm flipV="1">
            <a:off x="5746914" y="2228338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43333-512F-9A5E-3752-2281A521259F}"/>
              </a:ext>
            </a:extLst>
          </p:cNvPr>
          <p:cNvSpPr txBox="1"/>
          <p:nvPr/>
        </p:nvSpPr>
        <p:spPr>
          <a:xfrm>
            <a:off x="1302807" y="5893620"/>
            <a:ext cx="2304092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SubF Inc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91C22-BA68-01D4-5385-9A1FDAABBA57}"/>
              </a:ext>
            </a:extLst>
          </p:cNvPr>
          <p:cNvSpPr txBox="1"/>
          <p:nvPr/>
        </p:nvSpPr>
        <p:spPr>
          <a:xfrm>
            <a:off x="4741017" y="5856834"/>
            <a:ext cx="2599814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Business Inc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59311-6D26-058D-0D4A-FC6F6A71AB98}"/>
              </a:ext>
            </a:extLst>
          </p:cNvPr>
          <p:cNvSpPr txBox="1"/>
          <p:nvPr/>
        </p:nvSpPr>
        <p:spPr>
          <a:xfrm>
            <a:off x="6207125" y="2931252"/>
            <a:ext cx="257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charset="0"/>
              </a:rPr>
              <a:t>No</a:t>
            </a:r>
            <a:r>
              <a:rPr lang="en-US" sz="1600" dirty="0">
                <a:latin typeface="Calibri" charset="0"/>
              </a:rPr>
              <a:t> US Tax until remitted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</a:rPr>
              <a:t>Indirect FTC</a:t>
            </a:r>
          </a:p>
        </p:txBody>
      </p:sp>
    </p:spTree>
    <p:extLst>
      <p:ext uri="{BB962C8B-B14F-4D97-AF65-F5344CB8AC3E}">
        <p14:creationId xmlns:p14="http://schemas.microsoft.com/office/powerpoint/2010/main" val="34185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707F1-93BE-6EEF-3BD1-1DB0136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ETR (Pre-TCJA)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47B5-66BC-D7E8-9CB2-5BD0A5636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1273-9AA9-E7A4-1EAA-EB74677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6533E-B7FC-4DA3-9B1C-2DB0259B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895866"/>
            <a:ext cx="8229600" cy="5200134"/>
          </a:xfrm>
        </p:spPr>
      </p:pic>
    </p:spTree>
    <p:extLst>
      <p:ext uri="{BB962C8B-B14F-4D97-AF65-F5344CB8AC3E}">
        <p14:creationId xmlns:p14="http://schemas.microsoft.com/office/powerpoint/2010/main" val="46357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AAB7D-F10E-0F4C-866F-4CB82C36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40F-60A7-ED61-1A75-E7BA4E7D3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E3-4952-AB42-7DFF-11E2C81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B6C4F-A1FF-BDC2-4DAF-5ADF2E6DCDE0}"/>
              </a:ext>
            </a:extLst>
          </p:cNvPr>
          <p:cNvSpPr/>
          <p:nvPr/>
        </p:nvSpPr>
        <p:spPr>
          <a:xfrm>
            <a:off x="3559047" y="1666708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C8278-0859-5861-F00B-2D1CADF7EA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52810" y="2823837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3E1CCA-83A6-0106-D14E-89734907B5D6}"/>
              </a:ext>
            </a:extLst>
          </p:cNvPr>
          <p:cNvSpPr/>
          <p:nvPr/>
        </p:nvSpPr>
        <p:spPr>
          <a:xfrm>
            <a:off x="3559047" y="3279311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EAC48-88EC-63DB-A006-914A5CD514A6}"/>
              </a:ext>
            </a:extLst>
          </p:cNvPr>
          <p:cNvSpPr/>
          <p:nvPr/>
        </p:nvSpPr>
        <p:spPr>
          <a:xfrm>
            <a:off x="3462210" y="683713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C9798-EE34-7A56-FA42-8E9AD2C84930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52810" y="1309187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31EE0-48AF-1D8A-BDF8-9012D206E718}"/>
              </a:ext>
            </a:extLst>
          </p:cNvPr>
          <p:cNvCxnSpPr/>
          <p:nvPr/>
        </p:nvCxnSpPr>
        <p:spPr>
          <a:xfrm flipH="1">
            <a:off x="4452809" y="4495425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15EFE5-B892-0EBE-0831-AAA51BC9B084}"/>
              </a:ext>
            </a:extLst>
          </p:cNvPr>
          <p:cNvSpPr txBox="1"/>
          <p:nvPr/>
        </p:nvSpPr>
        <p:spPr>
          <a:xfrm>
            <a:off x="1806448" y="4464004"/>
            <a:ext cx="23211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15875"/>
            <a:r>
              <a:rPr lang="en-US" b="1" dirty="0">
                <a:latin typeface="Calibri" charset="0"/>
              </a:rPr>
              <a:t>GILTI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CAEF-9501-4015-1472-8C43F17889B5}"/>
              </a:ext>
            </a:extLst>
          </p:cNvPr>
          <p:cNvSpPr txBox="1"/>
          <p:nvPr/>
        </p:nvSpPr>
        <p:spPr>
          <a:xfrm>
            <a:off x="4945824" y="4792913"/>
            <a:ext cx="343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Non-GILTI, non-Subpart F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D81AF-ABD7-5EC7-5915-FB1A8DF84FDF}"/>
              </a:ext>
            </a:extLst>
          </p:cNvPr>
          <p:cNvSpPr txBox="1"/>
          <p:nvPr/>
        </p:nvSpPr>
        <p:spPr>
          <a:xfrm>
            <a:off x="429786" y="2092965"/>
            <a:ext cx="2252412" cy="20313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Current</a:t>
            </a:r>
            <a:r>
              <a:rPr lang="en-US" dirty="0">
                <a:latin typeface="Calibri" charset="0"/>
              </a:rPr>
              <a:t> US Tax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Subpart F: 21%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GILTI 10.5%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Foreign Tax Credit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Limits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80% for GILTI</a:t>
            </a:r>
          </a:p>
          <a:p>
            <a:pPr marL="287338" lvl="1" indent="185738">
              <a:buFont typeface="Arial" charset="0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4FE99-6F0F-3644-039E-B2DDFA598690}"/>
              </a:ext>
            </a:extLst>
          </p:cNvPr>
          <p:cNvSpPr txBox="1"/>
          <p:nvPr/>
        </p:nvSpPr>
        <p:spPr>
          <a:xfrm>
            <a:off x="6240334" y="2816241"/>
            <a:ext cx="2576514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US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FTC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Expenses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03794030-C053-0018-3F96-F85DF912C420}"/>
              </a:ext>
            </a:extLst>
          </p:cNvPr>
          <p:cNvSpPr/>
          <p:nvPr/>
        </p:nvSpPr>
        <p:spPr>
          <a:xfrm flipH="1" flipV="1">
            <a:off x="2834406" y="2215171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67EE1EC8-A4EB-51FF-220E-447AD839E0B2}"/>
              </a:ext>
            </a:extLst>
          </p:cNvPr>
          <p:cNvSpPr/>
          <p:nvPr/>
        </p:nvSpPr>
        <p:spPr>
          <a:xfrm flipV="1">
            <a:off x="5780124" y="2245272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72EF9-8EDF-9959-25EB-21BD77903795}"/>
              </a:ext>
            </a:extLst>
          </p:cNvPr>
          <p:cNvSpPr txBox="1"/>
          <p:nvPr/>
        </p:nvSpPr>
        <p:spPr>
          <a:xfrm>
            <a:off x="1305056" y="5892398"/>
            <a:ext cx="2304092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SubF Inc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FD380-F661-9A5D-2B70-BF8EABA130AC}"/>
              </a:ext>
            </a:extLst>
          </p:cNvPr>
          <p:cNvSpPr txBox="1"/>
          <p:nvPr/>
        </p:nvSpPr>
        <p:spPr>
          <a:xfrm>
            <a:off x="4885599" y="5821973"/>
            <a:ext cx="3974293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Non-GILTI, non-Subpart F </a:t>
            </a:r>
            <a:r>
              <a:rPr lang="en-US" sz="1600" dirty="0" err="1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6CBB07-24F1-9698-431B-94591802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qualified individual </a:t>
            </a:r>
            <a:r>
              <a:rPr lang="en-US" sz="2000" dirty="0"/>
              <a:t>can </a:t>
            </a:r>
            <a:r>
              <a:rPr lang="en-US" sz="2000" b="1" dirty="0"/>
              <a:t>exclude</a:t>
            </a:r>
          </a:p>
          <a:p>
            <a:pPr lvl="1"/>
            <a:r>
              <a:rPr lang="en-US" sz="1800" dirty="0"/>
              <a:t>Up to $112,000 (2022) for </a:t>
            </a:r>
            <a:r>
              <a:rPr lang="en-US" sz="1800" i="1" dirty="0"/>
              <a:t>foreign earned income, </a:t>
            </a:r>
            <a:r>
              <a:rPr lang="en-US" sz="1800" dirty="0"/>
              <a:t>and</a:t>
            </a:r>
          </a:p>
          <a:p>
            <a:pPr lvl="1"/>
            <a:r>
              <a:rPr lang="en-US" sz="1800" i="1" dirty="0"/>
              <a:t>Housing cost amount.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911(a)(1) and (2)</a:t>
            </a:r>
          </a:p>
          <a:p>
            <a:pPr lvl="1"/>
            <a:endParaRPr lang="en-US" sz="1800" dirty="0"/>
          </a:p>
          <a:p>
            <a:r>
              <a:rPr lang="en-US" sz="2000" dirty="0"/>
              <a:t>Who’s qualified?</a:t>
            </a:r>
          </a:p>
          <a:p>
            <a:pPr lvl="1"/>
            <a:r>
              <a:rPr lang="en-US" sz="1800" dirty="0"/>
              <a:t>US citizen bona fide resident of foreign country for entire year, or</a:t>
            </a:r>
          </a:p>
          <a:p>
            <a:pPr lvl="1"/>
            <a:r>
              <a:rPr lang="en-US" sz="1800" dirty="0"/>
              <a:t>US citizen or RA who’s present in a FC for 330 days/12 consecutive months.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911(d)(1)</a:t>
            </a:r>
          </a:p>
          <a:p>
            <a:pPr lvl="1"/>
            <a:r>
              <a:rPr lang="en-US" sz="1800" dirty="0"/>
              <a:t>Individual must have a foreign tax home</a:t>
            </a:r>
          </a:p>
          <a:p>
            <a:pPr lvl="1"/>
            <a:endParaRPr lang="en-US" sz="1800" dirty="0"/>
          </a:p>
          <a:p>
            <a:r>
              <a:rPr lang="en-US" sz="2000" dirty="0"/>
              <a:t>Foreign earned income (</a:t>
            </a:r>
            <a:r>
              <a:rPr lang="en-US" sz="2000" dirty="0">
                <a:solidFill>
                  <a:prstClr val="black"/>
                </a:solidFill>
              </a:rPr>
              <a:t>§911b)</a:t>
            </a:r>
            <a:endParaRPr lang="en-US" sz="2000" dirty="0"/>
          </a:p>
          <a:p>
            <a:pPr lvl="1"/>
            <a:r>
              <a:rPr lang="en-US" sz="1800" dirty="0"/>
              <a:t>Salaries, fees, compensation for personal services</a:t>
            </a:r>
          </a:p>
          <a:p>
            <a:pPr lvl="1"/>
            <a:r>
              <a:rPr lang="en-US" sz="1800" dirty="0"/>
              <a:t>For a T/B in which capital &amp; personal services are material income-producing factors, up to 30% of net profit can be earned income</a:t>
            </a:r>
          </a:p>
          <a:p>
            <a:pPr lvl="1"/>
            <a:r>
              <a:rPr lang="en-US" sz="1800" dirty="0"/>
              <a:t>Income from sale of artistic works that are the result of personal effort</a:t>
            </a:r>
          </a:p>
          <a:p>
            <a:pPr lvl="1"/>
            <a:r>
              <a:rPr lang="en-US" sz="1800" dirty="0"/>
              <a:t>Royalties by writer for property in writer’s product</a:t>
            </a:r>
          </a:p>
          <a:p>
            <a:pPr lvl="1"/>
            <a:r>
              <a:rPr lang="en-US" sz="1800" dirty="0"/>
              <a:t>Lawsuit proceeds from discrimination suit</a:t>
            </a:r>
          </a:p>
          <a:p>
            <a:pPr lvl="1"/>
            <a:r>
              <a:rPr lang="en-US" sz="1800" dirty="0"/>
              <a:t>No gambling proceeds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47982-232B-12F9-B498-B41D9AF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911: Foreign Earned Income and Housing Cost Exclusion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DEEB6-6916-93B7-31D6-70AF00B86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E286-5FE0-826A-A6BD-2EDD8093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88C55-0AB1-F258-1724-C56CEF8D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HCA (</a:t>
            </a:r>
            <a:r>
              <a:rPr lang="en-US" sz="2800" dirty="0">
                <a:solidFill>
                  <a:prstClr val="black"/>
                </a:solidFill>
              </a:rPr>
              <a:t>§911(c))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exces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 of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(a) an individual’s housing expenses, over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(b) 16% of the </a:t>
            </a:r>
            <a:r>
              <a:rPr lang="en-US" sz="2400" i="1" dirty="0">
                <a:solidFill>
                  <a:srgbClr val="111111"/>
                </a:solidFill>
                <a:latin typeface="Arial" panose="020B0604020202020204" pitchFamily="34" charset="0"/>
              </a:rPr>
              <a:t>exclusion amount 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(17.9k = 16% *112k)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limited to 30% of the exclusion amount (33.6k = 30% * 112K) 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So maximum HCA would be 15.7k [33.6k – 17.9k]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IRS can provide by regulations an adjustment to 30% exclusion: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Notice 2022-10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Geneva: 100.4K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Moscow: 108k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If the employer doesn’t provide the HCA, it can be deducted up to the foreign earned income amount.</a:t>
            </a:r>
          </a:p>
          <a:p>
            <a:pPr lvl="1"/>
            <a:endParaRPr lang="en-US" sz="215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D5B1D-5778-4AC2-8BCB-E47870C3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Cost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7B75-1A0A-D44F-9052-232D2DBD7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4B79-8318-1458-57B5-7FB17704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90202-1801-59BD-F892-54E8ECC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you have a lot of movable capital, would you rather be taxed on a residence or source basis?</a:t>
            </a:r>
          </a:p>
          <a:p>
            <a:r>
              <a:rPr lang="en-US" sz="2000" i="1" dirty="0"/>
              <a:t>Covered Expatriates</a:t>
            </a:r>
            <a:r>
              <a:rPr lang="en-US" sz="2000" dirty="0"/>
              <a:t> subject to MTM taxation</a:t>
            </a:r>
          </a:p>
          <a:p>
            <a:pPr lvl="1"/>
            <a:r>
              <a:rPr lang="en-US" sz="1800" dirty="0"/>
              <a:t>Exemption amount: $767,000</a:t>
            </a:r>
          </a:p>
          <a:p>
            <a:pPr lvl="1"/>
            <a:r>
              <a:rPr lang="en-US" sz="1800" dirty="0"/>
              <a:t>Election to defer tax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Covered Expatriate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Average net income (5 years) &gt; $178,000, 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Net Worth &gt; $2mm</a:t>
            </a:r>
          </a:p>
          <a:p>
            <a:pPr lvl="1"/>
            <a:r>
              <a:rPr lang="en-US" sz="1800" dirty="0"/>
              <a:t>Exceptions</a:t>
            </a:r>
          </a:p>
          <a:p>
            <a:pPr lvl="2"/>
            <a:r>
              <a:rPr lang="en-US" sz="1800" dirty="0"/>
              <a:t>Dual citizens from birth and (1) citizenship relinquished before 18.5 </a:t>
            </a:r>
            <a:r>
              <a:rPr lang="en-US" sz="1800" dirty="0" err="1"/>
              <a:t>yrs</a:t>
            </a:r>
            <a:r>
              <a:rPr lang="en-US" sz="1800" dirty="0"/>
              <a:t> and not a RA for more than 10 </a:t>
            </a:r>
            <a:r>
              <a:rPr lang="en-US" sz="1800" dirty="0" err="1"/>
              <a:t>yrs</a:t>
            </a:r>
            <a:r>
              <a:rPr lang="en-US" sz="1800" dirty="0"/>
              <a:t> before expatriation, or (2) RA for not more than 10/last 15 years. </a:t>
            </a:r>
            <a:r>
              <a:rPr lang="en-US" sz="1800" dirty="0">
                <a:solidFill>
                  <a:prstClr val="black"/>
                </a:solidFill>
              </a:rPr>
              <a:t>(§877A(g)(1)(B))</a:t>
            </a:r>
            <a:endParaRPr lang="en-US" sz="1800" dirty="0"/>
          </a:p>
          <a:p>
            <a:r>
              <a:rPr lang="en-US" sz="2000" i="1" dirty="0"/>
              <a:t>Expatriate</a:t>
            </a:r>
          </a:p>
          <a:p>
            <a:pPr lvl="1"/>
            <a:r>
              <a:rPr lang="en-US" sz="1800" dirty="0"/>
              <a:t>US citizen giving up citizenship</a:t>
            </a:r>
          </a:p>
          <a:p>
            <a:pPr lvl="1"/>
            <a:r>
              <a:rPr lang="en-US" sz="1800" dirty="0"/>
              <a:t>Long-term RA (8 out of the last 15 years) becoming a NRA </a:t>
            </a:r>
            <a:r>
              <a:rPr lang="en-US" sz="2000" dirty="0">
                <a:solidFill>
                  <a:prstClr val="black"/>
                </a:solidFill>
              </a:rPr>
              <a:t>(§877A(g)(2))</a:t>
            </a:r>
          </a:p>
          <a:p>
            <a:r>
              <a:rPr lang="en-US" sz="2000" dirty="0">
                <a:solidFill>
                  <a:prstClr val="black"/>
                </a:solidFill>
              </a:rPr>
              <a:t>Gift and Estate tax consequences (§2801)</a:t>
            </a:r>
          </a:p>
          <a:p>
            <a:endParaRPr lang="en-US" sz="2150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FB26B-92B1-392C-F329-C558D5DB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Expatriates: </a:t>
            </a:r>
            <a:r>
              <a:rPr lang="en-US" sz="1800" dirty="0">
                <a:solidFill>
                  <a:prstClr val="black"/>
                </a:solidFill>
              </a:rPr>
              <a:t>§877A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FCD5A-C3F4-B339-E91B-68F952CDC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A78D-30D6-CEB2-2C82-E88F08C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D2E08-B2F0-DEA5-E7EC-EC1FE97224FC}"/>
              </a:ext>
            </a:extLst>
          </p:cNvPr>
          <p:cNvSpPr txBox="1"/>
          <p:nvPr/>
        </p:nvSpPr>
        <p:spPr>
          <a:xfrm>
            <a:off x="1854200" y="-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6B578-40CE-D2CF-DC97-9A35CBCF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Tax Policy Goals</a:t>
            </a:r>
          </a:p>
          <a:p>
            <a:pPr lvl="1"/>
            <a:r>
              <a:rPr lang="en-US" sz="2800" dirty="0"/>
              <a:t>Maintain intangible property in the US</a:t>
            </a:r>
          </a:p>
          <a:p>
            <a:pPr lvl="1"/>
            <a:r>
              <a:rPr lang="en-US" sz="2800" dirty="0"/>
              <a:t>Maintain production destined for foreign markets in the US</a:t>
            </a:r>
          </a:p>
          <a:p>
            <a:pPr marL="171450" lvl="1" indent="0">
              <a:buNone/>
            </a:pPr>
            <a:endParaRPr lang="en-US" sz="2800" dirty="0"/>
          </a:p>
          <a:p>
            <a:r>
              <a:rPr lang="en-US" sz="3200" dirty="0"/>
              <a:t>Under </a:t>
            </a:r>
            <a:r>
              <a:rPr lang="en-US" sz="3200" dirty="0">
                <a:solidFill>
                  <a:prstClr val="black"/>
                </a:solidFill>
              </a:rPr>
              <a:t>§250, US corporation can deduct: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37.5% of FDII (ETR = 13.125%) 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50% of GILTI (ETR = 10.5%)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DAF01-DCD7-BB32-415B-D9886214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37FBB-1865-062B-86A8-F9AE5A1F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DC8-9617-CBCE-CC72-6EC3D39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061F0-1F9E-6EDC-52C8-2FA83AD7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should foreign income, </a:t>
            </a:r>
            <a:r>
              <a:rPr lang="en-US" sz="2400" u="sng" dirty="0"/>
              <a:t>including the income of foreign subsidiaries</a:t>
            </a:r>
            <a:r>
              <a:rPr lang="en-US" sz="2400" dirty="0"/>
              <a:t>, of U.S. persons be taxed?</a:t>
            </a:r>
          </a:p>
          <a:p>
            <a:pPr lvl="1"/>
            <a:r>
              <a:rPr lang="en-US" sz="2250" dirty="0"/>
              <a:t>Same as U.S. income?</a:t>
            </a:r>
          </a:p>
          <a:p>
            <a:pPr lvl="1"/>
            <a:r>
              <a:rPr lang="en-US" sz="2250" dirty="0"/>
              <a:t>Less than U.S. income?</a:t>
            </a:r>
          </a:p>
          <a:p>
            <a:pPr lvl="1"/>
            <a:r>
              <a:rPr lang="en-US" sz="2250" dirty="0"/>
              <a:t>Not at all?</a:t>
            </a:r>
          </a:p>
          <a:p>
            <a:pPr lvl="1"/>
            <a:r>
              <a:rPr lang="en-US" sz="2250" dirty="0"/>
              <a:t>Should we distinguish among the different types of foreign income, e.g., capital gains, interest, operating income?</a:t>
            </a:r>
          </a:p>
          <a:p>
            <a:r>
              <a:rPr lang="en-US" sz="2400" dirty="0"/>
              <a:t>Concerns:</a:t>
            </a:r>
          </a:p>
          <a:p>
            <a:pPr lvl="1"/>
            <a:r>
              <a:rPr lang="en-US" sz="2250" dirty="0"/>
              <a:t>Economic efficiency</a:t>
            </a:r>
          </a:p>
          <a:p>
            <a:pPr lvl="1"/>
            <a:r>
              <a:rPr lang="en-US" sz="2250" dirty="0"/>
              <a:t>Competitiveness vis a vis foreign MNs</a:t>
            </a:r>
          </a:p>
          <a:p>
            <a:pPr lvl="1"/>
            <a:r>
              <a:rPr lang="en-US" sz="2250" dirty="0"/>
              <a:t>National interest concerns</a:t>
            </a:r>
          </a:p>
          <a:p>
            <a:pPr lvl="1"/>
            <a:r>
              <a:rPr lang="en-US" sz="2250" dirty="0"/>
              <a:t>Equity</a:t>
            </a:r>
          </a:p>
          <a:p>
            <a:pPr lvl="1"/>
            <a:r>
              <a:rPr lang="en-US" sz="2250" dirty="0"/>
              <a:t>Administration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FE526-1ED2-DE21-5B66-8E5F921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Overview of issues in International Tax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D351-6593-8B7D-94DB-A0E13C96D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8BBB-687C-B246-CF88-29CB3BF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prstClr val="black"/>
                    </a:solidFill>
                  </a:rPr>
                  <a:t>FDII</a:t>
                </a:r>
                <a:r>
                  <a:rPr lang="en-US" sz="2800" dirty="0">
                    <a:solidFill>
                      <a:prstClr val="black"/>
                    </a:solidFill>
                  </a:rPr>
                  <a:t>: </a:t>
                </a:r>
                <a:endParaRPr lang="en-US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𝑫𝒆𝒆𝒎𝒆𝒅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𝑰𝒏𝒕𝒂𝒏𝒈𝒊𝒃𝒍𝒆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𝑰𝒏𝒄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 (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𝑫𝑰𝑰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+mn-lt"/>
                      </a:rPr>
                      <m:t>) ∗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𝑭𝒐𝒓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𝑫𝒆𝒓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𝑬𝒍𝒊𝒈𝒊𝒃𝒍𝒆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𝑰𝒏𝒄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𝑭𝑫𝑫𝑬𝑰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𝑬𝒍𝒊𝒈𝒊𝒍𝒃𝒆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𝑰𝒏𝒄𝒐𝒎𝒆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+mn-lt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>
                  <a:latin typeface="+mn-lt"/>
                </a:endParaRPr>
              </a:p>
              <a:p>
                <a:pPr lvl="1"/>
                <a:endParaRPr lang="en-US" sz="2400" b="1" i="1" dirty="0"/>
              </a:p>
              <a:p>
                <a:pPr lvl="1"/>
                <a:r>
                  <a:rPr lang="en-US" sz="2400" b="1" i="1" dirty="0"/>
                  <a:t>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Gross income – (subpart F, GILTI, dividends from CFC) – allocable deductions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§250(b)(3))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FDDEI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 Property to to foreign person for foreign services provided to any person or with respect to property not located in the US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§250(b)(4))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DII:</a:t>
                </a:r>
                <a:r>
                  <a:rPr lang="en-US" sz="2400" i="1" dirty="0"/>
                  <a:t> DEI – (deemed tangible income return (DTIR)) 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§250(b)(2))</a:t>
                </a:r>
                <a:endParaRPr lang="en-US" sz="2400" i="1" dirty="0"/>
              </a:p>
              <a:p>
                <a:pPr lvl="2"/>
                <a:r>
                  <a:rPr lang="en-US" sz="2400" i="1" dirty="0"/>
                  <a:t>DTIR = 10% * Qualified business assets (QBAI) </a:t>
                </a:r>
              </a:p>
              <a:p>
                <a:pPr lvl="3"/>
                <a:r>
                  <a:rPr lang="en-US" sz="2250" i="1" dirty="0"/>
                  <a:t>QBAI = Tangible business assets (using AB)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310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105DDC-54AA-CB54-9442-B221507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574D-7DB4-EE8B-9DB7-D638B9609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9542-0741-AB3B-F568-AC5912B2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1965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USCo manufactures property for sale to US and foreign customers.  Assume that it has no foreign operations and therefore no subpart F or GILTI. </a:t>
                </a:r>
              </a:p>
              <a:p>
                <a:pPr lvl="1"/>
                <a:r>
                  <a:rPr lang="en-US" sz="1800" dirty="0"/>
                  <a:t>QBAI = $1.2mm</a:t>
                </a:r>
              </a:p>
              <a:p>
                <a:pPr lvl="1"/>
                <a:r>
                  <a:rPr lang="en-US" sz="1800" dirty="0"/>
                  <a:t>100k sales to US customers (20k allocable expenses) </a:t>
                </a:r>
              </a:p>
              <a:p>
                <a:pPr lvl="1"/>
                <a:r>
                  <a:rPr lang="en-US" sz="1800" dirty="0"/>
                  <a:t>300k sales to foreign customers (60k allocable expenses)</a:t>
                </a:r>
              </a:p>
              <a:p>
                <a:pPr lvl="1"/>
                <a:r>
                  <a:rPr lang="en-US" sz="1800" dirty="0" err="1"/>
                  <a:t>USCo’s</a:t>
                </a:r>
                <a:r>
                  <a:rPr lang="en-US" sz="1800" dirty="0"/>
                  <a:t> gross income</a:t>
                </a:r>
              </a:p>
              <a:p>
                <a:pPr lvl="2"/>
                <a:r>
                  <a:rPr lang="en-US" sz="1800" dirty="0"/>
                  <a:t>400k (sales) – 80k (expense)</a:t>
                </a:r>
              </a:p>
              <a:p>
                <a:pPr lvl="1"/>
                <a:r>
                  <a:rPr lang="en-US" sz="1800" b="1" dirty="0"/>
                  <a:t>DEI</a:t>
                </a:r>
                <a:r>
                  <a:rPr lang="en-US" sz="1800" dirty="0"/>
                  <a:t>: 320k</a:t>
                </a:r>
              </a:p>
              <a:p>
                <a:pPr lvl="1"/>
                <a:r>
                  <a:rPr lang="en-US" sz="1800" b="1" dirty="0"/>
                  <a:t>FDDEI:</a:t>
                </a:r>
                <a:r>
                  <a:rPr lang="en-US" sz="1800" dirty="0"/>
                  <a:t> 240k (300k – 60k)</a:t>
                </a:r>
              </a:p>
              <a:p>
                <a:pPr lvl="1"/>
                <a:r>
                  <a:rPr lang="en-US" sz="1800" b="1" dirty="0"/>
                  <a:t>DTIR</a:t>
                </a:r>
                <a:r>
                  <a:rPr lang="en-US" sz="1800" dirty="0"/>
                  <a:t>: 120k (1.2mm * 10%)</a:t>
                </a:r>
              </a:p>
              <a:p>
                <a:pPr lvl="1"/>
                <a:r>
                  <a:rPr lang="en-US" sz="1800" b="1" dirty="0"/>
                  <a:t>DII: </a:t>
                </a:r>
                <a:r>
                  <a:rPr lang="en-US" sz="1800" dirty="0"/>
                  <a:t>200k (320k – 120k)</a:t>
                </a:r>
              </a:p>
              <a:p>
                <a:r>
                  <a:rPr lang="en-US" b="1" dirty="0">
                    <a:solidFill>
                      <a:prstClr val="black"/>
                    </a:solidFill>
                  </a:rPr>
                  <a:t>FDII: </a:t>
                </a:r>
                <a:endParaRPr lang="en-US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𝟐𝟒𝟎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𝟑𝟐𝟎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= 150k</a:t>
                </a:r>
              </a:p>
              <a:p>
                <a:pPr lvl="1"/>
                <a:r>
                  <a:rPr lang="en-US" sz="2000" dirty="0"/>
                  <a:t>FDII deduction: 37.5% * 150k = 56.25k</a:t>
                </a:r>
              </a:p>
              <a:p>
                <a:pPr lvl="1"/>
                <a:r>
                  <a:rPr lang="en-US" sz="2000" dirty="0"/>
                  <a:t>ETR on FDII = 21%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= 13.125%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5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F07A76-587E-1228-74A2-DAE83B59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FDII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51601-C437-1D4A-A20E-9144F3D50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558B-2937-14D3-B264-C522924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C9BFA-0010-C2C2-427A-5B5C6A09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free movement of capital is permitted, investors will allocate capital to where it can receive the highest risk-adjusted return.  </a:t>
            </a:r>
          </a:p>
          <a:p>
            <a:endParaRPr lang="en-US" sz="2800" dirty="0"/>
          </a:p>
          <a:p>
            <a:r>
              <a:rPr lang="en-US" sz="2800" dirty="0"/>
              <a:t>Where either the residence or source country (or both) imposes taxes on those returns, the movement of capital, national tax revenues, and national welfare can be affected.</a:t>
            </a:r>
          </a:p>
          <a:p>
            <a:endParaRPr lang="en-US" sz="2800" dirty="0"/>
          </a:p>
          <a:p>
            <a:r>
              <a:rPr lang="en-US" sz="2800" dirty="0"/>
              <a:t>Which principles should guide legislators in formulating international tax policy?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77E8-FAE5-EC8D-72B7-46A0854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Theories of 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9604-5AE4-BB83-6C83-B4B8967B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73FD-C4E7-9A7B-08B6-D0321FE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E1C26-95D8-CBEB-FCA5-5E89F319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three traditional principles or theories of taxing international income are:</a:t>
            </a:r>
          </a:p>
          <a:p>
            <a:pPr lvl="1"/>
            <a:r>
              <a:rPr lang="en-US" sz="2650" dirty="0"/>
              <a:t>(1) Capital Export Neutrality (CEN)</a:t>
            </a:r>
          </a:p>
          <a:p>
            <a:pPr lvl="1"/>
            <a:r>
              <a:rPr lang="en-US" sz="2650" dirty="0"/>
              <a:t>(2) Capital Import Neutrality (CIN) and </a:t>
            </a:r>
          </a:p>
          <a:p>
            <a:pPr lvl="1"/>
            <a:r>
              <a:rPr lang="en-US" sz="2650" dirty="0"/>
              <a:t>(3) National Neutrality (NN).  </a:t>
            </a:r>
          </a:p>
          <a:p>
            <a:endParaRPr lang="en-US" sz="2800" dirty="0"/>
          </a:p>
          <a:p>
            <a:r>
              <a:rPr lang="en-US" sz="2800" dirty="0"/>
              <a:t>Proponents claim that each best achieves one or more of the following goals:  </a:t>
            </a:r>
          </a:p>
          <a:p>
            <a:pPr lvl="1"/>
            <a:r>
              <a:rPr lang="en-US" sz="2650" dirty="0"/>
              <a:t>economic efficiency </a:t>
            </a:r>
          </a:p>
          <a:p>
            <a:pPr lvl="1"/>
            <a:r>
              <a:rPr lang="en-US" sz="2650" dirty="0"/>
              <a:t>equity</a:t>
            </a:r>
          </a:p>
          <a:p>
            <a:pPr lvl="1"/>
            <a:r>
              <a:rPr lang="en-US" sz="2650" dirty="0"/>
              <a:t>growth and </a:t>
            </a:r>
          </a:p>
          <a:p>
            <a:pPr lvl="1"/>
            <a:r>
              <a:rPr lang="en-US" sz="2650" dirty="0"/>
              <a:t>simplicity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D376F-B1C0-13E4-97C7-4F99A95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31AEB-8E05-EC06-C996-353711AB0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FD1-E88A-2E0A-D5CE-D6817073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BCCF4-EF54-36F9-69DE-514B7EF8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CEN, for residents of the same country, income is taxed at the same rate wherever the income is earned, and a credit is given for foreign taxes.  </a:t>
            </a:r>
          </a:p>
          <a:p>
            <a:r>
              <a:rPr lang="en-US" sz="2800" dirty="0"/>
              <a:t>This is referred to as </a:t>
            </a:r>
            <a:r>
              <a:rPr lang="en-US" sz="2800" i="1" dirty="0"/>
              <a:t>residence basis taxation.</a:t>
            </a:r>
            <a:r>
              <a:rPr lang="en-US" sz="2800" dirty="0"/>
              <a:t>  </a:t>
            </a:r>
          </a:p>
          <a:p>
            <a:r>
              <a:rPr lang="en-US" sz="2800" dirty="0"/>
              <a:t>CEN ensures that taxes play no role in the investment decisions of US firms; capital flows to where it receives its highest pre-tax risk-adjusted return.</a:t>
            </a:r>
          </a:p>
          <a:p>
            <a:r>
              <a:rPr lang="en-US" sz="2800" dirty="0"/>
              <a:t>Relationship between pre-tax and after-tax returns is preserved.   </a:t>
            </a:r>
          </a:p>
          <a:p>
            <a:r>
              <a:rPr lang="en-US" sz="2800" dirty="0"/>
              <a:t>CEN promotes worldwide economic efficiency and equity.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65F25-6F83-B650-3E5D-39473CE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1975-D16C-05E9-08D6-EA98662D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F076-5390-BCD1-3348-5C520E1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BC4B7-E9A7-8842-5AD6-97EA7E27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262063"/>
            <a:endParaRPr lang="en-US" sz="2400" dirty="0">
              <a:latin typeface="+mn-lt"/>
            </a:endParaRPr>
          </a:p>
          <a:p>
            <a:pPr defTabSz="1262063"/>
            <a:r>
              <a:rPr lang="en-US" sz="2400" dirty="0">
                <a:latin typeface="+mn-lt"/>
              </a:rPr>
              <a:t>$1M investment promises 10% return in the US and Hungary.  Hungarian taxes are 9% and US taxes are 21%.  CEN ensures that if pre-tax rates of return are equal, after-tax rates of return will also be equal.</a:t>
            </a:r>
          </a:p>
          <a:p>
            <a:pPr marL="0" indent="0" defTabSz="1262063" eaLnBrk="1" hangingPunct="1">
              <a:buFontTx/>
              <a:buNone/>
            </a:pPr>
            <a:endParaRPr lang="en-US" sz="18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endParaRPr lang="en-US" sz="20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400" dirty="0">
                <a:latin typeface="+mn-lt"/>
              </a:rPr>
              <a:t>	</a:t>
            </a:r>
            <a:r>
              <a:rPr lang="en-US" sz="2400" b="1" u="sng" dirty="0">
                <a:latin typeface="+mn-lt"/>
              </a:rPr>
              <a:t>Invest US</a:t>
            </a:r>
            <a:r>
              <a:rPr lang="en-US" sz="2400" dirty="0">
                <a:latin typeface="+mn-lt"/>
              </a:rPr>
              <a:t>		</a:t>
            </a:r>
            <a:r>
              <a:rPr lang="en-US" sz="2400" b="1" u="sng" dirty="0">
                <a:latin typeface="+mn-lt"/>
              </a:rPr>
              <a:t>Invest Hungary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Income		100k		100k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For. Taxes	 	0		(9k)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US Taxes	 	(21k)		(15k) [21k-9k FTC]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Inc	79k		 79k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ROR	7.9%		7.9%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B64C-DF19-4644-1B5A-E64D5DD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5F740-06FE-4AD7-1A3C-24B585EF5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946C-6866-35D9-86A1-A29BB1C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A67CB9-592F-867D-41A6-25328741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 CIN, capital income arising in one country is taxed at the same rate regardless of the residence of the investor.  This is generally achieved by the </a:t>
            </a:r>
            <a:r>
              <a:rPr lang="en-US" sz="2400" u="sng" dirty="0"/>
              <a:t>residence country exempting foreign source income entirely from tax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Some argue that CIN improves the competitiveness of US multinationals who compete with foreign multinationals from countries whose tax laws reflect CIN principles.</a:t>
            </a:r>
          </a:p>
          <a:p>
            <a:endParaRPr lang="en-US" sz="2400" dirty="0"/>
          </a:p>
          <a:p>
            <a:r>
              <a:rPr lang="en-US" sz="2400" dirty="0"/>
              <a:t>CIN may result in an inefficient allocation of capital.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E356E-B62C-1FA4-18DD-7A2E516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Import Neutrality (CIN)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F0D1-B90E-C157-5E3D-F67D1CE40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2DF9-98FB-E102-C730-5C13CD71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FAD0C-768F-729D-EE6A-AA009B3C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$</a:t>
            </a:r>
            <a:r>
              <a:rPr lang="en-US" sz="3200" dirty="0">
                <a:latin typeface="+mn-lt"/>
              </a:rPr>
              <a:t>1M investment offers return of 11% in US and 10% in Hungary.  Hungarian income is taxed at </a:t>
            </a:r>
            <a:r>
              <a:rPr lang="en-US" sz="2800" dirty="0">
                <a:latin typeface="+mn-lt"/>
              </a:rPr>
              <a:t>9</a:t>
            </a:r>
            <a:r>
              <a:rPr lang="en-US" sz="3200" dirty="0">
                <a:latin typeface="+mn-lt"/>
              </a:rPr>
              <a:t>% by Hungary, but it is exempt from US tax</a:t>
            </a:r>
            <a:r>
              <a:rPr lang="en-US" sz="2800" dirty="0">
                <a:latin typeface="+mn-lt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US Investment</a:t>
            </a:r>
            <a:r>
              <a:rPr lang="en-US" sz="2800" b="1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Hungary Investment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Income		  110k				100k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US Tax		  (23.1k)				  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For Tax	   	   0 		  			(9k)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Inc.	   86.9k				91k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ROR	   8.69%				9.1%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43B4B-2A53-99B3-B8A3-12C0D171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Import Neutrality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3F6DE-DC02-FC93-206F-753933B69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CAF6-DEE2-1ADD-0EDD-BA74968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CA236-A8B3-7489-B9EE-ABFBF1BF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z="2800" dirty="0">
                <a:latin typeface="+mn-lt"/>
              </a:rPr>
              <a:t>Under NN, the residence country does not cede tax jurisdiction over foreign source income to the source country.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The residence country allows a </a:t>
            </a:r>
            <a:r>
              <a:rPr lang="en-US" sz="2800" u="sng" dirty="0">
                <a:latin typeface="+mn-lt"/>
              </a:rPr>
              <a:t>deduction</a:t>
            </a:r>
            <a:r>
              <a:rPr lang="en-US" sz="2800" dirty="0">
                <a:latin typeface="+mn-lt"/>
              </a:rPr>
              <a:t> and </a:t>
            </a:r>
            <a:r>
              <a:rPr lang="en-US" sz="2800" u="sng" dirty="0">
                <a:latin typeface="+mn-lt"/>
              </a:rPr>
              <a:t>not a credit</a:t>
            </a:r>
            <a:r>
              <a:rPr lang="en-US" sz="2800" dirty="0">
                <a:latin typeface="+mn-lt"/>
              </a:rPr>
              <a:t> for foreign income taxes.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Foreign investment is penalized, since it will only be made if the return after foreign tax (but before US tax) equals or exceeds the before-tax return on US investment.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A8404-1D4C-9046-3E22-E13B76F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542E-F3F3-6BD9-61E7-CF5B3F3AC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AA2E-5761-0454-0917-56AE9612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9274</TotalTime>
  <Words>1811</Words>
  <Application>Microsoft Macintosh PowerPoint</Application>
  <PresentationFormat>On-screen Show (4:3)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NSimSun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CG Body - Standard</vt:lpstr>
      <vt:lpstr>An Overview of U.S. International Tax Policy</vt:lpstr>
      <vt:lpstr>Overview of issues in International Tax Policy</vt:lpstr>
      <vt:lpstr>Overview of Theories of Taxing International Income</vt:lpstr>
      <vt:lpstr>Taxing international Income</vt:lpstr>
      <vt:lpstr>Capital Export Neutrality</vt:lpstr>
      <vt:lpstr>Capital Export Neutrality</vt:lpstr>
      <vt:lpstr>Capital Import Neutrality (CIN)</vt:lpstr>
      <vt:lpstr>Capital Import Neutrality </vt:lpstr>
      <vt:lpstr>National Neutrality</vt:lpstr>
      <vt:lpstr>National Neutrality Example</vt:lpstr>
      <vt:lpstr>Capital Ownership Neutrality</vt:lpstr>
      <vt:lpstr>Where are we now?</vt:lpstr>
      <vt:lpstr>Foreign Income of Foreign Subsidiaries:  Before TCJA</vt:lpstr>
      <vt:lpstr>Google’s ETR (Pre-TCJA)</vt:lpstr>
      <vt:lpstr>Where are we now?</vt:lpstr>
      <vt:lpstr>Section 911: Foreign Earned Income and Housing Cost Exclusion </vt:lpstr>
      <vt:lpstr>Housing Cost Amount</vt:lpstr>
      <vt:lpstr>Expatriates: §877A</vt:lpstr>
      <vt:lpstr>Foreign Derived Intangible Income (FDII): §250  </vt:lpstr>
      <vt:lpstr>Foreign Derived Intangible Income (FDII): §250 </vt:lpstr>
      <vt:lpstr>FDII Example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147</cp:revision>
  <dcterms:created xsi:type="dcterms:W3CDTF">2006-01-20T19:34:26Z</dcterms:created>
  <dcterms:modified xsi:type="dcterms:W3CDTF">2022-03-29T12:42:36Z</dcterms:modified>
</cp:coreProperties>
</file>