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710" r:id="rId6"/>
    <p:sldId id="716" r:id="rId7"/>
    <p:sldId id="717" r:id="rId8"/>
    <p:sldId id="709" r:id="rId9"/>
    <p:sldId id="258" r:id="rId10"/>
    <p:sldId id="259" r:id="rId11"/>
    <p:sldId id="261" r:id="rId12"/>
    <p:sldId id="262" r:id="rId13"/>
    <p:sldId id="260" r:id="rId14"/>
    <p:sldId id="263" r:id="rId15"/>
    <p:sldId id="718" r:id="rId16"/>
    <p:sldId id="719" r:id="rId17"/>
    <p:sldId id="720" r:id="rId18"/>
    <p:sldId id="711" r:id="rId19"/>
    <p:sldId id="713" r:id="rId20"/>
    <p:sldId id="714" r:id="rId21"/>
    <p:sldId id="715" r:id="rId22"/>
    <p:sldId id="721" r:id="rId23"/>
    <p:sldId id="3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66DFE-13D2-A343-A6B1-07DE6C73AFF2}" v="409" dt="2022-05-02T19:47:2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77" d="100"/>
          <a:sy n="77" d="100"/>
        </p:scale>
        <p:origin x="224"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F866DFE-13D2-A343-A6B1-07DE6C73AFF2}"/>
    <pc:docChg chg="undo custSel addSld delSld modSld sldOrd">
      <pc:chgData name="Jeffrey M. Colon" userId="615143b1-cdee-493d-9a9d-1565ce8666d9" providerId="ADAL" clId="{9F866DFE-13D2-A343-A6B1-07DE6C73AFF2}" dt="2022-05-02T19:47:28.135" v="2214" actId="20577"/>
      <pc:docMkLst>
        <pc:docMk/>
      </pc:docMkLst>
      <pc:sldChg chg="modSp modAnim">
        <pc:chgData name="Jeffrey M. Colon" userId="615143b1-cdee-493d-9a9d-1565ce8666d9" providerId="ADAL" clId="{9F866DFE-13D2-A343-A6B1-07DE6C73AFF2}" dt="2022-04-26T01:29:12.682" v="88"/>
        <pc:sldMkLst>
          <pc:docMk/>
          <pc:sldMk cId="1780528299" sldId="257"/>
        </pc:sldMkLst>
        <pc:spChg chg="mod">
          <ac:chgData name="Jeffrey M. Colon" userId="615143b1-cdee-493d-9a9d-1565ce8666d9" providerId="ADAL" clId="{9F866DFE-13D2-A343-A6B1-07DE6C73AFF2}" dt="2022-04-25T13:25:48.492" v="23" actId="20577"/>
          <ac:spMkLst>
            <pc:docMk/>
            <pc:sldMk cId="1780528299" sldId="257"/>
            <ac:spMk id="2" creationId="{B5449119-5108-C987-8686-B2160C13B160}"/>
          </ac:spMkLst>
        </pc:spChg>
      </pc:sldChg>
      <pc:sldChg chg="modSp">
        <pc:chgData name="Jeffrey M. Colon" userId="615143b1-cdee-493d-9a9d-1565ce8666d9" providerId="ADAL" clId="{9F866DFE-13D2-A343-A6B1-07DE6C73AFF2}" dt="2022-04-25T13:25:17.565" v="10" actId="20577"/>
        <pc:sldMkLst>
          <pc:docMk/>
          <pc:sldMk cId="4061709300" sldId="263"/>
        </pc:sldMkLst>
        <pc:spChg chg="mod">
          <ac:chgData name="Jeffrey M. Colon" userId="615143b1-cdee-493d-9a9d-1565ce8666d9" providerId="ADAL" clId="{9F866DFE-13D2-A343-A6B1-07DE6C73AFF2}" dt="2022-04-25T13:25:17.565" v="10" actId="20577"/>
          <ac:spMkLst>
            <pc:docMk/>
            <pc:sldMk cId="4061709300" sldId="263"/>
            <ac:spMk id="2" creationId="{D2A8AEB2-4AD3-CBAB-58C0-EA24C50A1962}"/>
          </ac:spMkLst>
        </pc:spChg>
      </pc:sldChg>
      <pc:sldChg chg="addSp delSp modSp add mod chgLayout">
        <pc:chgData name="Jeffrey M. Colon" userId="615143b1-cdee-493d-9a9d-1565ce8666d9" providerId="ADAL" clId="{9F866DFE-13D2-A343-A6B1-07DE6C73AFF2}" dt="2022-04-26T12:27:29.445" v="2175" actId="20577"/>
        <pc:sldMkLst>
          <pc:docMk/>
          <pc:sldMk cId="0" sldId="389"/>
        </pc:sldMkLst>
        <pc:spChg chg="add del mod ord">
          <ac:chgData name="Jeffrey M. Colon" userId="615143b1-cdee-493d-9a9d-1565ce8666d9" providerId="ADAL" clId="{9F866DFE-13D2-A343-A6B1-07DE6C73AFF2}" dt="2022-04-26T02:28:59.949" v="2036" actId="478"/>
          <ac:spMkLst>
            <pc:docMk/>
            <pc:sldMk cId="0" sldId="389"/>
            <ac:spMk id="2" creationId="{9434870C-DAD5-7299-C801-1C9CE0AEE20B}"/>
          </ac:spMkLst>
        </pc:spChg>
        <pc:spChg chg="mod ord">
          <ac:chgData name="Jeffrey M. Colon" userId="615143b1-cdee-493d-9a9d-1565ce8666d9" providerId="ADAL" clId="{9F866DFE-13D2-A343-A6B1-07DE6C73AFF2}" dt="2022-04-26T02:28:48.999" v="2033" actId="700"/>
          <ac:spMkLst>
            <pc:docMk/>
            <pc:sldMk cId="0" sldId="389"/>
            <ac:spMk id="61" creationId="{3C8855CA-FBC8-6DB1-6BB6-A97C6D2440D2}"/>
          </ac:spMkLst>
        </pc:spChg>
        <pc:spChg chg="mod ord">
          <ac:chgData name="Jeffrey M. Colon" userId="615143b1-cdee-493d-9a9d-1565ce8666d9" providerId="ADAL" clId="{9F866DFE-13D2-A343-A6B1-07DE6C73AFF2}" dt="2022-04-26T02:28:48.999" v="2033" actId="700"/>
          <ac:spMkLst>
            <pc:docMk/>
            <pc:sldMk cId="0" sldId="389"/>
            <ac:spMk id="62" creationId="{B6A16CA5-2545-FF77-C64B-4F705BF90054}"/>
          </ac:spMkLst>
        </pc:spChg>
        <pc:spChg chg="mod ord">
          <ac:chgData name="Jeffrey M. Colon" userId="615143b1-cdee-493d-9a9d-1565ce8666d9" providerId="ADAL" clId="{9F866DFE-13D2-A343-A6B1-07DE6C73AFF2}" dt="2022-04-26T02:28:52.884" v="2034" actId="404"/>
          <ac:spMkLst>
            <pc:docMk/>
            <pc:sldMk cId="0" sldId="389"/>
            <ac:spMk id="406530" creationId="{8904E227-17A2-B2E9-A3ED-55713744B8A1}"/>
          </ac:spMkLst>
        </pc:spChg>
        <pc:graphicFrameChg chg="mod modGraphic">
          <ac:chgData name="Jeffrey M. Colon" userId="615143b1-cdee-493d-9a9d-1565ce8666d9" providerId="ADAL" clId="{9F866DFE-13D2-A343-A6B1-07DE6C73AFF2}" dt="2022-04-26T12:27:29.445" v="2175" actId="20577"/>
          <ac:graphicFrameMkLst>
            <pc:docMk/>
            <pc:sldMk cId="0" sldId="389"/>
            <ac:graphicFrameMk id="406532" creationId="{44C648EB-0959-B3EA-5C56-A29D29FCC8F8}"/>
          </ac:graphicFrameMkLst>
        </pc:graphicFrameChg>
      </pc:sldChg>
      <pc:sldChg chg="modSp modAnim">
        <pc:chgData name="Jeffrey M. Colon" userId="615143b1-cdee-493d-9a9d-1565ce8666d9" providerId="ADAL" clId="{9F866DFE-13D2-A343-A6B1-07DE6C73AFF2}" dt="2022-04-26T01:29:35.227" v="93" actId="20577"/>
        <pc:sldMkLst>
          <pc:docMk/>
          <pc:sldMk cId="1011378911" sldId="710"/>
        </pc:sldMkLst>
        <pc:spChg chg="mod">
          <ac:chgData name="Jeffrey M. Colon" userId="615143b1-cdee-493d-9a9d-1565ce8666d9" providerId="ADAL" clId="{9F866DFE-13D2-A343-A6B1-07DE6C73AFF2}" dt="2022-04-26T01:29:35.227" v="93" actId="20577"/>
          <ac:spMkLst>
            <pc:docMk/>
            <pc:sldMk cId="1011378911" sldId="710"/>
            <ac:spMk id="2" creationId="{7CDC681B-CB6D-5724-B1F3-10E5ED9AA2D7}"/>
          </ac:spMkLst>
        </pc:spChg>
      </pc:sldChg>
      <pc:sldChg chg="modSp modAnim">
        <pc:chgData name="Jeffrey M. Colon" userId="615143b1-cdee-493d-9a9d-1565ce8666d9" providerId="ADAL" clId="{9F866DFE-13D2-A343-A6B1-07DE6C73AFF2}" dt="2022-04-26T02:20:19.792" v="1952" actId="20577"/>
        <pc:sldMkLst>
          <pc:docMk/>
          <pc:sldMk cId="1866735732" sldId="711"/>
        </pc:sldMkLst>
        <pc:spChg chg="mod">
          <ac:chgData name="Jeffrey M. Colon" userId="615143b1-cdee-493d-9a9d-1565ce8666d9" providerId="ADAL" clId="{9F866DFE-13D2-A343-A6B1-07DE6C73AFF2}" dt="2022-04-26T02:20:19.792" v="1952" actId="20577"/>
          <ac:spMkLst>
            <pc:docMk/>
            <pc:sldMk cId="1866735732" sldId="711"/>
            <ac:spMk id="2" creationId="{00000000-0000-0000-0000-000000000000}"/>
          </ac:spMkLst>
        </pc:spChg>
      </pc:sldChg>
      <pc:sldChg chg="del">
        <pc:chgData name="Jeffrey M. Colon" userId="615143b1-cdee-493d-9a9d-1565ce8666d9" providerId="ADAL" clId="{9F866DFE-13D2-A343-A6B1-07DE6C73AFF2}" dt="2022-04-26T02:21:09.040" v="1957" actId="2696"/>
        <pc:sldMkLst>
          <pc:docMk/>
          <pc:sldMk cId="1684593006" sldId="712"/>
        </pc:sldMkLst>
      </pc:sldChg>
      <pc:sldChg chg="modAnim">
        <pc:chgData name="Jeffrey M. Colon" userId="615143b1-cdee-493d-9a9d-1565ce8666d9" providerId="ADAL" clId="{9F866DFE-13D2-A343-A6B1-07DE6C73AFF2}" dt="2022-04-26T12:02:55.329" v="2166"/>
        <pc:sldMkLst>
          <pc:docMk/>
          <pc:sldMk cId="2246717240" sldId="715"/>
        </pc:sldMkLst>
      </pc:sldChg>
      <pc:sldChg chg="addSp delSp modSp new mod ord modAnim">
        <pc:chgData name="Jeffrey M. Colon" userId="615143b1-cdee-493d-9a9d-1565ce8666d9" providerId="ADAL" clId="{9F866DFE-13D2-A343-A6B1-07DE6C73AFF2}" dt="2022-04-26T12:03:50.592" v="2173" actId="14100"/>
        <pc:sldMkLst>
          <pc:docMk/>
          <pc:sldMk cId="2094696541" sldId="716"/>
        </pc:sldMkLst>
        <pc:spChg chg="del">
          <ac:chgData name="Jeffrey M. Colon" userId="615143b1-cdee-493d-9a9d-1565ce8666d9" providerId="ADAL" clId="{9F866DFE-13D2-A343-A6B1-07DE6C73AFF2}" dt="2022-04-26T01:18:24.939" v="49"/>
          <ac:spMkLst>
            <pc:docMk/>
            <pc:sldMk cId="2094696541" sldId="716"/>
            <ac:spMk id="2" creationId="{0684A6EA-99E3-F02D-1986-D98E031F9259}"/>
          </ac:spMkLst>
        </pc:spChg>
        <pc:spChg chg="mod">
          <ac:chgData name="Jeffrey M. Colon" userId="615143b1-cdee-493d-9a9d-1565ce8666d9" providerId="ADAL" clId="{9F866DFE-13D2-A343-A6B1-07DE6C73AFF2}" dt="2022-04-26T01:16:47.826" v="48" actId="20577"/>
          <ac:spMkLst>
            <pc:docMk/>
            <pc:sldMk cId="2094696541" sldId="716"/>
            <ac:spMk id="3" creationId="{9784D3F6-167E-6036-A584-B36B16EBF178}"/>
          </ac:spMkLst>
        </pc:spChg>
        <pc:picChg chg="add mod">
          <ac:chgData name="Jeffrey M. Colon" userId="615143b1-cdee-493d-9a9d-1565ce8666d9" providerId="ADAL" clId="{9F866DFE-13D2-A343-A6B1-07DE6C73AFF2}" dt="2022-04-26T12:03:41.188" v="2171" actId="1076"/>
          <ac:picMkLst>
            <pc:docMk/>
            <pc:sldMk cId="2094696541" sldId="716"/>
            <ac:picMk id="7" creationId="{DDA17795-B821-606D-44F5-1EE02540719E}"/>
          </ac:picMkLst>
        </pc:picChg>
        <pc:picChg chg="add mod">
          <ac:chgData name="Jeffrey M. Colon" userId="615143b1-cdee-493d-9a9d-1565ce8666d9" providerId="ADAL" clId="{9F866DFE-13D2-A343-A6B1-07DE6C73AFF2}" dt="2022-04-26T12:03:50.592" v="2173" actId="14100"/>
          <ac:picMkLst>
            <pc:docMk/>
            <pc:sldMk cId="2094696541" sldId="716"/>
            <ac:picMk id="11" creationId="{001FA995-8DBD-2CA6-7067-838890709050}"/>
          </ac:picMkLst>
        </pc:picChg>
        <pc:cxnChg chg="add">
          <ac:chgData name="Jeffrey M. Colon" userId="615143b1-cdee-493d-9a9d-1565ce8666d9" providerId="ADAL" clId="{9F866DFE-13D2-A343-A6B1-07DE6C73AFF2}" dt="2022-04-26T01:19:43.185" v="60" actId="11529"/>
          <ac:cxnSpMkLst>
            <pc:docMk/>
            <pc:sldMk cId="2094696541" sldId="716"/>
            <ac:cxnSpMk id="9" creationId="{96CD6FAB-F63A-CAC0-4F37-57F3EC49B742}"/>
          </ac:cxnSpMkLst>
        </pc:cxnChg>
      </pc:sldChg>
      <pc:sldChg chg="addSp delSp modSp new mod ord">
        <pc:chgData name="Jeffrey M. Colon" userId="615143b1-cdee-493d-9a9d-1565ce8666d9" providerId="ADAL" clId="{9F866DFE-13D2-A343-A6B1-07DE6C73AFF2}" dt="2022-04-26T01:30:02.464" v="98" actId="14100"/>
        <pc:sldMkLst>
          <pc:docMk/>
          <pc:sldMk cId="771241829" sldId="717"/>
        </pc:sldMkLst>
        <pc:spChg chg="del">
          <ac:chgData name="Jeffrey M. Colon" userId="615143b1-cdee-493d-9a9d-1565ce8666d9" providerId="ADAL" clId="{9F866DFE-13D2-A343-A6B1-07DE6C73AFF2}" dt="2022-04-26T01:28:24.242" v="80"/>
          <ac:spMkLst>
            <pc:docMk/>
            <pc:sldMk cId="771241829" sldId="717"/>
            <ac:spMk id="2" creationId="{6337294C-D988-E7CD-4EB0-787F9D1929F6}"/>
          </ac:spMkLst>
        </pc:spChg>
        <pc:spChg chg="mod">
          <ac:chgData name="Jeffrey M. Colon" userId="615143b1-cdee-493d-9a9d-1565ce8666d9" providerId="ADAL" clId="{9F866DFE-13D2-A343-A6B1-07DE6C73AFF2}" dt="2022-04-26T01:27:56.462" v="79"/>
          <ac:spMkLst>
            <pc:docMk/>
            <pc:sldMk cId="771241829" sldId="717"/>
            <ac:spMk id="3" creationId="{814789BB-9FEA-87D6-33FA-6E99C1543B7E}"/>
          </ac:spMkLst>
        </pc:spChg>
        <pc:picChg chg="add mod">
          <ac:chgData name="Jeffrey M. Colon" userId="615143b1-cdee-493d-9a9d-1565ce8666d9" providerId="ADAL" clId="{9F866DFE-13D2-A343-A6B1-07DE6C73AFF2}" dt="2022-04-26T01:30:02.464" v="98" actId="14100"/>
          <ac:picMkLst>
            <pc:docMk/>
            <pc:sldMk cId="771241829" sldId="717"/>
            <ac:picMk id="7" creationId="{417C342B-1C8C-07A3-EDAE-69C91FEEE6A9}"/>
          </ac:picMkLst>
        </pc:picChg>
      </pc:sldChg>
      <pc:sldChg chg="modSp new mod modAnim">
        <pc:chgData name="Jeffrey M. Colon" userId="615143b1-cdee-493d-9a9d-1565ce8666d9" providerId="ADAL" clId="{9F866DFE-13D2-A343-A6B1-07DE6C73AFF2}" dt="2022-04-26T02:08:14.828" v="1632" actId="20577"/>
        <pc:sldMkLst>
          <pc:docMk/>
          <pc:sldMk cId="2567392460" sldId="718"/>
        </pc:sldMkLst>
        <pc:spChg chg="mod">
          <ac:chgData name="Jeffrey M. Colon" userId="615143b1-cdee-493d-9a9d-1565ce8666d9" providerId="ADAL" clId="{9F866DFE-13D2-A343-A6B1-07DE6C73AFF2}" dt="2022-04-26T02:08:14.828" v="1632" actId="20577"/>
          <ac:spMkLst>
            <pc:docMk/>
            <pc:sldMk cId="2567392460" sldId="718"/>
            <ac:spMk id="2" creationId="{F853B38A-1A58-0725-9CD1-8FD38487D77E}"/>
          </ac:spMkLst>
        </pc:spChg>
        <pc:spChg chg="mod">
          <ac:chgData name="Jeffrey M. Colon" userId="615143b1-cdee-493d-9a9d-1565ce8666d9" providerId="ADAL" clId="{9F866DFE-13D2-A343-A6B1-07DE6C73AFF2}" dt="2022-04-26T01:32:03.120" v="141" actId="20577"/>
          <ac:spMkLst>
            <pc:docMk/>
            <pc:sldMk cId="2567392460" sldId="718"/>
            <ac:spMk id="3" creationId="{78E483D0-277F-6279-034B-75A5CE4EC19E}"/>
          </ac:spMkLst>
        </pc:spChg>
      </pc:sldChg>
      <pc:sldChg chg="modSp new mod modAnim">
        <pc:chgData name="Jeffrey M. Colon" userId="615143b1-cdee-493d-9a9d-1565ce8666d9" providerId="ADAL" clId="{9F866DFE-13D2-A343-A6B1-07DE6C73AFF2}" dt="2022-05-02T19:47:28.135" v="2214" actId="20577"/>
        <pc:sldMkLst>
          <pc:docMk/>
          <pc:sldMk cId="2526230727" sldId="719"/>
        </pc:sldMkLst>
        <pc:spChg chg="mod">
          <ac:chgData name="Jeffrey M. Colon" userId="615143b1-cdee-493d-9a9d-1565ce8666d9" providerId="ADAL" clId="{9F866DFE-13D2-A343-A6B1-07DE6C73AFF2}" dt="2022-05-02T19:47:28.135" v="2214" actId="20577"/>
          <ac:spMkLst>
            <pc:docMk/>
            <pc:sldMk cId="2526230727" sldId="719"/>
            <ac:spMk id="2" creationId="{80BB4D00-2190-AB8D-F831-195CFAAEBCEA}"/>
          </ac:spMkLst>
        </pc:spChg>
        <pc:spChg chg="mod">
          <ac:chgData name="Jeffrey M. Colon" userId="615143b1-cdee-493d-9a9d-1565ce8666d9" providerId="ADAL" clId="{9F866DFE-13D2-A343-A6B1-07DE6C73AFF2}" dt="2022-04-26T01:55:05.118" v="1086" actId="20577"/>
          <ac:spMkLst>
            <pc:docMk/>
            <pc:sldMk cId="2526230727" sldId="719"/>
            <ac:spMk id="3" creationId="{D208DA57-5976-7AE8-15B5-039BFEB85A6F}"/>
          </ac:spMkLst>
        </pc:spChg>
      </pc:sldChg>
      <pc:sldChg chg="modSp new mod modAnim">
        <pc:chgData name="Jeffrey M. Colon" userId="615143b1-cdee-493d-9a9d-1565ce8666d9" providerId="ADAL" clId="{9F866DFE-13D2-A343-A6B1-07DE6C73AFF2}" dt="2022-04-26T02:20:58.396" v="1956"/>
        <pc:sldMkLst>
          <pc:docMk/>
          <pc:sldMk cId="4007691485" sldId="720"/>
        </pc:sldMkLst>
        <pc:spChg chg="mod">
          <ac:chgData name="Jeffrey M. Colon" userId="615143b1-cdee-493d-9a9d-1565ce8666d9" providerId="ADAL" clId="{9F866DFE-13D2-A343-A6B1-07DE6C73AFF2}" dt="2022-04-26T02:10:36.632" v="1634" actId="20577"/>
          <ac:spMkLst>
            <pc:docMk/>
            <pc:sldMk cId="4007691485" sldId="720"/>
            <ac:spMk id="2" creationId="{B86E25EA-1EFE-2921-577E-44A5A3BC23DD}"/>
          </ac:spMkLst>
        </pc:spChg>
        <pc:spChg chg="mod">
          <ac:chgData name="Jeffrey M. Colon" userId="615143b1-cdee-493d-9a9d-1565ce8666d9" providerId="ADAL" clId="{9F866DFE-13D2-A343-A6B1-07DE6C73AFF2}" dt="2022-04-26T02:05:07.748" v="1456"/>
          <ac:spMkLst>
            <pc:docMk/>
            <pc:sldMk cId="4007691485" sldId="720"/>
            <ac:spMk id="3" creationId="{0571F616-27C4-D23B-132D-A1064EF11D86}"/>
          </ac:spMkLst>
        </pc:spChg>
      </pc:sldChg>
      <pc:sldChg chg="modSp new mod">
        <pc:chgData name="Jeffrey M. Colon" userId="615143b1-cdee-493d-9a9d-1565ce8666d9" providerId="ADAL" clId="{9F866DFE-13D2-A343-A6B1-07DE6C73AFF2}" dt="2022-04-26T11:57:40.004" v="2159" actId="20577"/>
        <pc:sldMkLst>
          <pc:docMk/>
          <pc:sldMk cId="2549741259" sldId="721"/>
        </pc:sldMkLst>
        <pc:spChg chg="mod">
          <ac:chgData name="Jeffrey M. Colon" userId="615143b1-cdee-493d-9a9d-1565ce8666d9" providerId="ADAL" clId="{9F866DFE-13D2-A343-A6B1-07DE6C73AFF2}" dt="2022-04-26T11:57:40.004" v="2159" actId="20577"/>
          <ac:spMkLst>
            <pc:docMk/>
            <pc:sldMk cId="2549741259" sldId="721"/>
            <ac:spMk id="2" creationId="{CFA6D095-131C-497A-2627-5069B6159636}"/>
          </ac:spMkLst>
        </pc:spChg>
        <pc:spChg chg="mod">
          <ac:chgData name="Jeffrey M. Colon" userId="615143b1-cdee-493d-9a9d-1565ce8666d9" providerId="ADAL" clId="{9F866DFE-13D2-A343-A6B1-07DE6C73AFF2}" dt="2022-04-26T02:27:35.026" v="2005" actId="20577"/>
          <ac:spMkLst>
            <pc:docMk/>
            <pc:sldMk cId="2549741259" sldId="721"/>
            <ac:spMk id="3" creationId="{4BBA47F5-4E62-BA50-C3A3-0E164DAE4DB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800" dirty="0"/>
              <a:t>§</a:t>
            </a:r>
            <a:r>
              <a:rPr lang="en-US" sz="2650" dirty="0"/>
              <a:t>960(a) and (d)) </a:t>
            </a:r>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(d)(1)(A)</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3B38A-1A58-0725-9CD1-8FD38487D77E}"/>
              </a:ext>
            </a:extLst>
          </p:cNvPr>
          <p:cNvSpPr>
            <a:spLocks noGrp="1"/>
          </p:cNvSpPr>
          <p:nvPr>
            <p:ph idx="1"/>
          </p:nvPr>
        </p:nvSpPr>
        <p:spPr/>
        <p:txBody>
          <a:bodyPr>
            <a:normAutofit lnSpcReduction="10000"/>
          </a:bodyPr>
          <a:lstStyle/>
          <a:p>
            <a:r>
              <a:rPr lang="en-US" sz="2800" dirty="0"/>
              <a:t>Under §960(a) and (d), US Corporate shareholders of CFCs can credit taxes paid by foreign subsidiaries (CFCs).</a:t>
            </a:r>
          </a:p>
          <a:p>
            <a:r>
              <a:rPr lang="en-US" sz="2800" dirty="0"/>
              <a:t>Goal: Roughly put USSH in same position as if they had earned income directly.  </a:t>
            </a:r>
          </a:p>
          <a:p>
            <a:r>
              <a:rPr lang="en-US" sz="2800" dirty="0"/>
              <a:t>Rules were formally found in former §902 (indirect tax credit), which allows indirect taxes to be credited when foreign subsidiaries paid dividend to US parent.  </a:t>
            </a:r>
          </a:p>
          <a:p>
            <a:pPr lvl="2"/>
            <a:r>
              <a:rPr lang="en-US" sz="2400" dirty="0"/>
              <a:t>Each dividend would bring with it a proportionate amount of foreign taxes paid by the subsidiary.</a:t>
            </a:r>
          </a:p>
          <a:p>
            <a:r>
              <a:rPr lang="en-US" sz="2800" dirty="0"/>
              <a:t>For foreign taxes deemed paid, a USSH must gross up any inclusion by the amount deemed paid foreign taxes.  The FTC limitation is then applied to the grossed-up amount</a:t>
            </a:r>
          </a:p>
          <a:p>
            <a:pPr lvl="1"/>
            <a:r>
              <a:rPr lang="en-US" sz="2400" dirty="0"/>
              <a:t>Subpart F inclusion of 80 and DP FT of 20.  The USSH must gross up the 80 of subpart F by the deemed paid taxes, so the total inclusion is 100 with a potential FTC of 20.</a:t>
            </a:r>
          </a:p>
        </p:txBody>
      </p:sp>
      <p:sp>
        <p:nvSpPr>
          <p:cNvPr id="3" name="Title 2">
            <a:extLst>
              <a:ext uri="{FF2B5EF4-FFF2-40B4-BE49-F238E27FC236}">
                <a16:creationId xmlns:a16="http://schemas.microsoft.com/office/drawing/2014/main" id="{78E483D0-277F-6279-034B-75A5CE4EC19E}"/>
              </a:ext>
            </a:extLst>
          </p:cNvPr>
          <p:cNvSpPr>
            <a:spLocks noGrp="1"/>
          </p:cNvSpPr>
          <p:nvPr>
            <p:ph type="title"/>
          </p:nvPr>
        </p:nvSpPr>
        <p:spPr/>
        <p:txBody>
          <a:bodyPr/>
          <a:lstStyle/>
          <a:p>
            <a:r>
              <a:rPr lang="en-US" dirty="0"/>
              <a:t>Indirect FTCs:  Section 960(a) and (d)</a:t>
            </a:r>
          </a:p>
        </p:txBody>
      </p:sp>
      <p:sp>
        <p:nvSpPr>
          <p:cNvPr id="4" name="Slide Number Placeholder 3">
            <a:extLst>
              <a:ext uri="{FF2B5EF4-FFF2-40B4-BE49-F238E27FC236}">
                <a16:creationId xmlns:a16="http://schemas.microsoft.com/office/drawing/2014/main" id="{AA4C3E76-8CF6-8239-8A58-A43922BE72C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4D1067A9-B4E5-1D8E-B6BE-7F864C82EDD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673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BB4D00-2190-AB8D-F831-195CFAAEBCEA}"/>
              </a:ext>
            </a:extLst>
          </p:cNvPr>
          <p:cNvSpPr>
            <a:spLocks noGrp="1"/>
          </p:cNvSpPr>
          <p:nvPr>
            <p:ph idx="1"/>
          </p:nvPr>
        </p:nvSpPr>
        <p:spPr/>
        <p:txBody>
          <a:bodyPr/>
          <a:lstStyle/>
          <a:p>
            <a:r>
              <a:rPr lang="en-US" sz="2400" b="1" dirty="0">
                <a:effectLst/>
                <a:latin typeface="CMMI10"/>
              </a:rPr>
              <a:t>GILTI DP FT</a:t>
            </a:r>
            <a:r>
              <a:rPr lang="en-US" sz="2400" dirty="0">
                <a:effectLst/>
                <a:latin typeface="CMMI10"/>
              </a:rPr>
              <a:t> </a:t>
            </a:r>
            <a:r>
              <a:rPr lang="en-US" sz="2400" dirty="0">
                <a:effectLst/>
                <a:latin typeface="CMR10"/>
              </a:rPr>
              <a:t>= 80% </a:t>
            </a:r>
            <a:r>
              <a:rPr lang="en-US" sz="2400" dirty="0">
                <a:effectLst/>
                <a:latin typeface="CMSY10"/>
              </a:rPr>
              <a:t>∗ </a:t>
            </a:r>
            <a:r>
              <a:rPr lang="en-US" sz="2400" dirty="0">
                <a:effectLst/>
                <a:latin typeface="CMR10"/>
              </a:rPr>
              <a:t>(</a:t>
            </a:r>
            <a:r>
              <a:rPr lang="en-US" sz="2400" dirty="0">
                <a:effectLst/>
                <a:latin typeface="CMMI10"/>
              </a:rPr>
              <a:t>Inclusion </a:t>
            </a:r>
            <a:r>
              <a:rPr lang="en-US" sz="2400" dirty="0">
                <a:effectLst/>
                <a:latin typeface="CMR10"/>
              </a:rPr>
              <a:t>%) </a:t>
            </a:r>
            <a:r>
              <a:rPr lang="en-US" sz="2400" dirty="0">
                <a:effectLst/>
                <a:latin typeface="CMSY10"/>
              </a:rPr>
              <a:t>∗ </a:t>
            </a:r>
            <a:r>
              <a:rPr lang="en-US" sz="2400" dirty="0">
                <a:effectLst/>
                <a:latin typeface="CMR10"/>
              </a:rPr>
              <a:t>(</a:t>
            </a:r>
            <a:r>
              <a:rPr lang="en-US" sz="2400" dirty="0">
                <a:effectLst/>
                <a:latin typeface="CMMI10"/>
              </a:rPr>
              <a:t>Aggregate Tested Foreign Taxes</a:t>
            </a:r>
            <a:r>
              <a:rPr lang="en-US" sz="2400" dirty="0">
                <a:effectLst/>
                <a:latin typeface="CMR10"/>
              </a:rPr>
              <a:t>) </a:t>
            </a:r>
            <a:endParaRPr lang="en-US" sz="2400" dirty="0"/>
          </a:p>
          <a:p>
            <a:endParaRPr lang="en-US" sz="2400" dirty="0"/>
          </a:p>
          <a:p>
            <a:r>
              <a:rPr lang="en-US" sz="2400" b="1" dirty="0"/>
              <a:t>Inclusion %</a:t>
            </a:r>
            <a:r>
              <a:rPr lang="en-US" sz="2400" dirty="0"/>
              <a:t>:  GILTI inclusion / Aggregate Tested Income</a:t>
            </a:r>
          </a:p>
          <a:p>
            <a:endParaRPr lang="en-US" sz="2400" dirty="0"/>
          </a:p>
          <a:p>
            <a:pPr marL="0" indent="0" algn="ctr">
              <a:buNone/>
            </a:pPr>
            <a:r>
              <a:rPr lang="en-US" sz="2400" b="1" u="sng" dirty="0"/>
              <a:t>Example</a:t>
            </a:r>
          </a:p>
          <a:p>
            <a:pPr algn="l"/>
            <a:r>
              <a:rPr lang="en-US" sz="2400" dirty="0"/>
              <a:t>DC owns 100% of CFC1, which earns 1,000 of gross tested income, incurs 800 expenses, pays 40 of foreign taxes (a 20% rate), and has QBAI of 500. </a:t>
            </a:r>
          </a:p>
          <a:p>
            <a:pPr algn="l"/>
            <a:r>
              <a:rPr lang="en-US" sz="2400" dirty="0"/>
              <a:t>The GILTI inclusion is 110 (1,000 - 800 - 40- 50*    [*50 is 10%*500 (QBAI)]. </a:t>
            </a:r>
          </a:p>
          <a:p>
            <a:pPr algn="l"/>
            <a:r>
              <a:rPr lang="en-US" sz="2400" dirty="0"/>
              <a:t>The Inclusion % is </a:t>
            </a:r>
            <a:r>
              <a:rPr lang="en-US" sz="2400" dirty="0">
                <a:effectLst/>
                <a:latin typeface="SFRM1095"/>
              </a:rPr>
              <a:t>GILTI inclusion (110) divided by the tested income (160) or 68.75%</a:t>
            </a:r>
          </a:p>
          <a:p>
            <a:pPr algn="l"/>
            <a:r>
              <a:rPr lang="en-US" sz="2400" dirty="0">
                <a:effectLst/>
                <a:latin typeface="SFRM1095"/>
              </a:rPr>
              <a:t>DC’s deemed paid taxes are 22, calculated as follows: 80% * 68.75% * 40 (taxes)</a:t>
            </a:r>
          </a:p>
          <a:p>
            <a:pPr algn="l"/>
            <a:r>
              <a:rPr lang="en-US" sz="2400" dirty="0">
                <a:effectLst/>
                <a:latin typeface="SFRM1095"/>
              </a:rPr>
              <a:t> </a:t>
            </a:r>
            <a:r>
              <a:rPr lang="en-US" sz="2400" dirty="0"/>
              <a:t>§78 calculated w/out regard to 80% limitation: 68.75% * 40, or 27.5. </a:t>
            </a:r>
          </a:p>
          <a:p>
            <a:pPr lvl="1" algn="l"/>
            <a:r>
              <a:rPr lang="en-US" sz="2250" dirty="0"/>
              <a:t>Total GILTI Inclusion:  27.5 + 110 = 137.5</a:t>
            </a:r>
          </a:p>
          <a:p>
            <a:pPr lvl="1" algn="l"/>
            <a:r>
              <a:rPr lang="en-US" sz="2250" dirty="0"/>
              <a:t>But DC entitled to 50% deduction for GILTI under </a:t>
            </a:r>
            <a:r>
              <a:rPr lang="en-US" sz="2400" dirty="0"/>
              <a:t>§250</a:t>
            </a:r>
            <a:r>
              <a:rPr lang="en-US" sz="2250" dirty="0"/>
              <a:t>, so inclusion is 68.75 (137.5/2)</a:t>
            </a:r>
          </a:p>
          <a:p>
            <a:pPr algn="l"/>
            <a:endParaRPr lang="en-US" sz="2400" dirty="0"/>
          </a:p>
          <a:p>
            <a:pPr algn="l"/>
            <a:endParaRPr lang="en-US" sz="2400" dirty="0"/>
          </a:p>
          <a:p>
            <a:pPr algn="l"/>
            <a:endParaRPr lang="en-US" sz="2400" dirty="0"/>
          </a:p>
          <a:p>
            <a:endParaRPr lang="en-US" sz="2400" dirty="0"/>
          </a:p>
          <a:p>
            <a:endParaRPr lang="en-US" sz="2400" dirty="0"/>
          </a:p>
        </p:txBody>
      </p:sp>
      <p:sp>
        <p:nvSpPr>
          <p:cNvPr id="3" name="Title 2">
            <a:extLst>
              <a:ext uri="{FF2B5EF4-FFF2-40B4-BE49-F238E27FC236}">
                <a16:creationId xmlns:a16="http://schemas.microsoft.com/office/drawing/2014/main" id="{D208DA57-5976-7AE8-15B5-039BFEB85A6F}"/>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46FA108F-E451-2D2E-84CF-5E3B5247631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89B66AD4-DCDF-9AE6-79BB-43978935D04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2623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E25EA-1EFE-2921-577E-44A5A3BC23DD}"/>
              </a:ext>
            </a:extLst>
          </p:cNvPr>
          <p:cNvSpPr>
            <a:spLocks noGrp="1"/>
          </p:cNvSpPr>
          <p:nvPr>
            <p:ph idx="1"/>
          </p:nvPr>
        </p:nvSpPr>
        <p:spPr/>
        <p:txBody>
          <a:bodyPr/>
          <a:lstStyle/>
          <a:p>
            <a:r>
              <a:rPr lang="en-US" sz="2800" dirty="0"/>
              <a:t>US tax on the 68.75 GILTI inclusion is </a:t>
            </a:r>
            <a:r>
              <a:rPr lang="en-US" sz="2800" b="1" dirty="0"/>
              <a:t>14.44</a:t>
            </a:r>
            <a:r>
              <a:rPr lang="en-US" sz="2800" dirty="0"/>
              <a:t> (21% * 68.75). This would be the maximum amount of the FTC limitation. </a:t>
            </a:r>
          </a:p>
          <a:p>
            <a:pPr marL="0" indent="0">
              <a:buNone/>
            </a:pPr>
            <a:endParaRPr lang="en-US" sz="2800" dirty="0"/>
          </a:p>
          <a:p>
            <a:pPr marL="0" indent="0">
              <a:buNone/>
            </a:pPr>
            <a:endParaRPr lang="en-US" sz="2800" dirty="0"/>
          </a:p>
          <a:p>
            <a:r>
              <a:rPr lang="en-US" sz="2800" dirty="0"/>
              <a:t>Since the deemed paid taxes are 22, no further US taxes are due, but 7.56 (14.44 - 22) are permanently lost and can’t be carried back or forward. §904(c) (last sentence)</a:t>
            </a:r>
          </a:p>
          <a:p>
            <a:endParaRPr lang="en-US" dirty="0"/>
          </a:p>
        </p:txBody>
      </p:sp>
      <p:sp>
        <p:nvSpPr>
          <p:cNvPr id="3" name="Title 2">
            <a:extLst>
              <a:ext uri="{FF2B5EF4-FFF2-40B4-BE49-F238E27FC236}">
                <a16:creationId xmlns:a16="http://schemas.microsoft.com/office/drawing/2014/main" id="{0571F616-27C4-D23B-132D-A1064EF11D86}"/>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5000AC70-1C1C-D4A4-165F-21BFCAA500C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6B523DE3-EF1E-B8E1-DE39-CEC7878DFA9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0769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Interest, rents, royalties, SF and GILTI inclusions of USSHs of a CFC are generally treated as passive income to the extent attributable to the passive income of the CFC.  </a:t>
            </a:r>
          </a:p>
          <a:p>
            <a:r>
              <a:rPr lang="en-US" sz="2400" dirty="0"/>
              <a:t>Otherwise, it’s most likely allocated to the general category basket, except if it’s GILTI in which case it’s allocated to the GILTI basket.  </a:t>
            </a:r>
          </a:p>
          <a:p>
            <a:endParaRPr lang="en-US" sz="2400" dirty="0"/>
          </a:p>
          <a:p>
            <a:pPr marL="0" indent="0" algn="ctr">
              <a:buNone/>
            </a:pPr>
            <a:r>
              <a:rPr lang="en-US" sz="2400" b="1" u="sng" dirty="0"/>
              <a:t>Example (SF Inclusion; Reg. 1.904-5(c)(6))</a:t>
            </a:r>
          </a:p>
          <a:p>
            <a:r>
              <a:rPr lang="en-US" sz="2400" dirty="0"/>
              <a:t>CFC has 30 of </a:t>
            </a:r>
            <a:r>
              <a:rPr lang="en-US" sz="2400" dirty="0" err="1"/>
              <a:t>FBCSalesInc</a:t>
            </a:r>
            <a:r>
              <a:rPr lang="en-US" sz="2400" dirty="0"/>
              <a:t>, 15 of FPHCI, and 70 non-SF income.  CFC paid no taxes with respect to any of its income.  USSH has SF inclusion of 45, and 15 goes into passive basket, and 30 into the GC basket. </a:t>
            </a:r>
          </a:p>
          <a:p>
            <a:endParaRPr lang="en-US" sz="2400" dirty="0"/>
          </a:p>
          <a:p>
            <a:r>
              <a:rPr lang="en-US" sz="2400" dirty="0"/>
              <a:t>Dividends received from a CFC are treated as passive in the same proportion as the E&amp;Ps of the CFC are attributable to the passive category.  Reg.1.904-5(c)(4)(</a:t>
            </a:r>
            <a:r>
              <a:rPr lang="en-US" sz="2400" dirty="0" err="1"/>
              <a:t>i</a:t>
            </a:r>
            <a:r>
              <a:rPr lang="en-US" sz="2400" dirty="0"/>
              <a:t>). </a:t>
            </a:r>
          </a:p>
          <a:p>
            <a:pPr lvl="1"/>
            <a:r>
              <a:rPr lang="en-US" sz="2250" dirty="0"/>
              <a:t>Note, a dividend from a CFC also includes the §78 gross up.). </a:t>
            </a:r>
          </a:p>
          <a:p>
            <a:endParaRPr lang="en-US" sz="2400" dirty="0"/>
          </a:p>
          <a:p>
            <a:pPr marL="0" indent="0">
              <a:buNone/>
            </a:pPr>
            <a:endParaRPr lang="en-US" sz="2400" dirty="0"/>
          </a:p>
        </p:txBody>
      </p:sp>
      <p:sp>
        <p:nvSpPr>
          <p:cNvPr id="3" name="Title 2"/>
          <p:cNvSpPr>
            <a:spLocks noGrp="1"/>
          </p:cNvSpPr>
          <p:nvPr>
            <p:ph type="title"/>
          </p:nvPr>
        </p:nvSpPr>
        <p:spPr/>
        <p:txBody>
          <a:bodyPr/>
          <a:lstStyle/>
          <a:p>
            <a:r>
              <a:rPr lang="en-US" altLang="en-US" sz="1800" dirty="0"/>
              <a:t>FTC Limitation: Look-Through Rules for CFCs (</a:t>
            </a:r>
            <a:r>
              <a:rPr lang="en-US" sz="1800" dirty="0"/>
              <a:t>§</a:t>
            </a:r>
            <a:r>
              <a:rPr lang="en-US" altLang="en-US" sz="1800" dirty="0"/>
              <a:t>904(d)(3))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8667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FTC:  US Tax (pre-credit) x FS Tax </a:t>
            </a:r>
            <a:r>
              <a:rPr lang="en-US" sz="3200" dirty="0" err="1"/>
              <a:t>Inc</a:t>
            </a:r>
            <a:r>
              <a:rPr lang="en-US" sz="3200" dirty="0"/>
              <a:t>/ WW Tax </a:t>
            </a:r>
            <a:r>
              <a:rPr lang="en-US" sz="3200" dirty="0" err="1"/>
              <a:t>Inc</a:t>
            </a:r>
            <a:endParaRPr lang="en-US" sz="3200" dirty="0"/>
          </a:p>
          <a:p>
            <a:endParaRPr lang="en-US" sz="3200" dirty="0"/>
          </a:p>
          <a:p>
            <a:pPr lvl="1"/>
            <a:r>
              <a:rPr lang="en-US" sz="3050" dirty="0"/>
              <a:t>FS </a:t>
            </a:r>
            <a:r>
              <a:rPr lang="en-US" sz="3050" b="1" dirty="0">
                <a:solidFill>
                  <a:srgbClr val="FF0000"/>
                </a:solidFill>
              </a:rPr>
              <a:t>Taxable</a:t>
            </a:r>
            <a:r>
              <a:rPr lang="en-US" sz="3050" dirty="0"/>
              <a:t> Income:  FS Gross Income less allocable deductions (section 861(b), 862(b), and 863(a))</a:t>
            </a:r>
          </a:p>
          <a:p>
            <a:endParaRPr lang="en-US" sz="3200" dirty="0"/>
          </a:p>
          <a:p>
            <a:pPr lvl="1"/>
            <a:r>
              <a:rPr lang="en-US" sz="3050" dirty="0"/>
              <a:t>EC </a:t>
            </a:r>
            <a:r>
              <a:rPr lang="en-US" sz="3050" b="1" dirty="0">
                <a:solidFill>
                  <a:srgbClr val="FF0000"/>
                </a:solidFill>
              </a:rPr>
              <a:t>Taxable</a:t>
            </a:r>
            <a:r>
              <a:rPr lang="en-US" sz="3050" dirty="0"/>
              <a:t> </a:t>
            </a:r>
            <a:r>
              <a:rPr lang="en-US" sz="3050" dirty="0" err="1"/>
              <a:t>Inc</a:t>
            </a:r>
            <a:r>
              <a:rPr lang="en-US" sz="3050" dirty="0"/>
              <a:t>: ECI less allocable deductions (sections 873(a) and 882(c)(1)(A))</a:t>
            </a:r>
          </a:p>
          <a:p>
            <a:endParaRPr lang="en-US" sz="3200" dirty="0"/>
          </a:p>
          <a:p>
            <a:pPr lvl="1"/>
            <a:r>
              <a:rPr lang="en-US" sz="3050" dirty="0"/>
              <a:t>FBC </a:t>
            </a:r>
            <a:r>
              <a:rPr lang="en-US" sz="3050" b="1" dirty="0">
                <a:solidFill>
                  <a:srgbClr val="FF0000"/>
                </a:solidFill>
              </a:rPr>
              <a:t>Taxable</a:t>
            </a:r>
            <a:r>
              <a:rPr lang="en-US" sz="3050" dirty="0"/>
              <a:t> </a:t>
            </a:r>
            <a:r>
              <a:rPr lang="en-US" sz="3050" dirty="0" err="1"/>
              <a:t>Inc</a:t>
            </a:r>
            <a:r>
              <a:rPr lang="en-US" sz="3050" dirty="0"/>
              <a:t>:  Gross income less allocable deductions (954(b)(5))</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6397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Deductions are first “allocated” to a “class” of income, and then “apportioned” within a class between the “statutory groupings” and “residual groupings” of gross income.  Reg. 1.861-8(a)(2).  Many important expenses, such as interest, state and local taxes, R&amp;D expenses, are subject to specific A&amp;A rules</a:t>
            </a:r>
          </a:p>
          <a:p>
            <a:endParaRPr lang="en-US" sz="2400" dirty="0"/>
          </a:p>
          <a:p>
            <a:r>
              <a:rPr lang="en-US" sz="2400" dirty="0"/>
              <a:t>Expenses are allocated to class of income to which they are “definitely related;” expenses may be related to all of a taxpayer’s income, e.g., general management expenses.</a:t>
            </a:r>
          </a:p>
          <a:p>
            <a:endParaRPr lang="en-US" sz="2400" dirty="0"/>
          </a:p>
          <a:p>
            <a:r>
              <a:rPr lang="en-US" sz="2400" dirty="0"/>
              <a:t>Statutory and Residual Groupings:  statutory grouping is gross income that, reduced by deductions, is relevant under an “operative” provision, e.g., foreign source income in a particular basket, gross ECI</a:t>
            </a:r>
          </a:p>
          <a:p>
            <a:endParaRPr lang="en-US" sz="2400" dirty="0"/>
          </a:p>
          <a:p>
            <a:r>
              <a:rPr lang="en-US" sz="2400" dirty="0"/>
              <a:t>Deductions not definitely related to any GI are apportioned ratably among statutory and residual grouping. </a:t>
            </a:r>
          </a:p>
          <a:p>
            <a:endParaRPr lang="en-US" sz="2400"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83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a:t>Money is fungible</a:t>
            </a:r>
            <a:r>
              <a:rPr lang="en-US" sz="3200" dirty="0"/>
              <a:t>: interest expense related to all income producing activities and assets of taxpayer and thus allocable to all GI of taxpayer.  Reg. 1.861-9T(a)</a:t>
            </a:r>
          </a:p>
          <a:p>
            <a:endParaRPr lang="en-US" sz="3200" dirty="0"/>
          </a:p>
          <a:p>
            <a:r>
              <a:rPr lang="en-US" sz="3200" b="1" dirty="0"/>
              <a:t>Interest Paid by Individuals</a:t>
            </a:r>
            <a:r>
              <a:rPr lang="en-US" sz="3200" dirty="0"/>
              <a:t>:  </a:t>
            </a:r>
          </a:p>
          <a:p>
            <a:pPr lvl="1"/>
            <a:r>
              <a:rPr lang="en-US" sz="2800" dirty="0"/>
              <a:t>If individual has at least $5K of FSGI, A&amp;A required: </a:t>
            </a:r>
          </a:p>
          <a:p>
            <a:pPr lvl="1"/>
            <a:r>
              <a:rPr lang="en-US" sz="2800" dirty="0"/>
              <a:t>business interest apportioned to business income; </a:t>
            </a:r>
          </a:p>
          <a:p>
            <a:pPr lvl="1"/>
            <a:r>
              <a:rPr lang="en-US" sz="2800" dirty="0"/>
              <a:t>investment interest to investment income; and </a:t>
            </a:r>
          </a:p>
          <a:p>
            <a:pPr lvl="1"/>
            <a:r>
              <a:rPr lang="en-US" sz="2800" dirty="0"/>
              <a:t>personal interest (i.e., home mortgage interest) to ALL GROSS INCOME. Reg. 1.861-9T(d)(1). </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2467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6D095-131C-497A-2627-5069B6159636}"/>
              </a:ext>
            </a:extLst>
          </p:cNvPr>
          <p:cNvSpPr>
            <a:spLocks noGrp="1"/>
          </p:cNvSpPr>
          <p:nvPr>
            <p:ph idx="1"/>
          </p:nvPr>
        </p:nvSpPr>
        <p:spPr/>
        <p:txBody>
          <a:bodyPr/>
          <a:lstStyle/>
          <a:p>
            <a:r>
              <a:rPr lang="en-US" sz="2800" dirty="0"/>
              <a:t>Andie earns 120k as an associate in a law firm.  For 2022, she works abroad for 2 months in Brazil pays tax of 4K (20% of 20K).  She owns an apartment in NY and pays 18K in interest expense.  She also pays NY state taxes income taxes of 6K, property taxes of 4K, and contributes 2K to charity.</a:t>
            </a:r>
          </a:p>
          <a:p>
            <a:endParaRPr lang="en-US" sz="2800" dirty="0"/>
          </a:p>
          <a:p>
            <a:r>
              <a:rPr lang="en-US" sz="2800" dirty="0"/>
              <a:t>Note, her US MTR is 22%, but her ETR is 14.21%  </a:t>
            </a:r>
          </a:p>
          <a:p>
            <a:endParaRPr lang="en-US" sz="2800" dirty="0"/>
          </a:p>
          <a:p>
            <a:r>
              <a:rPr lang="en-US" sz="2800" dirty="0"/>
              <a:t>What’s her FTC limitation?</a:t>
            </a:r>
          </a:p>
          <a:p>
            <a:endParaRPr lang="en-US" dirty="0"/>
          </a:p>
        </p:txBody>
      </p:sp>
      <p:sp>
        <p:nvSpPr>
          <p:cNvPr id="3" name="Title 2">
            <a:extLst>
              <a:ext uri="{FF2B5EF4-FFF2-40B4-BE49-F238E27FC236}">
                <a16:creationId xmlns:a16="http://schemas.microsoft.com/office/drawing/2014/main" id="{4BBA47F5-4E62-BA50-C3A3-0E164DAE4DBA}"/>
              </a:ext>
            </a:extLst>
          </p:cNvPr>
          <p:cNvSpPr>
            <a:spLocks noGrp="1"/>
          </p:cNvSpPr>
          <p:nvPr>
            <p:ph type="title"/>
          </p:nvPr>
        </p:nvSpPr>
        <p:spPr/>
        <p:txBody>
          <a:bodyPr/>
          <a:lstStyle/>
          <a:p>
            <a:r>
              <a:rPr lang="en-US" dirty="0"/>
              <a:t>Source and Allocations of Deductions: Example</a:t>
            </a:r>
          </a:p>
        </p:txBody>
      </p:sp>
      <p:sp>
        <p:nvSpPr>
          <p:cNvPr id="4" name="Slide Number Placeholder 3">
            <a:extLst>
              <a:ext uri="{FF2B5EF4-FFF2-40B4-BE49-F238E27FC236}">
                <a16:creationId xmlns:a16="http://schemas.microsoft.com/office/drawing/2014/main" id="{F55812E7-AF70-6203-714A-3477C7A7EAF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D20D2116-306F-6219-EABF-1EC77952D3D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4974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endParaRPr lang="en-US" sz="2800" dirty="0"/>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8904E227-17A2-B2E9-A3ED-55713744B8A1}"/>
              </a:ext>
            </a:extLst>
          </p:cNvPr>
          <p:cNvSpPr>
            <a:spLocks noGrp="1" noChangeArrowheads="1"/>
          </p:cNvSpPr>
          <p:nvPr>
            <p:ph type="title"/>
          </p:nvPr>
        </p:nvSpPr>
        <p:spPr/>
        <p:txBody>
          <a:bodyPr/>
          <a:lstStyle/>
          <a:p>
            <a:r>
              <a:rPr lang="en-US" altLang="en-US" sz="2400" b="1" dirty="0"/>
              <a:t>Source and Allocation of Deductions:  Example</a:t>
            </a:r>
            <a:endParaRPr lang="en-US" altLang="en-US" sz="2000" b="1" dirty="0"/>
          </a:p>
        </p:txBody>
      </p:sp>
      <p:sp>
        <p:nvSpPr>
          <p:cNvPr id="62" name="Slide Number Placeholder 4">
            <a:extLst>
              <a:ext uri="{FF2B5EF4-FFF2-40B4-BE49-F238E27FC236}">
                <a16:creationId xmlns:a16="http://schemas.microsoft.com/office/drawing/2014/main" id="{B6A16CA5-2545-FF77-C64B-4F705BF90054}"/>
              </a:ext>
            </a:extLst>
          </p:cNvPr>
          <p:cNvSpPr>
            <a:spLocks noGrp="1"/>
          </p:cNvSpPr>
          <p:nvPr>
            <p:ph type="sldNum" sz="quarter" idx="10"/>
          </p:nvPr>
        </p:nvSpPr>
        <p:spPr/>
        <p:txBody>
          <a:bodyPr/>
          <a:lstStyle/>
          <a:p>
            <a:fld id="{B7C33E43-F32B-6548-BA66-CF7C0BEC45F9}" type="slidenum">
              <a:rPr lang="en-US" altLang="en-US"/>
              <a:pPr/>
              <a:t>20</a:t>
            </a:fld>
            <a:endParaRPr lang="en-US" altLang="en-US"/>
          </a:p>
        </p:txBody>
      </p:sp>
      <p:sp>
        <p:nvSpPr>
          <p:cNvPr id="61" name="Footer Placeholder 3">
            <a:extLst>
              <a:ext uri="{FF2B5EF4-FFF2-40B4-BE49-F238E27FC236}">
                <a16:creationId xmlns:a16="http://schemas.microsoft.com/office/drawing/2014/main" id="{3C8855CA-FBC8-6DB1-6BB6-A97C6D2440D2}"/>
              </a:ext>
            </a:extLst>
          </p:cNvPr>
          <p:cNvSpPr>
            <a:spLocks noGrp="1"/>
          </p:cNvSpPr>
          <p:nvPr>
            <p:ph type="ftr" sz="quarter" idx="11"/>
          </p:nvPr>
        </p:nvSpPr>
        <p:spPr/>
        <p:txBody>
          <a:bodyPr/>
          <a:lstStyle/>
          <a:p>
            <a:r>
              <a:rPr lang="en-US" altLang="en-US"/>
              <a:t>IT_FTC_2007</a:t>
            </a:r>
          </a:p>
        </p:txBody>
      </p:sp>
      <p:graphicFrame>
        <p:nvGraphicFramePr>
          <p:cNvPr id="406532" name="Group 4">
            <a:extLst>
              <a:ext uri="{FF2B5EF4-FFF2-40B4-BE49-F238E27FC236}">
                <a16:creationId xmlns:a16="http://schemas.microsoft.com/office/drawing/2014/main" id="{44C648EB-0959-B3EA-5C56-A29D29FCC8F8}"/>
              </a:ext>
            </a:extLst>
          </p:cNvPr>
          <p:cNvGraphicFramePr>
            <a:graphicFrameLocks noGrp="1"/>
          </p:cNvGraphicFramePr>
          <p:nvPr>
            <p:extLst>
              <p:ext uri="{D42A27DB-BD31-4B8C-83A1-F6EECF244321}">
                <p14:modId xmlns:p14="http://schemas.microsoft.com/office/powerpoint/2010/main" val="4179788539"/>
              </p:ext>
            </p:extLst>
          </p:nvPr>
        </p:nvGraphicFramePr>
        <p:xfrm>
          <a:off x="512064" y="878541"/>
          <a:ext cx="11106195" cy="5253319"/>
        </p:xfrm>
        <a:graphic>
          <a:graphicData uri="http://schemas.openxmlformats.org/drawingml/2006/table">
            <a:tbl>
              <a:tblPr/>
              <a:tblGrid>
                <a:gridCol w="1255232">
                  <a:extLst>
                    <a:ext uri="{9D8B030D-6E8A-4147-A177-3AD203B41FA5}">
                      <a16:colId xmlns:a16="http://schemas.microsoft.com/office/drawing/2014/main" val="1758658358"/>
                    </a:ext>
                  </a:extLst>
                </a:gridCol>
                <a:gridCol w="2414055">
                  <a:extLst>
                    <a:ext uri="{9D8B030D-6E8A-4147-A177-3AD203B41FA5}">
                      <a16:colId xmlns:a16="http://schemas.microsoft.com/office/drawing/2014/main" val="1633404323"/>
                    </a:ext>
                  </a:extLst>
                </a:gridCol>
                <a:gridCol w="1449975">
                  <a:extLst>
                    <a:ext uri="{9D8B030D-6E8A-4147-A177-3AD203B41FA5}">
                      <a16:colId xmlns:a16="http://schemas.microsoft.com/office/drawing/2014/main" val="119923274"/>
                    </a:ext>
                  </a:extLst>
                </a:gridCol>
                <a:gridCol w="2992503">
                  <a:extLst>
                    <a:ext uri="{9D8B030D-6E8A-4147-A177-3AD203B41FA5}">
                      <a16:colId xmlns:a16="http://schemas.microsoft.com/office/drawing/2014/main" val="1398623508"/>
                    </a:ext>
                  </a:extLst>
                </a:gridCol>
                <a:gridCol w="2994430">
                  <a:extLst>
                    <a:ext uri="{9D8B030D-6E8A-4147-A177-3AD203B41FA5}">
                      <a16:colId xmlns:a16="http://schemas.microsoft.com/office/drawing/2014/main" val="4085726501"/>
                    </a:ext>
                  </a:extLst>
                </a:gridCol>
              </a:tblGrid>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120K</a:t>
                      </a: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WWGI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20K</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FSGI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General Category</a:t>
                      </a: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301546128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(18K)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Mort Interest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Mort Int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1.861-9T(d)(1)(iv)</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4176290"/>
                  </a:ext>
                </a:extLst>
              </a:tr>
              <a:tr h="79438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(6K)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1.861-6(e)(6)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27014361"/>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Property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(0.67K</a:t>
                      </a:r>
                      <a:r>
                        <a:rPr kumimoji="0" lang="en-US" altLang="en-US" sz="2000" b="1" i="0" u="none" strike="noStrike" cap="none" normalizeH="0" baseline="0" dirty="0">
                          <a:ln>
                            <a:noFill/>
                          </a:ln>
                          <a:solidFill>
                            <a:schemeClr val="tx1"/>
                          </a:solidFill>
                          <a:effectLst/>
                          <a:latin typeface="Arial" panose="020B0604020202020204" pitchFamily="34" charset="0"/>
                        </a:rPr>
                        <a: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Prop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653285028"/>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Char.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16.67% of Ch.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 (c)(3)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906487202"/>
                  </a:ext>
                </a:extLst>
              </a:tr>
              <a:tr h="770739">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90K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WWTI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15K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FSTI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56183093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12.79K</a:t>
                      </a:r>
                    </a:p>
                  </a:txBody>
                  <a:tcPr anchor="b"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US Tax</a:t>
                      </a:r>
                    </a:p>
                  </a:txBody>
                  <a:tcPr anchor="b"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2.13 K</a:t>
                      </a:r>
                    </a:p>
                  </a:txBody>
                  <a:tcPr anchor="b" horzOverflow="overflow">
                    <a:lnL>
                      <a:noFill/>
                    </a:lnL>
                    <a:lnR>
                      <a:noFill/>
                    </a:lnR>
                    <a:lnT>
                      <a:noFill/>
                    </a:lnT>
                    <a:lnB cap="flat">
                      <a:noFill/>
                    </a:lnB>
                    <a:lnTlToBr>
                      <a:noFill/>
                    </a:lnTlToBr>
                    <a:lnBlToTr>
                      <a:noFill/>
                    </a:lnBlToTr>
                    <a:noFill/>
                  </a:tcPr>
                </a:tc>
                <a:tc gridSpan="2">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FTC Limit = 12.79 * (15 / 90)</a:t>
                      </a:r>
                    </a:p>
                  </a:txBody>
                  <a:tcPr anchor="b" horzOverflow="overflow">
                    <a:lnL>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33990446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DDA17795-B821-606D-44F5-1EE02540719E}"/>
              </a:ext>
            </a:extLst>
          </p:cNvPr>
          <p:cNvPicPr>
            <a:picLocks noGrp="1" noChangeAspect="1"/>
          </p:cNvPicPr>
          <p:nvPr>
            <p:ph idx="1"/>
          </p:nvPr>
        </p:nvPicPr>
        <p:blipFill>
          <a:blip r:embed="rId2"/>
          <a:stretch>
            <a:fillRect/>
          </a:stretch>
        </p:blipFill>
        <p:spPr>
          <a:xfrm>
            <a:off x="492224" y="623455"/>
            <a:ext cx="5583931" cy="4221819"/>
          </a:xfrm>
        </p:spPr>
      </p:pic>
      <p:sp>
        <p:nvSpPr>
          <p:cNvPr id="3" name="Title 2">
            <a:extLst>
              <a:ext uri="{FF2B5EF4-FFF2-40B4-BE49-F238E27FC236}">
                <a16:creationId xmlns:a16="http://schemas.microsoft.com/office/drawing/2014/main" id="{9784D3F6-167E-6036-A584-B36B16EBF178}"/>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DDBB5164-BAD2-C3B7-785B-1D321E6AE81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243862E6-B0CF-382E-19D9-7266AA21E2E6}"/>
              </a:ext>
            </a:extLst>
          </p:cNvPr>
          <p:cNvSpPr>
            <a:spLocks noGrp="1"/>
          </p:cNvSpPr>
          <p:nvPr>
            <p:ph type="ftr" sz="quarter" idx="11"/>
          </p:nvPr>
        </p:nvSpPr>
        <p:spPr/>
        <p:txBody>
          <a:bodyPr/>
          <a:lstStyle/>
          <a:p>
            <a:pPr>
              <a:defRPr/>
            </a:pPr>
            <a:r>
              <a:rPr lang="en-US"/>
              <a:t>Foreign Tax Credits</a:t>
            </a:r>
            <a:endParaRPr lang="en-US" dirty="0"/>
          </a:p>
        </p:txBody>
      </p:sp>
      <p:cxnSp>
        <p:nvCxnSpPr>
          <p:cNvPr id="9" name="Straight Connector 8">
            <a:extLst>
              <a:ext uri="{FF2B5EF4-FFF2-40B4-BE49-F238E27FC236}">
                <a16:creationId xmlns:a16="http://schemas.microsoft.com/office/drawing/2014/main" id="{96CD6FAB-F63A-CAC0-4F37-57F3EC49B742}"/>
              </a:ext>
            </a:extLst>
          </p:cNvPr>
          <p:cNvCxnSpPr/>
          <p:nvPr/>
        </p:nvCxnSpPr>
        <p:spPr>
          <a:xfrm>
            <a:off x="6206836" y="623455"/>
            <a:ext cx="0" cy="5638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Text, letter&#10;&#10;Description automatically generated">
            <a:extLst>
              <a:ext uri="{FF2B5EF4-FFF2-40B4-BE49-F238E27FC236}">
                <a16:creationId xmlns:a16="http://schemas.microsoft.com/office/drawing/2014/main" id="{001FA995-8DBD-2CA6-7067-838890709050}"/>
              </a:ext>
            </a:extLst>
          </p:cNvPr>
          <p:cNvPicPr>
            <a:picLocks noChangeAspect="1"/>
          </p:cNvPicPr>
          <p:nvPr/>
        </p:nvPicPr>
        <p:blipFill>
          <a:blip r:embed="rId3"/>
          <a:stretch>
            <a:fillRect/>
          </a:stretch>
        </p:blipFill>
        <p:spPr>
          <a:xfrm>
            <a:off x="6337518" y="682693"/>
            <a:ext cx="5805608" cy="4801939"/>
          </a:xfrm>
          <a:prstGeom prst="rect">
            <a:avLst/>
          </a:prstGeom>
        </p:spPr>
      </p:pic>
    </p:spTree>
    <p:extLst>
      <p:ext uri="{BB962C8B-B14F-4D97-AF65-F5344CB8AC3E}">
        <p14:creationId xmlns:p14="http://schemas.microsoft.com/office/powerpoint/2010/main" val="20946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417C342B-1C8C-07A3-EDAE-69C91FEEE6A9}"/>
              </a:ext>
            </a:extLst>
          </p:cNvPr>
          <p:cNvPicPr>
            <a:picLocks noGrp="1" noChangeAspect="1"/>
          </p:cNvPicPr>
          <p:nvPr>
            <p:ph idx="1"/>
          </p:nvPr>
        </p:nvPicPr>
        <p:blipFill>
          <a:blip r:embed="rId2"/>
          <a:stretch>
            <a:fillRect/>
          </a:stretch>
        </p:blipFill>
        <p:spPr>
          <a:xfrm>
            <a:off x="1025236" y="1318437"/>
            <a:ext cx="10154828" cy="4376864"/>
          </a:xfrm>
        </p:spPr>
      </p:pic>
      <p:sp>
        <p:nvSpPr>
          <p:cNvPr id="3" name="Title 2">
            <a:extLst>
              <a:ext uri="{FF2B5EF4-FFF2-40B4-BE49-F238E27FC236}">
                <a16:creationId xmlns:a16="http://schemas.microsoft.com/office/drawing/2014/main" id="{814789BB-9FEA-87D6-33FA-6E99C1543B7E}"/>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95A9439E-BAB4-0860-78D3-2889A4A6B24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E826655-4FE4-8B7D-A9FF-903F4E0713C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7712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A46A76-A9E1-4AC4-9B99-7363E51DA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FD569A-9C29-4009-A022-60398455E954}">
  <ds:schemaRefs>
    <ds:schemaRef ds:uri="http://schemas.microsoft.com/sharepoint/v3/contenttype/forms"/>
  </ds:schemaRefs>
</ds:datastoreItem>
</file>

<file path=customXml/itemProps3.xml><?xml version="1.0" encoding="utf-8"?>
<ds:datastoreItem xmlns:ds="http://schemas.openxmlformats.org/officeDocument/2006/customXml" ds:itemID="{D90605BF-2FF8-467F-A304-47147C184134}">
  <ds:schemaRefs>
    <ds:schemaRef ds:uri="http://purl.org/dc/dcmitype/"/>
    <ds:schemaRef ds:uri="dee7606c-638d-4687-a004-8de278f93ba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www.w3.org/XML/1998/namespace"/>
    <ds:schemaRef ds:uri="f450584a-cb59-46a6-8009-931c1e5e40a6"/>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1461</TotalTime>
  <Words>2232</Words>
  <Application>Microsoft Macintosh PowerPoint</Application>
  <PresentationFormat>Widescreen</PresentationFormat>
  <Paragraphs>264</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 Unicode MS</vt:lpstr>
      <vt:lpstr>NSimSun</vt:lpstr>
      <vt:lpstr>Arial</vt:lpstr>
      <vt:lpstr>Calibri</vt:lpstr>
      <vt:lpstr>Calibri Regular</vt:lpstr>
      <vt:lpstr>CMMI10</vt:lpstr>
      <vt:lpstr>CMR10</vt:lpstr>
      <vt:lpstr>CMSY10</vt:lpstr>
      <vt:lpstr>Courier New</vt:lpstr>
      <vt:lpstr>Georgia</vt:lpstr>
      <vt:lpstr>SFRM1095</vt:lpstr>
      <vt:lpstr>Wingdings</vt:lpstr>
      <vt:lpstr>Wingdings 2</vt:lpstr>
      <vt:lpstr>CG Body - Standard</vt:lpstr>
      <vt:lpstr>Foreign Tax Credit Limitation: §904(d)</vt:lpstr>
      <vt:lpstr>Foreign Tax Credit: Revenue Costs</vt:lpstr>
      <vt:lpstr>Overall v. Per-Country</vt:lpstr>
      <vt:lpstr>Overall v. Per-Country</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Indirect FTCs:  Section 960(a) and (d)</vt:lpstr>
      <vt:lpstr>Indirect Tax Credit:  GILTI §960(d)</vt:lpstr>
      <vt:lpstr>Indirect Tax Credit:  GILTI §960(d)</vt:lpstr>
      <vt:lpstr>FTC Limitation: Look-Through Rules for CFCs (§904(d)(3))</vt:lpstr>
      <vt:lpstr>Source and Allocation of Deductions</vt:lpstr>
      <vt:lpstr>Source and Allocation of Deductions</vt:lpstr>
      <vt:lpstr>Source and Allocation of Deductions</vt:lpstr>
      <vt:lpstr>Source and Allocations of Deductions: Example</vt:lpstr>
      <vt:lpstr>Source and Allocation of Deductions: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4</cp:revision>
  <dcterms:created xsi:type="dcterms:W3CDTF">2022-04-21T12:03:27Z</dcterms:created>
  <dcterms:modified xsi:type="dcterms:W3CDTF">2022-05-02T19:47:30Z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