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7602" autoAdjust="0"/>
  </p:normalViewPr>
  <p:slideViewPr>
    <p:cSldViewPr>
      <p:cViewPr>
        <p:scale>
          <a:sx n="68" d="100"/>
          <a:sy n="68" d="100"/>
        </p:scale>
        <p:origin x="-1680" y="-5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7.xml"/><Relationship Id="rId5" Type="http://schemas.openxmlformats.org/officeDocument/2006/relationships/slide" Target="slides/slide31.xml"/><Relationship Id="rId10" Type="http://schemas.openxmlformats.org/officeDocument/2006/relationships/slide" Target="slides/slide36.xml"/><Relationship Id="rId4" Type="http://schemas.openxmlformats.org/officeDocument/2006/relationships/slide" Target="slides/slide30.xml"/><Relationship Id="rId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xmlns=""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xmlns=""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79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8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36</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37</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smtClean="0"/>
              <a:t>IT_Source_IntDiv_14</a:t>
            </a:r>
            <a:endParaRPr lang="en-US" sz="1400" dirty="0">
              <a:latin typeface="Times New Roman" charset="0"/>
            </a:endParaRPr>
          </a:p>
        </p:txBody>
      </p:sp>
      <p:sp>
        <p:nvSpPr>
          <p:cNvPr id="5" name="Slide Number Placeholder 4"/>
          <p:cNvSpPr>
            <a:spLocks noGrp="1"/>
          </p:cNvSpPr>
          <p:nvPr>
            <p:ph type="sldNum" sz="quarter" idx="11"/>
          </p:nvPr>
        </p:nvSpPr>
        <p:spPr/>
        <p:txBody>
          <a:bodyPr/>
          <a:lstStyle>
            <a:lvl1pPr>
              <a:defRPr/>
            </a:lvl1pPr>
          </a:lstStyle>
          <a:p>
            <a:endParaRPr lang="en-US" dirty="0" smtClean="0"/>
          </a:p>
          <a:p>
            <a:fld id="{78333638-3B01-E248-B84A-65C3B371CE79}" type="slidenum">
              <a:rPr lang="en-US" smtClean="0"/>
              <a:pPr/>
              <a:t>‹#›</a:t>
            </a:fld>
            <a:endParaRPr lang="en-US" dirty="0"/>
          </a:p>
        </p:txBody>
      </p:sp>
    </p:spTree>
    <p:extLst>
      <p:ext uri="{BB962C8B-B14F-4D97-AF65-F5344CB8AC3E}">
        <p14:creationId xmlns:p14="http://schemas.microsoft.com/office/powerpoint/2010/main" xmlns="" val="31969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lvl1pPr>
              <a:defRPr/>
            </a:lvl1pPr>
          </a:lstStyle>
          <a:p>
            <a:fld id="{B18B19F7-95AE-8A4E-8C2B-602BF816F2C9}" type="slidenum">
              <a:rPr lang="en-US"/>
              <a:pPr/>
              <a:t>‹#›</a:t>
            </a:fld>
            <a:endParaRPr lang="en-US"/>
          </a:p>
        </p:txBody>
      </p:sp>
    </p:spTree>
    <p:extLst>
      <p:ext uri="{BB962C8B-B14F-4D97-AF65-F5344CB8AC3E}">
        <p14:creationId xmlns:p14="http://schemas.microsoft.com/office/powerpoint/2010/main" xmlns="" val="40517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lvl1pPr>
              <a:defRPr/>
            </a:lvl1pPr>
          </a:lstStyle>
          <a:p>
            <a:fld id="{E83F3059-A5DE-9947-B8BF-9C07CD56AC94}" type="slidenum">
              <a:rPr lang="en-US"/>
              <a:pPr/>
              <a:t>‹#›</a:t>
            </a:fld>
            <a:endParaRPr lang="en-US"/>
          </a:p>
        </p:txBody>
      </p:sp>
    </p:spTree>
    <p:extLst>
      <p:ext uri="{BB962C8B-B14F-4D97-AF65-F5344CB8AC3E}">
        <p14:creationId xmlns:p14="http://schemas.microsoft.com/office/powerpoint/2010/main" xmlns="" val="211944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smtClean="0"/>
              <a:t>IT_Source_IntDiv_14</a:t>
            </a:r>
            <a:endParaRPr lang="en-US" sz="1400" dirty="0">
              <a:latin typeface="Times New Roman" charset="0"/>
            </a:endParaRPr>
          </a:p>
        </p:txBody>
      </p:sp>
      <p:sp>
        <p:nvSpPr>
          <p:cNvPr id="5" name="Slide Number Placeholder 4"/>
          <p:cNvSpPr>
            <a:spLocks noGrp="1"/>
          </p:cNvSpPr>
          <p:nvPr>
            <p:ph type="sldNum" sz="quarter" idx="11"/>
          </p:nvPr>
        </p:nvSpPr>
        <p:spPr/>
        <p:txBody>
          <a:bodyPr/>
          <a:lstStyle>
            <a:lvl1pPr>
              <a:defRPr/>
            </a:lvl1pPr>
          </a:lstStyle>
          <a:p>
            <a:endParaRPr lang="en-US" dirty="0" smtClean="0"/>
          </a:p>
          <a:p>
            <a:fld id="{69FA2565-9787-7743-B466-B7EE381A9B7C}" type="slidenum">
              <a:rPr lang="en-US" smtClean="0"/>
              <a:pPr/>
              <a:t>‹#›</a:t>
            </a:fld>
            <a:endParaRPr lang="en-US" dirty="0"/>
          </a:p>
        </p:txBody>
      </p:sp>
    </p:spTree>
    <p:extLst>
      <p:ext uri="{BB962C8B-B14F-4D97-AF65-F5344CB8AC3E}">
        <p14:creationId xmlns:p14="http://schemas.microsoft.com/office/powerpoint/2010/main" xmlns="" val="124830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IT_Source_IntDiv_14</a:t>
            </a:r>
            <a:endParaRPr lang="en-US" sz="1400" dirty="0">
              <a:latin typeface="Times New Roman" charset="0"/>
            </a:endParaRPr>
          </a:p>
        </p:txBody>
      </p:sp>
      <p:sp>
        <p:nvSpPr>
          <p:cNvPr id="5" name="Slide Number Placeholder 4"/>
          <p:cNvSpPr>
            <a:spLocks noGrp="1"/>
          </p:cNvSpPr>
          <p:nvPr>
            <p:ph type="sldNum" sz="quarter" idx="11"/>
          </p:nvPr>
        </p:nvSpPr>
        <p:spPr/>
        <p:txBody>
          <a:bodyPr/>
          <a:lstStyle>
            <a:lvl1pPr>
              <a:defRPr/>
            </a:lvl1pPr>
          </a:lstStyle>
          <a:p>
            <a:fld id="{84E73F4A-3B4D-AD4F-AD1D-C68B373610BC}" type="slidenum">
              <a:rPr lang="en-US"/>
              <a:pPr/>
              <a:t>‹#›</a:t>
            </a:fld>
            <a:endParaRPr lang="en-US"/>
          </a:p>
        </p:txBody>
      </p:sp>
    </p:spTree>
    <p:extLst>
      <p:ext uri="{BB962C8B-B14F-4D97-AF65-F5344CB8AC3E}">
        <p14:creationId xmlns:p14="http://schemas.microsoft.com/office/powerpoint/2010/main" xmlns="" val="164068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11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11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IT_Source_IntDiv_14</a:t>
            </a:r>
            <a:endParaRPr lang="en-US" sz="1400" dirty="0">
              <a:latin typeface="Times New Roman" charset="0"/>
            </a:endParaRPr>
          </a:p>
        </p:txBody>
      </p:sp>
      <p:sp>
        <p:nvSpPr>
          <p:cNvPr id="6" name="Slide Number Placeholder 5"/>
          <p:cNvSpPr>
            <a:spLocks noGrp="1"/>
          </p:cNvSpPr>
          <p:nvPr>
            <p:ph type="sldNum" sz="quarter" idx="11"/>
          </p:nvPr>
        </p:nvSpPr>
        <p:spPr/>
        <p:txBody>
          <a:bodyPr/>
          <a:lstStyle>
            <a:lvl1pPr>
              <a:defRPr/>
            </a:lvl1pPr>
          </a:lstStyle>
          <a:p>
            <a:fld id="{3648A12E-C378-7049-B5B6-15FFD0091E73}" type="slidenum">
              <a:rPr lang="en-US"/>
              <a:pPr/>
              <a:t>‹#›</a:t>
            </a:fld>
            <a:endParaRPr lang="en-US"/>
          </a:p>
        </p:txBody>
      </p:sp>
    </p:spTree>
    <p:extLst>
      <p:ext uri="{BB962C8B-B14F-4D97-AF65-F5344CB8AC3E}">
        <p14:creationId xmlns:p14="http://schemas.microsoft.com/office/powerpoint/2010/main" xmlns="" val="58750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IT_Source_IntDiv_14</a:t>
            </a:r>
            <a:endParaRPr lang="en-US" sz="1400" dirty="0">
              <a:latin typeface="Times New Roman" charset="0"/>
            </a:endParaRPr>
          </a:p>
        </p:txBody>
      </p:sp>
      <p:sp>
        <p:nvSpPr>
          <p:cNvPr id="8" name="Slide Number Placeholder 7"/>
          <p:cNvSpPr>
            <a:spLocks noGrp="1"/>
          </p:cNvSpPr>
          <p:nvPr>
            <p:ph type="sldNum" sz="quarter" idx="11"/>
          </p:nvPr>
        </p:nvSpPr>
        <p:spPr/>
        <p:txBody>
          <a:bodyPr/>
          <a:lstStyle>
            <a:lvl1pPr>
              <a:defRPr/>
            </a:lvl1pPr>
          </a:lstStyle>
          <a:p>
            <a:fld id="{E4D06AE8-3DDD-0346-B570-870A8EA5942C}" type="slidenum">
              <a:rPr lang="en-US"/>
              <a:pPr/>
              <a:t>‹#›</a:t>
            </a:fld>
            <a:endParaRPr lang="en-US"/>
          </a:p>
        </p:txBody>
      </p:sp>
    </p:spTree>
    <p:extLst>
      <p:ext uri="{BB962C8B-B14F-4D97-AF65-F5344CB8AC3E}">
        <p14:creationId xmlns:p14="http://schemas.microsoft.com/office/powerpoint/2010/main" xmlns="" val="274321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IT_Source_IntDiv_14</a:t>
            </a:r>
            <a:endParaRPr lang="en-US" sz="1400">
              <a:latin typeface="Times New Roman" charset="0"/>
            </a:endParaRPr>
          </a:p>
        </p:txBody>
      </p:sp>
      <p:sp>
        <p:nvSpPr>
          <p:cNvPr id="4" name="Slide Number Placeholder 3"/>
          <p:cNvSpPr>
            <a:spLocks noGrp="1"/>
          </p:cNvSpPr>
          <p:nvPr>
            <p:ph type="sldNum" sz="quarter" idx="11"/>
          </p:nvPr>
        </p:nvSpPr>
        <p:spPr/>
        <p:txBody>
          <a:bodyPr/>
          <a:lstStyle>
            <a:lvl1pPr>
              <a:defRPr/>
            </a:lvl1pPr>
          </a:lstStyle>
          <a:p>
            <a:fld id="{E872B463-2073-F44E-A1A9-F1E618D4F5F3}" type="slidenum">
              <a:rPr lang="en-US"/>
              <a:pPr/>
              <a:t>‹#›</a:t>
            </a:fld>
            <a:endParaRPr lang="en-US"/>
          </a:p>
        </p:txBody>
      </p:sp>
    </p:spTree>
    <p:extLst>
      <p:ext uri="{BB962C8B-B14F-4D97-AF65-F5344CB8AC3E}">
        <p14:creationId xmlns:p14="http://schemas.microsoft.com/office/powerpoint/2010/main" xmlns="" val="515259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IT_Source_IntDiv_14</a:t>
            </a:r>
            <a:endParaRPr lang="en-US" sz="1400">
              <a:latin typeface="Times New Roman" charset="0"/>
            </a:endParaRPr>
          </a:p>
        </p:txBody>
      </p:sp>
      <p:sp>
        <p:nvSpPr>
          <p:cNvPr id="3" name="Slide Number Placeholder 2"/>
          <p:cNvSpPr>
            <a:spLocks noGrp="1"/>
          </p:cNvSpPr>
          <p:nvPr>
            <p:ph type="sldNum" sz="quarter" idx="11"/>
          </p:nvPr>
        </p:nvSpPr>
        <p:spPr/>
        <p:txBody>
          <a:bodyPr/>
          <a:lstStyle>
            <a:lvl1pPr>
              <a:defRPr/>
            </a:lvl1pPr>
          </a:lstStyle>
          <a:p>
            <a:fld id="{AAB5250B-4C1D-5A41-996E-286D95B03F22}" type="slidenum">
              <a:rPr lang="en-US"/>
              <a:pPr/>
              <a:t>‹#›</a:t>
            </a:fld>
            <a:endParaRPr lang="en-US"/>
          </a:p>
        </p:txBody>
      </p:sp>
    </p:spTree>
    <p:extLst>
      <p:ext uri="{BB962C8B-B14F-4D97-AF65-F5344CB8AC3E}">
        <p14:creationId xmlns:p14="http://schemas.microsoft.com/office/powerpoint/2010/main" xmlns="" val="423168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IT_Source_IntDiv_14</a:t>
            </a:r>
            <a:endParaRPr lang="en-US" sz="1400">
              <a:latin typeface="Times New Roman" charset="0"/>
            </a:endParaRPr>
          </a:p>
        </p:txBody>
      </p:sp>
      <p:sp>
        <p:nvSpPr>
          <p:cNvPr id="6" name="Slide Number Placeholder 5"/>
          <p:cNvSpPr>
            <a:spLocks noGrp="1"/>
          </p:cNvSpPr>
          <p:nvPr>
            <p:ph type="sldNum" sz="quarter" idx="11"/>
          </p:nvPr>
        </p:nvSpPr>
        <p:spPr/>
        <p:txBody>
          <a:bodyPr/>
          <a:lstStyle>
            <a:lvl1pPr>
              <a:defRPr/>
            </a:lvl1pPr>
          </a:lstStyle>
          <a:p>
            <a:fld id="{DA4493EF-25D5-B347-BF96-6FEAE325382F}" type="slidenum">
              <a:rPr lang="en-US"/>
              <a:pPr/>
              <a:t>‹#›</a:t>
            </a:fld>
            <a:endParaRPr lang="en-US"/>
          </a:p>
        </p:txBody>
      </p:sp>
    </p:spTree>
    <p:extLst>
      <p:ext uri="{BB962C8B-B14F-4D97-AF65-F5344CB8AC3E}">
        <p14:creationId xmlns:p14="http://schemas.microsoft.com/office/powerpoint/2010/main" xmlns="" val="57197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IT_Source_IntDiv_14</a:t>
            </a:r>
            <a:endParaRPr lang="en-US" sz="1400">
              <a:latin typeface="Times New Roman" charset="0"/>
            </a:endParaRPr>
          </a:p>
        </p:txBody>
      </p:sp>
      <p:sp>
        <p:nvSpPr>
          <p:cNvPr id="6" name="Slide Number Placeholder 5"/>
          <p:cNvSpPr>
            <a:spLocks noGrp="1"/>
          </p:cNvSpPr>
          <p:nvPr>
            <p:ph type="sldNum" sz="quarter" idx="11"/>
          </p:nvPr>
        </p:nvSpPr>
        <p:spPr/>
        <p:txBody>
          <a:bodyPr/>
          <a:lstStyle>
            <a:lvl1pPr>
              <a:defRPr/>
            </a:lvl1pPr>
          </a:lstStyle>
          <a:p>
            <a:fld id="{28F9A490-8CD6-A64F-AC3D-008BCA8E3552}" type="slidenum">
              <a:rPr lang="en-US"/>
              <a:pPr/>
              <a:t>‹#›</a:t>
            </a:fld>
            <a:endParaRPr lang="en-US"/>
          </a:p>
        </p:txBody>
      </p:sp>
    </p:spTree>
    <p:extLst>
      <p:ext uri="{BB962C8B-B14F-4D97-AF65-F5344CB8AC3E}">
        <p14:creationId xmlns:p14="http://schemas.microsoft.com/office/powerpoint/2010/main" xmlns="" val="311345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0" y="0"/>
            <a:ext cx="9144000" cy="11430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03" name="Rectangle 3"/>
          <p:cNvSpPr>
            <a:spLocks noGrp="1" noChangeArrowheads="1"/>
          </p:cNvSpPr>
          <p:nvPr>
            <p:ph type="body" idx="1"/>
          </p:nvPr>
        </p:nvSpPr>
        <p:spPr bwMode="auto">
          <a:xfrm>
            <a:off x="457200" y="1371600"/>
            <a:ext cx="8382000"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204" name="Rectangle 4"/>
          <p:cNvSpPr>
            <a:spLocks noGrp="1" noChangeArrowheads="1"/>
          </p:cNvSpPr>
          <p:nvPr>
            <p:ph type="ftr" sz="quarter" idx="3"/>
          </p:nvPr>
        </p:nvSpPr>
        <p:spPr bwMode="auto">
          <a:xfrm>
            <a:off x="0" y="64008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800" b="0">
                <a:latin typeface="+mn-lt"/>
              </a:defRPr>
            </a:lvl1pPr>
          </a:lstStyle>
          <a:p>
            <a:r>
              <a:rPr lang="en-US" smtClean="0"/>
              <a:t>IT_Source_IntDiv_14</a:t>
            </a:r>
            <a:endParaRPr lang="en-US" dirty="0">
              <a:latin typeface="Times New Roman" charset="0"/>
            </a:endParaRPr>
          </a:p>
        </p:txBody>
      </p:sp>
      <p:sp>
        <p:nvSpPr>
          <p:cNvPr id="51205" name="Rectangle 5"/>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800" b="0">
                <a:latin typeface="Times New Roman" charset="0"/>
              </a:defRPr>
            </a:lvl1pPr>
          </a:lstStyle>
          <a:p>
            <a:endParaRPr lang="en-US" dirty="0" smtClean="0"/>
          </a:p>
          <a:p>
            <a:fld id="{EEBE7853-02FD-904C-A0C6-11F448B713A1}" type="slidenum">
              <a:rPr lang="en-US" smtClean="0"/>
              <a:pPr/>
              <a:t>‹#›</a:t>
            </a:fld>
            <a:endParaRPr lang="en-US" dirty="0"/>
          </a:p>
        </p:txBody>
      </p:sp>
      <p:sp>
        <p:nvSpPr>
          <p:cNvPr id="51206" name="Line 6"/>
          <p:cNvSpPr>
            <a:spLocks noChangeShapeType="1"/>
          </p:cNvSpPr>
          <p:nvPr userDrawn="1"/>
        </p:nvSpPr>
        <p:spPr bwMode="auto">
          <a:xfrm>
            <a:off x="0" y="1143000"/>
            <a:ext cx="91440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2800" b="1">
          <a:solidFill>
            <a:schemeClr val="tx2"/>
          </a:solidFill>
          <a:latin typeface="+mj-lt"/>
          <a:ea typeface="+mj-ea"/>
          <a:cs typeface="+mj-cs"/>
        </a:defRPr>
      </a:lvl1pPr>
      <a:lvl2pPr algn="ctr" rtl="0" fontAlgn="base">
        <a:spcBef>
          <a:spcPct val="0"/>
        </a:spcBef>
        <a:spcAft>
          <a:spcPct val="0"/>
        </a:spcAft>
        <a:defRPr sz="2800" b="1">
          <a:solidFill>
            <a:schemeClr val="tx2"/>
          </a:solidFill>
          <a:latin typeface="Arial" charset="0"/>
          <a:ea typeface="ＭＳ Ｐゴシック" charset="0"/>
        </a:defRPr>
      </a:lvl2pPr>
      <a:lvl3pPr algn="ctr" rtl="0" fontAlgn="base">
        <a:spcBef>
          <a:spcPct val="0"/>
        </a:spcBef>
        <a:spcAft>
          <a:spcPct val="0"/>
        </a:spcAft>
        <a:defRPr sz="2800" b="1">
          <a:solidFill>
            <a:schemeClr val="tx2"/>
          </a:solidFill>
          <a:latin typeface="Arial" charset="0"/>
          <a:ea typeface="ＭＳ Ｐゴシック" charset="0"/>
        </a:defRPr>
      </a:lvl3pPr>
      <a:lvl4pPr algn="ctr" rtl="0" fontAlgn="base">
        <a:spcBef>
          <a:spcPct val="0"/>
        </a:spcBef>
        <a:spcAft>
          <a:spcPct val="0"/>
        </a:spcAft>
        <a:defRPr sz="2800" b="1">
          <a:solidFill>
            <a:schemeClr val="tx2"/>
          </a:solidFill>
          <a:latin typeface="Arial" charset="0"/>
          <a:ea typeface="ＭＳ Ｐゴシック" charset="0"/>
        </a:defRPr>
      </a:lvl4pPr>
      <a:lvl5pPr algn="ctr" rtl="0" fontAlgn="base">
        <a:spcBef>
          <a:spcPct val="0"/>
        </a:spcBef>
        <a:spcAft>
          <a:spcPct val="0"/>
        </a:spcAft>
        <a:defRPr sz="2800" b="1">
          <a:solidFill>
            <a:schemeClr val="tx2"/>
          </a:solidFill>
          <a:latin typeface="Arial" charset="0"/>
          <a:ea typeface="ＭＳ Ｐゴシック" charset="0"/>
        </a:defRPr>
      </a:lvl5pPr>
      <a:lvl6pPr marL="457200" algn="ctr" rtl="0" fontAlgn="base">
        <a:spcBef>
          <a:spcPct val="0"/>
        </a:spcBef>
        <a:spcAft>
          <a:spcPct val="0"/>
        </a:spcAft>
        <a:defRPr sz="2800" b="1">
          <a:solidFill>
            <a:schemeClr val="tx2"/>
          </a:solidFill>
          <a:latin typeface="Arial" charset="0"/>
          <a:ea typeface="ＭＳ Ｐゴシック" charset="0"/>
        </a:defRPr>
      </a:lvl6pPr>
      <a:lvl7pPr marL="914400" algn="ctr" rtl="0" fontAlgn="base">
        <a:spcBef>
          <a:spcPct val="0"/>
        </a:spcBef>
        <a:spcAft>
          <a:spcPct val="0"/>
        </a:spcAft>
        <a:defRPr sz="2800" b="1">
          <a:solidFill>
            <a:schemeClr val="tx2"/>
          </a:solidFill>
          <a:latin typeface="Arial" charset="0"/>
          <a:ea typeface="ＭＳ Ｐゴシック" charset="0"/>
        </a:defRPr>
      </a:lvl7pPr>
      <a:lvl8pPr marL="1371600" algn="ctr" rtl="0" fontAlgn="base">
        <a:spcBef>
          <a:spcPct val="0"/>
        </a:spcBef>
        <a:spcAft>
          <a:spcPct val="0"/>
        </a:spcAft>
        <a:defRPr sz="2800" b="1">
          <a:solidFill>
            <a:schemeClr val="tx2"/>
          </a:solidFill>
          <a:latin typeface="Arial" charset="0"/>
          <a:ea typeface="ＭＳ Ｐゴシック" charset="0"/>
        </a:defRPr>
      </a:lvl8pPr>
      <a:lvl9pPr marL="1828800" algn="ctr" rtl="0" fontAlgn="base">
        <a:spcBef>
          <a:spcPct val="0"/>
        </a:spcBef>
        <a:spcAft>
          <a:spcPct val="0"/>
        </a:spcAft>
        <a:defRPr sz="28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SzPct val="75000"/>
        <a:buChar char="•"/>
        <a:defRPr sz="2800">
          <a:solidFill>
            <a:schemeClr val="tx1"/>
          </a:solidFill>
          <a:latin typeface="Calibri"/>
          <a:ea typeface="+mn-ea"/>
          <a:cs typeface="Calibri"/>
        </a:defRPr>
      </a:lvl1pPr>
      <a:lvl2pPr marL="742950" indent="-285750" algn="l" rtl="0" fontAlgn="base">
        <a:spcBef>
          <a:spcPct val="20000"/>
        </a:spcBef>
        <a:spcAft>
          <a:spcPct val="0"/>
        </a:spcAft>
        <a:buSzPct val="60000"/>
        <a:buFont typeface="Wingdings" charset="0"/>
        <a:buChar char="Ø"/>
        <a:defRPr sz="2400">
          <a:solidFill>
            <a:schemeClr val="tx1"/>
          </a:solidFill>
          <a:latin typeface="Calibri"/>
          <a:ea typeface="+mn-ea"/>
          <a:cs typeface="Calibri"/>
        </a:defRPr>
      </a:lvl2pPr>
      <a:lvl3pPr marL="1143000" indent="-228600" algn="l" rtl="0" fontAlgn="base">
        <a:spcBef>
          <a:spcPct val="20000"/>
        </a:spcBef>
        <a:spcAft>
          <a:spcPct val="0"/>
        </a:spcAft>
        <a:buChar char="•"/>
        <a:defRPr sz="2000">
          <a:solidFill>
            <a:schemeClr val="tx1"/>
          </a:solidFill>
          <a:latin typeface="Calibri"/>
          <a:ea typeface="Arial" charset="0"/>
          <a:cs typeface="Calibri"/>
        </a:defRPr>
      </a:lvl3pPr>
      <a:lvl4pPr marL="1600200" indent="-228600" algn="l" rtl="0" fontAlgn="base">
        <a:spcBef>
          <a:spcPct val="20000"/>
        </a:spcBef>
        <a:spcAft>
          <a:spcPct val="0"/>
        </a:spcAft>
        <a:buChar char="–"/>
        <a:defRPr>
          <a:solidFill>
            <a:schemeClr val="tx1"/>
          </a:solidFill>
          <a:latin typeface="Calibri"/>
          <a:ea typeface="Arial" charset="0"/>
          <a:cs typeface="Calibri"/>
        </a:defRPr>
      </a:lvl4pPr>
      <a:lvl5pPr marL="2057400" indent="-228600" algn="l" rtl="0" fontAlgn="base">
        <a:spcBef>
          <a:spcPct val="20000"/>
        </a:spcBef>
        <a:spcAft>
          <a:spcPct val="0"/>
        </a:spcAft>
        <a:buChar char="»"/>
        <a:defRPr>
          <a:solidFill>
            <a:schemeClr val="tx1"/>
          </a:solidFill>
          <a:latin typeface="Calibri"/>
          <a:ea typeface="Arial" charset="0"/>
          <a:cs typeface="Calibri"/>
        </a:defRPr>
      </a:lvl5pPr>
      <a:lvl6pPr marL="2514600" indent="-228600" algn="l" rtl="0" fontAlgn="base">
        <a:spcBef>
          <a:spcPct val="20000"/>
        </a:spcBef>
        <a:spcAft>
          <a:spcPct val="0"/>
        </a:spcAft>
        <a:buChar char="»"/>
        <a:defRPr>
          <a:solidFill>
            <a:schemeClr val="tx1"/>
          </a:solidFill>
          <a:latin typeface="+mn-lt"/>
          <a:ea typeface="Arial" charset="0"/>
          <a:cs typeface="Arial" charset="0"/>
        </a:defRPr>
      </a:lvl6pPr>
      <a:lvl7pPr marL="2971800" indent="-228600" algn="l" rtl="0" fontAlgn="base">
        <a:spcBef>
          <a:spcPct val="20000"/>
        </a:spcBef>
        <a:spcAft>
          <a:spcPct val="0"/>
        </a:spcAft>
        <a:buChar char="»"/>
        <a:defRPr>
          <a:solidFill>
            <a:schemeClr val="tx1"/>
          </a:solidFill>
          <a:latin typeface="+mn-lt"/>
          <a:ea typeface="Arial" charset="0"/>
          <a:cs typeface="Arial" charset="0"/>
        </a:defRPr>
      </a:lvl7pPr>
      <a:lvl8pPr marL="3429000" indent="-228600" algn="l" rtl="0" fontAlgn="base">
        <a:spcBef>
          <a:spcPct val="20000"/>
        </a:spcBef>
        <a:spcAft>
          <a:spcPct val="0"/>
        </a:spcAft>
        <a:buChar char="»"/>
        <a:defRPr>
          <a:solidFill>
            <a:schemeClr val="tx1"/>
          </a:solidFill>
          <a:latin typeface="+mn-lt"/>
          <a:ea typeface="Arial" charset="0"/>
          <a:cs typeface="Arial" charset="0"/>
        </a:defRPr>
      </a:lvl8pPr>
      <a:lvl9pPr marL="3886200" indent="-228600" algn="l" rtl="0" fontAlgn="base">
        <a:spcBef>
          <a:spcPct val="20000"/>
        </a:spcBef>
        <a:spcAft>
          <a:spcPct val="0"/>
        </a:spcAft>
        <a:buChar char="»"/>
        <a:defRPr>
          <a:solidFill>
            <a:schemeClr val="tx1"/>
          </a:solidFill>
          <a:latin typeface="+mn-lt"/>
          <a:ea typeface="Arial" charset="0"/>
          <a:cs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A3ACDE57-28F4-404A-9AC5-131A6A6E7E49}" type="slidenum">
              <a:rPr lang="en-US"/>
              <a:pPr/>
              <a:t>1</a:t>
            </a:fld>
            <a:endParaRPr lang="en-US"/>
          </a:p>
        </p:txBody>
      </p:sp>
      <p:sp>
        <p:nvSpPr>
          <p:cNvPr id="3075" name="Rectangle 3"/>
          <p:cNvSpPr>
            <a:spLocks noGrp="1" noChangeArrowheads="1"/>
          </p:cNvSpPr>
          <p:nvPr>
            <p:ph type="body" idx="1"/>
          </p:nvPr>
        </p:nvSpPr>
        <p:spPr>
          <a:xfrm>
            <a:off x="381000" y="1219200"/>
            <a:ext cx="8229600" cy="5257800"/>
          </a:xfrm>
        </p:spPr>
        <p:txBody>
          <a:bodyPr>
            <a:normAutofit lnSpcReduction="10000"/>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a:t>
            </a:r>
            <a:r>
              <a:rPr lang="en-US" sz="2000" dirty="0" smtClean="0"/>
              <a:t>income</a:t>
            </a:r>
            <a:r>
              <a:rPr lang="en-US" sz="2000" smtClean="0"/>
              <a:t>, a credit </a:t>
            </a:r>
            <a:r>
              <a:rPr lang="en-US" sz="2000" dirty="0"/>
              <a:t>for foreign </a:t>
            </a:r>
            <a:r>
              <a:rPr lang="en-US" sz="2000"/>
              <a:t>taxes </a:t>
            </a:r>
            <a:r>
              <a:rPr lang="en-US" sz="2000" smtClean="0"/>
              <a:t>on </a:t>
            </a:r>
            <a:r>
              <a:rPr lang="en-US" sz="2000" i="1" dirty="0"/>
              <a:t>foreign source </a:t>
            </a:r>
            <a:r>
              <a:rPr lang="en-US" sz="2000" dirty="0"/>
              <a:t>income</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 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 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 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 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20" name="Slide Number Placeholder 4"/>
          <p:cNvSpPr>
            <a:spLocks noGrp="1"/>
          </p:cNvSpPr>
          <p:nvPr>
            <p:ph type="sldNum" sz="quarter" idx="11"/>
          </p:nvPr>
        </p:nvSpPr>
        <p:spPr/>
        <p:txBody>
          <a:bodyPr/>
          <a:lstStyle/>
          <a:p>
            <a:fld id="{0E477585-6379-C844-A8D5-72F32B690CB1}" type="slidenum">
              <a:rPr lang="en-US"/>
              <a:pPr/>
              <a:t>10</a:t>
            </a:fld>
            <a:endParaRPr lang="en-US"/>
          </a:p>
        </p:txBody>
      </p:sp>
      <p:sp>
        <p:nvSpPr>
          <p:cNvPr id="11267" name="Rectangle 3"/>
          <p:cNvSpPr>
            <a:spLocks noGrp="1" noChangeArrowheads="1"/>
          </p:cNvSpPr>
          <p:nvPr>
            <p:ph type="body" idx="1"/>
          </p:nvPr>
        </p:nvSpPr>
        <p:spPr>
          <a:xfrm>
            <a:off x="0" y="1143000"/>
            <a:ext cx="9144000" cy="5715000"/>
          </a:xfrm>
        </p:spPr>
        <p:txBody>
          <a:bodyPr/>
          <a:lstStyle/>
          <a:p>
            <a:pPr marL="465138" indent="-465138"/>
            <a:r>
              <a:rPr lang="en-US" sz="2000"/>
              <a:t>In a typical securities lending transaction, broker borrows security (and agrees to return it) from securities lender and delivers security in settlement of a short sale.</a:t>
            </a:r>
          </a:p>
          <a:p>
            <a:pPr marL="465138" indent="-465138"/>
            <a:r>
              <a:rPr lang="en-US" sz="2000"/>
              <a:t>Borrower must pay lender any income—interest or dividend—paid with respect to the borrowed security.  </a:t>
            </a:r>
          </a:p>
          <a:p>
            <a:pPr marL="465138" indent="-465138"/>
            <a:r>
              <a:rPr lang="en-US" sz="2000"/>
              <a:t>Substitute interest &amp; dividend sourced in same manner as actual income on security, and if received by foreign person, has the same character as underlying payment.  (Reg. § 1.861-2(a)(7), -3(a)(6); 1.871-7(b)(2); 1.894-1(c)).</a:t>
            </a:r>
            <a:r>
              <a:rPr lang="en-US" sz="1800"/>
              <a:t>  </a:t>
            </a: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7" name="Rectangle 23"/>
          <p:cNvSpPr>
            <a:spLocks noGrp="1" noChangeArrowheads="1"/>
          </p:cNvSpPr>
          <p:nvPr>
            <p:ph type="title"/>
          </p:nvPr>
        </p:nvSpPr>
        <p:spPr/>
        <p:txBody>
          <a:bodyPr/>
          <a:lstStyle/>
          <a:p>
            <a:r>
              <a:rPr lang="en-US" sz="3200"/>
              <a:t>Securities Lending Transactions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685800" y="1524000"/>
            <a:ext cx="7772400" cy="4953000"/>
          </a:xfrm>
        </p:spPr>
        <p:txBody>
          <a:bodyPr/>
          <a:lstStyle/>
          <a:p>
            <a:pPr>
              <a:buFontTx/>
              <a:buNone/>
            </a:pPr>
            <a:r>
              <a:rPr lang="en-US" dirty="0"/>
              <a:t>			</a:t>
            </a:r>
            <a:r>
              <a:rPr lang="en-US" u="sng" dirty="0"/>
              <a:t>Equity Swap Illustration</a:t>
            </a:r>
            <a:endParaRPr lang="en-US" dirty="0"/>
          </a:p>
          <a:p>
            <a:pPr>
              <a:buFontTx/>
              <a:buNone/>
            </a:pPr>
            <a:endParaRPr lang="en-US" dirty="0"/>
          </a:p>
        </p:txBody>
      </p:sp>
      <p:sp>
        <p:nvSpPr>
          <p:cNvPr id="3076" name="Rectangle 4"/>
          <p:cNvSpPr>
            <a:spLocks noChangeArrowheads="1"/>
          </p:cNvSpPr>
          <p:nvPr/>
        </p:nvSpPr>
        <p:spPr bwMode="auto">
          <a:xfrm>
            <a:off x="5257800" y="2971800"/>
            <a:ext cx="1066800" cy="1066800"/>
          </a:xfrm>
          <a:prstGeom prst="rect">
            <a:avLst/>
          </a:prstGeom>
          <a:solidFill>
            <a:schemeClr val="accent1"/>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743200" y="2971800"/>
            <a:ext cx="1143000" cy="1066800"/>
          </a:xfrm>
          <a:prstGeom prst="rect">
            <a:avLst/>
          </a:prstGeom>
          <a:solidFill>
            <a:schemeClr val="accent1"/>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457200" y="4781550"/>
            <a:ext cx="8001000" cy="13849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spAutoFit/>
          </a:bodyPr>
          <a:lstStyle/>
          <a:p>
            <a:r>
              <a:rPr lang="en-US" sz="1600" b="0" dirty="0"/>
              <a:t>HF enters into long equity swap with Bank under which Bank pays appreciation and dividends and HF pays depreciation and LIBOR + 25 bps with respect to 1M shares of IBM.  The notional at signing is 84M (1M * 84/share) and LIBOR is 3%.  If the price of IBM is 100 at termination, Bank pays 16M (100-84)*1M minus 2.73M (3.25% * 84).</a:t>
            </a:r>
            <a:r>
              <a:rPr lang="en-US" sz="2000" b="0" dirty="0"/>
              <a:t> </a:t>
            </a:r>
          </a:p>
        </p:txBody>
      </p:sp>
      <p:sp>
        <p:nvSpPr>
          <p:cNvPr id="3082" name="Line 10"/>
          <p:cNvSpPr>
            <a:spLocks noChangeShapeType="1"/>
          </p:cNvSpPr>
          <p:nvPr/>
        </p:nvSpPr>
        <p:spPr bwMode="auto">
          <a:xfrm>
            <a:off x="3886200" y="29718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3" name="Line 11"/>
          <p:cNvSpPr>
            <a:spLocks noChangeShapeType="1"/>
          </p:cNvSpPr>
          <p:nvPr/>
        </p:nvSpPr>
        <p:spPr bwMode="auto">
          <a:xfrm flipH="1">
            <a:off x="3886200" y="40386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4" name="Text Box 12"/>
          <p:cNvSpPr txBox="1">
            <a:spLocks noChangeArrowheads="1"/>
          </p:cNvSpPr>
          <p:nvPr/>
        </p:nvSpPr>
        <p:spPr bwMode="auto">
          <a:xfrm>
            <a:off x="3397250" y="2590800"/>
            <a:ext cx="234791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3276600" y="4191000"/>
            <a:ext cx="2708275"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a:p>
        </p:txBody>
      </p:sp>
      <p:sp>
        <p:nvSpPr>
          <p:cNvPr id="2" name="TextBox 1"/>
          <p:cNvSpPr txBox="1"/>
          <p:nvPr/>
        </p:nvSpPr>
        <p:spPr>
          <a:xfrm>
            <a:off x="2590800" y="304800"/>
            <a:ext cx="3663383" cy="646331"/>
          </a:xfrm>
          <a:prstGeom prst="rect">
            <a:avLst/>
          </a:prstGeom>
          <a:noFill/>
        </p:spPr>
        <p:txBody>
          <a:bodyPr wrap="none" rtlCol="0">
            <a:spAutoFit/>
          </a:bodyPr>
          <a:lstStyle/>
          <a:p>
            <a:r>
              <a:rPr lang="en-US" sz="3600" dirty="0" smtClean="0"/>
              <a:t>Equity Swaps</a:t>
            </a:r>
            <a:endParaRPr lang="en-US" sz="3600" dirty="0"/>
          </a:p>
        </p:txBody>
      </p:sp>
      <p:sp>
        <p:nvSpPr>
          <p:cNvPr id="3" name="Footer Placeholder 2"/>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4" name="Slide Number Placeholder 3"/>
          <p:cNvSpPr>
            <a:spLocks noGrp="1"/>
          </p:cNvSpPr>
          <p:nvPr>
            <p:ph type="sldNum" sz="quarter" idx="11"/>
          </p:nvPr>
        </p:nvSpPr>
        <p:spPr/>
        <p:txBody>
          <a:bodyPr/>
          <a:lstStyle/>
          <a:p>
            <a:fld id="{69FA2565-9787-7743-B466-B7EE381A9B7C}" type="slidenum">
              <a:rPr lang="en-US" smtClean="0"/>
              <a:pPr/>
              <a:t>11</a:t>
            </a:fld>
            <a:endParaRPr lang="en-US"/>
          </a:p>
        </p:txBody>
      </p:sp>
    </p:spTree>
    <p:extLst>
      <p:ext uri="{BB962C8B-B14F-4D97-AF65-F5344CB8AC3E}">
        <p14:creationId xmlns:p14="http://schemas.microsoft.com/office/powerpoint/2010/main" xmlns="" val="269876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 Swaps:  Section 871(m)</a:t>
            </a:r>
            <a:endParaRPr lang="en-US" dirty="0"/>
          </a:p>
        </p:txBody>
      </p:sp>
      <p:sp>
        <p:nvSpPr>
          <p:cNvPr id="3" name="Content Placeholder 2"/>
          <p:cNvSpPr>
            <a:spLocks noGrp="1"/>
          </p:cNvSpPr>
          <p:nvPr>
            <p:ph idx="1"/>
          </p:nvPr>
        </p:nvSpPr>
        <p:spPr/>
        <p:txBody>
          <a:bodyPr/>
          <a:lstStyle/>
          <a:p>
            <a:r>
              <a:rPr lang="en-US" dirty="0" smtClean="0"/>
              <a:t>Any “dividend equivalent” </a:t>
            </a:r>
            <a:r>
              <a:rPr lang="en-US" dirty="0"/>
              <a:t>will be treated as a </a:t>
            </a:r>
            <a:r>
              <a:rPr lang="en-US" dirty="0" smtClean="0"/>
              <a:t>U.S. source dividend</a:t>
            </a:r>
          </a:p>
          <a:p>
            <a:r>
              <a:rPr lang="en-US" dirty="0" smtClean="0"/>
              <a:t>A “dividend equivalent” includes </a:t>
            </a:r>
            <a:r>
              <a:rPr lang="en-US" dirty="0"/>
              <a:t>any payment </a:t>
            </a:r>
            <a:r>
              <a:rPr lang="en-US" dirty="0" smtClean="0"/>
              <a:t>made pursuant </a:t>
            </a:r>
            <a:r>
              <a:rPr lang="en-US" dirty="0"/>
              <a:t>to a </a:t>
            </a:r>
            <a:r>
              <a:rPr lang="en-US" dirty="0" smtClean="0"/>
              <a:t>“specified </a:t>
            </a:r>
            <a:r>
              <a:rPr lang="en-US" dirty="0"/>
              <a:t>notional principal </a:t>
            </a:r>
            <a:r>
              <a:rPr lang="en-US" dirty="0" smtClean="0"/>
              <a:t>contract” that </a:t>
            </a:r>
            <a:r>
              <a:rPr lang="en-US" dirty="0"/>
              <a:t>(directly or indirectly) is contingent upon, or </a:t>
            </a:r>
            <a:r>
              <a:rPr lang="en-US" dirty="0" smtClean="0"/>
              <a:t>determined </a:t>
            </a:r>
            <a:r>
              <a:rPr lang="en-US" dirty="0"/>
              <a:t>by reference to, the payment of a </a:t>
            </a:r>
            <a:r>
              <a:rPr lang="en-US" dirty="0" smtClean="0"/>
              <a:t>dividend </a:t>
            </a:r>
            <a:r>
              <a:rPr lang="en-US" dirty="0"/>
              <a:t>from sources within the U.S.</a:t>
            </a:r>
          </a:p>
        </p:txBody>
      </p:sp>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69FA2565-9787-7743-B466-B7EE381A9B7C}" type="slidenum">
              <a:rPr lang="en-US" smtClean="0"/>
              <a:pPr/>
              <a:t>12</a:t>
            </a:fld>
            <a:endParaRPr lang="en-US"/>
          </a:p>
        </p:txBody>
      </p:sp>
    </p:spTree>
    <p:extLst>
      <p:ext uri="{BB962C8B-B14F-4D97-AF65-F5344CB8AC3E}">
        <p14:creationId xmlns:p14="http://schemas.microsoft.com/office/powerpoint/2010/main" xmlns=""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Equity Swaps:  Section 871(m)</a:t>
            </a:r>
          </a:p>
        </p:txBody>
      </p:sp>
      <p:sp>
        <p:nvSpPr>
          <p:cNvPr id="3" name="Content Placeholder 2"/>
          <p:cNvSpPr>
            <a:spLocks noGrp="1"/>
          </p:cNvSpPr>
          <p:nvPr>
            <p:ph idx="1"/>
          </p:nvPr>
        </p:nvSpPr>
        <p:spPr>
          <a:xfrm>
            <a:off x="228600" y="1371600"/>
            <a:ext cx="8610600" cy="5181600"/>
          </a:xfrm>
        </p:spPr>
        <p:txBody>
          <a:bodyPr>
            <a:normAutofit fontScale="85000" lnSpcReduction="20000"/>
          </a:bodyPr>
          <a:lstStyle/>
          <a:p>
            <a:r>
              <a:rPr lang="en-US" dirty="0"/>
              <a:t>For payments made from September 14, 2010 through March </a:t>
            </a:r>
            <a:r>
              <a:rPr lang="en-US" dirty="0" smtClean="0"/>
              <a:t>18</a:t>
            </a:r>
            <a:r>
              <a:rPr lang="en-US" dirty="0"/>
              <a:t>, 2012, a specified NPC means any NPC </a:t>
            </a:r>
            <a:r>
              <a:rPr lang="en-US" dirty="0" smtClean="0"/>
              <a:t>if:</a:t>
            </a:r>
          </a:p>
          <a:p>
            <a:pPr lvl="1"/>
            <a:r>
              <a:rPr lang="en-US" dirty="0" smtClean="0"/>
              <a:t>In </a:t>
            </a:r>
            <a:r>
              <a:rPr lang="en-US" dirty="0"/>
              <a:t>connection with entering into such contract, any long party to </a:t>
            </a:r>
            <a:r>
              <a:rPr lang="en-US" dirty="0" smtClean="0"/>
              <a:t>the </a:t>
            </a:r>
            <a:r>
              <a:rPr lang="en-US" dirty="0"/>
              <a:t>contract transfers the underlying security to any short party </a:t>
            </a:r>
            <a:r>
              <a:rPr lang="en-US" dirty="0" smtClean="0"/>
              <a:t>to </a:t>
            </a:r>
            <a:r>
              <a:rPr lang="en-US" dirty="0"/>
              <a:t>the contract (a </a:t>
            </a:r>
            <a:r>
              <a:rPr lang="en-US" dirty="0" smtClean="0"/>
              <a:t>“cross in”)</a:t>
            </a:r>
          </a:p>
          <a:p>
            <a:pPr lvl="1"/>
            <a:r>
              <a:rPr lang="en-US" dirty="0" smtClean="0"/>
              <a:t>In </a:t>
            </a:r>
            <a:r>
              <a:rPr lang="en-US" dirty="0"/>
              <a:t>connection with the termination of such contract, any short </a:t>
            </a:r>
            <a:r>
              <a:rPr lang="en-US" dirty="0" smtClean="0"/>
              <a:t>party </a:t>
            </a:r>
            <a:r>
              <a:rPr lang="en-US" dirty="0"/>
              <a:t>to the contract transfers the underlying security to any </a:t>
            </a:r>
            <a:r>
              <a:rPr lang="en-US" dirty="0" smtClean="0"/>
              <a:t>long </a:t>
            </a:r>
            <a:r>
              <a:rPr lang="en-US" dirty="0"/>
              <a:t>party to the contract (</a:t>
            </a:r>
            <a:r>
              <a:rPr lang="en-US" dirty="0" smtClean="0"/>
              <a:t>a “cross out”)</a:t>
            </a:r>
          </a:p>
          <a:p>
            <a:pPr lvl="1"/>
            <a:r>
              <a:rPr lang="en-US" dirty="0" smtClean="0"/>
              <a:t>The </a:t>
            </a:r>
            <a:r>
              <a:rPr lang="en-US" dirty="0"/>
              <a:t>underlying security is not readily tradable on an </a:t>
            </a:r>
            <a:r>
              <a:rPr lang="en-US" dirty="0" smtClean="0"/>
              <a:t>established </a:t>
            </a:r>
            <a:r>
              <a:rPr lang="en-US" dirty="0"/>
              <a:t>securities </a:t>
            </a:r>
            <a:r>
              <a:rPr lang="en-US" dirty="0" smtClean="0"/>
              <a:t>market</a:t>
            </a:r>
          </a:p>
          <a:p>
            <a:pPr lvl="1"/>
            <a:r>
              <a:rPr lang="en-US" dirty="0" smtClean="0"/>
              <a:t>In </a:t>
            </a:r>
            <a:r>
              <a:rPr lang="en-US" dirty="0"/>
              <a:t>connection with entering into such contract, the underlying </a:t>
            </a:r>
            <a:r>
              <a:rPr lang="en-US" dirty="0" smtClean="0"/>
              <a:t>security </a:t>
            </a:r>
            <a:r>
              <a:rPr lang="en-US" dirty="0"/>
              <a:t>is posted as collateral by any short party to the </a:t>
            </a:r>
            <a:r>
              <a:rPr lang="en-US" dirty="0" smtClean="0"/>
              <a:t>contract </a:t>
            </a:r>
            <a:r>
              <a:rPr lang="en-US" dirty="0"/>
              <a:t>with any long party to the contract, or </a:t>
            </a:r>
            <a:endParaRPr lang="en-US" dirty="0" smtClean="0"/>
          </a:p>
          <a:p>
            <a:pPr lvl="1"/>
            <a:r>
              <a:rPr lang="en-US" dirty="0" smtClean="0"/>
              <a:t>such </a:t>
            </a:r>
            <a:r>
              <a:rPr lang="en-US" dirty="0"/>
              <a:t>contract is identified by the Secretary as a specified </a:t>
            </a:r>
            <a:r>
              <a:rPr lang="en-US" dirty="0" smtClean="0"/>
              <a:t>NPC</a:t>
            </a:r>
          </a:p>
          <a:p>
            <a:r>
              <a:rPr lang="en-US" dirty="0" smtClean="0"/>
              <a:t>For </a:t>
            </a:r>
            <a:r>
              <a:rPr lang="en-US" dirty="0"/>
              <a:t>payments made </a:t>
            </a:r>
            <a:r>
              <a:rPr lang="en-US" i="1" u="sng" dirty="0"/>
              <a:t>after</a:t>
            </a:r>
            <a:r>
              <a:rPr lang="en-US" dirty="0"/>
              <a:t> March 18, 2012, any </a:t>
            </a:r>
            <a:r>
              <a:rPr lang="en-US" dirty="0" smtClean="0"/>
              <a:t>NPC </a:t>
            </a:r>
            <a:r>
              <a:rPr lang="en-US" dirty="0"/>
              <a:t>is a </a:t>
            </a:r>
            <a:r>
              <a:rPr lang="en-US" dirty="0" smtClean="0"/>
              <a:t>“specified NPC” unless </a:t>
            </a:r>
            <a:r>
              <a:rPr lang="en-US" dirty="0"/>
              <a:t>the </a:t>
            </a:r>
            <a:r>
              <a:rPr lang="en-US" dirty="0" smtClean="0"/>
              <a:t>Secretary </a:t>
            </a:r>
            <a:r>
              <a:rPr lang="en-US" dirty="0"/>
              <a:t>determines that such contract is of </a:t>
            </a:r>
            <a:r>
              <a:rPr lang="en-US" dirty="0" smtClean="0"/>
              <a:t>a type </a:t>
            </a:r>
            <a:r>
              <a:rPr lang="en-US" dirty="0"/>
              <a:t>which does not have the potential for tax </a:t>
            </a:r>
            <a:r>
              <a:rPr lang="en-US" dirty="0" smtClean="0"/>
              <a:t>avoidance</a:t>
            </a:r>
            <a:r>
              <a:rPr lang="en-US" dirty="0"/>
              <a:t>.</a:t>
            </a:r>
          </a:p>
        </p:txBody>
      </p:sp>
      <p:sp>
        <p:nvSpPr>
          <p:cNvPr id="4" name="Footer Placeholder 3"/>
          <p:cNvSpPr>
            <a:spLocks noGrp="1"/>
          </p:cNvSpPr>
          <p:nvPr>
            <p:ph type="ftr" sz="quarter" idx="10"/>
          </p:nvPr>
        </p:nvSpPr>
        <p:spPr/>
        <p:txBody>
          <a:bodyPr/>
          <a:lstStyle/>
          <a:p>
            <a:r>
              <a:rPr lang="en-US" smtClean="0"/>
              <a:t>IT_Source_IntDiv_14</a:t>
            </a:r>
            <a:endParaRPr lang="en-US" sz="1400" dirty="0">
              <a:latin typeface="Times New Roman" charset="0"/>
            </a:endParaRPr>
          </a:p>
        </p:txBody>
      </p:sp>
      <p:sp>
        <p:nvSpPr>
          <p:cNvPr id="5" name="Slide Number Placeholder 4"/>
          <p:cNvSpPr>
            <a:spLocks noGrp="1"/>
          </p:cNvSpPr>
          <p:nvPr>
            <p:ph type="sldNum" sz="quarter" idx="11"/>
          </p:nvPr>
        </p:nvSpPr>
        <p:spPr/>
        <p:txBody>
          <a:bodyPr/>
          <a:lstStyle/>
          <a:p>
            <a:fld id="{69FA2565-9787-7743-B466-B7EE381A9B7C}" type="slidenum">
              <a:rPr lang="en-US" smtClean="0"/>
              <a:pPr/>
              <a:t>13</a:t>
            </a:fld>
            <a:endParaRPr lang="en-US"/>
          </a:p>
        </p:txBody>
      </p:sp>
    </p:spTree>
    <p:extLst>
      <p:ext uri="{BB962C8B-B14F-4D97-AF65-F5344CB8AC3E}">
        <p14:creationId xmlns:p14="http://schemas.microsoft.com/office/powerpoint/2010/main" xmlns=""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44AD7EE0-3FE0-4049-B858-67BE81F63618}" type="slidenum">
              <a:rPr lang="en-US"/>
              <a:pPr/>
              <a:t>14</a:t>
            </a:fld>
            <a:endParaRPr lang="en-US"/>
          </a:p>
        </p:txBody>
      </p:sp>
      <p:sp>
        <p:nvSpPr>
          <p:cNvPr id="12291" name="Rectangle 3"/>
          <p:cNvSpPr>
            <a:spLocks noGrp="1" noChangeArrowheads="1"/>
          </p:cNvSpPr>
          <p:nvPr>
            <p:ph type="body" idx="1"/>
          </p:nvPr>
        </p:nvSpPr>
        <p:spPr>
          <a:xfrm>
            <a:off x="457200" y="1447800"/>
            <a:ext cx="8305800" cy="4572000"/>
          </a:xfrm>
        </p:spPr>
        <p:txBody>
          <a:bodyPr/>
          <a:lstStyle/>
          <a:p>
            <a:pPr>
              <a:lnSpc>
                <a:spcPct val="90000"/>
              </a:lnSpc>
            </a:pPr>
            <a:r>
              <a:rPr lang="en-US" sz="3200" dirty="0" smtClean="0"/>
              <a:t>Permits </a:t>
            </a:r>
            <a:r>
              <a:rPr lang="en-US" sz="3200" dirty="0"/>
              <a:t>residence </a:t>
            </a:r>
            <a:r>
              <a:rPr lang="en-US" sz="3200" u="sng" dirty="0"/>
              <a:t>and</a:t>
            </a:r>
            <a:r>
              <a:rPr lang="en-US" sz="3200" dirty="0"/>
              <a:t> source basis taxation, but source basis taxation limited </a:t>
            </a:r>
            <a:r>
              <a:rPr lang="en-US" sz="3200" dirty="0" smtClean="0"/>
              <a:t>to:</a:t>
            </a:r>
            <a:endParaRPr lang="en-US" sz="3200" dirty="0"/>
          </a:p>
          <a:p>
            <a:pPr lvl="1">
              <a:lnSpc>
                <a:spcPct val="90000"/>
              </a:lnSpc>
            </a:pPr>
            <a:r>
              <a:rPr lang="en-US" sz="2800" dirty="0"/>
              <a:t>15% (</a:t>
            </a:r>
            <a:r>
              <a:rPr lang="en-US" dirty="0"/>
              <a:t>¶¶</a:t>
            </a:r>
            <a:r>
              <a:rPr lang="en-US" sz="2800" dirty="0"/>
              <a:t>1 and 2</a:t>
            </a:r>
            <a:r>
              <a:rPr lang="en-US" sz="2800" dirty="0" smtClean="0"/>
              <a:t>);  </a:t>
            </a:r>
            <a:endParaRPr lang="en-US" sz="2800" dirty="0"/>
          </a:p>
          <a:p>
            <a:pPr lvl="1">
              <a:lnSpc>
                <a:spcPct val="90000"/>
              </a:lnSpc>
            </a:pPr>
            <a:r>
              <a:rPr lang="en-US" sz="2800" dirty="0"/>
              <a:t>5% if recipient owns at least 10% of </a:t>
            </a:r>
            <a:r>
              <a:rPr lang="en-US" sz="2800" dirty="0" err="1"/>
              <a:t>payor</a:t>
            </a:r>
            <a:r>
              <a:rPr lang="en-US" sz="2800" dirty="0"/>
              <a:t> </a:t>
            </a:r>
            <a:r>
              <a:rPr lang="en-US" sz="2800" dirty="0" smtClean="0"/>
              <a:t>corporation; or </a:t>
            </a:r>
            <a:endParaRPr lang="en-US" sz="2800" dirty="0"/>
          </a:p>
          <a:p>
            <a:pPr lvl="1">
              <a:lnSpc>
                <a:spcPct val="90000"/>
              </a:lnSpc>
            </a:pPr>
            <a:r>
              <a:rPr lang="en-US" dirty="0"/>
              <a:t>0% for certain 80% corporate recipients and pension schemes</a:t>
            </a:r>
          </a:p>
          <a:p>
            <a:pPr>
              <a:lnSpc>
                <a:spcPct val="90000"/>
              </a:lnSpc>
            </a:pPr>
            <a:r>
              <a:rPr lang="en-US" dirty="0"/>
              <a:t>Second-level withholding tax not permitted (¶ 6)</a:t>
            </a:r>
          </a:p>
          <a:p>
            <a:pPr>
              <a:lnSpc>
                <a:spcPct val="90000"/>
              </a:lnSpc>
            </a:pPr>
            <a:r>
              <a:rPr lang="en-US"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r>
              <a:rPr lang="en-US" sz="3200" dirty="0" smtClean="0"/>
              <a:t/>
            </a:r>
            <a:br>
              <a:rPr lang="en-US" sz="3200" dirty="0" smtClean="0"/>
            </a:br>
            <a:r>
              <a:rPr lang="en-US" sz="3200" dirty="0" smtClean="0"/>
              <a:t>Dividends </a:t>
            </a:r>
            <a:r>
              <a:rPr lang="en-US" sz="3200" dirty="0"/>
              <a:t>under </a:t>
            </a:r>
            <a:r>
              <a:rPr lang="en-US" sz="3200" dirty="0" smtClean="0"/>
              <a:t>the Treaty:  Article </a:t>
            </a:r>
            <a:r>
              <a:rPr lang="en-US" sz="3200" dirty="0"/>
              <a:t>10  </a:t>
            </a:r>
            <a:br>
              <a:rPr lang="en-US" sz="3200" dirty="0"/>
            </a:b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BF848D12-43AA-274A-81B5-83F5F818117E}" type="slidenum">
              <a:rPr lang="en-US"/>
              <a:pPr/>
              <a:t>15</a:t>
            </a:fld>
            <a:endParaRPr lang="en-US"/>
          </a:p>
        </p:txBody>
      </p:sp>
      <p:sp>
        <p:nvSpPr>
          <p:cNvPr id="13315" name="Rectangle 3"/>
          <p:cNvSpPr>
            <a:spLocks noGrp="1" noChangeArrowheads="1"/>
          </p:cNvSpPr>
          <p:nvPr>
            <p:ph type="body" idx="1"/>
          </p:nvPr>
        </p:nvSpPr>
        <p:spPr>
          <a:xfrm>
            <a:off x="381000" y="1295400"/>
            <a:ext cx="8382000" cy="5029200"/>
          </a:xfrm>
        </p:spPr>
        <p:txBody>
          <a:bodyPr/>
          <a:lstStyle/>
          <a:p>
            <a:r>
              <a:rPr lang="en-US" sz="2400" dirty="0"/>
              <a:t>Personal services compensation sourced by location of performance of services (§ 861(a)(3))</a:t>
            </a:r>
          </a:p>
          <a:p>
            <a:r>
              <a:rPr lang="en-US" sz="2400" dirty="0"/>
              <a:t>Commercial traveler exception:  90 day/$3,000 rule (§ 861(a)(3)(A)-(C))</a:t>
            </a:r>
          </a:p>
          <a:p>
            <a:r>
              <a:rPr lang="en-US" sz="2400" dirty="0"/>
              <a:t>For services performed partly inside the US and partly outside of the US, income must be allocated between US and foreign source (§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u="sng" dirty="0" err="1"/>
              <a:t>Stemkowski</a:t>
            </a:r>
            <a:endParaRPr lang="en-US" sz="2000" dirty="0"/>
          </a:p>
        </p:txBody>
      </p:sp>
      <p:sp>
        <p:nvSpPr>
          <p:cNvPr id="13317" name="Rectangle 5"/>
          <p:cNvSpPr>
            <a:spLocks noGrp="1" noChangeArrowheads="1"/>
          </p:cNvSpPr>
          <p:nvPr>
            <p:ph type="title"/>
          </p:nvPr>
        </p:nvSpPr>
        <p:spPr/>
        <p:txBody>
          <a:bodyPr/>
          <a:lstStyle/>
          <a:p>
            <a:r>
              <a:rPr lang="en-US"/>
              <a:t>Source of Compensation for Personal Services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8" name="Slide Number Placeholder 4"/>
          <p:cNvSpPr>
            <a:spLocks noGrp="1"/>
          </p:cNvSpPr>
          <p:nvPr>
            <p:ph type="sldNum" sz="quarter" idx="11"/>
          </p:nvPr>
        </p:nvSpPr>
        <p:spPr/>
        <p:txBody>
          <a:bodyPr/>
          <a:lstStyle/>
          <a:p>
            <a:fld id="{ACB31858-7F92-C547-B408-D4A8BD7FC316}" type="slidenum">
              <a:rPr lang="en-US"/>
              <a:pPr/>
              <a:t>16</a:t>
            </a:fld>
            <a:endParaRPr lang="en-US"/>
          </a:p>
        </p:txBody>
      </p:sp>
      <p:sp>
        <p:nvSpPr>
          <p:cNvPr id="136199" name="Rectangle 7"/>
          <p:cNvSpPr>
            <a:spLocks noGrp="1" noChangeArrowheads="1"/>
          </p:cNvSpPr>
          <p:nvPr>
            <p:ph type="title"/>
          </p:nvPr>
        </p:nvSpPr>
        <p:spPr/>
        <p:txBody>
          <a:bodyPr/>
          <a:lstStyle/>
          <a:p>
            <a:r>
              <a:rPr lang="en-US"/>
              <a:t>Stemkowski</a:t>
            </a:r>
          </a:p>
        </p:txBody>
      </p:sp>
      <p:pic>
        <p:nvPicPr>
          <p:cNvPr id="136196" name="Picture 4" descr="MPj0403250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6800" y="2590800"/>
            <a:ext cx="1981200" cy="2286000"/>
          </a:xfrm>
          <a:prstGeom prst="rect">
            <a:avLst/>
          </a:prstGeom>
          <a:noFill/>
          <a:extLst>
            <a:ext uri="{909E8E84-426E-40dd-AFC4-6F175D3DCCD1}">
              <a14:hiddenFill xmlns:a14="http://schemas.microsoft.com/office/drawing/2010/main" xmlns="">
                <a:solidFill>
                  <a:srgbClr val="FFFFFF"/>
                </a:solidFill>
              </a14:hiddenFill>
            </a:ext>
          </a:extLst>
        </p:spPr>
      </p:pic>
      <p:pic>
        <p:nvPicPr>
          <p:cNvPr id="136198" name="Picture 6" descr="180px-Terrance_phillip">
            <a:hlinkClick r:id="rId4"/>
          </p:cNvPr>
          <p:cNvPicPr>
            <a:picLocks noGrp="1" noChangeAspect="1" noChangeArrowheads="1"/>
          </p:cNvPicPr>
          <p:nvPr>
            <p:ph idx="1"/>
          </p:nvPr>
        </p:nvPicPr>
        <p:blipFill>
          <a:blip r:embed="rId5">
            <a:extLst>
              <a:ext uri="{28A0092B-C50C-407E-A947-70E740481C1C}">
                <a14:useLocalDpi xmlns:a14="http://schemas.microsoft.com/office/drawing/2010/main" xmlns="" val="0"/>
              </a:ext>
            </a:extLst>
          </a:blip>
          <a:srcRect/>
          <a:stretch>
            <a:fillRect/>
          </a:stretch>
        </p:blipFill>
        <p:spPr>
          <a:xfrm>
            <a:off x="6553200" y="2514600"/>
            <a:ext cx="2133600" cy="23622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6201" name="Text Box 9"/>
          <p:cNvSpPr txBox="1">
            <a:spLocks noChangeArrowheads="1"/>
          </p:cNvSpPr>
          <p:nvPr/>
        </p:nvSpPr>
        <p:spPr bwMode="auto">
          <a:xfrm>
            <a:off x="3200400" y="2895600"/>
            <a:ext cx="33067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a:latin typeface="Verdana" charset="0"/>
              </a:rPr>
              <a:t>Regular Season</a:t>
            </a:r>
          </a:p>
          <a:p>
            <a:pPr>
              <a:buFontTx/>
              <a:buAutoNum type="arabicPeriod"/>
            </a:pPr>
            <a:r>
              <a:rPr lang="en-US">
                <a:latin typeface="Verdana" charset="0"/>
              </a:rPr>
              <a:t>Playoffs</a:t>
            </a:r>
          </a:p>
          <a:p>
            <a:pPr>
              <a:buFontTx/>
              <a:buAutoNum type="arabicPeriod"/>
            </a:pPr>
            <a:r>
              <a:rPr lang="en-US">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857625" y="4851400"/>
            <a:ext cx="1608138" cy="13382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9" name="Slide Number Placeholder 4"/>
          <p:cNvSpPr>
            <a:spLocks noGrp="1"/>
          </p:cNvSpPr>
          <p:nvPr>
            <p:ph type="sldNum" sz="quarter" idx="11"/>
          </p:nvPr>
        </p:nvSpPr>
        <p:spPr/>
        <p:txBody>
          <a:bodyPr/>
          <a:lstStyle/>
          <a:p>
            <a:fld id="{8A3D63F8-4F80-CD44-90A9-9BC1F3C868F5}" type="slidenum">
              <a:rPr lang="en-US"/>
              <a:pPr/>
              <a:t>17</a:t>
            </a:fld>
            <a:endParaRPr lang="en-US"/>
          </a:p>
        </p:txBody>
      </p:sp>
      <p:sp>
        <p:nvSpPr>
          <p:cNvPr id="157698" name="Rectangle 2"/>
          <p:cNvSpPr>
            <a:spLocks noGrp="1" noChangeArrowheads="1"/>
          </p:cNvSpPr>
          <p:nvPr>
            <p:ph type="title"/>
          </p:nvPr>
        </p:nvSpPr>
        <p:spPr/>
        <p:txBody>
          <a:bodyPr/>
          <a:lstStyle/>
          <a:p>
            <a:r>
              <a:rPr lang="en-US"/>
              <a:t>Korfund</a:t>
            </a:r>
          </a:p>
        </p:txBody>
      </p:sp>
      <p:pic>
        <p:nvPicPr>
          <p:cNvPr id="157699" name="Picture 3"/>
          <p:cNvPicPr>
            <a:picLocks noGrp="1" noChangeAspect="1" noChangeArrowheads="1"/>
          </p:cNvPicPr>
          <p:nvPr>
            <p:ph type="body" idx="1"/>
          </p:nvPr>
        </p:nvPicPr>
        <p:blipFill>
          <a:blip r:embed="rId2">
            <a:extLst>
              <a:ext uri="{28A0092B-C50C-407E-A947-70E740481C1C}">
                <a14:useLocalDpi xmlns:a14="http://schemas.microsoft.com/office/drawing/2010/main" xmlns="" val="0"/>
              </a:ext>
            </a:extLst>
          </a:blip>
          <a:srcRect/>
          <a:stretch>
            <a:fillRect/>
          </a:stretch>
        </p:blipFill>
        <p:spPr>
          <a:xfrm>
            <a:off x="838200" y="2362200"/>
            <a:ext cx="2819400" cy="2438400"/>
          </a:xfrm>
        </p:spPr>
      </p:pic>
      <p:pic>
        <p:nvPicPr>
          <p:cNvPr id="157700"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81450" y="2667000"/>
            <a:ext cx="180975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1621A6A7-9517-9A4E-A2F5-9E5B753A810E}" type="slidenum">
              <a:rPr lang="en-US"/>
              <a:pPr/>
              <a:t>18</a:t>
            </a:fld>
            <a:endParaRPr lang="en-US"/>
          </a:p>
        </p:txBody>
      </p:sp>
      <p:sp>
        <p:nvSpPr>
          <p:cNvPr id="14339" name="Rectangle 3"/>
          <p:cNvSpPr>
            <a:spLocks noGrp="1" noChangeArrowheads="1"/>
          </p:cNvSpPr>
          <p:nvPr>
            <p:ph type="body" idx="1"/>
          </p:nvPr>
        </p:nvSpPr>
        <p:spPr>
          <a:xfrm>
            <a:off x="457200" y="1447800"/>
            <a:ext cx="7696200" cy="5029200"/>
          </a:xfrm>
        </p:spPr>
        <p:txBody>
          <a:bodyPr/>
          <a:lstStyle/>
          <a:p>
            <a:endParaRPr lang="en-US" u="sng" dirty="0"/>
          </a:p>
          <a:p>
            <a:r>
              <a:rPr lang="en-US" dirty="0"/>
              <a:t>Advanced compensation (Rev. Rul. 74-108)</a:t>
            </a:r>
          </a:p>
          <a:p>
            <a:r>
              <a:rPr lang="en-US" dirty="0"/>
              <a:t>Lump sum payment in connection with endorsement contract (FSA 199947028)</a:t>
            </a:r>
          </a:p>
          <a:p>
            <a:r>
              <a:rPr lang="en-US" dirty="0"/>
              <a:t>Sales Commissions (Rev. Rul. 60-55)</a:t>
            </a:r>
          </a:p>
          <a:p>
            <a:r>
              <a:rPr lang="en-US" dirty="0"/>
              <a:t>Advertising income (</a:t>
            </a:r>
            <a:r>
              <a:rPr lang="en-US" u="sng" dirty="0" err="1"/>
              <a:t>Piedras</a:t>
            </a:r>
            <a:r>
              <a:rPr lang="en-US" u="sng" dirty="0"/>
              <a:t> </a:t>
            </a:r>
            <a:r>
              <a:rPr lang="en-US" u="sng" dirty="0" err="1"/>
              <a:t>Negras</a:t>
            </a:r>
            <a:r>
              <a:rPr lang="en-US" u="sng" dirty="0"/>
              <a:t>)</a:t>
            </a:r>
            <a:endParaRPr lang="en-US" dirty="0"/>
          </a:p>
        </p:txBody>
      </p:sp>
      <p:sp>
        <p:nvSpPr>
          <p:cNvPr id="14340" name="Rectangle 4"/>
          <p:cNvSpPr>
            <a:spLocks noGrp="1" noChangeArrowheads="1"/>
          </p:cNvSpPr>
          <p:nvPr>
            <p:ph type="title"/>
          </p:nvPr>
        </p:nvSpPr>
        <p:spPr/>
        <p:txBody>
          <a:bodyPr/>
          <a:lstStyle/>
          <a:p>
            <a:r>
              <a:rPr lang="en-US"/>
              <a:t>Compensation for Personal Services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dirty="0">
              <a:latin typeface="Times New Roman" charset="0"/>
            </a:endParaRPr>
          </a:p>
        </p:txBody>
      </p:sp>
      <p:sp>
        <p:nvSpPr>
          <p:cNvPr id="5" name="Slide Number Placeholder 4"/>
          <p:cNvSpPr>
            <a:spLocks noGrp="1"/>
          </p:cNvSpPr>
          <p:nvPr>
            <p:ph type="sldNum" sz="quarter" idx="11"/>
          </p:nvPr>
        </p:nvSpPr>
        <p:spPr/>
        <p:txBody>
          <a:bodyPr/>
          <a:lstStyle/>
          <a:p>
            <a:fld id="{269CCF35-DFED-8D4B-9675-E3327DCC82D5}" type="slidenum">
              <a:rPr lang="en-US"/>
              <a:pPr/>
              <a:t>19</a:t>
            </a:fld>
            <a:endParaRPr lang="en-US"/>
          </a:p>
        </p:txBody>
      </p:sp>
      <p:sp>
        <p:nvSpPr>
          <p:cNvPr id="17411" name="Rectangle 3"/>
          <p:cNvSpPr>
            <a:spLocks noGrp="1" noChangeArrowheads="1"/>
          </p:cNvSpPr>
          <p:nvPr>
            <p:ph type="body" idx="1"/>
          </p:nvPr>
        </p:nvSpPr>
        <p:spPr>
          <a:xfrm>
            <a:off x="762000" y="1447800"/>
            <a:ext cx="7543800" cy="5029200"/>
          </a:xfrm>
        </p:spPr>
        <p:txBody>
          <a:bodyPr/>
          <a:lstStyle/>
          <a:p>
            <a:r>
              <a:rPr lang="en-US" dirty="0"/>
              <a:t>Although listed as FDAP under section § 871(a), performing servicing constitutes engaging in a US T/B, which causes the income to be ECI (§ 864(b)(1))</a:t>
            </a:r>
          </a:p>
          <a:p>
            <a:r>
              <a:rPr lang="en-US" dirty="0"/>
              <a:t>Deferred compensation:  § 864(c)(6)</a:t>
            </a:r>
          </a:p>
          <a:p>
            <a:r>
              <a:rPr lang="en-US"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580787CB-62E5-2545-A74E-2529DAC37B5B}" type="slidenum">
              <a:rPr lang="en-US"/>
              <a:pPr/>
              <a:t>2</a:t>
            </a:fld>
            <a:endParaRPr lang="en-US"/>
          </a:p>
        </p:txBody>
      </p:sp>
      <p:sp>
        <p:nvSpPr>
          <p:cNvPr id="4099" name="Rectangle 3"/>
          <p:cNvSpPr>
            <a:spLocks noGrp="1" noChangeArrowheads="1"/>
          </p:cNvSpPr>
          <p:nvPr>
            <p:ph type="body" idx="1"/>
          </p:nvPr>
        </p:nvSpPr>
        <p:spPr>
          <a:xfrm>
            <a:off x="0" y="1143000"/>
            <a:ext cx="9144000" cy="5715000"/>
          </a:xfrm>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US source FDAP income (§§ 871 and 881)</a:t>
            </a:r>
          </a:p>
          <a:p>
            <a:pPr lvl="1">
              <a:lnSpc>
                <a:spcPct val="90000"/>
              </a:lnSpc>
            </a:pPr>
            <a:r>
              <a:rPr lang="en-US" sz="2000" dirty="0"/>
              <a:t>Tax collected by withholding at source (§§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income that is ECI with the US TB (§§ 864(b) and (c), 871(b), 881, and 882)</a:t>
            </a:r>
          </a:p>
          <a:p>
            <a:pPr lvl="1">
              <a:lnSpc>
                <a:spcPct val="90000"/>
              </a:lnSpc>
            </a:pPr>
            <a:r>
              <a:rPr lang="en-US" sz="2000" dirty="0"/>
              <a:t>Taxed only on income that is attributable to a US </a:t>
            </a:r>
            <a:r>
              <a:rPr lang="ja-JP" alt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49D87BE2-1D47-454D-BEB6-A8F92B81F8A0}" type="slidenum">
              <a:rPr lang="en-US"/>
              <a:pPr/>
              <a:t>20</a:t>
            </a:fld>
            <a:endParaRPr lang="en-US"/>
          </a:p>
        </p:txBody>
      </p:sp>
      <p:sp>
        <p:nvSpPr>
          <p:cNvPr id="18435" name="Rectangle 3"/>
          <p:cNvSpPr>
            <a:spLocks noGrp="1" noChangeArrowheads="1"/>
          </p:cNvSpPr>
          <p:nvPr>
            <p:ph type="body" idx="1"/>
          </p:nvPr>
        </p:nvSpPr>
        <p:spPr>
          <a:xfrm>
            <a:off x="381000" y="1219200"/>
            <a:ext cx="8305800" cy="5334000"/>
          </a:xfrm>
        </p:spPr>
        <p:txBody>
          <a:bodyPr/>
          <a:lstStyle/>
          <a:p>
            <a:pPr algn="ctr">
              <a:buFontTx/>
              <a:buNone/>
            </a:pPr>
            <a:endParaRPr lang="en-US" sz="2400" b="1" u="sng" dirty="0"/>
          </a:p>
          <a:p>
            <a:pPr algn="ctr">
              <a:buFontTx/>
              <a:buNone/>
            </a:pPr>
            <a:r>
              <a:rPr lang="en-US" sz="2400" b="1" u="sng" dirty="0"/>
              <a:t>Articles 7, 14-20</a:t>
            </a:r>
          </a:p>
          <a:p>
            <a:pPr algn="ctr">
              <a:buFontTx/>
              <a:buNone/>
            </a:pPr>
            <a:endParaRPr lang="en-US" sz="2400" b="1" u="sng" dirty="0"/>
          </a:p>
          <a:p>
            <a:r>
              <a:rPr lang="en-US" sz="2400" dirty="0"/>
              <a:t>Article 7:  Independent services taxable only on a residence basis unless PE in source country</a:t>
            </a:r>
          </a:p>
          <a:p>
            <a:r>
              <a:rPr lang="en-US" sz="2400" dirty="0"/>
              <a:t>Article 14:  Dependent services taxable only by resident country if recipient present fewer than 184 days during 12 month period, remuneration paid by non-resident employer, and not borne by PE</a:t>
            </a:r>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a:t>US Source Compensation and Treaties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15" name="Slide Number Placeholder 4"/>
          <p:cNvSpPr>
            <a:spLocks noGrp="1"/>
          </p:cNvSpPr>
          <p:nvPr>
            <p:ph type="sldNum" sz="quarter" idx="11"/>
          </p:nvPr>
        </p:nvSpPr>
        <p:spPr/>
        <p:txBody>
          <a:bodyPr/>
          <a:lstStyle/>
          <a:p>
            <a:fld id="{C3A84874-30DD-4C4E-A272-5101BD1422ED}" type="slidenum">
              <a:rPr lang="en-US"/>
              <a:pPr/>
              <a:t>21</a:t>
            </a:fld>
            <a:endParaRPr lang="en-US"/>
          </a:p>
        </p:txBody>
      </p:sp>
      <p:sp>
        <p:nvSpPr>
          <p:cNvPr id="19459" name="Rectangle 3"/>
          <p:cNvSpPr>
            <a:spLocks noGrp="1" noChangeArrowheads="1"/>
          </p:cNvSpPr>
          <p:nvPr>
            <p:ph type="body" idx="1"/>
          </p:nvPr>
        </p:nvSpPr>
        <p:spPr>
          <a:xfrm>
            <a:off x="762000" y="1371600"/>
            <a:ext cx="7696200" cy="4953000"/>
          </a:xfrm>
        </p:spPr>
        <p:txBody>
          <a:bodyPr/>
          <a:lstStyle/>
          <a:p>
            <a:r>
              <a:rPr lang="en-US"/>
              <a:t>US source if property located in US or if for the use in the US of patents, CRs, secret processes and formulas, goodwill, TMs, franchises (§ 861(a)(4)</a:t>
            </a:r>
          </a:p>
          <a:p>
            <a:r>
              <a:rPr lang="en-US"/>
              <a:t>Cascading Royalties (Rev. Rul. 80-362 and </a:t>
            </a:r>
            <a:r>
              <a:rPr lang="en-US" u="sng"/>
              <a:t>SDI</a:t>
            </a:r>
            <a:r>
              <a:rPr lang="en-US"/>
              <a:t>)</a:t>
            </a:r>
          </a:p>
        </p:txBody>
      </p:sp>
      <p:sp>
        <p:nvSpPr>
          <p:cNvPr id="19460" name="Rectangle 4"/>
          <p:cNvSpPr>
            <a:spLocks noChangeArrowheads="1"/>
          </p:cNvSpPr>
          <p:nvPr/>
        </p:nvSpPr>
        <p:spPr bwMode="auto">
          <a:xfrm>
            <a:off x="3962400" y="4038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A</a:t>
            </a:r>
          </a:p>
        </p:txBody>
      </p:sp>
      <p:sp>
        <p:nvSpPr>
          <p:cNvPr id="19461" name="Rectangle 5"/>
          <p:cNvSpPr>
            <a:spLocks noChangeArrowheads="1"/>
          </p:cNvSpPr>
          <p:nvPr/>
        </p:nvSpPr>
        <p:spPr bwMode="auto">
          <a:xfrm>
            <a:off x="3962400" y="49530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5791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42672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42672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51816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50292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51816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49530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19481" name="Rectangle 25"/>
          <p:cNvSpPr>
            <a:spLocks noGrp="1" noChangeArrowheads="1"/>
          </p:cNvSpPr>
          <p:nvPr>
            <p:ph type="title"/>
          </p:nvPr>
        </p:nvSpPr>
        <p:spPr/>
        <p:txBody>
          <a:bodyPr/>
          <a:lstStyle/>
          <a:p>
            <a:r>
              <a:rPr lang="en-US"/>
              <a:t>U.S. Source Rents and Royalties</a:t>
            </a:r>
          </a:p>
        </p:txBody>
      </p:sp>
      <p:cxnSp>
        <p:nvCxnSpPr>
          <p:cNvPr id="153602" name="AutoShape 2"/>
          <p:cNvCxnSpPr>
            <a:cxnSpLocks noChangeShapeType="1"/>
          </p:cNvCxnSpPr>
          <p:nvPr/>
        </p:nvCxnSpPr>
        <p:spPr bwMode="auto">
          <a:xfrm flipV="1">
            <a:off x="4724400" y="5257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22" name="Slide Number Placeholder 4"/>
          <p:cNvSpPr>
            <a:spLocks noGrp="1"/>
          </p:cNvSpPr>
          <p:nvPr>
            <p:ph type="sldNum" sz="quarter" idx="11"/>
          </p:nvPr>
        </p:nvSpPr>
        <p:spPr/>
        <p:txBody>
          <a:bodyPr/>
          <a:lstStyle/>
          <a:p>
            <a:fld id="{542793D2-6B92-5544-AA8A-5AF2F5E45047}" type="slidenum">
              <a:rPr lang="en-US"/>
              <a:pPr/>
              <a:t>22</a:t>
            </a:fld>
            <a:endParaRPr lang="en-US"/>
          </a:p>
        </p:txBody>
      </p:sp>
      <p:sp>
        <p:nvSpPr>
          <p:cNvPr id="20483" name="Rectangle 3"/>
          <p:cNvSpPr>
            <a:spLocks noGrp="1" noChangeArrowheads="1"/>
          </p:cNvSpPr>
          <p:nvPr>
            <p:ph type="body" idx="1"/>
          </p:nvPr>
        </p:nvSpPr>
        <p:spPr>
          <a:xfrm>
            <a:off x="0" y="1295400"/>
            <a:ext cx="9144000" cy="5029200"/>
          </a:xfrm>
        </p:spPr>
        <p:txBody>
          <a:bodyPr/>
          <a:lstStyle/>
          <a:p>
            <a:pPr algn="ctr">
              <a:buFontTx/>
              <a:buNone/>
            </a:pPr>
            <a:r>
              <a:rPr lang="en-US" b="1" u="sng"/>
              <a:t>SDI</a:t>
            </a:r>
          </a:p>
        </p:txBody>
      </p:sp>
      <p:sp>
        <p:nvSpPr>
          <p:cNvPr id="20484" name="Rectangle 4"/>
          <p:cNvSpPr>
            <a:spLocks noChangeArrowheads="1"/>
          </p:cNvSpPr>
          <p:nvPr/>
        </p:nvSpPr>
        <p:spPr bwMode="auto">
          <a:xfrm>
            <a:off x="2133600" y="3276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209800" y="42672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209800" y="54864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209800" y="44958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3657600" y="51816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762000" y="53340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762000" y="51054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5334000" y="3429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152900" y="17526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3733800" y="23622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267200" y="28194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2743200" y="37338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276600" y="44958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3352800" y="3886200"/>
            <a:ext cx="25908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4495800" y="42672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3657600" y="34290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048000" y="3657600"/>
            <a:ext cx="22860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7" name="Rectangle 27"/>
          <p:cNvSpPr>
            <a:spLocks noGrp="1" noChangeArrowheads="1"/>
          </p:cNvSpPr>
          <p:nvPr>
            <p:ph type="title"/>
          </p:nvPr>
        </p:nvSpPr>
        <p:spPr/>
        <p:txBody>
          <a:bodyPr/>
          <a:lstStyle/>
          <a:p>
            <a:r>
              <a:rPr lang="en-US"/>
              <a:t>US Source Rents and Royalties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D6634212-EDED-1947-9035-8754FE08E77E}" type="slidenum">
              <a:rPr lang="en-US"/>
              <a:pPr/>
              <a:t>23</a:t>
            </a:fld>
            <a:endParaRPr lang="en-US"/>
          </a:p>
        </p:txBody>
      </p:sp>
      <p:sp>
        <p:nvSpPr>
          <p:cNvPr id="22531" name="Rectangle 3"/>
          <p:cNvSpPr>
            <a:spLocks noGrp="1" noChangeArrowheads="1"/>
          </p:cNvSpPr>
          <p:nvPr>
            <p:ph type="body" idx="1"/>
          </p:nvPr>
        </p:nvSpPr>
        <p:spPr>
          <a:xfrm>
            <a:off x="685800" y="1371600"/>
            <a:ext cx="7543800" cy="4572000"/>
          </a:xfrm>
        </p:spPr>
        <p:txBody>
          <a:bodyPr/>
          <a:lstStyle/>
          <a:p>
            <a:endParaRPr lang="en-US" sz="2400" b="1" u="sng"/>
          </a:p>
          <a:p>
            <a:endParaRPr lang="en-US" sz="2400" b="1" u="sng"/>
          </a:p>
          <a:p>
            <a:r>
              <a:rPr lang="en-US" sz="3200" b="1" u="sng"/>
              <a:t>Article 12:</a:t>
            </a:r>
            <a:r>
              <a:rPr lang="en-US" sz="3200"/>
              <a:t>  no source basis taxation permitted </a:t>
            </a:r>
          </a:p>
          <a:p>
            <a:endParaRPr lang="en-US" sz="3200"/>
          </a:p>
          <a:p>
            <a:r>
              <a:rPr lang="en-US" sz="3200" b="1" u="sng"/>
              <a:t>Definition of royalty</a:t>
            </a:r>
            <a:r>
              <a:rPr lang="en-US" sz="3200"/>
              <a:t>:  Article 12, ¶ 2.</a:t>
            </a:r>
          </a:p>
          <a:p>
            <a:pPr>
              <a:buFontTx/>
              <a:buNone/>
            </a:pPr>
            <a:endParaRPr lang="en-US" sz="3200" b="1"/>
          </a:p>
        </p:txBody>
      </p:sp>
      <p:sp>
        <p:nvSpPr>
          <p:cNvPr id="22532" name="Rectangle 4"/>
          <p:cNvSpPr>
            <a:spLocks noGrp="1" noChangeArrowheads="1"/>
          </p:cNvSpPr>
          <p:nvPr>
            <p:ph type="title"/>
          </p:nvPr>
        </p:nvSpPr>
        <p:spPr/>
        <p:txBody>
          <a:bodyPr/>
          <a:lstStyle/>
          <a:p>
            <a:r>
              <a:rPr lang="en-US"/>
              <a:t>U.S. Source Royalties under the Treaty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173C7365-34ED-2E42-99A8-E7C65CC39DE7}" type="slidenum">
              <a:rPr lang="en-US"/>
              <a:pPr/>
              <a:t>24</a:t>
            </a:fld>
            <a:endParaRPr lang="en-US"/>
          </a:p>
        </p:txBody>
      </p:sp>
      <p:sp>
        <p:nvSpPr>
          <p:cNvPr id="21507" name="Rectangle 3"/>
          <p:cNvSpPr>
            <a:spLocks noGrp="1" noChangeArrowheads="1"/>
          </p:cNvSpPr>
          <p:nvPr>
            <p:ph type="body" idx="1"/>
          </p:nvPr>
        </p:nvSpPr>
        <p:spPr>
          <a:xfrm>
            <a:off x="609600" y="1219200"/>
            <a:ext cx="8001000" cy="5029200"/>
          </a:xfrm>
        </p:spPr>
        <p:txBody>
          <a:bodyPr/>
          <a:lstStyle/>
          <a:p>
            <a:pPr algn="ctr">
              <a:buFontTx/>
              <a:buNone/>
            </a:pPr>
            <a:endParaRPr lang="en-US" b="1" u="sng" dirty="0"/>
          </a:p>
          <a:p>
            <a:r>
              <a:rPr lang="en-US" b="1" u="sng" dirty="0"/>
              <a:t>Ingram v. Bowers </a:t>
            </a:r>
            <a:r>
              <a:rPr lang="en-US" dirty="0"/>
              <a:t>(creator of intellectual property)</a:t>
            </a:r>
          </a:p>
          <a:p>
            <a:endParaRPr lang="en-US" dirty="0"/>
          </a:p>
          <a:p>
            <a:r>
              <a:rPr lang="en-US" b="1" u="sng" dirty="0"/>
              <a:t>Boulez</a:t>
            </a:r>
          </a:p>
          <a:p>
            <a:endParaRPr lang="en-US" b="1" u="sng" dirty="0"/>
          </a:p>
          <a:p>
            <a:r>
              <a:rPr lang="en-US"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3200"/>
              <a:t>Royalties v. Personal Service Income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u="sng" dirty="0" err="1" smtClean="0"/>
              <a:t>Goosen</a:t>
            </a:r>
            <a:r>
              <a:rPr lang="en-US" sz="3600" u="sng" dirty="0" smtClean="0"/>
              <a:t> v. CIR</a:t>
            </a:r>
            <a:endParaRPr lang="en-US" sz="3600" u="sng" dirty="0"/>
          </a:p>
        </p:txBody>
      </p:sp>
      <p:graphicFrame>
        <p:nvGraphicFramePr>
          <p:cNvPr id="3" name="Table 2"/>
          <p:cNvGraphicFramePr>
            <a:graphicFrameLocks noGrp="1"/>
          </p:cNvGraphicFramePr>
          <p:nvPr>
            <p:extLst>
              <p:ext uri="{D42A27DB-BD31-4B8C-83A1-F6EECF244321}">
                <p14:modId xmlns="" xmlns:p14="http://schemas.microsoft.com/office/powerpoint/2010/main" val="4068210995"/>
              </p:ext>
            </p:extLst>
          </p:nvPr>
        </p:nvGraphicFramePr>
        <p:xfrm>
          <a:off x="293748" y="1024947"/>
          <a:ext cx="8596461" cy="5818085"/>
        </p:xfrm>
        <a:graphic>
          <a:graphicData uri="http://schemas.openxmlformats.org/drawingml/2006/table">
            <a:tbl>
              <a:tblPr firstRow="1" bandRow="1">
                <a:tableStyleId>{5C22544A-7EE6-4342-B048-85BDC9FD1C3A}</a:tableStyleId>
              </a:tblPr>
              <a:tblGrid>
                <a:gridCol w="967642"/>
                <a:gridCol w="725732"/>
                <a:gridCol w="2462303"/>
                <a:gridCol w="2280870"/>
                <a:gridCol w="2159914"/>
              </a:tblGrid>
              <a:tr h="324195">
                <a:tc>
                  <a:txBody>
                    <a:bodyPr/>
                    <a:lstStyle/>
                    <a:p>
                      <a:pPr algn="ctr"/>
                      <a:r>
                        <a:rPr lang="en-US" sz="1050" b="1" dirty="0" smtClean="0">
                          <a:solidFill>
                            <a:schemeClr val="tx1"/>
                          </a:solidFill>
                        </a:rPr>
                        <a:t>Item</a:t>
                      </a:r>
                      <a:endParaRPr lang="en-US" sz="1050" b="1" dirty="0">
                        <a:solidFill>
                          <a:schemeClr val="tx1"/>
                        </a:solidFill>
                      </a:endParaRPr>
                    </a:p>
                  </a:txBody>
                  <a:tcPr>
                    <a:solidFill>
                      <a:schemeClr val="accent5"/>
                    </a:solidFill>
                  </a:tcPr>
                </a:tc>
                <a:tc>
                  <a:txBody>
                    <a:bodyPr/>
                    <a:lstStyle/>
                    <a:p>
                      <a:pPr algn="ctr"/>
                      <a:r>
                        <a:rPr lang="en-US" sz="1050" b="1" dirty="0" smtClean="0">
                          <a:solidFill>
                            <a:schemeClr val="tx1"/>
                          </a:solidFill>
                        </a:rPr>
                        <a:t>Amount</a:t>
                      </a:r>
                      <a:endParaRPr lang="en-US" sz="1050" b="1" dirty="0">
                        <a:solidFill>
                          <a:schemeClr val="tx1"/>
                        </a:solidFill>
                      </a:endParaRPr>
                    </a:p>
                  </a:txBody>
                  <a:tcPr>
                    <a:solidFill>
                      <a:schemeClr val="accent5"/>
                    </a:solidFill>
                  </a:tcPr>
                </a:tc>
                <a:tc>
                  <a:txBody>
                    <a:bodyPr/>
                    <a:lstStyle/>
                    <a:p>
                      <a:pPr algn="ctr"/>
                      <a:r>
                        <a:rPr lang="en-US" sz="1050" b="1" dirty="0" err="1" smtClean="0">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smtClean="0">
                          <a:solidFill>
                            <a:schemeClr val="tx1"/>
                          </a:solidFill>
                        </a:rPr>
                        <a:t>IRS</a:t>
                      </a:r>
                      <a:endParaRPr lang="en-US" sz="1050" b="1" dirty="0">
                        <a:solidFill>
                          <a:schemeClr val="tx1"/>
                        </a:solidFill>
                      </a:endParaRPr>
                    </a:p>
                  </a:txBody>
                  <a:tcPr>
                    <a:solidFill>
                      <a:schemeClr val="accent5"/>
                    </a:solidFill>
                  </a:tcPr>
                </a:tc>
                <a:tc>
                  <a:txBody>
                    <a:bodyPr/>
                    <a:lstStyle/>
                    <a:p>
                      <a:pPr algn="ctr"/>
                      <a:r>
                        <a:rPr lang="en-US" sz="1050" b="1" dirty="0" smtClean="0">
                          <a:solidFill>
                            <a:schemeClr val="tx1"/>
                          </a:solidFill>
                        </a:rPr>
                        <a:t>Tax</a:t>
                      </a:r>
                      <a:r>
                        <a:rPr lang="en-US" sz="1050" b="1" baseline="0" dirty="0" smtClean="0">
                          <a:solidFill>
                            <a:schemeClr val="tx1"/>
                          </a:solidFill>
                        </a:rPr>
                        <a:t> Court</a:t>
                      </a:r>
                      <a:endParaRPr lang="en-US" sz="1050" b="1" dirty="0">
                        <a:solidFill>
                          <a:schemeClr val="tx1"/>
                        </a:solidFill>
                      </a:endParaRPr>
                    </a:p>
                  </a:txBody>
                  <a:tcPr>
                    <a:solidFill>
                      <a:schemeClr val="accent5"/>
                    </a:solidFill>
                  </a:tcPr>
                </a:tc>
              </a:tr>
              <a:tr h="1160175">
                <a:tc>
                  <a:txBody>
                    <a:bodyPr/>
                    <a:lstStyle/>
                    <a:p>
                      <a:pPr algn="ctr"/>
                      <a:r>
                        <a:rPr lang="en-US" sz="1050" dirty="0" smtClean="0"/>
                        <a:t>TM (+bonuses)</a:t>
                      </a:r>
                      <a:endParaRPr lang="en-US" sz="1050" dirty="0"/>
                    </a:p>
                  </a:txBody>
                  <a:tcPr/>
                </a:tc>
                <a:tc>
                  <a:txBody>
                    <a:bodyPr/>
                    <a:lstStyle/>
                    <a:p>
                      <a:pPr algn="ctr"/>
                      <a:r>
                        <a:rPr lang="en-US" sz="1050" dirty="0" smtClean="0"/>
                        <a:t>400k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Services: # played</a:t>
                      </a:r>
                      <a:r>
                        <a:rPr lang="en-US" sz="1050" baseline="0" dirty="0" smtClean="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endParaRPr lang="en-US" sz="1050" dirty="0" smtClean="0"/>
                    </a:p>
                  </a:txBody>
                  <a:tcPr/>
                </a:tc>
                <a:tc>
                  <a:txBody>
                    <a:bodyPr/>
                    <a:lstStyle/>
                    <a:p>
                      <a:pPr marL="112713" indent="-112713">
                        <a:buFont typeface="Arial"/>
                        <a:buChar char="•"/>
                      </a:pPr>
                      <a:r>
                        <a:rPr lang="en-US" sz="1050" dirty="0" smtClean="0"/>
                        <a:t>100% Service: US</a:t>
                      </a:r>
                      <a:r>
                        <a:rPr lang="en-US" sz="1050" baseline="0" dirty="0" smtClean="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Tour Bonus: </a:t>
                      </a:r>
                      <a:r>
                        <a:rPr lang="en-US" sz="1050" dirty="0" smtClean="0"/>
                        <a:t>US</a:t>
                      </a:r>
                      <a:r>
                        <a:rPr lang="en-US" sz="1050" baseline="0" dirty="0" smtClean="0"/>
                        <a:t> tour/WW tour</a:t>
                      </a:r>
                    </a:p>
                  </a:txBody>
                  <a:tcPr/>
                </a:tc>
                <a:tc>
                  <a:txBody>
                    <a:bodyPr/>
                    <a:lstStyle/>
                    <a:p>
                      <a:pPr marL="112713" indent="-112713" algn="l">
                        <a:buFont typeface="Arial"/>
                        <a:buChar cha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indent="-112713" algn="l">
                        <a:buFont typeface="Arial"/>
                        <a:buChar char="•"/>
                      </a:pPr>
                      <a:r>
                        <a:rPr lang="en-US" sz="1050" dirty="0" smtClean="0"/>
                        <a:t>Service: 42% US source (stipulation)</a:t>
                      </a:r>
                    </a:p>
                    <a:p>
                      <a:pPr marL="112713" indent="-112713" algn="l">
                        <a:buFont typeface="Arial"/>
                        <a:buChar char="•"/>
                      </a:pPr>
                      <a:r>
                        <a:rPr lang="en-US" sz="1050" dirty="0" smtClean="0"/>
                        <a:t>Tour/Ranking</a:t>
                      </a:r>
                      <a:r>
                        <a:rPr lang="en-US" sz="1050" baseline="0" dirty="0" smtClean="0"/>
                        <a:t> bonus:  US prize/WW prize (stipulation)</a:t>
                      </a:r>
                    </a:p>
                    <a:p>
                      <a:pPr marL="112713" indent="-112713" algn="l">
                        <a:buFont typeface="Arial"/>
                        <a:buChar char="•"/>
                      </a:pPr>
                      <a:r>
                        <a:rPr lang="en-US" sz="1050" baseline="0" dirty="0" smtClean="0"/>
                        <a:t>Roy: 50%-50% US/For; US: ECI</a:t>
                      </a:r>
                    </a:p>
                  </a:txBody>
                  <a:tcPr/>
                </a:tc>
              </a:tr>
              <a:tr h="916828">
                <a:tc>
                  <a:txBody>
                    <a:bodyPr/>
                    <a:lstStyle/>
                    <a:p>
                      <a:pPr algn="ctr"/>
                      <a:r>
                        <a:rPr lang="en-US" sz="1050" dirty="0" err="1" smtClean="0"/>
                        <a:t>Izod</a:t>
                      </a:r>
                      <a:r>
                        <a:rPr lang="en-US" sz="1050" dirty="0" smtClean="0"/>
                        <a:t> (+bonuses)</a:t>
                      </a:r>
                      <a:endParaRPr lang="en-US" sz="1050" dirty="0"/>
                    </a:p>
                  </a:txBody>
                  <a:tcPr/>
                </a:tc>
                <a:tc>
                  <a:txBody>
                    <a:bodyPr/>
                    <a:lstStyle/>
                    <a:p>
                      <a:pPr algn="ctr"/>
                      <a:r>
                        <a:rPr lang="en-US" sz="1050" dirty="0" smtClean="0"/>
                        <a:t>45k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Services: # played</a:t>
                      </a:r>
                      <a:r>
                        <a:rPr lang="en-US" sz="1050" baseline="0" dirty="0" smtClean="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endParaRPr lang="en-US" sz="1050" dirty="0" smtClean="0"/>
                    </a:p>
                  </a:txBody>
                  <a:tcPr/>
                </a:tc>
                <a:tc>
                  <a:txBody>
                    <a:bodyPr/>
                    <a:lstStyle/>
                    <a:p>
                      <a:pPr marL="112713" indent="-112713">
                        <a:buFont typeface="Arial"/>
                        <a:buChar char="•"/>
                        <a:tabLst/>
                      </a:pPr>
                      <a:r>
                        <a:rPr lang="en-US" sz="1050" dirty="0" smtClean="0"/>
                        <a:t>100% Service: US</a:t>
                      </a:r>
                      <a:r>
                        <a:rPr lang="en-US" sz="1050" baseline="0" dirty="0" smtClean="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Tour Bonus: </a:t>
                      </a:r>
                      <a:r>
                        <a:rPr lang="en-US" sz="1050" dirty="0" smtClean="0"/>
                        <a:t>US</a:t>
                      </a:r>
                      <a:r>
                        <a:rPr lang="en-US" sz="1050" baseline="0" dirty="0" smtClean="0"/>
                        <a:t> tour/WW tour</a:t>
                      </a:r>
                    </a:p>
                  </a:txBody>
                  <a:tcPr/>
                </a:tc>
                <a:tc>
                  <a:txBody>
                    <a:bodyPr/>
                    <a:lstStyle/>
                    <a:p>
                      <a:pPr marL="112713" indent="-112713" algn="l">
                        <a:buFont typeface="Arial"/>
                        <a:buChar cha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indent="-112713" algn="l">
                        <a:buFont typeface="Arial"/>
                        <a:buChar char="•"/>
                      </a:pPr>
                      <a:r>
                        <a:rPr lang="en-US" sz="1050" dirty="0" smtClean="0"/>
                        <a:t>Service: 42% US source (stipulation)</a:t>
                      </a:r>
                    </a:p>
                    <a:p>
                      <a:pPr marL="112713" indent="-112713" algn="l">
                        <a:buFont typeface="Arial"/>
                        <a:buChar char="•"/>
                      </a:pPr>
                      <a:r>
                        <a:rPr lang="en-US" sz="1050" dirty="0" smtClean="0"/>
                        <a:t>Tour/Ranking</a:t>
                      </a:r>
                      <a:r>
                        <a:rPr lang="en-US" sz="1050" baseline="0" dirty="0" smtClean="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Roy: 50%-50% US/For; US: ECI</a:t>
                      </a:r>
                    </a:p>
                  </a:txBody>
                  <a:tcPr/>
                </a:tc>
              </a:tr>
              <a:tr h="907838">
                <a:tc>
                  <a:txBody>
                    <a:bodyPr/>
                    <a:lstStyle/>
                    <a:p>
                      <a:pPr algn="ctr"/>
                      <a:r>
                        <a:rPr lang="en-US" sz="1050" dirty="0" smtClean="0"/>
                        <a:t>Acushnet (+bonuses)</a:t>
                      </a:r>
                      <a:endParaRPr lang="en-US" sz="1050" dirty="0"/>
                    </a:p>
                  </a:txBody>
                  <a:tcPr/>
                </a:tc>
                <a:tc>
                  <a:txBody>
                    <a:bodyPr/>
                    <a:lstStyle/>
                    <a:p>
                      <a:pPr algn="ctr"/>
                      <a:r>
                        <a:rPr lang="en-US" sz="1050" dirty="0" smtClean="0"/>
                        <a:t>350k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Services: # played</a:t>
                      </a:r>
                      <a:r>
                        <a:rPr lang="en-US" sz="1050" baseline="0" dirty="0" smtClean="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endParaRPr lang="en-US" sz="1050" dirty="0" smtClean="0"/>
                    </a:p>
                  </a:txBody>
                  <a:tcPr/>
                </a:tc>
                <a:tc>
                  <a:txBody>
                    <a:bodyPr/>
                    <a:lstStyle/>
                    <a:p>
                      <a:pPr marL="112713" indent="-112713">
                        <a:buFont typeface="Arial"/>
                        <a:buChar char="•"/>
                      </a:pPr>
                      <a:r>
                        <a:rPr lang="en-US" sz="1050" dirty="0" smtClean="0"/>
                        <a:t>100% Service: US</a:t>
                      </a:r>
                      <a:r>
                        <a:rPr lang="en-US" sz="1050" baseline="0" dirty="0" smtClean="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Tour Bonus: </a:t>
                      </a:r>
                      <a:r>
                        <a:rPr lang="en-US" sz="1050" dirty="0" smtClean="0"/>
                        <a:t>US</a:t>
                      </a:r>
                      <a:r>
                        <a:rPr lang="en-US" sz="1050" baseline="0" dirty="0" smtClean="0"/>
                        <a:t> tour/WW tour</a:t>
                      </a:r>
                    </a:p>
                  </a:txBody>
                  <a:tcPr/>
                </a:tc>
                <a:tc>
                  <a:txBody>
                    <a:bodyPr/>
                    <a:lstStyle/>
                    <a:p>
                      <a:pPr marL="112713" indent="-112713" algn="l">
                        <a:buFont typeface="Arial"/>
                        <a:buChar cha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indent="-112713" algn="l">
                        <a:buFont typeface="Arial"/>
                        <a:buChar char="•"/>
                      </a:pPr>
                      <a:r>
                        <a:rPr lang="en-US" sz="1050" dirty="0" smtClean="0"/>
                        <a:t>Service: 42% US source (stipulation)</a:t>
                      </a:r>
                    </a:p>
                    <a:p>
                      <a:pPr marL="112713" indent="-112713" algn="l">
                        <a:buFont typeface="Arial"/>
                        <a:buChar char="•"/>
                      </a:pPr>
                      <a:r>
                        <a:rPr lang="en-US" sz="1050" dirty="0" smtClean="0"/>
                        <a:t>Tour/Ranking</a:t>
                      </a:r>
                      <a:r>
                        <a:rPr lang="en-US" sz="1050" baseline="0" dirty="0" smtClean="0"/>
                        <a:t> bonus:  US prize/WW prize (stipulation)</a:t>
                      </a:r>
                    </a:p>
                    <a:p>
                      <a:pPr marL="112713" indent="-112713" algn="l">
                        <a:buFont typeface="Arial"/>
                        <a:buChar char="•"/>
                      </a:pPr>
                      <a:r>
                        <a:rPr lang="en-US" sz="1050" baseline="0" dirty="0" smtClean="0"/>
                        <a:t>Roy: 50%-50% US/For; US: ECI</a:t>
                      </a:r>
                    </a:p>
                  </a:txBody>
                  <a:tcPr/>
                </a:tc>
              </a:tr>
              <a:tr h="394436">
                <a:tc>
                  <a:txBody>
                    <a:bodyPr/>
                    <a:lstStyle/>
                    <a:p>
                      <a:pPr algn="ctr"/>
                      <a:r>
                        <a:rPr lang="en-US" sz="1050" dirty="0" smtClean="0"/>
                        <a:t>Rolex</a:t>
                      </a:r>
                      <a:endParaRPr lang="en-US" sz="1050" dirty="0"/>
                    </a:p>
                  </a:txBody>
                  <a:tcPr/>
                </a:tc>
                <a:tc>
                  <a:txBody>
                    <a:bodyPr/>
                    <a:lstStyle/>
                    <a:p>
                      <a:pPr algn="ctr"/>
                      <a:r>
                        <a:rPr lang="en-US" sz="1050" dirty="0" smtClean="0"/>
                        <a:t>50k</a:t>
                      </a:r>
                      <a:endParaRPr lang="en-US" sz="1050" dirty="0"/>
                    </a:p>
                  </a:txBody>
                  <a:tcPr/>
                </a:tc>
                <a:tc>
                  <a:txBody>
                    <a:bodyPr/>
                    <a:lstStyle/>
                    <a:p>
                      <a:pPr marL="112713" indent="-112713" algn="l">
                        <a:buFont typeface="Arial"/>
                        <a:buChar char="•"/>
                      </a:pPr>
                      <a:r>
                        <a:rPr lang="en-US" sz="1050" dirty="0" smtClean="0"/>
                        <a:t>100% (</a:t>
                      </a:r>
                      <a:r>
                        <a:rPr lang="en-US" sz="1050" dirty="0" err="1" smtClean="0"/>
                        <a:t>roy</a:t>
                      </a:r>
                      <a:r>
                        <a:rPr lang="en-US" sz="1050" dirty="0" smtClean="0"/>
                        <a:t>): 6.8% (US)</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Royalty:</a:t>
                      </a:r>
                      <a:r>
                        <a:rPr lang="en-US" sz="1050" baseline="0" dirty="0" smtClean="0"/>
                        <a:t> 50% US source; not ECI</a:t>
                      </a:r>
                      <a:endParaRPr lang="en-US" sz="1050" dirty="0" smtClean="0"/>
                    </a:p>
                  </a:txBody>
                  <a:tcPr/>
                </a:tc>
              </a:tr>
              <a:tr h="389033">
                <a:tc>
                  <a:txBody>
                    <a:bodyPr/>
                    <a:lstStyle/>
                    <a:p>
                      <a:pPr algn="ctr"/>
                      <a:r>
                        <a:rPr lang="en-US" sz="1050" dirty="0" smtClean="0"/>
                        <a:t>UD</a:t>
                      </a:r>
                      <a:endParaRPr lang="en-US" sz="1050" dirty="0"/>
                    </a:p>
                  </a:txBody>
                  <a:tcPr/>
                </a:tc>
                <a:tc>
                  <a:txBody>
                    <a:bodyPr/>
                    <a:lstStyle/>
                    <a:p>
                      <a:pPr algn="ctr"/>
                      <a:r>
                        <a:rPr lang="en-US" sz="1050" dirty="0" smtClean="0"/>
                        <a:t>42.5k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Sales of products (92% US); not ECI</a:t>
                      </a:r>
                      <a:endParaRPr lang="en-US" sz="1050" dirty="0" smtClean="0"/>
                    </a:p>
                  </a:txBody>
                  <a:tcPr/>
                </a:tc>
              </a:tr>
              <a:tr h="389033">
                <a:tc>
                  <a:txBody>
                    <a:bodyPr/>
                    <a:lstStyle/>
                    <a:p>
                      <a:pPr algn="ctr"/>
                      <a:r>
                        <a:rPr lang="en-US" sz="1050" dirty="0" smtClean="0"/>
                        <a:t>EA</a:t>
                      </a:r>
                      <a:endParaRPr lang="en-US" sz="1050" dirty="0"/>
                    </a:p>
                  </a:txBody>
                  <a:tcPr/>
                </a:tc>
                <a:tc>
                  <a:txBody>
                    <a:bodyPr/>
                    <a:lstStyle/>
                    <a:p>
                      <a:pPr algn="ctr"/>
                      <a:r>
                        <a:rPr lang="en-US" sz="1050" dirty="0" smtClean="0"/>
                        <a:t>45k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Sales of products (70% US); not ECI</a:t>
                      </a:r>
                      <a:endParaRPr lang="en-US" sz="1050" dirty="0" smtClean="0"/>
                    </a:p>
                  </a:txBody>
                  <a:tcPr/>
                </a:tc>
              </a:tr>
              <a:tr h="624710">
                <a:tc>
                  <a:txBody>
                    <a:bodyPr/>
                    <a:lstStyle/>
                    <a:p>
                      <a:pPr algn="ctr"/>
                      <a:r>
                        <a:rPr lang="en-US" sz="1050" dirty="0" smtClean="0"/>
                        <a:t> US Prize $/Appearance Fee</a:t>
                      </a:r>
                      <a:endParaRPr lang="en-US" sz="1050" dirty="0"/>
                    </a:p>
                  </a:txBody>
                  <a:tcPr/>
                </a:tc>
                <a:tc>
                  <a:txBody>
                    <a:bodyPr/>
                    <a:lstStyle/>
                    <a:p>
                      <a:pPr algn="ctr"/>
                      <a:r>
                        <a:rPr lang="en-US" sz="1050" dirty="0" smtClean="0"/>
                        <a:t>--</a:t>
                      </a:r>
                      <a:endParaRPr lang="en-US" sz="1050" dirty="0"/>
                    </a:p>
                  </a:txBody>
                  <a:tcPr/>
                </a:tc>
                <a:tc>
                  <a:txBody>
                    <a:bodyPr/>
                    <a:lstStyle/>
                    <a:p>
                      <a:pPr marL="171450" indent="-171450" algn="l">
                        <a:buFont typeface="Arial"/>
                        <a:buChar char="•"/>
                      </a:pPr>
                      <a:r>
                        <a:rPr lang="en-US" sz="1050" dirty="0" smtClean="0"/>
                        <a:t>ECI</a:t>
                      </a:r>
                      <a:endParaRPr lang="en-US" sz="1050" dirty="0"/>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tr>
            </a:tbl>
          </a:graphicData>
        </a:graphic>
      </p:graphicFrame>
      <p:sp>
        <p:nvSpPr>
          <p:cNvPr id="4" name="Slide Number Placeholder 3"/>
          <p:cNvSpPr>
            <a:spLocks noGrp="1"/>
          </p:cNvSpPr>
          <p:nvPr>
            <p:ph type="sldNum" sz="quarter" idx="11"/>
          </p:nvPr>
        </p:nvSpPr>
        <p:spPr/>
        <p:txBody>
          <a:bodyPr/>
          <a:lstStyle/>
          <a:p>
            <a:endParaRPr lang="en-US" smtClean="0"/>
          </a:p>
          <a:p>
            <a:fld id="{69FA2565-9787-7743-B466-B7EE381A9B7C}" type="slidenum">
              <a:rPr lang="en-US" smtClean="0"/>
              <a:pPr/>
              <a:t>25</a:t>
            </a:fld>
            <a:endParaRPr lang="en-US" dirty="0"/>
          </a:p>
        </p:txBody>
      </p:sp>
      <p:sp>
        <p:nvSpPr>
          <p:cNvPr id="5" name="Footer Placeholder 4"/>
          <p:cNvSpPr>
            <a:spLocks noGrp="1"/>
          </p:cNvSpPr>
          <p:nvPr>
            <p:ph type="ftr" sz="quarter" idx="10"/>
          </p:nvPr>
        </p:nvSpPr>
        <p:spPr/>
        <p:txBody>
          <a:bodyPr/>
          <a:lstStyle/>
          <a:p>
            <a:r>
              <a:rPr lang="en-US" smtClean="0"/>
              <a:t>IT_Source_IntDiv_14</a:t>
            </a:r>
            <a:endParaRPr lang="en-US" sz="1400" dirty="0">
              <a:latin typeface="Times New Roman" charset="0"/>
            </a:endParaRPr>
          </a:p>
        </p:txBody>
      </p:sp>
    </p:spTree>
    <p:extLst>
      <p:ext uri="{BB962C8B-B14F-4D97-AF65-F5344CB8AC3E}">
        <p14:creationId xmlns=""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err="1" smtClean="0"/>
              <a:t>Goosen</a:t>
            </a:r>
            <a:r>
              <a:rPr lang="en-US" u="sng" dirty="0" smtClean="0"/>
              <a:t> v. CIR</a:t>
            </a:r>
            <a:endParaRPr lang="en-US" dirty="0"/>
          </a:p>
        </p:txBody>
      </p:sp>
      <p:graphicFrame>
        <p:nvGraphicFramePr>
          <p:cNvPr id="5" name="Object 4"/>
          <p:cNvGraphicFramePr>
            <a:graphicFrameLocks noChangeAspect="1"/>
          </p:cNvGraphicFramePr>
          <p:nvPr>
            <p:extLst>
              <p:ext uri="{D42A27DB-BD31-4B8C-83A1-F6EECF244321}">
                <p14:modId xmlns="" xmlns:p14="http://schemas.microsoft.com/office/powerpoint/2010/main" val="2729807272"/>
              </p:ext>
            </p:extLst>
          </p:nvPr>
        </p:nvGraphicFramePr>
        <p:xfrm>
          <a:off x="351529" y="1372167"/>
          <a:ext cx="8017123" cy="4717533"/>
        </p:xfrm>
        <a:graphic>
          <a:graphicData uri="http://schemas.openxmlformats.org/presentationml/2006/ole">
            <p:oleObj spid="_x0000_s1026" name="Worksheet" r:id="rId3" imgW="6692400" imgH="2925360" progId="Excel.Sheet.12">
              <p:embed/>
            </p:oleObj>
          </a:graphicData>
        </a:graphic>
      </p:graphicFrame>
      <p:sp>
        <p:nvSpPr>
          <p:cNvPr id="4" name="Slide Number Placeholder 3"/>
          <p:cNvSpPr>
            <a:spLocks noGrp="1"/>
          </p:cNvSpPr>
          <p:nvPr>
            <p:ph type="sldNum" sz="quarter" idx="11"/>
          </p:nvPr>
        </p:nvSpPr>
        <p:spPr/>
        <p:txBody>
          <a:bodyPr/>
          <a:lstStyle/>
          <a:p>
            <a:endParaRPr lang="en-US" smtClean="0"/>
          </a:p>
          <a:p>
            <a:fld id="{69FA2565-9787-7743-B466-B7EE381A9B7C}" type="slidenum">
              <a:rPr lang="en-US" smtClean="0"/>
              <a:pPr/>
              <a:t>26</a:t>
            </a:fld>
            <a:endParaRPr lang="en-US" dirty="0"/>
          </a:p>
        </p:txBody>
      </p:sp>
      <p:sp>
        <p:nvSpPr>
          <p:cNvPr id="6" name="Footer Placeholder 5"/>
          <p:cNvSpPr>
            <a:spLocks noGrp="1"/>
          </p:cNvSpPr>
          <p:nvPr>
            <p:ph type="ftr" sz="quarter" idx="10"/>
          </p:nvPr>
        </p:nvSpPr>
        <p:spPr/>
        <p:txBody>
          <a:bodyPr/>
          <a:lstStyle/>
          <a:p>
            <a:r>
              <a:rPr lang="en-US" smtClean="0"/>
              <a:t>IT_Source_IntDiv_14</a:t>
            </a:r>
            <a:endParaRPr lang="en-US" sz="1400" dirty="0">
              <a:latin typeface="Times New Roman" charset="0"/>
            </a:endParaRPr>
          </a:p>
        </p:txBody>
      </p:sp>
    </p:spTree>
    <p:extLst>
      <p:ext uri="{BB962C8B-B14F-4D97-AF65-F5344CB8AC3E}">
        <p14:creationId xmlns="" xmlns:p14="http://schemas.microsoft.com/office/powerpoint/2010/main" val="1500962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D0F4FD6A-43EE-F14A-B2F0-4E49C668780A}" type="slidenum">
              <a:rPr lang="en-US"/>
              <a:pPr/>
              <a:t>27</a:t>
            </a:fld>
            <a:endParaRPr lang="en-US"/>
          </a:p>
        </p:txBody>
      </p:sp>
      <p:sp>
        <p:nvSpPr>
          <p:cNvPr id="10752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107523" name="Rectangle 3"/>
          <p:cNvSpPr>
            <a:spLocks noGrp="1" noChangeArrowheads="1"/>
          </p:cNvSpPr>
          <p:nvPr>
            <p:ph type="body" idx="1"/>
          </p:nvPr>
        </p:nvSpPr>
        <p:spPr>
          <a:xfrm>
            <a:off x="457200" y="1219200"/>
            <a:ext cx="7924800" cy="5181600"/>
          </a:xfrm>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A07DB4E0-276D-E84E-876C-59036EF14003}" type="slidenum">
              <a:rPr lang="en-US"/>
              <a:pPr/>
              <a:t>28</a:t>
            </a:fld>
            <a:endParaRPr lang="en-US"/>
          </a:p>
        </p:txBody>
      </p:sp>
      <p:sp>
        <p:nvSpPr>
          <p:cNvPr id="10957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109571" name="Rectangle 3"/>
          <p:cNvSpPr>
            <a:spLocks noGrp="1" noChangeArrowheads="1"/>
          </p:cNvSpPr>
          <p:nvPr>
            <p:ph type="body" idx="1"/>
          </p:nvPr>
        </p:nvSpPr>
        <p:spPr>
          <a:xfrm>
            <a:off x="381000" y="1295400"/>
            <a:ext cx="8229600" cy="5105400"/>
          </a:xfrm>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r>
              <a:rPr lang="en-US" sz="2400" dirty="0"/>
              <a:t>Note special definition of residence in § 865(g)</a:t>
            </a:r>
          </a:p>
          <a:p>
            <a:r>
              <a:rPr lang="en-US" sz="2400" b="1" u="sng" dirty="0"/>
              <a:t>Exceptions</a:t>
            </a:r>
            <a:r>
              <a:rPr lang="en-US" sz="2400" dirty="0"/>
              <a:t>:  Inventory (§§ 865(b) and 861(a)(6)) and the title passage rule.</a:t>
            </a:r>
          </a:p>
          <a:p>
            <a:r>
              <a:rPr lang="en-US" sz="2400" b="1" u="sng" dirty="0"/>
              <a:t>Intangibles</a:t>
            </a:r>
            <a:r>
              <a:rPr lang="en-US" sz="2400" dirty="0"/>
              <a:t>:  </a:t>
            </a:r>
            <a:endParaRPr lang="en-US" sz="2400" dirty="0" smtClean="0"/>
          </a:p>
          <a:p>
            <a:pPr lvl="1"/>
            <a:r>
              <a:rPr lang="en-US" sz="2000" dirty="0" err="1" smtClean="0"/>
              <a:t>Noncontingent</a:t>
            </a:r>
            <a:r>
              <a:rPr lang="en-US" sz="2000" dirty="0" smtClean="0"/>
              <a:t> </a:t>
            </a:r>
            <a:r>
              <a:rPr lang="en-US" sz="2000" dirty="0"/>
              <a:t>amounts sourced under general rule; </a:t>
            </a:r>
            <a:endParaRPr lang="en-US" sz="2000" dirty="0" smtClean="0"/>
          </a:p>
          <a:p>
            <a:pPr lvl="1"/>
            <a:r>
              <a:rPr lang="en-US" sz="2000" dirty="0" smtClean="0"/>
              <a:t>Contingent </a:t>
            </a:r>
            <a:r>
              <a:rPr lang="en-US" sz="2000" dirty="0"/>
              <a:t>amounts sourced under royalty rule (§ 865(d); </a:t>
            </a:r>
            <a:endParaRPr lang="en-US" sz="2000" dirty="0" smtClean="0"/>
          </a:p>
          <a:p>
            <a:pPr lvl="1"/>
            <a:r>
              <a:rPr lang="en-US" sz="2000" dirty="0" smtClean="0"/>
              <a:t>§871</a:t>
            </a:r>
            <a:r>
              <a:rPr lang="en-US" sz="2000" dirty="0"/>
              <a:t>(a)(1)(D</a:t>
            </a:r>
            <a:r>
              <a:rPr lang="en-US" sz="2000" dirty="0" smtClean="0"/>
              <a:t>): taxation </a:t>
            </a:r>
            <a:r>
              <a:rPr lang="en-US" sz="2000" dirty="0"/>
              <a:t>of intellectual property for contingent amounts.  </a:t>
            </a:r>
            <a:endParaRPr lang="en-US" sz="2000" dirty="0" smtClean="0"/>
          </a:p>
          <a:p>
            <a:r>
              <a:rPr lang="en-US" sz="2400" u="sng" dirty="0" err="1" smtClean="0"/>
              <a:t>Int</a:t>
            </a:r>
            <a:r>
              <a:rPr lang="ja-JP" altLang="en-US" sz="2400" u="sng" dirty="0" smtClean="0">
                <a:latin typeface="Arial"/>
              </a:rPr>
              <a:t>’</a:t>
            </a:r>
            <a:r>
              <a:rPr lang="en-US" sz="2400" u="sng" dirty="0" smtClean="0"/>
              <a:t>l </a:t>
            </a:r>
            <a:r>
              <a:rPr lang="en-US" sz="2400" u="sng" dirty="0"/>
              <a:t>Multifoods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45561756-276D-5447-830A-F9CE776431A9}" type="slidenum">
              <a:rPr lang="en-US"/>
              <a:pPr/>
              <a:t>29</a:t>
            </a:fld>
            <a:endParaRPr lang="en-US"/>
          </a:p>
        </p:txBody>
      </p:sp>
      <p:sp>
        <p:nvSpPr>
          <p:cNvPr id="111618" name="Rectangle 2"/>
          <p:cNvSpPr>
            <a:spLocks noGrp="1" noChangeArrowheads="1"/>
          </p:cNvSpPr>
          <p:nvPr>
            <p:ph type="title"/>
          </p:nvPr>
        </p:nvSpPr>
        <p:spPr>
          <a:xfrm>
            <a:off x="0" y="0"/>
            <a:ext cx="9144000" cy="1219200"/>
          </a:xfrm>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111619" name="Rectangle 3"/>
          <p:cNvSpPr>
            <a:spLocks noGrp="1" noChangeArrowheads="1"/>
          </p:cNvSpPr>
          <p:nvPr>
            <p:ph type="body" idx="1"/>
          </p:nvPr>
        </p:nvSpPr>
        <p:spPr>
          <a:xfrm>
            <a:off x="457200" y="1219200"/>
            <a:ext cx="8305800" cy="5105400"/>
          </a:xfrm>
        </p:spPr>
        <p:txBody>
          <a:bodyPr/>
          <a:lstStyle/>
          <a:p>
            <a:r>
              <a:rPr lang="en-US" dirty="0"/>
              <a:t>Sales attributable to office or fixed place of business (§ 865(e))</a:t>
            </a:r>
          </a:p>
          <a:p>
            <a:pPr lvl="1"/>
            <a:r>
              <a:rPr lang="en-US" u="sng" dirty="0"/>
              <a:t>Residents</a:t>
            </a:r>
            <a:r>
              <a:rPr lang="en-US" dirty="0"/>
              <a:t>:  If a US resident maintains an office in foreign country and foreign country imposes at least a 10% tax on income, then gain from the sale of personal property </a:t>
            </a:r>
            <a:r>
              <a:rPr lang="ja-JP" altLang="en-US" dirty="0">
                <a:latin typeface="Arial"/>
              </a:rPr>
              <a:t>“</a:t>
            </a:r>
            <a:r>
              <a:rPr lang="en-US" dirty="0"/>
              <a:t>attributable to</a:t>
            </a:r>
            <a:r>
              <a:rPr lang="ja-JP" altLang="en-US" dirty="0">
                <a:latin typeface="Arial"/>
              </a:rPr>
              <a:t>”</a:t>
            </a:r>
            <a:r>
              <a:rPr lang="en-US" dirty="0"/>
              <a:t> the foreign office is FS income</a:t>
            </a:r>
          </a:p>
          <a:p>
            <a:pPr lvl="1"/>
            <a:r>
              <a:rPr lang="en-US" u="sng" dirty="0"/>
              <a:t>Nonresidents</a:t>
            </a:r>
            <a:r>
              <a:rPr lang="en-US" dirty="0"/>
              <a:t>:  Gain from the sale of ANY PROPERTY is US source if attributable to US office.  Exception for inventory sold for use outside of the US if a foreign office materially participated in sale.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14D4E141-99AE-DB45-B76F-BB17B96390A3}" type="slidenum">
              <a:rPr lang="en-US"/>
              <a:pPr/>
              <a:t>3</a:t>
            </a:fld>
            <a:endParaRPr lang="en-US"/>
          </a:p>
        </p:txBody>
      </p:sp>
      <p:sp>
        <p:nvSpPr>
          <p:cNvPr id="5123" name="Rectangle 3"/>
          <p:cNvSpPr>
            <a:spLocks noGrp="1" noChangeArrowheads="1"/>
          </p:cNvSpPr>
          <p:nvPr>
            <p:ph type="body" idx="1"/>
          </p:nvPr>
        </p:nvSpPr>
        <p:spPr>
          <a:xfrm>
            <a:off x="457200" y="1219200"/>
            <a:ext cx="8229600" cy="4876800"/>
          </a:xfrm>
        </p:spPr>
        <p:txBody>
          <a:bodyPr/>
          <a:lstStyle/>
          <a:p>
            <a:pPr marL="533400" indent="-533400" algn="ctr">
              <a:buFontTx/>
              <a:buNone/>
            </a:pPr>
            <a:endParaRPr lang="en-US" sz="2400" b="1" dirty="0"/>
          </a:p>
          <a:p>
            <a:pPr marL="533400" indent="-533400">
              <a:buFont typeface="Times" charset="0"/>
              <a:buAutoNum type="arabicPeriod"/>
            </a:pPr>
            <a:r>
              <a:rPr lang="en-US" b="1" u="sng" dirty="0"/>
              <a:t>Character</a:t>
            </a:r>
            <a:r>
              <a:rPr lang="en-US" b="1" dirty="0"/>
              <a:t>:</a:t>
            </a:r>
            <a:r>
              <a:rPr lang="en-US" dirty="0"/>
              <a:t>  Dividend, royalty, wage, etc.?</a:t>
            </a:r>
          </a:p>
          <a:p>
            <a:pPr marL="533400" indent="-533400">
              <a:buFont typeface="Times" charset="0"/>
              <a:buAutoNum type="arabicPeriod"/>
            </a:pPr>
            <a:r>
              <a:rPr lang="en-US" b="1" u="sng" dirty="0"/>
              <a:t>Source</a:t>
            </a:r>
            <a:r>
              <a:rPr lang="en-US" b="1" dirty="0"/>
              <a:t>:</a:t>
            </a:r>
            <a:r>
              <a:rPr lang="en-US" dirty="0"/>
              <a:t>  US or foreign?</a:t>
            </a:r>
          </a:p>
          <a:p>
            <a:pPr marL="533400" indent="-533400">
              <a:buFont typeface="Times" charset="0"/>
              <a:buAutoNum type="arabicPeriod"/>
            </a:pPr>
            <a:r>
              <a:rPr lang="en-US" b="1" u="sng" dirty="0"/>
              <a:t>Taxation under the Code</a:t>
            </a:r>
            <a:r>
              <a:rPr lang="en-US" b="1" dirty="0"/>
              <a:t>:</a:t>
            </a:r>
            <a:r>
              <a:rPr lang="en-US" dirty="0"/>
              <a:t> Taxable (gross or net) or exempt?</a:t>
            </a:r>
          </a:p>
          <a:p>
            <a:pPr marL="533400" indent="-533400">
              <a:buFont typeface="Times" charset="0"/>
              <a:buAutoNum type="arabicPeriod"/>
            </a:pPr>
            <a:r>
              <a:rPr lang="en-US" b="1" u="sng" dirty="0"/>
              <a:t>Withholding:</a:t>
            </a:r>
            <a:r>
              <a:rPr lang="en-US" dirty="0"/>
              <a:t>  If income taxable, is withholding required or exemption available?</a:t>
            </a:r>
            <a:endParaRPr lang="en-US" u="sng" dirty="0"/>
          </a:p>
          <a:p>
            <a:pPr marL="533400" indent="-533400">
              <a:buFont typeface="Times" charset="0"/>
              <a:buAutoNum type="arabicPeriod"/>
            </a:pPr>
            <a:r>
              <a:rPr lang="en-US" b="1" u="sng" dirty="0"/>
              <a:t>Treaty:</a:t>
            </a:r>
            <a:r>
              <a:rPr lang="en-US" b="1" dirty="0"/>
              <a:t>  </a:t>
            </a:r>
            <a:r>
              <a:rPr lang="en-US" dirty="0"/>
              <a:t>Is recipient eligible for any treaty benefits? </a:t>
            </a:r>
            <a:endParaRPr lang="en-US" b="1" u="sng" dirty="0"/>
          </a:p>
          <a:p>
            <a:pPr marL="533400" indent="-533400"/>
            <a:endParaRPr lang="en-US" b="1" u="sng" dirty="0"/>
          </a:p>
        </p:txBody>
      </p:sp>
      <p:sp>
        <p:nvSpPr>
          <p:cNvPr id="5124" name="Rectangle 4"/>
          <p:cNvSpPr>
            <a:spLocks noGrp="1" noChangeArrowheads="1"/>
          </p:cNvSpPr>
          <p:nvPr>
            <p:ph type="title"/>
          </p:nvPr>
        </p:nvSpPr>
        <p:spPr/>
        <p:txBody>
          <a:bodyPr/>
          <a:lstStyle/>
          <a:p>
            <a:r>
              <a:rPr lang="en-US" sz="3200"/>
              <a:t>International Tax Algorithm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DD0A388A-16EC-3D4A-9CF1-292422456463}" type="slidenum">
              <a:rPr lang="en-US"/>
              <a:pPr/>
              <a:t>30</a:t>
            </a:fld>
            <a:endParaRPr lang="en-US"/>
          </a:p>
        </p:txBody>
      </p:sp>
      <p:sp>
        <p:nvSpPr>
          <p:cNvPr id="113666" name="Rectangle 2"/>
          <p:cNvSpPr>
            <a:spLocks noGrp="1" noChangeArrowheads="1"/>
          </p:cNvSpPr>
          <p:nvPr>
            <p:ph type="title"/>
          </p:nvPr>
        </p:nvSpPr>
        <p:spPr>
          <a:xfrm>
            <a:off x="0" y="0"/>
            <a:ext cx="9144000" cy="1219200"/>
          </a:xfrm>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113667" name="Rectangle 3"/>
          <p:cNvSpPr>
            <a:spLocks noGrp="1" noChangeArrowheads="1"/>
          </p:cNvSpPr>
          <p:nvPr>
            <p:ph type="body" idx="1"/>
          </p:nvPr>
        </p:nvSpPr>
        <p:spPr>
          <a:xfrm>
            <a:off x="609600" y="1219200"/>
            <a:ext cx="8077200" cy="5029200"/>
          </a:xfrm>
        </p:spPr>
        <p:txBody>
          <a:bodyPr/>
          <a:lstStyle/>
          <a:p>
            <a:pPr>
              <a:lnSpc>
                <a:spcPct val="90000"/>
              </a:lnSpc>
            </a:pPr>
            <a:r>
              <a:rPr lang="en-US"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dirty="0" err="1"/>
              <a:t>i</a:t>
            </a:r>
            <a:r>
              <a:rPr lang="en-US" dirty="0"/>
              <a:t>) and (ii)).</a:t>
            </a:r>
          </a:p>
          <a:p>
            <a:pPr>
              <a:lnSpc>
                <a:spcPct val="90000"/>
              </a:lnSpc>
            </a:pPr>
            <a:r>
              <a:rPr lang="en-US" dirty="0"/>
              <a:t>Losses from the sale of other personal property generally sourced by residence of the seller with exceptions similar to above.  Reg. 1.865-1(a)(1).</a:t>
            </a:r>
          </a:p>
          <a:p>
            <a:pPr>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C49A32AA-FCBE-A248-A614-2A94DA360E3C}" type="slidenum">
              <a:rPr lang="en-US"/>
              <a:pPr/>
              <a:t>31</a:t>
            </a:fld>
            <a:endParaRPr lang="en-US"/>
          </a:p>
        </p:txBody>
      </p:sp>
      <p:sp>
        <p:nvSpPr>
          <p:cNvPr id="11571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115715" name="Rectangle 3"/>
          <p:cNvSpPr>
            <a:spLocks noGrp="1" noChangeArrowheads="1"/>
          </p:cNvSpPr>
          <p:nvPr>
            <p:ph type="body" idx="1"/>
          </p:nvPr>
        </p:nvSpPr>
        <p:spPr>
          <a:xfrm>
            <a:off x="914400" y="1143000"/>
            <a:ext cx="7696200" cy="5029200"/>
          </a:xfrm>
        </p:spPr>
        <p:txBody>
          <a:bodyPr/>
          <a:lstStyle/>
          <a:p>
            <a:pPr algn="ctr">
              <a:lnSpc>
                <a:spcPct val="90000"/>
              </a:lnSpc>
              <a:buFontTx/>
              <a:buNone/>
            </a:pPr>
            <a:endParaRPr lang="en-US" sz="2400" b="1" u="sng" dirty="0"/>
          </a:p>
          <a:p>
            <a:pPr>
              <a:lnSpc>
                <a:spcPct val="90000"/>
              </a:lnSpc>
            </a:pPr>
            <a:r>
              <a:rPr lang="en-US" dirty="0"/>
              <a:t>Gain from the sale of PP is not FDAP (Reg. 1.1441-1(b)(2))</a:t>
            </a:r>
          </a:p>
          <a:p>
            <a:pPr>
              <a:lnSpc>
                <a:spcPct val="90000"/>
              </a:lnSpc>
            </a:pPr>
            <a:r>
              <a:rPr lang="en-US" dirty="0"/>
              <a:t>Exception:  Contingent gains from the sale of intellectual property (§ 871(a)(1)(D))</a:t>
            </a:r>
          </a:p>
          <a:p>
            <a:pPr>
              <a:lnSpc>
                <a:spcPct val="90000"/>
              </a:lnSpc>
            </a:pPr>
            <a:r>
              <a:rPr lang="en-US" dirty="0"/>
              <a:t>Alien present in the US 183 days or more is subject to flat 30% tax on US source capital gain</a:t>
            </a:r>
          </a:p>
          <a:p>
            <a:pPr>
              <a:lnSpc>
                <a:spcPct val="90000"/>
              </a:lnSpc>
            </a:pPr>
            <a:r>
              <a:rPr lang="en-US" dirty="0"/>
              <a:t>Royalties v. Sales/Personal Service Inc. v. Sales: Rev. Rul. 84-78; </a:t>
            </a:r>
            <a:r>
              <a:rPr lang="en-US" u="sng" dirty="0"/>
              <a:t>Wodehouse</a:t>
            </a:r>
            <a:r>
              <a:rPr lang="en-US" dirty="0"/>
              <a:t>, and </a:t>
            </a:r>
            <a:r>
              <a:rPr lang="en-US" u="sng" dirty="0"/>
              <a:t>Cook</a:t>
            </a:r>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55AFCCFA-DA27-0A45-A765-EE3FB117FE71}" type="slidenum">
              <a:rPr lang="en-US"/>
              <a:pPr/>
              <a:t>32</a:t>
            </a:fld>
            <a:endParaRPr lang="en-US"/>
          </a:p>
        </p:txBody>
      </p:sp>
      <p:sp>
        <p:nvSpPr>
          <p:cNvPr id="11981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119811" name="Rectangle 3"/>
          <p:cNvSpPr>
            <a:spLocks noGrp="1" noChangeArrowheads="1"/>
          </p:cNvSpPr>
          <p:nvPr>
            <p:ph type="body" idx="1"/>
          </p:nvPr>
        </p:nvSpPr>
        <p:spPr>
          <a:xfrm>
            <a:off x="762000" y="1143000"/>
            <a:ext cx="7696200" cy="4724400"/>
          </a:xfrm>
        </p:spPr>
        <p:txBody>
          <a:bodyPr/>
          <a:lstStyle/>
          <a:p>
            <a:pPr algn="ctr">
              <a:buFontTx/>
              <a:buNone/>
            </a:pPr>
            <a:endParaRPr lang="en-US" sz="2400" b="1" u="sng" dirty="0"/>
          </a:p>
          <a:p>
            <a:r>
              <a:rPr lang="en-US" sz="2400" dirty="0"/>
              <a:t>Article 13 allows very limited source basis taxation; if not covered by Article 13, only residence country can tax (Art. 13, ¶5).</a:t>
            </a:r>
          </a:p>
          <a:p>
            <a:r>
              <a:rPr lang="en-US" sz="2400" dirty="0"/>
              <a:t>Note that contingent gains from the sale of intellectual property are treated as royalties (Article 12, ¶ 2(b)).</a:t>
            </a:r>
          </a:p>
          <a:p>
            <a:pPr>
              <a:buFontTx/>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EC3895A7-3B35-6D4D-8A8A-0C15F5CFFB5D}" type="slidenum">
              <a:rPr lang="en-US"/>
              <a:pPr/>
              <a:t>33</a:t>
            </a:fld>
            <a:endParaRPr lang="en-US"/>
          </a:p>
        </p:txBody>
      </p:sp>
      <p:sp>
        <p:nvSpPr>
          <p:cNvPr id="12185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121859" name="Rectangle 3"/>
          <p:cNvSpPr>
            <a:spLocks noGrp="1" noChangeArrowheads="1"/>
          </p:cNvSpPr>
          <p:nvPr>
            <p:ph type="body" idx="1"/>
          </p:nvPr>
        </p:nvSpPr>
        <p:spPr>
          <a:xfrm>
            <a:off x="457200" y="1143000"/>
            <a:ext cx="8153400" cy="5105400"/>
          </a:xfrm>
        </p:spPr>
        <p:txBody>
          <a:bodyPr/>
          <a:lstStyle/>
          <a:p>
            <a:pPr marL="465138" indent="-465138">
              <a:tabLst>
                <a:tab pos="1030288" algn="l"/>
              </a:tabLst>
            </a:pPr>
            <a:r>
              <a:rPr lang="en-US" dirty="0">
                <a:solidFill>
                  <a:srgbClr val="000000"/>
                </a:solidFill>
              </a:rPr>
              <a:t>A </a:t>
            </a:r>
            <a:r>
              <a:rPr lang="en-US" u="sng" dirty="0">
                <a:solidFill>
                  <a:srgbClr val="000000"/>
                </a:solidFill>
              </a:rPr>
              <a:t>transfer</a:t>
            </a:r>
            <a:r>
              <a:rPr lang="en-US" dirty="0">
                <a:solidFill>
                  <a:srgbClr val="000000"/>
                </a:solidFill>
              </a:rPr>
              <a:t> of a computer program must be classified into solely one of the following four categories:</a:t>
            </a:r>
          </a:p>
          <a:p>
            <a:pPr marL="920750" lvl="1">
              <a:tabLst>
                <a:tab pos="1030288" algn="l"/>
              </a:tabLst>
            </a:pPr>
            <a:r>
              <a:rPr lang="en-US" dirty="0">
                <a:solidFill>
                  <a:srgbClr val="000000"/>
                </a:solidFill>
              </a:rPr>
              <a:t> A transfer of a copyright (</a:t>
            </a:r>
            <a:r>
              <a:rPr lang="ja-JP" altLang="en-US">
                <a:solidFill>
                  <a:srgbClr val="000000"/>
                </a:solidFill>
                <a:latin typeface="Arial"/>
              </a:rPr>
              <a:t>“</a:t>
            </a:r>
            <a:r>
              <a:rPr lang="en-US" b="1" dirty="0">
                <a:solidFill>
                  <a:srgbClr val="000000"/>
                </a:solidFill>
              </a:rPr>
              <a:t>CR</a:t>
            </a:r>
            <a:r>
              <a:rPr lang="ja-JP" altLang="en-US">
                <a:solidFill>
                  <a:srgbClr val="000000"/>
                </a:solidFill>
                <a:latin typeface="Arial"/>
              </a:rPr>
              <a:t>”</a:t>
            </a:r>
            <a:r>
              <a:rPr lang="en-US" dirty="0">
                <a:solidFill>
                  <a:srgbClr val="000000"/>
                </a:solidFill>
              </a:rPr>
              <a:t>) right in the computer program; </a:t>
            </a:r>
          </a:p>
          <a:p>
            <a:pPr marL="920750" lvl="1">
              <a:tabLst>
                <a:tab pos="1030288" algn="l"/>
              </a:tabLst>
            </a:pPr>
            <a:r>
              <a:rPr lang="en-US" dirty="0">
                <a:solidFill>
                  <a:srgbClr val="000000"/>
                </a:solidFill>
              </a:rPr>
              <a:t>A transfer of a copy of the computer program (a </a:t>
            </a:r>
            <a:r>
              <a:rPr lang="en-US" b="1" dirty="0">
                <a:solidFill>
                  <a:srgbClr val="000000"/>
                </a:solidFill>
              </a:rPr>
              <a:t>CR article</a:t>
            </a:r>
            <a:r>
              <a:rPr lang="en-US" dirty="0">
                <a:solidFill>
                  <a:srgbClr val="000000"/>
                </a:solidFill>
              </a:rPr>
              <a:t>);</a:t>
            </a:r>
          </a:p>
          <a:p>
            <a:pPr marL="920750" lvl="1">
              <a:tabLst>
                <a:tab pos="1030288" algn="l"/>
              </a:tabLst>
            </a:pPr>
            <a:r>
              <a:rPr lang="en-US" dirty="0">
                <a:solidFill>
                  <a:srgbClr val="000000"/>
                </a:solidFill>
              </a:rPr>
              <a:t>Provision of services for the development or modification of the computer program; or </a:t>
            </a:r>
          </a:p>
          <a:p>
            <a:pPr marL="920750" lvl="1">
              <a:tabLst>
                <a:tab pos="1030288" algn="l"/>
              </a:tabLst>
            </a:pPr>
            <a:r>
              <a:rPr lang="en-US" dirty="0">
                <a:solidFill>
                  <a:srgbClr val="000000"/>
                </a:solidFill>
              </a:rPr>
              <a:t>Provision of know-how relating to computer programming techniques.  </a:t>
            </a:r>
            <a:r>
              <a:rPr lang="en-US" dirty="0" err="1">
                <a:solidFill>
                  <a:srgbClr val="000000"/>
                </a:solidFill>
              </a:rPr>
              <a:t>Regs</a:t>
            </a:r>
            <a:r>
              <a:rPr lang="en-US" dirty="0">
                <a:solidFill>
                  <a:srgbClr val="000000"/>
                </a:solidFill>
              </a:rPr>
              <a:t>. § 1.861-18(b)(1)</a:t>
            </a:r>
            <a:endParaRPr lang="en-US"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7E2969AA-CAA4-3644-B234-0A4E01895173}" type="slidenum">
              <a:rPr lang="en-US"/>
              <a:pPr/>
              <a:t>34</a:t>
            </a:fld>
            <a:endParaRPr lang="en-US"/>
          </a:p>
        </p:txBody>
      </p:sp>
      <p:sp>
        <p:nvSpPr>
          <p:cNvPr id="12390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123907" name="Rectangle 3"/>
          <p:cNvSpPr>
            <a:spLocks noGrp="1" noChangeArrowheads="1"/>
          </p:cNvSpPr>
          <p:nvPr>
            <p:ph type="body" idx="1"/>
          </p:nvPr>
        </p:nvSpPr>
        <p:spPr>
          <a:xfrm>
            <a:off x="304800" y="1143000"/>
            <a:ext cx="8077200" cy="5181600"/>
          </a:xfrm>
        </p:spPr>
        <p:txBody>
          <a:bodyPr/>
          <a:lstStyle/>
          <a:p>
            <a:pPr>
              <a:lnSpc>
                <a:spcPct val="90000"/>
              </a:lnSpc>
              <a:buFontTx/>
              <a:buNone/>
            </a:pPr>
            <a:endParaRPr lang="en-US" sz="2000" b="1" u="sng" dirty="0">
              <a:solidFill>
                <a:srgbClr val="000000"/>
              </a:solidFill>
            </a:endParaRPr>
          </a:p>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a:t>
            </a:r>
            <a:r>
              <a:rPr lang="en-US" sz="2000" dirty="0" err="1">
                <a:solidFill>
                  <a:srgbClr val="000000"/>
                </a:solidFill>
              </a:rPr>
              <a:t>Regs</a:t>
            </a:r>
            <a:r>
              <a:rPr lang="en-US" sz="2000" dirty="0">
                <a:solidFill>
                  <a:srgbClr val="000000"/>
                </a:solidFill>
              </a:rPr>
              <a:t>. §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FDBCD7B0-1855-324B-8BEB-724FA821583A}" type="slidenum">
              <a:rPr lang="en-US"/>
              <a:pPr/>
              <a:t>35</a:t>
            </a:fld>
            <a:endParaRPr lang="en-US"/>
          </a:p>
        </p:txBody>
      </p:sp>
      <p:sp>
        <p:nvSpPr>
          <p:cNvPr id="12595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125955" name="Rectangle 3"/>
          <p:cNvSpPr>
            <a:spLocks noGrp="1" noChangeArrowheads="1"/>
          </p:cNvSpPr>
          <p:nvPr>
            <p:ph type="body" idx="1"/>
          </p:nvPr>
        </p:nvSpPr>
        <p:spPr>
          <a:xfrm>
            <a:off x="0" y="1143000"/>
            <a:ext cx="9144000" cy="5715000"/>
          </a:xfrm>
        </p:spPr>
        <p:txBody>
          <a:bodyPr/>
          <a:lstStyle/>
          <a:p>
            <a:pPr algn="ctr">
              <a:lnSpc>
                <a:spcPct val="90000"/>
              </a:lnSpc>
              <a:buFontTx/>
              <a:buNone/>
            </a:pPr>
            <a:endParaRPr lang="en-US" sz="2000" b="1" u="sng" dirty="0"/>
          </a:p>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section 865 (sale of non-inventory personal property), 861(a)(4) (royalties), 861(a)(6) (sale of inventory), or 863(b) (sale of mixed source inventory).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2AD0D408-462B-9244-ACB4-BD09A39D3FB0}" type="slidenum">
              <a:rPr lang="en-US"/>
              <a:pPr/>
              <a:t>36</a:t>
            </a:fld>
            <a:endParaRPr lang="en-US"/>
          </a:p>
        </p:txBody>
      </p:sp>
      <p:sp>
        <p:nvSpPr>
          <p:cNvPr id="12800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128003" name="Rectangle 3"/>
          <p:cNvSpPr>
            <a:spLocks noGrp="1" noChangeArrowheads="1"/>
          </p:cNvSpPr>
          <p:nvPr>
            <p:ph type="body" idx="1"/>
          </p:nvPr>
        </p:nvSpPr>
        <p:spPr>
          <a:xfrm>
            <a:off x="457200" y="1143000"/>
            <a:ext cx="8382000" cy="4953000"/>
          </a:xfrm>
        </p:spPr>
        <p:txBody>
          <a:bodyPr/>
          <a:lstStyle/>
          <a:p>
            <a:pPr algn="ctr">
              <a:buFontTx/>
              <a:buNone/>
            </a:pPr>
            <a:r>
              <a:rPr lang="en-US" b="1" u="sng" dirty="0">
                <a:solidFill>
                  <a:srgbClr val="000000"/>
                </a:solidFill>
              </a:rPr>
              <a:t>Natural Resources</a:t>
            </a:r>
            <a:r>
              <a:rPr lang="en-US" b="1" dirty="0">
                <a:solidFill>
                  <a:srgbClr val="000000"/>
                </a:solidFill>
              </a:rPr>
              <a:t> (</a:t>
            </a:r>
            <a:r>
              <a:rPr lang="en-US" b="1" dirty="0" err="1">
                <a:solidFill>
                  <a:srgbClr val="000000"/>
                </a:solidFill>
              </a:rPr>
              <a:t>Regs</a:t>
            </a:r>
            <a:r>
              <a:rPr lang="en-US" b="1" dirty="0">
                <a:solidFill>
                  <a:srgbClr val="000000"/>
                </a:solidFill>
              </a:rPr>
              <a:t>. </a:t>
            </a:r>
            <a:r>
              <a:rPr lang="en-US" dirty="0">
                <a:solidFill>
                  <a:srgbClr val="000000"/>
                </a:solidFill>
              </a:rPr>
              <a:t>§</a:t>
            </a:r>
            <a:r>
              <a:rPr lang="en-US" b="1" dirty="0">
                <a:solidFill>
                  <a:srgbClr val="000000"/>
                </a:solidFill>
              </a:rPr>
              <a:t> 1.863-1)</a:t>
            </a:r>
          </a:p>
          <a:p>
            <a:r>
              <a:rPr lang="en-US" dirty="0">
                <a:solidFill>
                  <a:srgbClr val="000000"/>
                </a:solidFill>
              </a:rPr>
              <a:t>Allocated based on export terminal price ("ETP");  </a:t>
            </a:r>
          </a:p>
          <a:p>
            <a:r>
              <a:rPr lang="en-US" dirty="0">
                <a:solidFill>
                  <a:srgbClr val="000000"/>
                </a:solidFill>
              </a:rPr>
              <a:t>E</a:t>
            </a:r>
            <a:r>
              <a:rPr lang="en-US" dirty="0" smtClean="0">
                <a:solidFill>
                  <a:srgbClr val="000000"/>
                </a:solidFill>
              </a:rPr>
              <a:t>xcess </a:t>
            </a:r>
            <a:r>
              <a:rPr lang="en-US" dirty="0">
                <a:solidFill>
                  <a:srgbClr val="000000"/>
                </a:solidFill>
              </a:rPr>
              <a:t>of FMV over the ETP can be allocated between U.S. and foreign sources only if taxpayer engages in additional production activities subsequent to shipment from export terminal and outside the country of sale; </a:t>
            </a:r>
          </a:p>
          <a:p>
            <a:r>
              <a:rPr lang="en-US" dirty="0" smtClean="0">
                <a:solidFill>
                  <a:srgbClr val="000000"/>
                </a:solidFill>
              </a:rPr>
              <a:t>If </a:t>
            </a:r>
            <a:r>
              <a:rPr lang="en-US" dirty="0">
                <a:solidFill>
                  <a:srgbClr val="000000"/>
                </a:solidFill>
              </a:rPr>
              <a:t>no additional production or additional production in country of sale, excess will be sourced by country of sale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99064E48-F2A9-2444-A2C5-0A2B6FA8C22F}" type="slidenum">
              <a:rPr lang="en-US"/>
              <a:pPr/>
              <a:t>37</a:t>
            </a:fld>
            <a:endParaRPr lang="en-US"/>
          </a:p>
        </p:txBody>
      </p:sp>
      <p:sp>
        <p:nvSpPr>
          <p:cNvPr id="13005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130051" name="Rectangle 3"/>
          <p:cNvSpPr>
            <a:spLocks noGrp="1" noChangeArrowheads="1"/>
          </p:cNvSpPr>
          <p:nvPr>
            <p:ph type="body" idx="1"/>
          </p:nvPr>
        </p:nvSpPr>
        <p:spPr>
          <a:xfrm>
            <a:off x="0" y="1219200"/>
            <a:ext cx="9144000" cy="4876800"/>
          </a:xfrm>
        </p:spPr>
        <p:txBody>
          <a:bodyPr/>
          <a:lstStyle/>
          <a:p>
            <a:pPr marL="465138" indent="-465138" algn="ctr">
              <a:buFontTx/>
              <a:buNone/>
            </a:pPr>
            <a:r>
              <a:rPr lang="en-US" b="1" u="sng" dirty="0">
                <a:solidFill>
                  <a:srgbClr val="000000"/>
                </a:solidFill>
              </a:rPr>
              <a:t>Sale of Inventory Property (</a:t>
            </a:r>
            <a:r>
              <a:rPr lang="en-US" b="1" u="sng" dirty="0" err="1">
                <a:solidFill>
                  <a:srgbClr val="000000"/>
                </a:solidFill>
              </a:rPr>
              <a:t>Regs</a:t>
            </a:r>
            <a:r>
              <a:rPr lang="en-US" b="1" u="sng" dirty="0">
                <a:solidFill>
                  <a:srgbClr val="000000"/>
                </a:solidFill>
              </a:rPr>
              <a:t>. </a:t>
            </a:r>
            <a:r>
              <a:rPr lang="en-US" u="sng" dirty="0">
                <a:solidFill>
                  <a:srgbClr val="000000"/>
                </a:solidFill>
              </a:rPr>
              <a:t>§</a:t>
            </a:r>
            <a:r>
              <a:rPr lang="en-US" b="1" u="sng" dirty="0">
                <a:solidFill>
                  <a:srgbClr val="000000"/>
                </a:solidFill>
              </a:rPr>
              <a:t> 1.863-3):</a:t>
            </a:r>
            <a:r>
              <a:rPr lang="en-US" u="sng" dirty="0">
                <a:solidFill>
                  <a:srgbClr val="000000"/>
                </a:solidFill>
              </a:rPr>
              <a:t>  </a:t>
            </a:r>
          </a:p>
          <a:p>
            <a:pPr marL="465138" indent="-465138"/>
            <a:r>
              <a:rPr lang="en-US" b="1" u="sng" dirty="0">
                <a:solidFill>
                  <a:srgbClr val="000000"/>
                </a:solidFill>
              </a:rPr>
              <a:t>50/50 Method</a:t>
            </a:r>
            <a:r>
              <a:rPr lang="en-US" dirty="0">
                <a:solidFill>
                  <a:srgbClr val="000000"/>
                </a:solidFill>
              </a:rPr>
              <a:t> </a:t>
            </a:r>
          </a:p>
          <a:p>
            <a:pPr marL="865188" lvl="1"/>
            <a:r>
              <a:rPr lang="en-US" dirty="0">
                <a:solidFill>
                  <a:srgbClr val="000000"/>
                </a:solidFill>
              </a:rPr>
              <a:t>(</a:t>
            </a:r>
            <a:r>
              <a:rPr lang="en-US" dirty="0" err="1">
                <a:solidFill>
                  <a:srgbClr val="000000"/>
                </a:solidFill>
              </a:rPr>
              <a:t>Regs</a:t>
            </a:r>
            <a:r>
              <a:rPr lang="en-US" dirty="0">
                <a:solidFill>
                  <a:srgbClr val="000000"/>
                </a:solidFill>
              </a:rPr>
              <a:t>. § 1.863-3(b)(1))--Default rule.  Production assets and location of production assets set out in Reg. § 1.863-3(c).</a:t>
            </a:r>
          </a:p>
          <a:p>
            <a:pPr marL="465138" indent="-465138"/>
            <a:r>
              <a:rPr lang="en-US" b="1" u="sng" dirty="0">
                <a:solidFill>
                  <a:srgbClr val="000000"/>
                </a:solidFill>
              </a:rPr>
              <a:t>IFP Method</a:t>
            </a:r>
            <a:r>
              <a:rPr lang="en-US" dirty="0">
                <a:solidFill>
                  <a:srgbClr val="000000"/>
                </a:solidFill>
              </a:rPr>
              <a:t> </a:t>
            </a:r>
          </a:p>
          <a:p>
            <a:pPr marL="865188" lvl="1"/>
            <a:r>
              <a:rPr lang="en-US" dirty="0">
                <a:solidFill>
                  <a:srgbClr val="000000"/>
                </a:solidFill>
              </a:rPr>
              <a:t>(</a:t>
            </a:r>
            <a:r>
              <a:rPr lang="en-US" dirty="0" err="1">
                <a:solidFill>
                  <a:srgbClr val="000000"/>
                </a:solidFill>
              </a:rPr>
              <a:t>Regs</a:t>
            </a:r>
            <a:r>
              <a:rPr lang="en-US" dirty="0">
                <a:solidFill>
                  <a:srgbClr val="000000"/>
                </a:solidFill>
              </a:rPr>
              <a:t>. § 1.863-3(b)(2))--must be elected; taxpayer required to establish IFP by regular sales of part of its output to wholly independent distributors or other selling concerns in such a way to reasonably reflect the income from production activity</a:t>
            </a:r>
            <a:r>
              <a:rPr lang="en-US" sz="2000" dirty="0">
                <a:solidFill>
                  <a:srgbClr val="000000"/>
                </a:solidFil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CE73F50A-1462-244A-AB0B-1E45C3AB5B75}" type="slidenum">
              <a:rPr lang="en-US"/>
              <a:pPr/>
              <a:t>4</a:t>
            </a:fld>
            <a:endParaRPr lang="en-US"/>
          </a:p>
        </p:txBody>
      </p:sp>
      <p:sp>
        <p:nvSpPr>
          <p:cNvPr id="6147" name="Rectangle 3"/>
          <p:cNvSpPr>
            <a:spLocks noGrp="1" noChangeArrowheads="1"/>
          </p:cNvSpPr>
          <p:nvPr>
            <p:ph type="body" idx="1"/>
          </p:nvPr>
        </p:nvSpPr>
        <p:spPr>
          <a:xfrm>
            <a:off x="381000" y="1371600"/>
            <a:ext cx="8305800" cy="4876800"/>
          </a:xfrm>
        </p:spPr>
        <p:txBody>
          <a:bodyPr/>
          <a:lstStyle/>
          <a:p>
            <a:pPr>
              <a:lnSpc>
                <a:spcPct val="90000"/>
              </a:lnSpc>
            </a:pPr>
            <a:r>
              <a:rPr lang="en-US" sz="2400" dirty="0"/>
              <a:t>Interest paid by federal or state government, domestic corporation, or </a:t>
            </a:r>
            <a:r>
              <a:rPr lang="en-US" sz="2400" dirty="0" err="1"/>
              <a:t>noncorporate</a:t>
            </a:r>
            <a:r>
              <a:rPr lang="en-US" sz="2400" dirty="0"/>
              <a:t> resident (§ 861(a)(1))</a:t>
            </a:r>
          </a:p>
          <a:p>
            <a:pPr>
              <a:lnSpc>
                <a:spcPct val="90000"/>
              </a:lnSpc>
            </a:pPr>
            <a:endParaRPr lang="en-US" sz="2400" u="sng" dirty="0"/>
          </a:p>
          <a:p>
            <a:pPr>
              <a:lnSpc>
                <a:spcPct val="90000"/>
              </a:lnSpc>
            </a:pPr>
            <a:r>
              <a:rPr lang="en-US" sz="2400" u="sng" dirty="0"/>
              <a:t>Exceptions</a:t>
            </a:r>
            <a:r>
              <a:rPr lang="en-US" sz="2400" dirty="0"/>
              <a:t>:</a:t>
            </a:r>
          </a:p>
          <a:p>
            <a:pPr lvl="1">
              <a:lnSpc>
                <a:spcPct val="90000"/>
              </a:lnSpc>
            </a:pPr>
            <a:r>
              <a:rPr lang="en-US" dirty="0" smtClean="0"/>
              <a:t>Interest </a:t>
            </a:r>
            <a:r>
              <a:rPr lang="en-US" dirty="0"/>
              <a:t>paid by foreign branch of US bank or S&amp;L</a:t>
            </a:r>
            <a:endParaRPr lang="en-US" sz="2000" dirty="0"/>
          </a:p>
          <a:p>
            <a:pPr lvl="1">
              <a:lnSpc>
                <a:spcPct val="90000"/>
              </a:lnSpc>
            </a:pPr>
            <a:r>
              <a:rPr lang="en-US" sz="2000" dirty="0" smtClean="0"/>
              <a:t>Interest </a:t>
            </a:r>
            <a:r>
              <a:rPr lang="en-US" sz="2000" dirty="0"/>
              <a:t>paid by US branch of FC ETB is US source (§ 884(f))</a:t>
            </a:r>
          </a:p>
          <a:p>
            <a:pPr marL="0" indent="0">
              <a:lnSpc>
                <a:spcPct val="90000"/>
              </a:lnSpc>
              <a:buNone/>
            </a:pPr>
            <a:endParaRPr lang="en-US" sz="2400" dirty="0"/>
          </a:p>
          <a:p>
            <a:pPr>
              <a:lnSpc>
                <a:spcPct val="90000"/>
              </a:lnSpc>
            </a:pPr>
            <a:r>
              <a:rPr lang="en-US" sz="2400" dirty="0"/>
              <a:t>Foreign </a:t>
            </a:r>
            <a:r>
              <a:rPr lang="en-US" sz="2400" dirty="0" smtClean="0"/>
              <a:t>PSH </a:t>
            </a:r>
            <a:r>
              <a:rPr lang="en-US" sz="2400" dirty="0"/>
              <a:t>ETB:  only interest paid that is allocable to ECI (§ 861(a)(1)(C</a:t>
            </a:r>
            <a:r>
              <a:rPr lang="en-US" sz="2400" dirty="0" smtClean="0"/>
              <a:t>)</a:t>
            </a:r>
          </a:p>
          <a:p>
            <a:pPr>
              <a:lnSpc>
                <a:spcPct val="90000"/>
              </a:lnSpc>
            </a:pPr>
            <a:endParaRPr lang="en-US" sz="2400" dirty="0" smtClean="0"/>
          </a:p>
          <a:p>
            <a:pPr>
              <a:lnSpc>
                <a:spcPct val="90000"/>
              </a:lnSpc>
            </a:pPr>
            <a:r>
              <a:rPr lang="en-US" sz="2400" dirty="0" smtClean="0"/>
              <a:t>Interest paid by US PSH is US source</a:t>
            </a:r>
            <a:endParaRPr lang="en-US" sz="2400" dirty="0"/>
          </a:p>
        </p:txBody>
      </p:sp>
      <p:sp>
        <p:nvSpPr>
          <p:cNvPr id="6148" name="Rectangle 4"/>
          <p:cNvSpPr>
            <a:spLocks noGrp="1" noChangeArrowheads="1"/>
          </p:cNvSpPr>
          <p:nvPr>
            <p:ph type="title"/>
          </p:nvPr>
        </p:nvSpPr>
        <p:spPr/>
        <p:txBody>
          <a:bodyPr/>
          <a:lstStyle/>
          <a:p>
            <a:r>
              <a:rPr lang="en-US"/>
              <a:t>US Source Interest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13" name="Slide Number Placeholder 4"/>
          <p:cNvSpPr>
            <a:spLocks noGrp="1"/>
          </p:cNvSpPr>
          <p:nvPr>
            <p:ph type="sldNum" sz="quarter" idx="11"/>
          </p:nvPr>
        </p:nvSpPr>
        <p:spPr/>
        <p:txBody>
          <a:bodyPr/>
          <a:lstStyle/>
          <a:p>
            <a:fld id="{6F1A4469-F231-744E-86C4-48255933CD6A}" type="slidenum">
              <a:rPr lang="en-US"/>
              <a:pPr/>
              <a:t>5</a:t>
            </a:fld>
            <a:endParaRPr lang="en-US"/>
          </a:p>
        </p:txBody>
      </p:sp>
      <p:sp>
        <p:nvSpPr>
          <p:cNvPr id="9219" name="Rectangle 3"/>
          <p:cNvSpPr>
            <a:spLocks noGrp="1" noChangeArrowheads="1"/>
          </p:cNvSpPr>
          <p:nvPr>
            <p:ph type="body" idx="1"/>
          </p:nvPr>
        </p:nvSpPr>
        <p:spPr>
          <a:xfrm>
            <a:off x="228600" y="1143000"/>
            <a:ext cx="8686800" cy="5334000"/>
          </a:xfrm>
        </p:spPr>
        <p:txBody>
          <a:bodyPr/>
          <a:lstStyle/>
          <a:p>
            <a:pPr marL="465138" indent="-465138"/>
            <a:endParaRPr lang="en-US" sz="2000" dirty="0"/>
          </a:p>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Assume that A and B enter into an interest rate swap under which A pays annually fixed (10%) and B pays LIBOR on a NPA of $1MM.  If LIBOR is 8%, A will pay B $20,000.</a:t>
            </a:r>
          </a:p>
          <a:p>
            <a:pPr marL="465138" indent="-465138"/>
            <a:r>
              <a:rPr lang="en-US" sz="2000" dirty="0"/>
              <a:t>S</a:t>
            </a:r>
            <a:r>
              <a:rPr lang="en-US" sz="2000" dirty="0" smtClean="0"/>
              <a:t>wap </a:t>
            </a:r>
            <a:r>
              <a:rPr lang="en-US" sz="2000" dirty="0"/>
              <a:t>income is </a:t>
            </a:r>
            <a:r>
              <a:rPr lang="en-US" sz="2000" dirty="0" smtClean="0"/>
              <a:t>generally sourced </a:t>
            </a:r>
            <a:r>
              <a:rPr lang="en-US" sz="2000" dirty="0"/>
              <a:t>by reference to the residence of the recipient.  </a:t>
            </a:r>
            <a:r>
              <a:rPr lang="en-US" sz="2000" dirty="0" err="1"/>
              <a:t>Regs</a:t>
            </a:r>
            <a:r>
              <a:rPr lang="en-US" sz="2000" dirty="0"/>
              <a:t>. 1.863-7(b)</a:t>
            </a:r>
            <a:r>
              <a:rPr lang="en-US" sz="2000" dirty="0" smtClean="0"/>
              <a:t>.  But see § 871(</a:t>
            </a:r>
            <a:r>
              <a:rPr lang="en-US" sz="2000" dirty="0"/>
              <a:t>m</a:t>
            </a:r>
            <a:r>
              <a:rPr lang="en-US" sz="2000" dirty="0" smtClean="0"/>
              <a:t>). </a:t>
            </a:r>
            <a:endParaRPr lang="en-US" sz="2000" dirty="0"/>
          </a:p>
          <a:p>
            <a:pPr marL="465138" indent="-465138">
              <a:buFontTx/>
              <a:buNone/>
            </a:pPr>
            <a:endParaRPr lang="en-US" sz="2000" dirty="0"/>
          </a:p>
        </p:txBody>
      </p:sp>
      <p:sp>
        <p:nvSpPr>
          <p:cNvPr id="9220" name="Rectangle 4"/>
          <p:cNvSpPr>
            <a:spLocks noChangeArrowheads="1"/>
          </p:cNvSpPr>
          <p:nvPr/>
        </p:nvSpPr>
        <p:spPr bwMode="auto">
          <a:xfrm>
            <a:off x="2362200" y="5105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5105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57150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51054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791200"/>
            <a:ext cx="1752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52578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Times New Roman" charset="0"/>
              </a:rPr>
              <a:t>Net $20k</a:t>
            </a:r>
            <a:endParaRPr lang="en-US" sz="1200">
              <a:latin typeface="Times New Roman" charset="0"/>
            </a:endParaRPr>
          </a:p>
        </p:txBody>
      </p:sp>
      <p:sp>
        <p:nvSpPr>
          <p:cNvPr id="9226" name="Text Box 10"/>
          <p:cNvSpPr txBox="1">
            <a:spLocks noChangeArrowheads="1"/>
          </p:cNvSpPr>
          <p:nvPr/>
        </p:nvSpPr>
        <p:spPr bwMode="auto">
          <a:xfrm>
            <a:off x="3505200" y="4724400"/>
            <a:ext cx="1828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Floating 80K</a:t>
            </a:r>
          </a:p>
        </p:txBody>
      </p:sp>
      <p:sp>
        <p:nvSpPr>
          <p:cNvPr id="9227" name="Text Box 11"/>
          <p:cNvSpPr txBox="1">
            <a:spLocks noChangeArrowheads="1"/>
          </p:cNvSpPr>
          <p:nvPr/>
        </p:nvSpPr>
        <p:spPr bwMode="auto">
          <a:xfrm>
            <a:off x="3733800" y="5334000"/>
            <a:ext cx="1143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
        <p:nvSpPr>
          <p:cNvPr id="9228" name="Rectangle 12"/>
          <p:cNvSpPr>
            <a:spLocks noGrp="1" noChangeArrowheads="1"/>
          </p:cNvSpPr>
          <p:nvPr>
            <p:ph type="title"/>
          </p:nvPr>
        </p:nvSpPr>
        <p:spPr/>
        <p:txBody>
          <a:bodyPr/>
          <a:lstStyle/>
          <a:p>
            <a:r>
              <a:rPr lang="en-US" dirty="0"/>
              <a:t>Interest Rate Swaps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dirty="0">
              <a:latin typeface="Times New Roman" charset="0"/>
            </a:endParaRPr>
          </a:p>
        </p:txBody>
      </p:sp>
      <p:sp>
        <p:nvSpPr>
          <p:cNvPr id="5" name="Slide Number Placeholder 4"/>
          <p:cNvSpPr>
            <a:spLocks noGrp="1"/>
          </p:cNvSpPr>
          <p:nvPr>
            <p:ph type="sldNum" sz="quarter" idx="11"/>
          </p:nvPr>
        </p:nvSpPr>
        <p:spPr/>
        <p:txBody>
          <a:bodyPr/>
          <a:lstStyle/>
          <a:p>
            <a:fld id="{C7E51540-6238-3347-A6ED-A54E08B221C3}" type="slidenum">
              <a:rPr lang="en-US"/>
              <a:pPr/>
              <a:t>6</a:t>
            </a:fld>
            <a:endParaRPr lang="en-US"/>
          </a:p>
        </p:txBody>
      </p:sp>
      <p:sp>
        <p:nvSpPr>
          <p:cNvPr id="7171" name="Rectangle 3"/>
          <p:cNvSpPr>
            <a:spLocks noGrp="1" noChangeArrowheads="1"/>
          </p:cNvSpPr>
          <p:nvPr>
            <p:ph type="body" idx="1"/>
          </p:nvPr>
        </p:nvSpPr>
        <p:spPr>
          <a:xfrm>
            <a:off x="228600" y="1371600"/>
            <a:ext cx="8686800" cy="5105400"/>
          </a:xfrm>
        </p:spPr>
        <p:txBody>
          <a:bodyPr>
            <a:normAutofit fontScale="85000" lnSpcReduction="20000"/>
          </a:bodyPr>
          <a:lstStyle/>
          <a:p>
            <a:pPr>
              <a:lnSpc>
                <a:spcPct val="110000"/>
              </a:lnSpc>
            </a:pPr>
            <a:r>
              <a:rPr lang="en-US" b="1" u="sng" dirty="0" smtClean="0"/>
              <a:t>Portfolio Interest Exemption</a:t>
            </a:r>
            <a:r>
              <a:rPr lang="en-US" dirty="0" smtClean="0"/>
              <a:t> </a:t>
            </a:r>
            <a:r>
              <a:rPr lang="en-US" dirty="0"/>
              <a:t>(§ 871(h), 881(c)):</a:t>
            </a:r>
          </a:p>
          <a:p>
            <a:pPr lvl="1">
              <a:lnSpc>
                <a:spcPct val="110000"/>
              </a:lnSpc>
            </a:pPr>
            <a:r>
              <a:rPr lang="en-US" sz="2800" dirty="0"/>
              <a:t>Includes most US source interest on </a:t>
            </a:r>
            <a:r>
              <a:rPr lang="en-US" sz="2800" i="1" dirty="0"/>
              <a:t>registered obligations</a:t>
            </a:r>
            <a:r>
              <a:rPr lang="en-US" sz="2800" dirty="0"/>
              <a:t> (or nonregistered obligations </a:t>
            </a:r>
            <a:r>
              <a:rPr lang="en-US" sz="2800" dirty="0" smtClean="0"/>
              <a:t>issued before March 18, 2012, provided </a:t>
            </a:r>
            <a:r>
              <a:rPr lang="en-US" sz="2800" dirty="0"/>
              <a:t>certain requirements met)</a:t>
            </a:r>
          </a:p>
          <a:p>
            <a:pPr lvl="1">
              <a:lnSpc>
                <a:spcPct val="110000"/>
              </a:lnSpc>
            </a:pPr>
            <a:r>
              <a:rPr lang="en-US" sz="2800" dirty="0"/>
              <a:t>Excludes interest received by 10% </a:t>
            </a:r>
            <a:r>
              <a:rPr lang="ja-JP" altLang="en-US" sz="2800" dirty="0">
                <a:latin typeface="Arial"/>
              </a:rPr>
              <a:t>“</a:t>
            </a:r>
            <a:r>
              <a:rPr lang="en-US" sz="2800" dirty="0"/>
              <a:t>shareholder</a:t>
            </a:r>
            <a:r>
              <a:rPr lang="ja-JP" altLang="en-US" sz="2800" dirty="0">
                <a:latin typeface="Arial"/>
              </a:rPr>
              <a:t>”</a:t>
            </a:r>
            <a:endParaRPr lang="en-US" sz="2800" dirty="0"/>
          </a:p>
          <a:p>
            <a:pPr lvl="1">
              <a:lnSpc>
                <a:spcPct val="110000"/>
              </a:lnSpc>
            </a:pPr>
            <a:r>
              <a:rPr lang="en-US" sz="2800" dirty="0"/>
              <a:t>Excludes certain contingent interest</a:t>
            </a:r>
          </a:p>
          <a:p>
            <a:pPr lvl="1">
              <a:lnSpc>
                <a:spcPct val="110000"/>
              </a:lnSpc>
            </a:pPr>
            <a:r>
              <a:rPr lang="en-US" sz="2800" dirty="0"/>
              <a:t>Excludes interest paid on bank debt (§ 881(c)(3))</a:t>
            </a:r>
          </a:p>
          <a:p>
            <a:pPr>
              <a:lnSpc>
                <a:spcPct val="110000"/>
              </a:lnSpc>
            </a:pPr>
            <a:r>
              <a:rPr lang="en-US" dirty="0"/>
              <a:t>Interest on US deposits is exempt (§ 871(</a:t>
            </a:r>
            <a:r>
              <a:rPr lang="en-US" dirty="0" err="1"/>
              <a:t>i</a:t>
            </a:r>
            <a:r>
              <a:rPr lang="en-US" dirty="0" smtClean="0"/>
              <a:t>)(2)(A))</a:t>
            </a:r>
          </a:p>
          <a:p>
            <a:pPr>
              <a:lnSpc>
                <a:spcPct val="110000"/>
              </a:lnSpc>
            </a:pPr>
            <a:r>
              <a:rPr lang="en-US" dirty="0" smtClean="0"/>
              <a:t>Certain interest paid by an “existing 80/20 company” is exempt </a:t>
            </a:r>
            <a:r>
              <a:rPr lang="en-US" dirty="0"/>
              <a:t>(§ 871(</a:t>
            </a:r>
            <a:r>
              <a:rPr lang="en-US" dirty="0" err="1"/>
              <a:t>i</a:t>
            </a:r>
            <a:r>
              <a:rPr lang="en-US" dirty="0"/>
              <a:t>)(2</a:t>
            </a:r>
            <a:r>
              <a:rPr lang="en-US" dirty="0" smtClean="0"/>
              <a:t>)(B)(ii))</a:t>
            </a:r>
            <a:endParaRPr lang="en-US" dirty="0"/>
          </a:p>
          <a:p>
            <a:pPr>
              <a:lnSpc>
                <a:spcPct val="110000"/>
              </a:lnSpc>
            </a:pPr>
            <a:r>
              <a:rPr lang="en-US" dirty="0"/>
              <a:t>If no exemption under Code or treaty, withholding required (§ 1441, 1442)</a:t>
            </a:r>
          </a:p>
          <a:p>
            <a:pPr>
              <a:lnSpc>
                <a:spcPct val="110000"/>
              </a:lnSpc>
            </a:pPr>
            <a:r>
              <a:rPr lang="en-US" dirty="0"/>
              <a:t>Interest-related </a:t>
            </a:r>
            <a:r>
              <a:rPr lang="en-US" i="1" dirty="0" smtClean="0"/>
              <a:t>dividends</a:t>
            </a:r>
            <a:r>
              <a:rPr lang="en-US" dirty="0" smtClean="0"/>
              <a:t> paid by mutual funds </a:t>
            </a:r>
            <a:r>
              <a:rPr lang="en-US" dirty="0"/>
              <a:t>(§ 871(k)(1))</a:t>
            </a:r>
          </a:p>
        </p:txBody>
      </p:sp>
      <p:sp>
        <p:nvSpPr>
          <p:cNvPr id="7172" name="Rectangle 4"/>
          <p:cNvSpPr>
            <a:spLocks noGrp="1" noChangeArrowheads="1"/>
          </p:cNvSpPr>
          <p:nvPr>
            <p:ph type="title"/>
          </p:nvPr>
        </p:nvSpPr>
        <p:spPr/>
        <p:txBody>
          <a:bodyPr/>
          <a:lstStyle/>
          <a:p>
            <a:r>
              <a:rPr lang="en-US" dirty="0"/>
              <a:t>Taxation of US Source Interest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18" name="Slide Number Placeholder 4"/>
          <p:cNvSpPr>
            <a:spLocks noGrp="1"/>
          </p:cNvSpPr>
          <p:nvPr>
            <p:ph type="sldNum" sz="quarter" idx="11"/>
          </p:nvPr>
        </p:nvSpPr>
        <p:spPr/>
        <p:txBody>
          <a:bodyPr/>
          <a:lstStyle/>
          <a:p>
            <a:fld id="{B0987D34-D689-0749-A49F-F9B948B737C4}" type="slidenum">
              <a:rPr lang="en-US"/>
              <a:pPr/>
              <a:t>7</a:t>
            </a:fld>
            <a:endParaRPr lang="en-US"/>
          </a:p>
        </p:txBody>
      </p:sp>
      <p:sp>
        <p:nvSpPr>
          <p:cNvPr id="132098" name="Rectangle 2"/>
          <p:cNvSpPr>
            <a:spLocks noGrp="1" noChangeArrowheads="1"/>
          </p:cNvSpPr>
          <p:nvPr>
            <p:ph type="title"/>
          </p:nvPr>
        </p:nvSpPr>
        <p:spPr/>
        <p:txBody>
          <a:bodyPr/>
          <a:lstStyle/>
          <a:p>
            <a:r>
              <a:rPr lang="en-US" sz="2400" dirty="0" smtClean="0"/>
              <a:t>Interest Received by Partnerships:  </a:t>
            </a:r>
            <a:r>
              <a:rPr lang="de-DE" sz="2400" dirty="0"/>
              <a:t>Reg. </a:t>
            </a:r>
            <a:r>
              <a:rPr lang="de-DE" sz="2400" dirty="0" smtClean="0"/>
              <a:t>1.871</a:t>
            </a:r>
            <a:r>
              <a:rPr lang="de-DE" sz="2400" dirty="0"/>
              <a:t>-14(</a:t>
            </a:r>
            <a:r>
              <a:rPr lang="de-DE" sz="2400" dirty="0" err="1"/>
              <a:t>g</a:t>
            </a:r>
            <a:r>
              <a:rPr lang="de-DE" sz="2400" dirty="0"/>
              <a:t>)(3).</a:t>
            </a:r>
            <a:endParaRPr lang="en-US" sz="2400" dirty="0"/>
          </a:p>
        </p:txBody>
      </p:sp>
      <p:sp>
        <p:nvSpPr>
          <p:cNvPr id="132099" name="Rectangle 3"/>
          <p:cNvSpPr>
            <a:spLocks noGrp="1" noChangeArrowheads="1"/>
          </p:cNvSpPr>
          <p:nvPr>
            <p:ph type="body" idx="1"/>
          </p:nvPr>
        </p:nvSpPr>
        <p:spPr>
          <a:xfrm>
            <a:off x="381000" y="1295400"/>
            <a:ext cx="8382000" cy="4724400"/>
          </a:xfrm>
        </p:spPr>
        <p:txBody>
          <a:bodyPr/>
          <a:lstStyle/>
          <a:p>
            <a:pPr>
              <a:buFontTx/>
              <a:buNone/>
            </a:pPr>
            <a:r>
              <a:rPr lang="en-US" dirty="0"/>
              <a:t> </a:t>
            </a:r>
            <a:r>
              <a:rPr lang="en-US"/>
              <a:t> </a:t>
            </a:r>
            <a:endParaRPr lang="en-US" dirty="0"/>
          </a:p>
        </p:txBody>
      </p:sp>
      <p:sp>
        <p:nvSpPr>
          <p:cNvPr id="132100" name="Rectangle 4"/>
          <p:cNvSpPr>
            <a:spLocks noChangeArrowheads="1"/>
          </p:cNvSpPr>
          <p:nvPr/>
        </p:nvSpPr>
        <p:spPr bwMode="auto">
          <a:xfrm>
            <a:off x="3124200" y="4419600"/>
            <a:ext cx="1600200" cy="914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EDE9E9A3-E01A-814B-AE61-C3387D34FB66}" type="slidenum">
              <a:rPr lang="en-US"/>
              <a:pPr/>
              <a:t>8</a:t>
            </a:fld>
            <a:endParaRPr lang="en-US"/>
          </a:p>
        </p:txBody>
      </p:sp>
      <p:sp>
        <p:nvSpPr>
          <p:cNvPr id="8195" name="Rectangle 3"/>
          <p:cNvSpPr>
            <a:spLocks noGrp="1" noChangeArrowheads="1"/>
          </p:cNvSpPr>
          <p:nvPr>
            <p:ph type="body" idx="1"/>
          </p:nvPr>
        </p:nvSpPr>
        <p:spPr>
          <a:xfrm>
            <a:off x="609600" y="1295400"/>
            <a:ext cx="7924800" cy="5029200"/>
          </a:xfrm>
        </p:spPr>
        <p:txBody>
          <a:bodyPr/>
          <a:lstStyle/>
          <a:p>
            <a:pPr algn="ctr">
              <a:buFontTx/>
              <a:buNone/>
            </a:pPr>
            <a:r>
              <a:rPr lang="en-US" b="1" u="sng" dirty="0"/>
              <a:t>Article 11</a:t>
            </a:r>
            <a:r>
              <a:rPr lang="en-US" dirty="0"/>
              <a:t>  </a:t>
            </a:r>
          </a:p>
          <a:p>
            <a:r>
              <a:rPr lang="en-US" dirty="0"/>
              <a:t>Source basis taxation prohibited (¶1)</a:t>
            </a:r>
          </a:p>
          <a:p>
            <a:endParaRPr lang="en-US" dirty="0"/>
          </a:p>
          <a:p>
            <a:r>
              <a:rPr lang="en-US" dirty="0"/>
              <a:t>Definition of interest (¶2) </a:t>
            </a:r>
          </a:p>
          <a:p>
            <a:endParaRPr lang="en-US" dirty="0"/>
          </a:p>
          <a:p>
            <a:r>
              <a:rPr lang="en-US" dirty="0"/>
              <a:t>Special rules applicable to certain contingent interest (¶5)</a:t>
            </a:r>
          </a:p>
        </p:txBody>
      </p:sp>
      <p:sp>
        <p:nvSpPr>
          <p:cNvPr id="8196" name="Rectangle 4"/>
          <p:cNvSpPr>
            <a:spLocks noGrp="1" noChangeArrowheads="1"/>
          </p:cNvSpPr>
          <p:nvPr>
            <p:ph type="title"/>
          </p:nvPr>
        </p:nvSpPr>
        <p:spPr/>
        <p:txBody>
          <a:bodyPr/>
          <a:lstStyle/>
          <a:p>
            <a:r>
              <a:rPr lang="en-US"/>
              <a:t>Treatment of Interest under the Treaty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IT_Source_IntDiv_14</a:t>
            </a:r>
            <a:endParaRPr lang="en-US" sz="1400">
              <a:latin typeface="Times New Roman" charset="0"/>
            </a:endParaRPr>
          </a:p>
        </p:txBody>
      </p:sp>
      <p:sp>
        <p:nvSpPr>
          <p:cNvPr id="5" name="Slide Number Placeholder 4"/>
          <p:cNvSpPr>
            <a:spLocks noGrp="1"/>
          </p:cNvSpPr>
          <p:nvPr>
            <p:ph type="sldNum" sz="quarter" idx="11"/>
          </p:nvPr>
        </p:nvSpPr>
        <p:spPr/>
        <p:txBody>
          <a:bodyPr/>
          <a:lstStyle/>
          <a:p>
            <a:fld id="{9A4FB0F8-9500-D64B-9307-701733AA967B}" type="slidenum">
              <a:rPr lang="en-US"/>
              <a:pPr/>
              <a:t>9</a:t>
            </a:fld>
            <a:endParaRPr lang="en-US"/>
          </a:p>
        </p:txBody>
      </p:sp>
      <p:sp>
        <p:nvSpPr>
          <p:cNvPr id="10243" name="Rectangle 3"/>
          <p:cNvSpPr>
            <a:spLocks noGrp="1" noChangeArrowheads="1"/>
          </p:cNvSpPr>
          <p:nvPr>
            <p:ph type="body" idx="1"/>
          </p:nvPr>
        </p:nvSpPr>
        <p:spPr>
          <a:xfrm>
            <a:off x="304800" y="1219200"/>
            <a:ext cx="8458200" cy="5334000"/>
          </a:xfrm>
        </p:spPr>
        <p:txBody>
          <a:bodyPr>
            <a:normAutofit/>
          </a:bodyPr>
          <a:lstStyle/>
          <a:p>
            <a:pPr>
              <a:lnSpc>
                <a:spcPct val="80000"/>
              </a:lnSpc>
            </a:pPr>
            <a:r>
              <a:rPr lang="en-US" sz="2400" dirty="0"/>
              <a:t>Dividends generally sourced by nationality of </a:t>
            </a:r>
            <a:r>
              <a:rPr lang="en-US" sz="2400" dirty="0" err="1"/>
              <a:t>payor</a:t>
            </a:r>
            <a:r>
              <a:rPr lang="en-US" sz="2400" dirty="0"/>
              <a:t> corporation (§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 861(a)(2)(B));  </a:t>
            </a:r>
          </a:p>
          <a:p>
            <a:pPr lvl="1">
              <a:lnSpc>
                <a:spcPct val="80000"/>
              </a:lnSpc>
            </a:pPr>
            <a:r>
              <a:rPr lang="en-US" sz="2000" dirty="0" smtClean="0"/>
              <a:t>Doesn’t apply </a:t>
            </a:r>
            <a:r>
              <a:rPr lang="en-US" sz="2000" dirty="0"/>
              <a:t>to FCs subject to the BPT (§ 884(e)(3)).</a:t>
            </a:r>
          </a:p>
          <a:p>
            <a:pPr lvl="1">
              <a:lnSpc>
                <a:spcPct val="80000"/>
              </a:lnSpc>
            </a:pPr>
            <a:endParaRPr lang="en-US" sz="2000" dirty="0"/>
          </a:p>
          <a:p>
            <a:pPr>
              <a:lnSpc>
                <a:spcPct val="80000"/>
              </a:lnSpc>
            </a:pPr>
            <a:r>
              <a:rPr lang="en-US" sz="2400" dirty="0"/>
              <a:t>Even though US source, not subject to tax. (§ 871(</a:t>
            </a:r>
            <a:r>
              <a:rPr lang="en-US" sz="2400" dirty="0" err="1"/>
              <a:t>i</a:t>
            </a:r>
            <a:r>
              <a:rPr lang="en-US" sz="2400" dirty="0"/>
              <a:t>)(2)(D)). </a:t>
            </a:r>
          </a:p>
          <a:p>
            <a:pPr>
              <a:lnSpc>
                <a:spcPct val="80000"/>
              </a:lnSpc>
            </a:pPr>
            <a:endParaRPr lang="en-US" sz="2400" dirty="0"/>
          </a:p>
          <a:p>
            <a:pPr>
              <a:lnSpc>
                <a:spcPct val="80000"/>
              </a:lnSpc>
            </a:pPr>
            <a:r>
              <a:rPr lang="en-US" sz="2400" dirty="0"/>
              <a:t>If DC </a:t>
            </a:r>
            <a:r>
              <a:rPr lang="en-US" sz="2400" dirty="0" smtClean="0"/>
              <a:t>is an “existing 80/20 company”, dividends </a:t>
            </a:r>
            <a:r>
              <a:rPr lang="en-US" sz="2400" dirty="0"/>
              <a:t>paid by </a:t>
            </a:r>
            <a:r>
              <a:rPr lang="en-US" sz="2400" dirty="0" smtClean="0"/>
              <a:t>are </a:t>
            </a:r>
            <a:r>
              <a:rPr lang="en-US" sz="2400" dirty="0"/>
              <a:t>exempt from tax for foreign persons to the extent of DC</a:t>
            </a:r>
            <a:r>
              <a:rPr lang="ja-JP" altLang="en-US" sz="2400" dirty="0">
                <a:latin typeface="Arial"/>
              </a:rPr>
              <a:t>’</a:t>
            </a:r>
            <a:r>
              <a:rPr lang="en-US" sz="2400" dirty="0"/>
              <a:t>s </a:t>
            </a:r>
            <a:r>
              <a:rPr lang="en-US" sz="2400" dirty="0" smtClean="0"/>
              <a:t>active FS business income </a:t>
            </a:r>
            <a:r>
              <a:rPr lang="en-US" sz="2400" dirty="0"/>
              <a:t>(§ 871(</a:t>
            </a:r>
            <a:r>
              <a:rPr lang="en-US" sz="2400" dirty="0" err="1"/>
              <a:t>i</a:t>
            </a:r>
            <a:r>
              <a:rPr lang="en-US" sz="2400" dirty="0"/>
              <a:t>)(2)(B</a:t>
            </a:r>
            <a:r>
              <a:rPr lang="en-US" sz="2400" dirty="0" smtClean="0"/>
              <a:t>)(</a:t>
            </a:r>
            <a:r>
              <a:rPr lang="en-US" sz="2400" dirty="0" err="1" smtClean="0"/>
              <a:t>i</a:t>
            </a:r>
            <a:r>
              <a:rPr lang="en-US" sz="2400" dirty="0" smtClean="0"/>
              <a:t>)) </a:t>
            </a:r>
            <a:endParaRPr lang="en-US" sz="2400" dirty="0"/>
          </a:p>
          <a:p>
            <a:pPr>
              <a:lnSpc>
                <a:spcPct val="80000"/>
              </a:lnSpc>
            </a:pPr>
            <a:endParaRPr lang="en-US" sz="2400" dirty="0"/>
          </a:p>
          <a:p>
            <a:pPr>
              <a:lnSpc>
                <a:spcPct val="80000"/>
              </a:lnSpc>
            </a:pPr>
            <a:r>
              <a:rPr lang="en-US" sz="2400" dirty="0"/>
              <a:t>Short-term capital gain dividends paid by RICs. (§ 871(k)(2)). </a:t>
            </a:r>
          </a:p>
        </p:txBody>
      </p:sp>
      <p:sp>
        <p:nvSpPr>
          <p:cNvPr id="10244" name="Rectangle 4"/>
          <p:cNvSpPr>
            <a:spLocks noGrp="1" noChangeArrowheads="1"/>
          </p:cNvSpPr>
          <p:nvPr>
            <p:ph type="title"/>
          </p:nvPr>
        </p:nvSpPr>
        <p:spPr/>
        <p:txBody>
          <a:bodyPr/>
          <a:lstStyle/>
          <a:p>
            <a:r>
              <a:rPr lang="en-US"/>
              <a:t>US Source Dividends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Verdan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Verdana" charset="0"/>
            <a:ea typeface="ＭＳ Ｐゴシック"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2885</TotalTime>
  <Words>3276</Words>
  <Application>Microsoft Office PowerPoint</Application>
  <PresentationFormat>On-screen Show (4:3)</PresentationFormat>
  <Paragraphs>457</Paragraphs>
  <Slides>37</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1_Default Design</vt:lpstr>
      <vt:lpstr>Worksheet</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vt:lpstr>
      <vt:lpstr>US Source Dividends</vt:lpstr>
      <vt:lpstr>Securities Lending Transactions</vt:lpstr>
      <vt:lpstr>Slide 11</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jcolon</cp:lastModifiedBy>
  <cp:revision>74</cp:revision>
  <dcterms:created xsi:type="dcterms:W3CDTF">2001-01-17T14:48:09Z</dcterms:created>
  <dcterms:modified xsi:type="dcterms:W3CDTF">2014-01-29T13:45:59Z</dcterms:modified>
</cp:coreProperties>
</file>