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5"/>
  </p:notesMasterIdLst>
  <p:handoutMasterIdLst>
    <p:handoutMasterId r:id="rId16"/>
  </p:handoutMasterIdLst>
  <p:sldIdLst>
    <p:sldId id="390" r:id="rId2"/>
    <p:sldId id="391" r:id="rId3"/>
    <p:sldId id="392" r:id="rId4"/>
    <p:sldId id="396" r:id="rId5"/>
    <p:sldId id="399" r:id="rId6"/>
    <p:sldId id="400" r:id="rId7"/>
    <p:sldId id="401" r:id="rId8"/>
    <p:sldId id="402" r:id="rId9"/>
    <p:sldId id="403" r:id="rId10"/>
    <p:sldId id="397" r:id="rId11"/>
    <p:sldId id="395" r:id="rId12"/>
    <p:sldId id="405" r:id="rId13"/>
    <p:sldId id="406" r:id="rId14"/>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235" autoAdjust="0"/>
  </p:normalViewPr>
  <p:slideViewPr>
    <p:cSldViewPr>
      <p:cViewPr>
        <p:scale>
          <a:sx n="130" d="100"/>
          <a:sy n="130" d="100"/>
        </p:scale>
        <p:origin x="-80"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lvl1pPr>
              <a:defRPr sz="1400" smtClean="0"/>
            </a:lvl1pPr>
          </a:lstStyle>
          <a:p>
            <a:pPr>
              <a:defRPr/>
            </a:pPr>
            <a:fld id="{053837C3-24FE-6945-BF59-2447F63F45B7}" type="slidenum">
              <a:rPr lang="en-US"/>
              <a:pPr>
                <a:defRPr/>
              </a:pPr>
              <a:t>‹#›</a:t>
            </a:fld>
            <a:endParaRPr lang="en-US"/>
          </a:p>
        </p:txBody>
      </p:sp>
    </p:spTree>
    <p:extLst>
      <p:ext uri="{BB962C8B-B14F-4D97-AF65-F5344CB8AC3E}">
        <p14:creationId xmlns:p14="http://schemas.microsoft.com/office/powerpoint/2010/main" val="3492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lvl1pPr>
              <a:defRPr sz="1400" smtClean="0"/>
            </a:lvl1pPr>
          </a:lstStyle>
          <a:p>
            <a:pPr>
              <a:defRPr/>
            </a:pPr>
            <a:fld id="{F5D89667-D6F0-B54A-B29F-493EDF35BAB9}" type="slidenum">
              <a:rPr lang="en-US"/>
              <a:pPr>
                <a:defRPr/>
              </a:pPr>
              <a:t>‹#›</a:t>
            </a:fld>
            <a:endParaRPr lang="en-US"/>
          </a:p>
        </p:txBody>
      </p:sp>
    </p:spTree>
    <p:extLst>
      <p:ext uri="{BB962C8B-B14F-4D97-AF65-F5344CB8AC3E}">
        <p14:creationId xmlns:p14="http://schemas.microsoft.com/office/powerpoint/2010/main" val="17074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lvl1pPr>
              <a:defRPr sz="1400" smtClean="0"/>
            </a:lvl1pPr>
          </a:lstStyle>
          <a:p>
            <a:pPr>
              <a:defRPr/>
            </a:pPr>
            <a:fld id="{F63F5AB1-05B0-7B47-BD0C-0D46D47B0DC9}" type="slidenum">
              <a:rPr lang="en-US"/>
              <a:pPr>
                <a:defRPr/>
              </a:pPr>
              <a:t>‹#›</a:t>
            </a:fld>
            <a:endParaRPr lang="en-US"/>
          </a:p>
        </p:txBody>
      </p:sp>
    </p:spTree>
    <p:extLst>
      <p:ext uri="{BB962C8B-B14F-4D97-AF65-F5344CB8AC3E}">
        <p14:creationId xmlns:p14="http://schemas.microsoft.com/office/powerpoint/2010/main" val="363172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z="900" dirty="0" smtClean="0"/>
            </a:lvl1p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lvl1pPr>
              <a:defRPr sz="900" dirty="0" smtClean="0"/>
            </a:lvl1pPr>
          </a:lstStyle>
          <a:p>
            <a:pPr>
              <a:defRPr/>
            </a:pPr>
            <a:endParaRPr lang="en-US"/>
          </a:p>
          <a:p>
            <a:pPr>
              <a:defRPr/>
            </a:pPr>
            <a:endParaRPr lang="en-US"/>
          </a:p>
          <a:p>
            <a:pPr>
              <a:defRPr/>
            </a:pPr>
            <a:fld id="{2AD504A3-9196-8845-9F31-27ACF5F3FEA9}" type="slidenum">
              <a:rPr lang="en-US"/>
              <a:pPr>
                <a:defRPr/>
              </a:pPr>
              <a:t>‹#›</a:t>
            </a:fld>
            <a:endParaRPr lang="en-US"/>
          </a:p>
        </p:txBody>
      </p:sp>
    </p:spTree>
    <p:extLst>
      <p:ext uri="{BB962C8B-B14F-4D97-AF65-F5344CB8AC3E}">
        <p14:creationId xmlns:p14="http://schemas.microsoft.com/office/powerpoint/2010/main" val="386616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lvl1pPr>
              <a:defRPr sz="1400" smtClean="0"/>
            </a:lvl1pPr>
          </a:lstStyle>
          <a:p>
            <a:pPr>
              <a:defRPr/>
            </a:pPr>
            <a:fld id="{0A2DCDEC-7840-E34D-93F5-8C283A3B6B71}" type="slidenum">
              <a:rPr lang="en-US"/>
              <a:pPr>
                <a:defRPr/>
              </a:pPr>
              <a:t>‹#›</a:t>
            </a:fld>
            <a:endParaRPr lang="en-US"/>
          </a:p>
        </p:txBody>
      </p:sp>
    </p:spTree>
    <p:extLst>
      <p:ext uri="{BB962C8B-B14F-4D97-AF65-F5344CB8AC3E}">
        <p14:creationId xmlns:p14="http://schemas.microsoft.com/office/powerpoint/2010/main" val="329525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135847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8" name="Slide Number Placeholder 7"/>
          <p:cNvSpPr>
            <a:spLocks noGrp="1"/>
          </p:cNvSpPr>
          <p:nvPr>
            <p:ph type="sldNum" sz="quarter" idx="11"/>
          </p:nvPr>
        </p:nvSpPr>
        <p:spPr/>
        <p:txBody>
          <a:bodyPr/>
          <a:lstStyle>
            <a:lvl1pPr>
              <a:defRPr sz="1400" smtClean="0"/>
            </a:lvl1pPr>
          </a:lstStyle>
          <a:p>
            <a:pPr>
              <a:defRPr/>
            </a:pPr>
            <a:fld id="{299A52C5-EBF8-844E-B8C4-DA296F67C6DE}" type="slidenum">
              <a:rPr lang="en-US"/>
              <a:pPr>
                <a:defRPr/>
              </a:pPr>
              <a:t>‹#›</a:t>
            </a:fld>
            <a:endParaRPr lang="en-US"/>
          </a:p>
        </p:txBody>
      </p:sp>
    </p:spTree>
    <p:extLst>
      <p:ext uri="{BB962C8B-B14F-4D97-AF65-F5344CB8AC3E}">
        <p14:creationId xmlns:p14="http://schemas.microsoft.com/office/powerpoint/2010/main" val="47046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4" name="Slide Number Placeholder 3"/>
          <p:cNvSpPr>
            <a:spLocks noGrp="1"/>
          </p:cNvSpPr>
          <p:nvPr>
            <p:ph type="sldNum" sz="quarter" idx="11"/>
          </p:nvPr>
        </p:nvSpPr>
        <p:spPr/>
        <p:txBody>
          <a:bodyPr/>
          <a:lstStyle>
            <a:lvl1pPr>
              <a:defRPr sz="1400" smtClean="0"/>
            </a:lvl1pPr>
          </a:lstStyle>
          <a:p>
            <a:pPr>
              <a:defRPr/>
            </a:pPr>
            <a:fld id="{95F2ED59-9262-D947-A301-5B73DF51F7A7}" type="slidenum">
              <a:rPr lang="en-US"/>
              <a:pPr>
                <a:defRPr/>
              </a:pPr>
              <a:t>‹#›</a:t>
            </a:fld>
            <a:endParaRPr lang="en-US"/>
          </a:p>
        </p:txBody>
      </p:sp>
    </p:spTree>
    <p:extLst>
      <p:ext uri="{BB962C8B-B14F-4D97-AF65-F5344CB8AC3E}">
        <p14:creationId xmlns:p14="http://schemas.microsoft.com/office/powerpoint/2010/main" val="340931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3" name="Slide Number Placeholder 2"/>
          <p:cNvSpPr>
            <a:spLocks noGrp="1"/>
          </p:cNvSpPr>
          <p:nvPr>
            <p:ph type="sldNum" sz="quarter" idx="11"/>
          </p:nvPr>
        </p:nvSpPr>
        <p:spPr/>
        <p:txBody>
          <a:bodyPr/>
          <a:lstStyle>
            <a:lvl1pPr>
              <a:defRPr sz="1400" smtClean="0"/>
            </a:lvl1pPr>
          </a:lstStyle>
          <a:p>
            <a:pPr>
              <a:defRPr/>
            </a:pPr>
            <a:fld id="{E2B89AD7-F429-6448-9B23-9B69ADDFEB25}" type="slidenum">
              <a:rPr lang="en-US"/>
              <a:pPr>
                <a:defRPr/>
              </a:pPr>
              <a:t>‹#›</a:t>
            </a:fld>
            <a:endParaRPr lang="en-US"/>
          </a:p>
        </p:txBody>
      </p:sp>
    </p:spTree>
    <p:extLst>
      <p:ext uri="{BB962C8B-B14F-4D97-AF65-F5344CB8AC3E}">
        <p14:creationId xmlns:p14="http://schemas.microsoft.com/office/powerpoint/2010/main" val="221297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6" name="Slide Number Placeholder 5"/>
          <p:cNvSpPr>
            <a:spLocks noGrp="1"/>
          </p:cNvSpPr>
          <p:nvPr>
            <p:ph type="sldNum" sz="quarter" idx="11"/>
          </p:nvPr>
        </p:nvSpPr>
        <p:spPr/>
        <p:txBody>
          <a:bodyPr/>
          <a:lstStyle>
            <a:lvl1pPr>
              <a:defRPr sz="1400" smtClean="0"/>
            </a:lvl1pPr>
          </a:lstStyle>
          <a:p>
            <a:pPr>
              <a:defRPr/>
            </a:pPr>
            <a:fld id="{C7E4D0DE-BCE2-334D-A227-A1CE356DB550}" type="slidenum">
              <a:rPr lang="en-US"/>
              <a:pPr>
                <a:defRPr/>
              </a:pPr>
              <a:t>‹#›</a:t>
            </a:fld>
            <a:endParaRPr lang="en-US"/>
          </a:p>
        </p:txBody>
      </p:sp>
    </p:spTree>
    <p:extLst>
      <p:ext uri="{BB962C8B-B14F-4D97-AF65-F5344CB8AC3E}">
        <p14:creationId xmlns:p14="http://schemas.microsoft.com/office/powerpoint/2010/main" val="35219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z="1400" smtClean="0"/>
            </a:lvl1pPr>
          </a:lstStyle>
          <a:p>
            <a:pPr>
              <a:defRPr/>
            </a:pPr>
            <a:r>
              <a:rPr lang="en-US" smtClean="0"/>
              <a:t>IT_TransferPrice_2014</a:t>
            </a:r>
            <a:endParaRPr lang="en-US"/>
          </a:p>
        </p:txBody>
      </p:sp>
      <p:sp>
        <p:nvSpPr>
          <p:cNvPr id="6" name="Slide Number Placeholder 5"/>
          <p:cNvSpPr>
            <a:spLocks noGrp="1"/>
          </p:cNvSpPr>
          <p:nvPr>
            <p:ph type="sldNum" sz="quarter" idx="11"/>
          </p:nvPr>
        </p:nvSpPr>
        <p:spPr/>
        <p:txBody>
          <a:bodyPr/>
          <a:lstStyle>
            <a:lvl1pPr>
              <a:defRPr sz="1400" smtClean="0"/>
            </a:lvl1pPr>
          </a:lstStyle>
          <a:p>
            <a:pPr>
              <a:defRPr/>
            </a:pPr>
            <a:fld id="{5448DF36-353F-CF4D-A157-1288558D6BF1}" type="slidenum">
              <a:rPr lang="en-US"/>
              <a:pPr>
                <a:defRPr/>
              </a:pPr>
              <a:t>‹#›</a:t>
            </a:fld>
            <a:endParaRPr lang="en-US"/>
          </a:p>
        </p:txBody>
      </p:sp>
    </p:spTree>
    <p:extLst>
      <p:ext uri="{BB962C8B-B14F-4D97-AF65-F5344CB8AC3E}">
        <p14:creationId xmlns:p14="http://schemas.microsoft.com/office/powerpoint/2010/main" val="33565465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371600"/>
            <a:ext cx="82296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3817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900" dirty="0" smtClean="0">
                <a:cs typeface="+mn-cs"/>
              </a:defRPr>
            </a:lvl1pPr>
          </a:lstStyle>
          <a:p>
            <a:pPr>
              <a:defRPr/>
            </a:pPr>
            <a:r>
              <a:rPr lang="en-US" sz="1400" smtClean="0"/>
              <a:t>IT_TransferPrice_2014</a:t>
            </a:r>
            <a:endParaRPr lang="en-US"/>
          </a:p>
        </p:txBody>
      </p:sp>
      <p:sp>
        <p:nvSpPr>
          <p:cNvPr id="3077" name="Rectangle 5"/>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900" dirty="0" smtClean="0">
                <a:cs typeface="+mn-cs"/>
              </a:defRPr>
            </a:lvl1pPr>
          </a:lstStyle>
          <a:p>
            <a:pPr>
              <a:defRPr/>
            </a:pPr>
            <a:endParaRPr lang="en-US" sz="1400"/>
          </a:p>
          <a:p>
            <a:pPr>
              <a:defRPr/>
            </a:pPr>
            <a:fld id="{0947E86F-55D0-7947-88DF-7C47625146AD}" type="slidenum">
              <a:rPr lang="en-US"/>
              <a:pPr>
                <a:defRPr/>
              </a:pPr>
              <a:t>‹#›</a:t>
            </a:fld>
            <a:endParaRPr lang="en-US"/>
          </a:p>
        </p:txBody>
      </p:sp>
      <p:sp>
        <p:nvSpPr>
          <p:cNvPr id="3078" name="Line 6"/>
          <p:cNvSpPr>
            <a:spLocks noChangeShapeType="1"/>
          </p:cNvSpPr>
          <p:nvPr userDrawn="1"/>
        </p:nvSpPr>
        <p:spPr bwMode="auto">
          <a:xfrm>
            <a:off x="0" y="1143000"/>
            <a:ext cx="914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2000"/>
                                        <p:tgtEl>
                                          <p:spTgt spid="3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2000"/>
                                        <p:tgtEl>
                                          <p:spTgt spid="3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2" end="2"/>
                                            </p:txEl>
                                          </p:spTgt>
                                        </p:tgtEl>
                                        <p:attrNameLst>
                                          <p:attrName>style.visibility</p:attrName>
                                        </p:attrNameLst>
                                      </p:cBhvr>
                                      <p:to>
                                        <p:strVal val="visible"/>
                                      </p:to>
                                    </p:set>
                                    <p:animEffect transition="in" filter="fade">
                                      <p:cBhvr>
                                        <p:cTn id="18" dur="2000"/>
                                        <p:tgtEl>
                                          <p:spTgt spid="307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Effect transition="in" filter="fade">
                                      <p:cBhvr>
                                        <p:cTn id="21" dur="2000"/>
                                        <p:tgtEl>
                                          <p:spTgt spid="307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Effect transition="in" filter="fade">
                                      <p:cBhvr>
                                        <p:cTn id="24" dur="20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tmplLst>
          <p:tmpl lvl="1">
            <p:tnLst>
              <p:par>
                <p:cTn xmlns:p14="http://schemas.microsoft.com/office/powerpoint/2010/main" presetID="10" presetClass="entr" presetSubtype="0"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2">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3">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4">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5">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Lst>
      </p:bldP>
    </p:bldLst>
  </p:timing>
  <p:hf hdr="0" dt="0"/>
  <p:txStyles>
    <p:titleStyle>
      <a:lvl1pPr algn="ctr" rtl="0" eaLnBrk="0" fontAlgn="base" hangingPunct="0">
        <a:spcBef>
          <a:spcPct val="0"/>
        </a:spcBef>
        <a:spcAft>
          <a:spcPct val="0"/>
        </a:spcAft>
        <a:defRPr sz="3200">
          <a:solidFill>
            <a:schemeClr val="tx2"/>
          </a:solidFill>
          <a:latin typeface="+mj-lt"/>
          <a:ea typeface="+mj-ea"/>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a:solidFill>
            <a:schemeClr val="tx2"/>
          </a:solidFill>
          <a:latin typeface="Arial" charset="0"/>
          <a:ea typeface="ＭＳ Ｐゴシック" charset="0"/>
        </a:defRPr>
      </a:lvl6pPr>
      <a:lvl7pPr marL="914400" algn="ctr" rtl="0" fontAlgn="base">
        <a:spcBef>
          <a:spcPct val="0"/>
        </a:spcBef>
        <a:spcAft>
          <a:spcPct val="0"/>
        </a:spcAft>
        <a:defRPr sz="3200">
          <a:solidFill>
            <a:schemeClr val="tx2"/>
          </a:solidFill>
          <a:latin typeface="Arial" charset="0"/>
          <a:ea typeface="ＭＳ Ｐゴシック" charset="0"/>
        </a:defRPr>
      </a:lvl7pPr>
      <a:lvl8pPr marL="1371600" algn="ctr" rtl="0" fontAlgn="base">
        <a:spcBef>
          <a:spcPct val="0"/>
        </a:spcBef>
        <a:spcAft>
          <a:spcPct val="0"/>
        </a:spcAft>
        <a:defRPr sz="3200">
          <a:solidFill>
            <a:schemeClr val="tx2"/>
          </a:solidFill>
          <a:latin typeface="Arial" charset="0"/>
          <a:ea typeface="ＭＳ Ｐゴシック" charset="0"/>
        </a:defRPr>
      </a:lvl8pPr>
      <a:lvl9pPr marL="1828800" algn="ctr" rtl="0" fontAlgn="base">
        <a:spcBef>
          <a:spcPct val="0"/>
        </a:spcBef>
        <a:spcAft>
          <a:spcPct val="0"/>
        </a:spcAft>
        <a:defRPr sz="3200">
          <a:solidFill>
            <a:schemeClr val="tx2"/>
          </a:solidFill>
          <a:latin typeface="Arial" charset="0"/>
          <a:ea typeface="ＭＳ Ｐゴシック" charset="0"/>
        </a:defRPr>
      </a:lvl9pPr>
    </p:titleStyle>
    <p:bodyStyle>
      <a:lvl1pPr marL="533400" indent="-5334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914400" indent="-457200" algn="l" rtl="0" eaLnBrk="0" fontAlgn="base" hangingPunct="0">
        <a:spcBef>
          <a:spcPct val="20000"/>
        </a:spcBef>
        <a:spcAft>
          <a:spcPct val="0"/>
        </a:spcAft>
        <a:buSzPct val="70000"/>
        <a:buFont typeface="Wingdings" charset="0"/>
        <a:buChar char="Ø"/>
        <a:defRPr sz="2400">
          <a:solidFill>
            <a:schemeClr val="tx1"/>
          </a:solidFill>
          <a:latin typeface="+mn-lt"/>
          <a:ea typeface="+mn-ea"/>
        </a:defRPr>
      </a:lvl2pPr>
      <a:lvl3pPr marL="1295400" indent="-381000" algn="l" rtl="0" eaLnBrk="0" fontAlgn="base" hangingPunct="0">
        <a:spcBef>
          <a:spcPct val="20000"/>
        </a:spcBef>
        <a:spcAft>
          <a:spcPct val="0"/>
        </a:spcAft>
        <a:buChar char="»"/>
        <a:defRPr sz="2000">
          <a:solidFill>
            <a:schemeClr val="tx1"/>
          </a:solidFill>
          <a:latin typeface="+mn-lt"/>
          <a:ea typeface="+mn-ea"/>
        </a:defRPr>
      </a:lvl3pPr>
      <a:lvl4pPr marL="1714500" indent="-342900" algn="l" rtl="0" eaLnBrk="0" fontAlgn="base" hangingPunct="0">
        <a:spcBef>
          <a:spcPct val="20000"/>
        </a:spcBef>
        <a:spcAft>
          <a:spcPct val="0"/>
        </a:spcAft>
        <a:buChar char="–"/>
        <a:defRPr>
          <a:solidFill>
            <a:schemeClr val="tx1"/>
          </a:solidFill>
          <a:latin typeface="+mn-lt"/>
          <a:ea typeface="+mn-ea"/>
        </a:defRPr>
      </a:lvl4pPr>
      <a:lvl5pPr marL="2171700" indent="-342900" algn="l" rtl="0" eaLnBrk="0" fontAlgn="base" hangingPunct="0">
        <a:spcBef>
          <a:spcPct val="20000"/>
        </a:spcBef>
        <a:spcAft>
          <a:spcPct val="0"/>
        </a:spcAft>
        <a:buChar char="»"/>
        <a:defRPr>
          <a:solidFill>
            <a:schemeClr val="tx1"/>
          </a:solidFill>
          <a:latin typeface="+mn-lt"/>
          <a:ea typeface="+mn-ea"/>
        </a:defRPr>
      </a:lvl5pPr>
      <a:lvl6pPr marL="2628900" indent="-342900" algn="l" rtl="0" fontAlgn="base">
        <a:spcBef>
          <a:spcPct val="20000"/>
        </a:spcBef>
        <a:spcAft>
          <a:spcPct val="0"/>
        </a:spcAft>
        <a:buChar char="»"/>
        <a:defRPr>
          <a:solidFill>
            <a:schemeClr val="tx1"/>
          </a:solidFill>
          <a:latin typeface="+mn-lt"/>
          <a:ea typeface="+mn-ea"/>
        </a:defRPr>
      </a:lvl6pPr>
      <a:lvl7pPr marL="3086100" indent="-342900" algn="l" rtl="0" fontAlgn="base">
        <a:spcBef>
          <a:spcPct val="20000"/>
        </a:spcBef>
        <a:spcAft>
          <a:spcPct val="0"/>
        </a:spcAft>
        <a:buChar char="»"/>
        <a:defRPr>
          <a:solidFill>
            <a:schemeClr val="tx1"/>
          </a:solidFill>
          <a:latin typeface="+mn-lt"/>
          <a:ea typeface="+mn-ea"/>
        </a:defRPr>
      </a:lvl7pPr>
      <a:lvl8pPr marL="3543300" indent="-342900" algn="l" rtl="0" fontAlgn="base">
        <a:spcBef>
          <a:spcPct val="20000"/>
        </a:spcBef>
        <a:spcAft>
          <a:spcPct val="0"/>
        </a:spcAft>
        <a:buChar char="»"/>
        <a:defRPr>
          <a:solidFill>
            <a:schemeClr val="tx1"/>
          </a:solidFill>
          <a:latin typeface="+mn-lt"/>
          <a:ea typeface="+mn-ea"/>
        </a:defRPr>
      </a:lvl8pPr>
      <a:lvl9pPr marL="4000500" indent="-3429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0" y="6553200"/>
            <a:ext cx="2895600" cy="304800"/>
          </a:xfrm>
        </p:spPr>
        <p:txBody>
          <a:bodyPr/>
          <a:lstStyle/>
          <a:p>
            <a:pPr>
              <a:defRPr/>
            </a:pPr>
            <a:r>
              <a:rPr lang="en-US" smtClean="0"/>
              <a:t>IT_TransferPrice_2014</a:t>
            </a:r>
            <a:endParaRPr lang="en-US"/>
          </a:p>
        </p:txBody>
      </p:sp>
      <p:sp>
        <p:nvSpPr>
          <p:cNvPr id="11" name="Slide Number Placeholder 4"/>
          <p:cNvSpPr>
            <a:spLocks noGrp="1"/>
          </p:cNvSpPr>
          <p:nvPr>
            <p:ph type="sldNum" sz="quarter" idx="11"/>
          </p:nvPr>
        </p:nvSpPr>
        <p:spPr>
          <a:xfrm>
            <a:off x="7010400" y="6553200"/>
            <a:ext cx="2133600" cy="304800"/>
          </a:xfrm>
        </p:spPr>
        <p:txBody>
          <a:bodyPr/>
          <a:lstStyle/>
          <a:p>
            <a:pPr>
              <a:defRPr/>
            </a:pPr>
            <a:fld id="{90F34A42-0D8D-2B4F-8F8A-ADE8AC9306E4}" type="slidenum">
              <a:rPr lang="en-US"/>
              <a:pPr>
                <a:defRPr/>
              </a:pPr>
              <a:t>1</a:t>
            </a:fld>
            <a:endParaRPr lang="en-US"/>
          </a:p>
        </p:txBody>
      </p:sp>
      <p:sp>
        <p:nvSpPr>
          <p:cNvPr id="440322" name="Rectangle 2"/>
          <p:cNvSpPr>
            <a:spLocks noGrp="1" noChangeArrowheads="1"/>
          </p:cNvSpPr>
          <p:nvPr>
            <p:ph type="title"/>
          </p:nvPr>
        </p:nvSpPr>
        <p:spPr/>
        <p:txBody>
          <a:bodyPr/>
          <a:lstStyle/>
          <a:p>
            <a:pPr eaLnBrk="1" hangingPunct="1">
              <a:defRPr/>
            </a:pPr>
            <a:r>
              <a:rPr lang="en-US" b="1" smtClean="0">
                <a:cs typeface="+mj-cs"/>
              </a:rPr>
              <a:t>Transfer Pricing</a:t>
            </a:r>
          </a:p>
        </p:txBody>
      </p:sp>
      <p:sp>
        <p:nvSpPr>
          <p:cNvPr id="440323" name="Rectangle 3"/>
          <p:cNvSpPr>
            <a:spLocks noGrp="1" noChangeArrowheads="1"/>
          </p:cNvSpPr>
          <p:nvPr>
            <p:ph type="body" idx="1"/>
          </p:nvPr>
        </p:nvSpPr>
        <p:spPr>
          <a:xfrm>
            <a:off x="152400" y="1524000"/>
            <a:ext cx="8763000" cy="4953000"/>
          </a:xfrm>
        </p:spPr>
        <p:txBody>
          <a:bodyPr/>
          <a:lstStyle/>
          <a:p>
            <a:pPr marL="0" indent="0" eaLnBrk="1" hangingPunct="1">
              <a:buFontTx/>
              <a:buNone/>
              <a:defRPr/>
            </a:pPr>
            <a:r>
              <a:rPr lang="en-US" sz="2000" b="1" u="sng" dirty="0" smtClean="0">
                <a:cs typeface="+mn-cs"/>
              </a:rPr>
              <a:t>Transfer Pricing</a:t>
            </a:r>
            <a:r>
              <a:rPr lang="en-US" sz="2000" dirty="0" smtClean="0">
                <a:cs typeface="+mn-cs"/>
              </a:rPr>
              <a:t>:  Refers to prices related parties charge each other for goods, services, and capital</a:t>
            </a:r>
            <a:r>
              <a:rPr lang="en-US" dirty="0" smtClean="0">
                <a:cs typeface="+mn-cs"/>
              </a:rPr>
              <a:t>.  </a:t>
            </a:r>
            <a:r>
              <a:rPr lang="en-US" sz="2000" dirty="0" smtClean="0">
                <a:cs typeface="+mn-cs"/>
              </a:rPr>
              <a:t>Left unchecked, abusive transfer pricing could substantially threaten corporate tax revenues.</a:t>
            </a:r>
          </a:p>
          <a:p>
            <a:pPr marL="0" indent="0" eaLnBrk="1" hangingPunct="1">
              <a:defRPr/>
            </a:pPr>
            <a:endParaRPr lang="en-US" sz="2000" dirty="0" smtClean="0">
              <a:cs typeface="+mn-cs"/>
            </a:endParaRPr>
          </a:p>
        </p:txBody>
      </p:sp>
      <p:sp>
        <p:nvSpPr>
          <p:cNvPr id="440324" name="AutoShape 4"/>
          <p:cNvSpPr>
            <a:spLocks noChangeArrowheads="1"/>
          </p:cNvSpPr>
          <p:nvPr/>
        </p:nvSpPr>
        <p:spPr bwMode="auto">
          <a:xfrm>
            <a:off x="457200" y="4267200"/>
            <a:ext cx="762000" cy="3810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a:cs typeface="+mn-cs"/>
              </a:rPr>
              <a:t>Toy JP</a:t>
            </a:r>
            <a:endParaRPr lang="en-US" sz="3200">
              <a:cs typeface="+mn-cs"/>
            </a:endParaRPr>
          </a:p>
        </p:txBody>
      </p:sp>
      <p:sp>
        <p:nvSpPr>
          <p:cNvPr id="440325" name="AutoShape 5"/>
          <p:cNvSpPr>
            <a:spLocks noChangeArrowheads="1"/>
          </p:cNvSpPr>
          <p:nvPr/>
        </p:nvSpPr>
        <p:spPr bwMode="auto">
          <a:xfrm>
            <a:off x="457200" y="5029200"/>
            <a:ext cx="762000" cy="4572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a:cs typeface="+mn-cs"/>
              </a:rPr>
              <a:t>Toy</a:t>
            </a:r>
            <a:r>
              <a:rPr lang="en-US" sz="2800">
                <a:cs typeface="+mn-cs"/>
              </a:rPr>
              <a:t> </a:t>
            </a:r>
            <a:r>
              <a:rPr lang="en-US" sz="1800">
                <a:cs typeface="+mn-cs"/>
              </a:rPr>
              <a:t>US</a:t>
            </a:r>
            <a:endParaRPr lang="en-US" sz="3200">
              <a:cs typeface="+mn-cs"/>
            </a:endParaRPr>
          </a:p>
        </p:txBody>
      </p:sp>
      <p:cxnSp>
        <p:nvCxnSpPr>
          <p:cNvPr id="440326" name="AutoShape 6"/>
          <p:cNvCxnSpPr>
            <a:cxnSpLocks noChangeShapeType="1"/>
            <a:stCxn id="440324" idx="3"/>
            <a:endCxn id="440325" idx="3"/>
          </p:cNvCxnSpPr>
          <p:nvPr/>
        </p:nvCxnSpPr>
        <p:spPr bwMode="auto">
          <a:xfrm>
            <a:off x="1219200" y="4457700"/>
            <a:ext cx="1588" cy="8001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810000" y="3124200"/>
            <a:ext cx="1228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600200" y="3657600"/>
            <a:ext cx="7315200"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914400" y="5562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Cost Sharing Arrangements (-7T)</a:t>
            </a:r>
            <a:endParaRPr lang="en-US" dirty="0" smtClean="0">
              <a:cs typeface="+mj-cs"/>
            </a:endParaRPr>
          </a:p>
        </p:txBody>
      </p:sp>
      <p:sp>
        <p:nvSpPr>
          <p:cNvPr id="3" name="Content Placeholder 2"/>
          <p:cNvSpPr>
            <a:spLocks noGrp="1"/>
          </p:cNvSpPr>
          <p:nvPr>
            <p:ph idx="1"/>
          </p:nvPr>
        </p:nvSpPr>
        <p:spPr>
          <a:xfrm>
            <a:off x="228600" y="1371600"/>
            <a:ext cx="8686800" cy="5181600"/>
          </a:xfrm>
        </p:spPr>
        <p:txBody>
          <a:bodyPr>
            <a:normAutofit fontScale="92500"/>
          </a:bodyPr>
          <a:lstStyle/>
          <a:p>
            <a:pPr eaLnBrk="1" hangingPunct="1">
              <a:defRPr/>
            </a:pPr>
            <a:r>
              <a:rPr lang="en-US" dirty="0" smtClean="0">
                <a:cs typeface="+mn-cs"/>
              </a:rPr>
              <a:t>Reasons for CSAs and transfer pricing concerns</a:t>
            </a:r>
          </a:p>
          <a:p>
            <a:pPr eaLnBrk="1" hangingPunct="1">
              <a:defRPr/>
            </a:pPr>
            <a:r>
              <a:rPr lang="en-US" b="1" dirty="0" smtClean="0">
                <a:cs typeface="+mn-cs"/>
              </a:rPr>
              <a:t>CSA:</a:t>
            </a:r>
            <a:r>
              <a:rPr lang="en-US" dirty="0" smtClean="0">
                <a:cs typeface="+mn-cs"/>
              </a:rPr>
              <a:t> arrangement by which controlled participants share the costs and risks of developing cost shared intangibles in proportion to their reasonably </a:t>
            </a:r>
            <a:r>
              <a:rPr lang="en-US" i="1" dirty="0" smtClean="0">
                <a:cs typeface="+mn-cs"/>
              </a:rPr>
              <a:t>anticipated</a:t>
            </a:r>
            <a:r>
              <a:rPr lang="en-US" dirty="0" smtClean="0">
                <a:cs typeface="+mn-cs"/>
              </a:rPr>
              <a:t> benefits (RAB) shares.</a:t>
            </a:r>
          </a:p>
          <a:p>
            <a:pPr lvl="1" eaLnBrk="1" hangingPunct="1">
              <a:defRPr/>
            </a:pPr>
            <a:r>
              <a:rPr lang="en-US" dirty="0" smtClean="0">
                <a:cs typeface="+mn-cs"/>
              </a:rPr>
              <a:t>Xilinx v. CIR, 598 F.3d 1191 (9</a:t>
            </a:r>
            <a:r>
              <a:rPr lang="en-US" baseline="30000" dirty="0" smtClean="0">
                <a:cs typeface="+mn-cs"/>
              </a:rPr>
              <a:t>th</a:t>
            </a:r>
            <a:r>
              <a:rPr lang="en-US" dirty="0" smtClean="0">
                <a:cs typeface="+mn-cs"/>
              </a:rPr>
              <a:t> Cir. 2010) (stock </a:t>
            </a:r>
            <a:r>
              <a:rPr lang="en-US" smtClean="0">
                <a:cs typeface="+mn-cs"/>
              </a:rPr>
              <a:t>option expenses</a:t>
            </a:r>
            <a:r>
              <a:rPr lang="en-US" dirty="0" smtClean="0">
                <a:cs typeface="+mn-cs"/>
              </a:rPr>
              <a:t>)</a:t>
            </a:r>
          </a:p>
          <a:p>
            <a:pPr eaLnBrk="1" hangingPunct="1">
              <a:defRPr/>
            </a:pPr>
            <a:r>
              <a:rPr lang="en-US" dirty="0" smtClean="0">
                <a:cs typeface="+mn-cs"/>
              </a:rPr>
              <a:t>If there is a valid CSA, each participant is considered to be an owner of the IP and therefore </a:t>
            </a:r>
            <a:r>
              <a:rPr lang="en-US" b="1" dirty="0" smtClean="0">
                <a:cs typeface="+mn-cs"/>
              </a:rPr>
              <a:t>no</a:t>
            </a:r>
            <a:r>
              <a:rPr lang="en-US" dirty="0" smtClean="0">
                <a:cs typeface="+mn-cs"/>
              </a:rPr>
              <a:t> royalty is imputed.</a:t>
            </a:r>
          </a:p>
          <a:p>
            <a:pPr eaLnBrk="1" hangingPunct="1">
              <a:defRPr/>
            </a:pPr>
            <a:r>
              <a:rPr lang="en-US" dirty="0" smtClean="0">
                <a:cs typeface="+mn-cs"/>
              </a:rPr>
              <a:t>Buy-in payments (platform contribution costs)</a:t>
            </a:r>
          </a:p>
          <a:p>
            <a:pPr lvl="1" eaLnBrk="1" hangingPunct="1">
              <a:defRPr/>
            </a:pPr>
            <a:r>
              <a:rPr lang="en-US" i="1" dirty="0" err="1" smtClean="0">
                <a:cs typeface="+mn-cs"/>
              </a:rPr>
              <a:t>Veritas</a:t>
            </a:r>
            <a:r>
              <a:rPr lang="en-US" i="1" dirty="0" smtClean="0">
                <a:cs typeface="+mn-cs"/>
              </a:rPr>
              <a:t> v. CIR</a:t>
            </a:r>
            <a:r>
              <a:rPr lang="en-US" dirty="0" smtClean="0">
                <a:cs typeface="+mn-cs"/>
              </a:rPr>
              <a:t>, 133 T.C. 297 (2010)</a:t>
            </a:r>
          </a:p>
        </p:txBody>
      </p:sp>
      <p:sp>
        <p:nvSpPr>
          <p:cNvPr id="4" name="Footer Placeholder 3"/>
          <p:cNvSpPr>
            <a:spLocks noGrp="1"/>
          </p:cNvSpPr>
          <p:nvPr>
            <p:ph type="ftr" sz="quarter" idx="10"/>
          </p:nvPr>
        </p:nvSpPr>
        <p:spPr/>
        <p:txBody>
          <a:bodyPr/>
          <a:lstStyle/>
          <a:p>
            <a:pPr>
              <a:defRPr/>
            </a:pPr>
            <a:r>
              <a:rPr lang="en-US" smtClean="0"/>
              <a:t>IT_TransferPrice_2014</a:t>
            </a:r>
            <a:endParaRPr lang="en-US" dirty="0"/>
          </a:p>
        </p:txBody>
      </p:sp>
      <p:sp>
        <p:nvSpPr>
          <p:cNvPr id="5" name="Slide Number Placeholder 4"/>
          <p:cNvSpPr>
            <a:spLocks noGrp="1"/>
          </p:cNvSpPr>
          <p:nvPr>
            <p:ph type="sldNum" sz="quarter" idx="11"/>
          </p:nvPr>
        </p:nvSpPr>
        <p:spPr/>
        <p:txBody>
          <a:bodyPr/>
          <a:lstStyle/>
          <a:p>
            <a:pPr>
              <a:defRPr/>
            </a:pPr>
            <a:endParaRPr lang="en-US"/>
          </a:p>
          <a:p>
            <a:pPr>
              <a:defRPr/>
            </a:pPr>
            <a:endParaRPr lang="en-US"/>
          </a:p>
          <a:p>
            <a:pPr>
              <a:defRPr/>
            </a:pPr>
            <a:fld id="{631BD259-23B0-5E45-B2A3-AB8B2E750FDE}"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fld id="{397A7EF3-96E3-B44C-933D-4F63E67490AA}" type="slidenum">
              <a:rPr lang="en-US"/>
              <a:pPr>
                <a:defRPr/>
              </a:pPr>
              <a:t>11</a:t>
            </a:fld>
            <a:endParaRPr lang="en-US"/>
          </a:p>
        </p:txBody>
      </p:sp>
      <p:sp>
        <p:nvSpPr>
          <p:cNvPr id="445442" name="Rectangle 2"/>
          <p:cNvSpPr>
            <a:spLocks noGrp="1" noChangeArrowheads="1"/>
          </p:cNvSpPr>
          <p:nvPr>
            <p:ph type="title"/>
          </p:nvPr>
        </p:nvSpPr>
        <p:spPr/>
        <p:txBody>
          <a:bodyPr/>
          <a:lstStyle/>
          <a:p>
            <a:pPr eaLnBrk="1" hangingPunct="1">
              <a:defRPr/>
            </a:pPr>
            <a:r>
              <a:rPr lang="en-US" b="1" dirty="0" smtClean="0">
                <a:cs typeface="+mj-cs"/>
              </a:rPr>
              <a:t>Transfer Pricing</a:t>
            </a:r>
          </a:p>
        </p:txBody>
      </p:sp>
      <p:sp>
        <p:nvSpPr>
          <p:cNvPr id="445443" name="Rectangle 3"/>
          <p:cNvSpPr>
            <a:spLocks noGrp="1" noChangeArrowheads="1"/>
          </p:cNvSpPr>
          <p:nvPr>
            <p:ph type="body" idx="1"/>
          </p:nvPr>
        </p:nvSpPr>
        <p:spPr>
          <a:xfrm>
            <a:off x="152400" y="1371600"/>
            <a:ext cx="8763000" cy="5257800"/>
          </a:xfrm>
        </p:spPr>
        <p:txBody>
          <a:bodyPr>
            <a:normAutofit fontScale="92500"/>
          </a:bodyPr>
          <a:lstStyle/>
          <a:p>
            <a:pPr eaLnBrk="1" hangingPunct="1">
              <a:defRPr/>
            </a:pPr>
            <a:r>
              <a:rPr lang="en-US" sz="2400" dirty="0"/>
              <a:t>BOP:  482 determinations sustained absent showing of abuse of discretion—allocations are arbitrary, capricious, or unreasonable. </a:t>
            </a:r>
            <a:endParaRPr lang="en-US" sz="2400" dirty="0" smtClean="0">
              <a:cs typeface="+mn-cs"/>
            </a:endParaRPr>
          </a:p>
          <a:p>
            <a:pPr eaLnBrk="1" hangingPunct="1">
              <a:defRPr/>
            </a:pPr>
            <a:r>
              <a:rPr lang="en-US" sz="2400" dirty="0" smtClean="0">
                <a:cs typeface="+mn-cs"/>
              </a:rPr>
              <a:t>Enforcement/Penalty Provisions:</a:t>
            </a:r>
          </a:p>
          <a:p>
            <a:pPr lvl="1" eaLnBrk="1" hangingPunct="1">
              <a:defRPr/>
            </a:pPr>
            <a:r>
              <a:rPr lang="en-US" sz="2000" dirty="0" smtClean="0">
                <a:cs typeface="+mn-cs"/>
              </a:rPr>
              <a:t>1059A</a:t>
            </a:r>
          </a:p>
          <a:p>
            <a:pPr lvl="1" eaLnBrk="1" hangingPunct="1">
              <a:defRPr/>
            </a:pPr>
            <a:r>
              <a:rPr lang="en-US" sz="2000" dirty="0" smtClean="0">
                <a:cs typeface="+mn-cs"/>
              </a:rPr>
              <a:t>6038A; and </a:t>
            </a:r>
          </a:p>
          <a:p>
            <a:pPr lvl="1" eaLnBrk="1" hangingPunct="1">
              <a:defRPr/>
            </a:pPr>
            <a:r>
              <a:rPr lang="en-US" sz="2000" dirty="0" smtClean="0">
                <a:cs typeface="+mn-cs"/>
              </a:rPr>
              <a:t>6662(e) and 6662(e)(B)</a:t>
            </a:r>
          </a:p>
          <a:p>
            <a:pPr lvl="2" eaLnBrk="1" hangingPunct="1">
              <a:defRPr/>
            </a:pPr>
            <a:r>
              <a:rPr lang="en-US" sz="1800" i="1" dirty="0" smtClean="0">
                <a:cs typeface="+mn-cs"/>
              </a:rPr>
              <a:t>Substantial valuation misstatement</a:t>
            </a:r>
            <a:r>
              <a:rPr lang="en-US" sz="1800" dirty="0" smtClean="0">
                <a:cs typeface="+mn-cs"/>
              </a:rPr>
              <a:t>: price/value &gt; 200% (or 50% less) than correct amount or net 482 adjustment exceeds the lessor of $5mm or 10% of gross receipts</a:t>
            </a:r>
          </a:p>
          <a:p>
            <a:pPr lvl="2" eaLnBrk="1" hangingPunct="1">
              <a:defRPr/>
            </a:pPr>
            <a:r>
              <a:rPr lang="en-US" sz="1800" dirty="0" smtClean="0">
                <a:cs typeface="+mn-cs"/>
              </a:rPr>
              <a:t>Gross valuation misstatement: same as above but 400% (or 25%) or net 482 adjustment exceeds the lessor of $20mm or 20% of gross receipts</a:t>
            </a:r>
          </a:p>
          <a:p>
            <a:pPr eaLnBrk="1" hangingPunct="1">
              <a:defRPr/>
            </a:pPr>
            <a:r>
              <a:rPr lang="en-US" sz="2400" dirty="0" smtClean="0">
                <a:cs typeface="+mn-cs"/>
              </a:rPr>
              <a:t>APAs and Arbitrations</a:t>
            </a:r>
          </a:p>
          <a:p>
            <a:pPr lvl="1" eaLnBrk="1" hangingPunct="1">
              <a:defRPr/>
            </a:pPr>
            <a:r>
              <a:rPr lang="en-US" sz="2000" dirty="0" err="1" smtClean="0">
                <a:cs typeface="+mn-cs"/>
              </a:rPr>
              <a:t>Uni</a:t>
            </a:r>
            <a:r>
              <a:rPr lang="en-US" sz="2000" dirty="0" smtClean="0">
                <a:cs typeface="+mn-cs"/>
              </a:rPr>
              <a:t>, Bi, and Multilateral</a:t>
            </a:r>
          </a:p>
          <a:p>
            <a:pPr eaLnBrk="1" hangingPunct="1">
              <a:defRPr/>
            </a:pPr>
            <a:r>
              <a:rPr lang="en-US" sz="2400" dirty="0" smtClean="0">
                <a:cs typeface="+mn-cs"/>
              </a:rPr>
              <a:t>Income Tax Treaties</a:t>
            </a:r>
          </a:p>
          <a:p>
            <a:pPr lvl="1" eaLnBrk="1" hangingPunct="1">
              <a:defRPr/>
            </a:pPr>
            <a:r>
              <a:rPr lang="en-US" sz="2000" dirty="0" smtClean="0">
                <a:cs typeface="+mn-cs"/>
              </a:rPr>
              <a:t>Art. 9(2)</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fld id="{3323DFEA-9582-6C41-B1F0-858E1A6325F4}" type="slidenum">
              <a:rPr lang="en-US"/>
              <a:pPr>
                <a:defRPr/>
              </a:pPr>
              <a:t>12</a:t>
            </a:fld>
            <a:endParaRPr lang="en-US"/>
          </a:p>
        </p:txBody>
      </p:sp>
      <p:sp>
        <p:nvSpPr>
          <p:cNvPr id="442370" name="Rectangle 2"/>
          <p:cNvSpPr>
            <a:spLocks noGrp="1" noChangeArrowheads="1"/>
          </p:cNvSpPr>
          <p:nvPr>
            <p:ph type="title"/>
          </p:nvPr>
        </p:nvSpPr>
        <p:spPr>
          <a:xfrm>
            <a:off x="228600" y="274638"/>
            <a:ext cx="8763000" cy="715962"/>
          </a:xfrm>
        </p:spPr>
        <p:txBody>
          <a:bodyPr/>
          <a:lstStyle/>
          <a:p>
            <a:pPr eaLnBrk="1" hangingPunct="1">
              <a:defRPr/>
            </a:pPr>
            <a:r>
              <a:rPr lang="en-US" b="1" dirty="0" smtClean="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Tree>
    <p:extLst>
      <p:ext uri="{BB962C8B-B14F-4D97-AF65-F5344CB8AC3E}">
        <p14:creationId xmlns:p14="http://schemas.microsoft.com/office/powerpoint/2010/main" val="20587143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715962"/>
          </a:xfrm>
        </p:spPr>
        <p:txBody>
          <a:bodyPr/>
          <a:lstStyle/>
          <a:p>
            <a:r>
              <a:rPr lang="en-US" b="1" dirty="0"/>
              <a:t>Google Double Irish/Dutch Sandwich </a:t>
            </a:r>
            <a:r>
              <a:rPr lang="en-US" b="1" dirty="0" smtClean="0"/>
              <a:t>II</a:t>
            </a:r>
            <a:r>
              <a:rPr lang="en-US" b="1" dirty="0"/>
              <a:t>-2003</a:t>
            </a:r>
            <a:endParaRPr lang="en-US" dirty="0"/>
          </a:p>
        </p:txBody>
      </p:sp>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rcRect l="-16181" r="-16181"/>
          <a:stretch>
            <a:fillRect/>
          </a:stretch>
        </p:blipFill>
        <p:spPr>
          <a:xfrm>
            <a:off x="152400" y="1219200"/>
            <a:ext cx="8839200" cy="5486400"/>
          </a:xfrm>
        </p:spPr>
      </p:pic>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endParaRPr lang="en-US" smtClean="0"/>
          </a:p>
          <a:p>
            <a:pPr>
              <a:defRPr/>
            </a:pPr>
            <a:endParaRPr lang="en-US" smtClean="0"/>
          </a:p>
          <a:p>
            <a:pPr>
              <a:defRPr/>
            </a:pPr>
            <a:fld id="{2AD504A3-9196-8845-9F31-27ACF5F3FEA9}" type="slidenum">
              <a:rPr lang="en-US" smtClean="0"/>
              <a:pPr>
                <a:defRPr/>
              </a:pPr>
              <a:t>13</a:t>
            </a:fld>
            <a:endParaRPr lang="en-US"/>
          </a:p>
        </p:txBody>
      </p:sp>
    </p:spTree>
    <p:extLst>
      <p:ext uri="{BB962C8B-B14F-4D97-AF65-F5344CB8AC3E}">
        <p14:creationId xmlns:p14="http://schemas.microsoft.com/office/powerpoint/2010/main" val="49215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fld id="{AB929AE5-C05C-F748-A142-91BA75F7E99E}" type="slidenum">
              <a:rPr lang="en-US"/>
              <a:pPr>
                <a:defRPr/>
              </a:pPr>
              <a:t>2</a:t>
            </a:fld>
            <a:endParaRPr lang="en-US"/>
          </a:p>
        </p:txBody>
      </p:sp>
      <p:sp>
        <p:nvSpPr>
          <p:cNvPr id="441346" name="Rectangle 2"/>
          <p:cNvSpPr>
            <a:spLocks noGrp="1" noChangeArrowheads="1"/>
          </p:cNvSpPr>
          <p:nvPr>
            <p:ph type="title"/>
          </p:nvPr>
        </p:nvSpPr>
        <p:spPr/>
        <p:txBody>
          <a:bodyPr/>
          <a:lstStyle/>
          <a:p>
            <a:pPr eaLnBrk="1" hangingPunct="1">
              <a:defRPr/>
            </a:pPr>
            <a:r>
              <a:rPr lang="en-US" b="1" smtClean="0">
                <a:cs typeface="+mj-cs"/>
              </a:rPr>
              <a:t>Transfer Pricing: 482</a:t>
            </a:r>
          </a:p>
        </p:txBody>
      </p:sp>
      <p:sp>
        <p:nvSpPr>
          <p:cNvPr id="441347" name="Rectangle 3"/>
          <p:cNvSpPr>
            <a:spLocks noGrp="1" noChangeArrowheads="1"/>
          </p:cNvSpPr>
          <p:nvPr>
            <p:ph type="body" idx="1"/>
          </p:nvPr>
        </p:nvSpPr>
        <p:spPr>
          <a:xfrm>
            <a:off x="381000" y="1371600"/>
            <a:ext cx="8534400" cy="4953000"/>
          </a:xfrm>
        </p:spPr>
        <p:txBody>
          <a:bodyPr/>
          <a:lstStyle/>
          <a:p>
            <a:pPr marL="0" indent="0" eaLnBrk="1" hangingPunct="1">
              <a:lnSpc>
                <a:spcPct val="90000"/>
              </a:lnSpc>
              <a:buFontTx/>
              <a:buNone/>
              <a:defRPr/>
            </a:pPr>
            <a:r>
              <a:rPr lang="en-US" sz="2400" dirty="0" smtClean="0">
                <a:cs typeface="+mn-cs"/>
              </a:rPr>
              <a:t>In any case of two or more organizations, trades, or businesses (whether or not incorporated, whether or not organized in the United States, and whether or not affiliated) owned or controlled directly or indirectly by the same interests, the Secretary may distribute, apportion, or allocate gross income, deductions, credits, or allowances between or among such organizations, trades, or businesses, if he determines that such distribution, apportionment, or allocation is necessary in order to prevent evasion of taxes or clearly to reflect the income of any of such organizations, trades, or businesses. In the case of any transfer (or license) of intangible property (within the meaning of section 936(h)(3)(B)), the income with respect to such transfer or license shall be </a:t>
            </a:r>
            <a:r>
              <a:rPr lang="en-US" sz="2400" u="sng" dirty="0" smtClean="0">
                <a:cs typeface="+mn-cs"/>
              </a:rPr>
              <a:t>commensurate with the income</a:t>
            </a:r>
            <a:r>
              <a:rPr lang="en-US" sz="2400" dirty="0" smtClean="0">
                <a:cs typeface="+mn-cs"/>
              </a:rPr>
              <a:t> attributable to the intangible.</a:t>
            </a:r>
            <a:endParaRPr lang="en-US" sz="3600"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fld id="{3323DFEA-9582-6C41-B1F0-858E1A6325F4}" type="slidenum">
              <a:rPr lang="en-US"/>
              <a:pPr>
                <a:defRPr/>
              </a:pPr>
              <a:t>3</a:t>
            </a:fld>
            <a:endParaRPr lang="en-US"/>
          </a:p>
        </p:txBody>
      </p:sp>
      <p:sp>
        <p:nvSpPr>
          <p:cNvPr id="442370" name="Rectangle 2"/>
          <p:cNvSpPr>
            <a:spLocks noGrp="1" noChangeArrowheads="1"/>
          </p:cNvSpPr>
          <p:nvPr>
            <p:ph type="title"/>
          </p:nvPr>
        </p:nvSpPr>
        <p:spPr/>
        <p:txBody>
          <a:bodyPr/>
          <a:lstStyle/>
          <a:p>
            <a:pPr eaLnBrk="1" hangingPunct="1">
              <a:defRPr/>
            </a:pPr>
            <a:r>
              <a:rPr lang="en-US" b="1" dirty="0" smtClean="0">
                <a:cs typeface="+mj-cs"/>
              </a:rPr>
              <a:t>Transfer Pricing:  482 Regulations</a:t>
            </a:r>
          </a:p>
        </p:txBody>
      </p:sp>
      <p:sp>
        <p:nvSpPr>
          <p:cNvPr id="442371" name="Rectangle 3"/>
          <p:cNvSpPr>
            <a:spLocks noGrp="1" noChangeArrowheads="1"/>
          </p:cNvSpPr>
          <p:nvPr>
            <p:ph type="body" idx="1"/>
          </p:nvPr>
        </p:nvSpPr>
        <p:spPr>
          <a:xfrm>
            <a:off x="228600" y="1371600"/>
            <a:ext cx="8839200" cy="4754563"/>
          </a:xfrm>
        </p:spPr>
        <p:txBody>
          <a:bodyPr/>
          <a:lstStyle/>
          <a:p>
            <a:pPr marL="0" indent="0" eaLnBrk="1" hangingPunct="1">
              <a:buFontTx/>
              <a:buNone/>
              <a:defRPr/>
            </a:pPr>
            <a:endParaRPr lang="en-US" sz="2400" dirty="0" smtClean="0">
              <a:cs typeface="+mn-cs"/>
            </a:endParaRPr>
          </a:p>
          <a:p>
            <a:pPr marL="292100" indent="-292100" eaLnBrk="1" hangingPunct="1">
              <a:defRPr/>
            </a:pPr>
            <a:r>
              <a:rPr lang="en-US" sz="2400" dirty="0" smtClean="0">
                <a:cs typeface="+mn-cs"/>
              </a:rPr>
              <a:t>1968:  Set out arm</a:t>
            </a:r>
            <a:r>
              <a:rPr lang="ja-JP" altLang="en-US" sz="2400" dirty="0" smtClean="0">
                <a:latin typeface="Arial"/>
                <a:cs typeface="+mn-cs"/>
              </a:rPr>
              <a:t>’</a:t>
            </a:r>
            <a:r>
              <a:rPr lang="en-US" sz="2400" dirty="0" smtClean="0">
                <a:cs typeface="+mn-cs"/>
              </a:rPr>
              <a:t>s-length standard for loans, services, use and sale of tangible property, and transfer of intangible property</a:t>
            </a:r>
          </a:p>
          <a:p>
            <a:pPr marL="292100" indent="-292100" eaLnBrk="1" hangingPunct="1">
              <a:defRPr/>
            </a:pPr>
            <a:r>
              <a:rPr lang="en-US" sz="2400" dirty="0" smtClean="0">
                <a:cs typeface="+mn-cs"/>
              </a:rPr>
              <a:t>1986:  Added the CWI standard in section 482 for intangibles</a:t>
            </a:r>
          </a:p>
          <a:p>
            <a:pPr marL="292100" indent="-292100" eaLnBrk="1" hangingPunct="1">
              <a:defRPr/>
            </a:pPr>
            <a:r>
              <a:rPr lang="en-US" sz="2400" dirty="0" smtClean="0">
                <a:cs typeface="+mn-cs"/>
              </a:rPr>
              <a:t>1988:  Treasury White Paper </a:t>
            </a:r>
          </a:p>
          <a:p>
            <a:pPr marL="292100" indent="-292100" eaLnBrk="1" hangingPunct="1">
              <a:defRPr/>
            </a:pPr>
            <a:r>
              <a:rPr lang="en-US" sz="2400" dirty="0" smtClean="0">
                <a:cs typeface="+mn-cs"/>
              </a:rPr>
              <a:t>1994:  Final Section 482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2005:  New Proposed Cost-Sharing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2006:  New Controlled Services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2008-9:  New Temporary Cost-Sharing </a:t>
            </a:r>
            <a:r>
              <a:rPr lang="en-US" sz="2400" dirty="0" err="1" smtClean="0">
                <a:cs typeface="+mn-cs"/>
              </a:rPr>
              <a:t>Regs</a:t>
            </a:r>
            <a:endParaRPr lang="en-US" sz="2400" dirty="0" smtClean="0">
              <a:cs typeface="+mn-cs"/>
            </a:endParaRPr>
          </a:p>
          <a:p>
            <a:pPr marL="292100" indent="-292100" eaLnBrk="1" hangingPunct="1">
              <a:defRPr/>
            </a:pPr>
            <a:r>
              <a:rPr lang="en-US" sz="2400" dirty="0" smtClean="0">
                <a:cs typeface="+mn-cs"/>
              </a:rPr>
              <a:t>Dec. 16, 2011: Final Cost-Sharing </a:t>
            </a:r>
            <a:r>
              <a:rPr lang="en-US" sz="2400" dirty="0" err="1" smtClean="0">
                <a:cs typeface="+mn-cs"/>
              </a:rPr>
              <a:t>Regs</a:t>
            </a:r>
            <a:endParaRPr lang="en-US" sz="3200"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Transfer Pricing: 482 Regulations</a:t>
            </a:r>
            <a:endParaRPr lang="en-US" dirty="0" smtClean="0">
              <a:cs typeface="+mj-cs"/>
            </a:endParaRPr>
          </a:p>
        </p:txBody>
      </p:sp>
      <p:sp>
        <p:nvSpPr>
          <p:cNvPr id="3" name="Content Placeholder 2"/>
          <p:cNvSpPr>
            <a:spLocks noGrp="1"/>
          </p:cNvSpPr>
          <p:nvPr>
            <p:ph idx="1"/>
          </p:nvPr>
        </p:nvSpPr>
        <p:spPr>
          <a:xfrm>
            <a:off x="228600" y="1371600"/>
            <a:ext cx="8686800" cy="5105400"/>
          </a:xfrm>
        </p:spPr>
        <p:txBody>
          <a:bodyPr>
            <a:noAutofit/>
          </a:bodyPr>
          <a:lstStyle/>
          <a:p>
            <a:pPr eaLnBrk="1" hangingPunct="1">
              <a:defRPr/>
            </a:pPr>
            <a:r>
              <a:rPr lang="en-US" sz="2400" dirty="0" smtClean="0">
                <a:cs typeface="+mn-cs"/>
              </a:rPr>
              <a:t>In determining the true taxable income of a controlled taxpayer, the standard to be applied in every case is that of a taxpayer dealing at </a:t>
            </a:r>
            <a:r>
              <a:rPr lang="en-US" sz="2400" i="1" dirty="0" smtClean="0">
                <a:cs typeface="+mn-cs"/>
              </a:rPr>
              <a:t>arm’s length </a:t>
            </a:r>
            <a:r>
              <a:rPr lang="en-US" sz="2400" dirty="0" smtClean="0">
                <a:cs typeface="+mn-cs"/>
              </a:rPr>
              <a:t>with an uncontrolled taxpayer. A </a:t>
            </a:r>
            <a:r>
              <a:rPr lang="en-US" sz="2400" i="1" dirty="0" smtClean="0">
                <a:cs typeface="+mn-cs"/>
              </a:rPr>
              <a:t>controlled transaction </a:t>
            </a:r>
            <a:r>
              <a:rPr lang="en-US" sz="2400" dirty="0" smtClean="0">
                <a:cs typeface="+mn-cs"/>
              </a:rPr>
              <a:t>meets the arm’s length standard if the results of the transaction are consistent with the results that would have been realized if uncontrolled taxpayers had engaged in the same transaction under the same circumstances (arm’s length result). However, because identical transactions can rarely be located, whether a transaction produces an arm’s length result generally will be determined by reference to the results of </a:t>
            </a:r>
            <a:r>
              <a:rPr lang="en-US" sz="2400" i="1" dirty="0" smtClean="0">
                <a:cs typeface="+mn-cs"/>
              </a:rPr>
              <a:t>comparable transactions</a:t>
            </a:r>
            <a:r>
              <a:rPr lang="en-US" sz="2400" dirty="0" smtClean="0">
                <a:cs typeface="+mn-cs"/>
              </a:rPr>
              <a:t> under comparable circumstances. (-1(b)(1))</a:t>
            </a:r>
          </a:p>
        </p:txBody>
      </p:sp>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endParaRPr lang="en-US"/>
          </a:p>
          <a:p>
            <a:pPr>
              <a:defRPr/>
            </a:pPr>
            <a:endParaRPr lang="en-US"/>
          </a:p>
          <a:p>
            <a:pPr>
              <a:defRPr/>
            </a:pPr>
            <a:fld id="{3D8B59BC-CF4A-EC48-8AE4-DE9C5DEE1AEE}"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Transfer Pricing: 482 Regulations</a:t>
            </a:r>
            <a:endParaRPr lang="en-US" dirty="0" smtClean="0">
              <a:cs typeface="+mj-cs"/>
            </a:endParaRPr>
          </a:p>
        </p:txBody>
      </p:sp>
      <p:sp>
        <p:nvSpPr>
          <p:cNvPr id="3" name="Content Placeholder 2"/>
          <p:cNvSpPr>
            <a:spLocks noGrp="1"/>
          </p:cNvSpPr>
          <p:nvPr>
            <p:ph idx="1"/>
          </p:nvPr>
        </p:nvSpPr>
        <p:spPr>
          <a:xfrm>
            <a:off x="228600" y="1371600"/>
            <a:ext cx="8686800" cy="5257800"/>
          </a:xfrm>
        </p:spPr>
        <p:txBody>
          <a:bodyPr>
            <a:normAutofit fontScale="92500"/>
          </a:bodyPr>
          <a:lstStyle/>
          <a:p>
            <a:pPr marL="342900" indent="-342900" eaLnBrk="1" hangingPunct="1">
              <a:defRPr/>
            </a:pPr>
            <a:r>
              <a:rPr lang="en-US" sz="2400" dirty="0" smtClean="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sz="1800" dirty="0" smtClean="0"/>
              <a:t>Transactions between unrelated parties provide the most objective basis for determining whether the results of a controlled transaction are arm’s length. (-1(c)(2))</a:t>
            </a:r>
          </a:p>
          <a:p>
            <a:pPr marL="342900" indent="-342900" eaLnBrk="1" hangingPunct="1">
              <a:defRPr/>
            </a:pPr>
            <a:r>
              <a:rPr lang="en-US" sz="2400" dirty="0" smtClean="0">
                <a:cs typeface="+mn-cs"/>
              </a:rPr>
              <a:t>Comparability</a:t>
            </a:r>
          </a:p>
          <a:p>
            <a:pPr marL="723900" lvl="1" indent="-342900" eaLnBrk="1" hangingPunct="1">
              <a:defRPr/>
            </a:pPr>
            <a:r>
              <a:rPr lang="en-US" sz="2000" i="1" dirty="0" smtClean="0"/>
              <a:t>Economic Functions</a:t>
            </a:r>
            <a:r>
              <a:rPr lang="en-US" sz="2000" dirty="0" smtClean="0"/>
              <a:t>:  R&amp;D, Product design, manufacturing, purchasing, marketing, transportation, management services</a:t>
            </a:r>
          </a:p>
          <a:p>
            <a:pPr marL="723900" lvl="1" indent="-342900" eaLnBrk="1" hangingPunct="1">
              <a:defRPr/>
            </a:pPr>
            <a:r>
              <a:rPr lang="en-US" sz="2000" i="1" dirty="0" smtClean="0"/>
              <a:t>Contract Terms</a:t>
            </a:r>
            <a:r>
              <a:rPr lang="en-US" sz="2000" dirty="0" smtClean="0"/>
              <a:t>: volume, warranties, duration of licenses, credit terms</a:t>
            </a:r>
          </a:p>
          <a:p>
            <a:pPr marL="723900" lvl="1" indent="-342900" eaLnBrk="1" hangingPunct="1">
              <a:defRPr/>
            </a:pPr>
            <a:r>
              <a:rPr lang="en-US" sz="2000" i="1" dirty="0" smtClean="0"/>
              <a:t>Risks:</a:t>
            </a:r>
            <a:r>
              <a:rPr lang="en-US" sz="2000" dirty="0" smtClean="0"/>
              <a:t> market risks, financial risks (FX, interest rate), product liability risk </a:t>
            </a:r>
          </a:p>
          <a:p>
            <a:pPr marL="723900" lvl="1" indent="-342900" eaLnBrk="1" hangingPunct="1">
              <a:defRPr/>
            </a:pPr>
            <a:r>
              <a:rPr lang="en-US" sz="2000" i="1" dirty="0" smtClean="0"/>
              <a:t>Economic Conditions</a:t>
            </a:r>
            <a:r>
              <a:rPr lang="en-US" sz="2000" dirty="0" smtClean="0"/>
              <a:t>: relative size of markets, market shares, location-specific costs</a:t>
            </a:r>
          </a:p>
          <a:p>
            <a:pPr marL="342900" indent="-342900" eaLnBrk="1" hangingPunct="1">
              <a:defRPr/>
            </a:pPr>
            <a:r>
              <a:rPr lang="en-US" sz="2400" dirty="0" smtClean="0">
                <a:cs typeface="+mn-cs"/>
              </a:rPr>
              <a:t>Arm’s length Range (-1(e))</a:t>
            </a:r>
          </a:p>
          <a:p>
            <a:pPr eaLnBrk="1" hangingPunct="1">
              <a:defRPr/>
            </a:pPr>
            <a:endParaRPr lang="en-US" dirty="0" smtClean="0">
              <a:cs typeface="+mn-cs"/>
            </a:endParaRPr>
          </a:p>
          <a:p>
            <a:pPr lvl="1" eaLnBrk="1" hangingPunct="1">
              <a:defRPr/>
            </a:pPr>
            <a:endParaRPr lang="en-US" sz="2000" dirty="0" smtClean="0"/>
          </a:p>
        </p:txBody>
      </p:sp>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endParaRPr lang="en-US"/>
          </a:p>
          <a:p>
            <a:pPr>
              <a:defRPr/>
            </a:pPr>
            <a:endParaRPr lang="en-US"/>
          </a:p>
          <a:p>
            <a:pPr>
              <a:defRPr/>
            </a:pPr>
            <a:fld id="{FFF158C7-65A3-F74B-8B71-6DBA3945224B}"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cs typeface="+mj-cs"/>
              </a:rPr>
              <a:t>Transfer Pricing Methods</a:t>
            </a:r>
          </a:p>
        </p:txBody>
      </p:sp>
      <p:sp>
        <p:nvSpPr>
          <p:cNvPr id="3" name="Content Placeholder 2"/>
          <p:cNvSpPr>
            <a:spLocks noGrp="1"/>
          </p:cNvSpPr>
          <p:nvPr>
            <p:ph idx="1"/>
          </p:nvPr>
        </p:nvSpPr>
        <p:spPr/>
        <p:txBody>
          <a:bodyPr/>
          <a:lstStyle/>
          <a:p>
            <a:pPr eaLnBrk="1" hangingPunct="1">
              <a:defRPr/>
            </a:pPr>
            <a:r>
              <a:rPr lang="en-US" dirty="0" smtClean="0">
                <a:cs typeface="+mn-cs"/>
              </a:rPr>
              <a:t>Tangible</a:t>
            </a:r>
          </a:p>
          <a:p>
            <a:pPr lvl="1" eaLnBrk="1" hangingPunct="1">
              <a:defRPr/>
            </a:pPr>
            <a:r>
              <a:rPr lang="en-US" dirty="0" smtClean="0"/>
              <a:t>CUP, RP, CP</a:t>
            </a:r>
          </a:p>
          <a:p>
            <a:pPr lvl="1" eaLnBrk="1" hangingPunct="1">
              <a:defRPr/>
            </a:pPr>
            <a:r>
              <a:rPr lang="en-US" dirty="0" smtClean="0"/>
              <a:t>Comparable Profits</a:t>
            </a:r>
          </a:p>
          <a:p>
            <a:pPr lvl="1" eaLnBrk="1" hangingPunct="1">
              <a:defRPr/>
            </a:pPr>
            <a:r>
              <a:rPr lang="en-US" dirty="0" smtClean="0"/>
              <a:t>Profit Split</a:t>
            </a:r>
          </a:p>
          <a:p>
            <a:pPr eaLnBrk="1" hangingPunct="1">
              <a:defRPr/>
            </a:pPr>
            <a:r>
              <a:rPr lang="en-US" dirty="0" smtClean="0">
                <a:cs typeface="+mn-cs"/>
              </a:rPr>
              <a:t>Intangible</a:t>
            </a:r>
          </a:p>
          <a:p>
            <a:pPr lvl="1" eaLnBrk="1" hangingPunct="1">
              <a:defRPr/>
            </a:pPr>
            <a:r>
              <a:rPr lang="en-US" dirty="0" smtClean="0"/>
              <a:t>CUT</a:t>
            </a:r>
          </a:p>
          <a:p>
            <a:pPr lvl="1" eaLnBrk="1" hangingPunct="1">
              <a:defRPr/>
            </a:pPr>
            <a:r>
              <a:rPr lang="en-US" dirty="0" smtClean="0"/>
              <a:t>Comparable Profits</a:t>
            </a:r>
          </a:p>
          <a:p>
            <a:pPr lvl="1" eaLnBrk="1" hangingPunct="1">
              <a:defRPr/>
            </a:pPr>
            <a:r>
              <a:rPr lang="en-US" dirty="0" smtClean="0"/>
              <a:t>Profit Split</a:t>
            </a:r>
          </a:p>
        </p:txBody>
      </p:sp>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endParaRPr lang="en-US"/>
          </a:p>
          <a:p>
            <a:pPr>
              <a:defRPr/>
            </a:pPr>
            <a:endParaRPr lang="en-US"/>
          </a:p>
          <a:p>
            <a:pPr>
              <a:defRPr/>
            </a:pPr>
            <a:fld id="{CAB83079-7B4B-244A-8578-361FEC2CA9FC}"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Transfer Pricing: Transaction Methods</a:t>
            </a:r>
            <a:endParaRPr lang="en-US" b="1" dirty="0"/>
          </a:p>
        </p:txBody>
      </p:sp>
      <p:sp>
        <p:nvSpPr>
          <p:cNvPr id="3" name="Content Placeholder 2"/>
          <p:cNvSpPr>
            <a:spLocks noGrp="1"/>
          </p:cNvSpPr>
          <p:nvPr>
            <p:ph idx="1"/>
          </p:nvPr>
        </p:nvSpPr>
        <p:spPr>
          <a:xfrm>
            <a:off x="228600" y="1371600"/>
            <a:ext cx="8686800" cy="4754563"/>
          </a:xfrm>
        </p:spPr>
        <p:txBody>
          <a:bodyPr/>
          <a:lstStyle/>
          <a:p>
            <a:r>
              <a:rPr lang="en-US" sz="2400" i="1" dirty="0" smtClean="0"/>
              <a:t>Comparable Uncontrolled Price</a:t>
            </a:r>
            <a:r>
              <a:rPr lang="en-US" sz="2400" dirty="0" smtClean="0"/>
              <a:t> (CUP) (tangible property)</a:t>
            </a:r>
          </a:p>
          <a:p>
            <a:pPr lvl="1"/>
            <a:r>
              <a:rPr lang="en-US" sz="2000" dirty="0" smtClean="0"/>
              <a:t>Compares amount charged in a controlled transaction by reference to amount charged in a </a:t>
            </a:r>
            <a:r>
              <a:rPr lang="en-US" sz="2000" i="1" dirty="0" smtClean="0"/>
              <a:t>comparable uncontrolled transaction</a:t>
            </a:r>
            <a:r>
              <a:rPr lang="en-US" sz="2000" dirty="0" smtClean="0"/>
              <a:t> (-3(b)(2)</a:t>
            </a:r>
          </a:p>
          <a:p>
            <a:pPr lvl="1"/>
            <a:r>
              <a:rPr lang="en-US" sz="2000" dirty="0" smtClean="0"/>
              <a:t>Comparable? Effect of TMs, etc.</a:t>
            </a:r>
          </a:p>
          <a:p>
            <a:r>
              <a:rPr lang="en-US" sz="2400" i="1" dirty="0" smtClean="0"/>
              <a:t>Comparable Uncontrolled Transactions </a:t>
            </a:r>
            <a:r>
              <a:rPr lang="en-US" sz="2400" dirty="0" smtClean="0"/>
              <a:t>(CUT) (intangibles) (-4)</a:t>
            </a:r>
          </a:p>
          <a:p>
            <a:pPr lvl="1"/>
            <a:r>
              <a:rPr lang="en-US" sz="2000" dirty="0" smtClean="0"/>
              <a:t>Comparable IP must have same </a:t>
            </a:r>
            <a:r>
              <a:rPr lang="en-US" sz="2000" i="1" dirty="0" smtClean="0"/>
              <a:t>profit potential</a:t>
            </a:r>
            <a:r>
              <a:rPr lang="en-US" sz="2000" dirty="0" smtClean="0"/>
              <a:t> –NPV of benefits to be realized (based on prospective profits or costs) (-4(c)(2)(iii)(B)(1)</a:t>
            </a:r>
          </a:p>
          <a:p>
            <a:pPr lvl="1"/>
            <a:r>
              <a:rPr lang="en-US" sz="2000" dirty="0" smtClean="0"/>
              <a:t>CWI adjustments, but not if, </a:t>
            </a:r>
            <a:r>
              <a:rPr lang="en-US" sz="2000" i="1" dirty="0" smtClean="0"/>
              <a:t>inter alia</a:t>
            </a:r>
            <a:r>
              <a:rPr lang="en-US" sz="2000" dirty="0" smtClean="0"/>
              <a:t>, IP transferred to uncontrolled taxpayer in a CUT transaction under substantially the same circumstances as those of the controlled transaction (-4(f)) </a:t>
            </a:r>
          </a:p>
          <a:p>
            <a:pPr lvl="1"/>
            <a:endParaRPr lang="en-US" dirty="0"/>
          </a:p>
        </p:txBody>
      </p:sp>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endParaRPr lang="en-US" smtClean="0"/>
          </a:p>
          <a:p>
            <a:pPr>
              <a:defRPr/>
            </a:pPr>
            <a:endParaRPr lang="en-US" smtClean="0"/>
          </a:p>
          <a:p>
            <a:pPr>
              <a:defRPr/>
            </a:pPr>
            <a:fld id="{2AD504A3-9196-8845-9F31-27ACF5F3FEA9}" type="slidenum">
              <a:rPr lang="en-US" smtClean="0"/>
              <a:pPr>
                <a:defRPr/>
              </a:pPr>
              <a:t>7</a:t>
            </a:fld>
            <a:endParaRPr lang="en-US"/>
          </a:p>
        </p:txBody>
      </p:sp>
    </p:spTree>
    <p:extLst>
      <p:ext uri="{BB962C8B-B14F-4D97-AF65-F5344CB8AC3E}">
        <p14:creationId xmlns:p14="http://schemas.microsoft.com/office/powerpoint/2010/main" val="193162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Transfer Pricing: Transaction Methods</a:t>
            </a:r>
            <a:endParaRPr lang="en-US" dirty="0"/>
          </a:p>
        </p:txBody>
      </p:sp>
      <p:sp>
        <p:nvSpPr>
          <p:cNvPr id="3" name="Content Placeholder 2"/>
          <p:cNvSpPr>
            <a:spLocks noGrp="1"/>
          </p:cNvSpPr>
          <p:nvPr>
            <p:ph idx="1"/>
          </p:nvPr>
        </p:nvSpPr>
        <p:spPr>
          <a:xfrm>
            <a:off x="457200" y="1371600"/>
            <a:ext cx="8458200" cy="5105400"/>
          </a:xfrm>
        </p:spPr>
        <p:txBody>
          <a:bodyPr/>
          <a:lstStyle/>
          <a:p>
            <a:r>
              <a:rPr lang="en-US" sz="2400" i="1" dirty="0" smtClean="0"/>
              <a:t>Resale Price </a:t>
            </a:r>
            <a:r>
              <a:rPr lang="en-US" sz="2400" dirty="0" smtClean="0"/>
              <a:t>(tangible property)</a:t>
            </a:r>
          </a:p>
          <a:p>
            <a:pPr lvl="1"/>
            <a:r>
              <a:rPr lang="en-US" sz="2000" dirty="0" smtClean="0"/>
              <a:t>Sales between related parties are analyzed from the POV of a </a:t>
            </a:r>
            <a:r>
              <a:rPr lang="en-US" sz="2000" i="1" dirty="0" smtClean="0"/>
              <a:t>buyer</a:t>
            </a:r>
            <a:r>
              <a:rPr lang="en-US" sz="2000" dirty="0" smtClean="0"/>
              <a:t> that resells the goods to an unrelated person and is used in cases where the reseller (distributor) does not add substantial value to the goods by physically altering them before resale (-4(c))</a:t>
            </a:r>
          </a:p>
          <a:p>
            <a:pPr lvl="1"/>
            <a:r>
              <a:rPr lang="en-US" sz="2000" dirty="0" smtClean="0"/>
              <a:t>Not ordinarily used where the controlled party uses its IP to add substantial value.</a:t>
            </a:r>
          </a:p>
          <a:p>
            <a:pPr lvl="1"/>
            <a:r>
              <a:rPr lang="en-US" sz="2000" dirty="0" smtClean="0"/>
              <a:t>Similarity of functions, risks borne, and contractual terms are especially important</a:t>
            </a:r>
          </a:p>
          <a:p>
            <a:r>
              <a:rPr lang="en-US" sz="2400" i="1" dirty="0" smtClean="0"/>
              <a:t>Cost Plus </a:t>
            </a:r>
            <a:r>
              <a:rPr lang="en-US" sz="2400" dirty="0" smtClean="0"/>
              <a:t>(tangible property)</a:t>
            </a:r>
            <a:endParaRPr lang="en-US" sz="2400" i="1" dirty="0" smtClean="0"/>
          </a:p>
          <a:p>
            <a:pPr lvl="1"/>
            <a:r>
              <a:rPr lang="en-US" sz="2000" dirty="0" smtClean="0"/>
              <a:t>Compares gross profit markups of comparable controlled and uncontrolled transactions.  Focuses on POV of </a:t>
            </a:r>
            <a:r>
              <a:rPr lang="en-US" sz="2000" i="1" dirty="0" smtClean="0"/>
              <a:t>producer, manufacturer</a:t>
            </a:r>
            <a:r>
              <a:rPr lang="en-US" sz="2000" dirty="0" smtClean="0"/>
              <a:t>. (-4(d))</a:t>
            </a:r>
            <a:endParaRPr lang="en-US" sz="2000" dirty="0"/>
          </a:p>
        </p:txBody>
      </p:sp>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endParaRPr lang="en-US" smtClean="0"/>
          </a:p>
          <a:p>
            <a:pPr>
              <a:defRPr/>
            </a:pPr>
            <a:endParaRPr lang="en-US" smtClean="0"/>
          </a:p>
          <a:p>
            <a:pPr>
              <a:defRPr/>
            </a:pPr>
            <a:fld id="{2AD504A3-9196-8845-9F31-27ACF5F3FEA9}" type="slidenum">
              <a:rPr lang="en-US" smtClean="0"/>
              <a:pPr>
                <a:defRPr/>
              </a:pPr>
              <a:t>8</a:t>
            </a:fld>
            <a:endParaRPr lang="en-US"/>
          </a:p>
        </p:txBody>
      </p:sp>
    </p:spTree>
    <p:extLst>
      <p:ext uri="{BB962C8B-B14F-4D97-AF65-F5344CB8AC3E}">
        <p14:creationId xmlns:p14="http://schemas.microsoft.com/office/powerpoint/2010/main" val="363596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Transfer Pricing: </a:t>
            </a:r>
            <a:r>
              <a:rPr lang="en-US" b="1" dirty="0" smtClean="0"/>
              <a:t>Profit-Based Methods</a:t>
            </a:r>
            <a:endParaRPr lang="en-US" dirty="0"/>
          </a:p>
        </p:txBody>
      </p:sp>
      <p:sp>
        <p:nvSpPr>
          <p:cNvPr id="3" name="Content Placeholder 2"/>
          <p:cNvSpPr>
            <a:spLocks noGrp="1"/>
          </p:cNvSpPr>
          <p:nvPr>
            <p:ph idx="1"/>
          </p:nvPr>
        </p:nvSpPr>
        <p:spPr>
          <a:xfrm>
            <a:off x="152400" y="1219200"/>
            <a:ext cx="8763000" cy="5334000"/>
          </a:xfrm>
        </p:spPr>
        <p:txBody>
          <a:bodyPr>
            <a:normAutofit lnSpcReduction="10000"/>
          </a:bodyPr>
          <a:lstStyle/>
          <a:p>
            <a:pPr marL="292100" indent="-292100"/>
            <a:r>
              <a:rPr lang="en-US" sz="2400" i="1" dirty="0" smtClean="0"/>
              <a:t>Profit Split</a:t>
            </a:r>
          </a:p>
          <a:p>
            <a:pPr marL="571500" lvl="1" indent="-342900"/>
            <a:r>
              <a:rPr lang="en-US" sz="2000" dirty="0" smtClean="0"/>
              <a:t>Allocate P&amp;L based on relative value of each controlled taxpayer’s contribution to combined P&amp;L based on functions performed, risks assumed, and capital employed by each party.  (-6(b))</a:t>
            </a:r>
          </a:p>
          <a:p>
            <a:pPr marL="571500" lvl="1" indent="-342900"/>
            <a:r>
              <a:rPr lang="en-US" sz="2000" dirty="0" smtClean="0"/>
              <a:t>Comparable Profit Split (-6(c)(2))</a:t>
            </a:r>
          </a:p>
          <a:p>
            <a:pPr marL="800100" lvl="2" indent="-228600"/>
            <a:r>
              <a:rPr lang="en-US" sz="1800" dirty="0" smtClean="0"/>
              <a:t>Difficult to find uncontrolled parties dealing at arm’s length in similar transactions and enough information about their combined P&amp;Ls</a:t>
            </a:r>
          </a:p>
          <a:p>
            <a:pPr marL="800100" lvl="2" indent="-228600"/>
            <a:r>
              <a:rPr lang="en-US" sz="1800" dirty="0" smtClean="0"/>
              <a:t>Examine operating profit margin relative to financial metric</a:t>
            </a:r>
          </a:p>
          <a:p>
            <a:pPr marL="571500" lvl="1" indent="-342900"/>
            <a:r>
              <a:rPr lang="en-US" sz="2000" dirty="0" smtClean="0"/>
              <a:t>Residual Profit Split (-6(c)(3))</a:t>
            </a:r>
          </a:p>
          <a:p>
            <a:pPr marL="800100" lvl="2" indent="-228600"/>
            <a:r>
              <a:rPr lang="en-US" sz="1800" dirty="0" smtClean="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smtClean="0"/>
              <a:t>Residual profit divided among the controlled parties based on relative value of their contributions of IP to the relevant business activity</a:t>
            </a:r>
          </a:p>
          <a:p>
            <a:pPr marL="1206500" lvl="3"/>
            <a:r>
              <a:rPr lang="en-US" sz="1600" dirty="0" smtClean="0"/>
              <a:t>External market benchmarks that reflect the FMV of the IP,</a:t>
            </a:r>
          </a:p>
          <a:p>
            <a:pPr marL="1206500" lvl="3"/>
            <a:r>
              <a:rPr lang="en-US" sz="1600" dirty="0" smtClean="0"/>
              <a:t>Capitalized cost of developing the IP, or</a:t>
            </a:r>
          </a:p>
          <a:p>
            <a:pPr marL="1206500" lvl="3"/>
            <a:r>
              <a:rPr lang="en-US" sz="1600" dirty="0" smtClean="0"/>
              <a:t>The amount of actual expenditures</a:t>
            </a:r>
          </a:p>
          <a:p>
            <a:pPr lvl="3"/>
            <a:endParaRPr lang="en-US" sz="1600" dirty="0"/>
          </a:p>
        </p:txBody>
      </p:sp>
      <p:sp>
        <p:nvSpPr>
          <p:cNvPr id="4" name="Footer Placeholder 3"/>
          <p:cNvSpPr>
            <a:spLocks noGrp="1"/>
          </p:cNvSpPr>
          <p:nvPr>
            <p:ph type="ftr" sz="quarter" idx="10"/>
          </p:nvPr>
        </p:nvSpPr>
        <p:spPr/>
        <p:txBody>
          <a:bodyPr/>
          <a:lstStyle/>
          <a:p>
            <a:pPr>
              <a:defRPr/>
            </a:pPr>
            <a:r>
              <a:rPr lang="en-US" smtClean="0"/>
              <a:t>IT_TransferPrice_2014</a:t>
            </a:r>
            <a:endParaRPr lang="en-US"/>
          </a:p>
        </p:txBody>
      </p:sp>
      <p:sp>
        <p:nvSpPr>
          <p:cNvPr id="5" name="Slide Number Placeholder 4"/>
          <p:cNvSpPr>
            <a:spLocks noGrp="1"/>
          </p:cNvSpPr>
          <p:nvPr>
            <p:ph type="sldNum" sz="quarter" idx="11"/>
          </p:nvPr>
        </p:nvSpPr>
        <p:spPr/>
        <p:txBody>
          <a:bodyPr/>
          <a:lstStyle/>
          <a:p>
            <a:pPr>
              <a:defRPr/>
            </a:pPr>
            <a:endParaRPr lang="en-US" smtClean="0"/>
          </a:p>
          <a:p>
            <a:pPr>
              <a:defRPr/>
            </a:pPr>
            <a:endParaRPr lang="en-US" smtClean="0"/>
          </a:p>
          <a:p>
            <a:pPr>
              <a:defRPr/>
            </a:pPr>
            <a:fld id="{2AD504A3-9196-8845-9F31-27ACF5F3FEA9}" type="slidenum">
              <a:rPr lang="en-US" smtClean="0"/>
              <a:pPr>
                <a:defRPr/>
              </a:pPr>
              <a:t>9</a:t>
            </a:fld>
            <a:endParaRPr lang="en-US"/>
          </a:p>
        </p:txBody>
      </p:sp>
    </p:spTree>
    <p:extLst>
      <p:ext uri="{BB962C8B-B14F-4D97-AF65-F5344CB8AC3E}">
        <p14:creationId xmlns:p14="http://schemas.microsoft.com/office/powerpoint/2010/main" val="2553444753"/>
      </p:ext>
    </p:extLst>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7676</TotalTime>
  <Words>1423</Words>
  <Application>Microsoft Macintosh PowerPoint</Application>
  <PresentationFormat>On-screen Show (4:3)</PresentationFormat>
  <Paragraphs>127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1_Default Design</vt:lpstr>
      <vt:lpstr>Transfer Pricing</vt:lpstr>
      <vt:lpstr>Transfer Pricing: 482</vt:lpstr>
      <vt:lpstr>Transfer Pricing:  482 Regulations</vt:lpstr>
      <vt:lpstr>Transfer Pricing: 482 Regulations</vt:lpstr>
      <vt:lpstr>Transfer Pricing: 482 Regulations</vt:lpstr>
      <vt:lpstr>Transfer Pricing Methods</vt:lpstr>
      <vt:lpstr>Transfer Pricing: Transaction Methods</vt:lpstr>
      <vt:lpstr>Transfer Pricing: Transaction Methods</vt:lpstr>
      <vt:lpstr>Transfer Pricing: Profit-Based Methods</vt:lpstr>
      <vt:lpstr>Cost Sharing Arrangements (-7T)</vt:lpstr>
      <vt:lpstr>Transfer Pricing</vt:lpstr>
      <vt:lpstr>Google Double Irish/Dutch Sandwich I-2003</vt:lpstr>
      <vt:lpstr>Google Double Irish/Dutch Sandwich II-2003</vt:lpstr>
    </vt:vector>
  </TitlesOfParts>
  <Company>Fordham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Colon</cp:lastModifiedBy>
  <cp:revision>205</cp:revision>
  <dcterms:created xsi:type="dcterms:W3CDTF">2006-01-20T19:34:26Z</dcterms:created>
  <dcterms:modified xsi:type="dcterms:W3CDTF">2014-04-12T13:27:00Z</dcterms:modified>
</cp:coreProperties>
</file>