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handoutMasterIdLst>
    <p:handoutMasterId r:id="rId22"/>
  </p:handoutMasterIdLst>
  <p:sldIdLst>
    <p:sldId id="362" r:id="rId2"/>
    <p:sldId id="363" r:id="rId3"/>
    <p:sldId id="348" r:id="rId4"/>
    <p:sldId id="364" r:id="rId5"/>
    <p:sldId id="365" r:id="rId6"/>
    <p:sldId id="355" r:id="rId7"/>
    <p:sldId id="356" r:id="rId8"/>
    <p:sldId id="357" r:id="rId9"/>
    <p:sldId id="358" r:id="rId10"/>
    <p:sldId id="359" r:id="rId11"/>
    <p:sldId id="360" r:id="rId12"/>
    <p:sldId id="366" r:id="rId13"/>
    <p:sldId id="361" r:id="rId14"/>
    <p:sldId id="367" r:id="rId15"/>
    <p:sldId id="368" r:id="rId16"/>
    <p:sldId id="369" r:id="rId17"/>
    <p:sldId id="352" r:id="rId18"/>
    <p:sldId id="353" r:id="rId19"/>
    <p:sldId id="354" r:id="rId20"/>
  </p:sldIdLst>
  <p:sldSz cx="9144000" cy="6858000" type="screen4x3"/>
  <p:notesSz cx="6997700" cy="9283700"/>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b="1"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2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36" d="100"/>
        <a:sy n="236" d="100"/>
      </p:scale>
      <p:origin x="0" y="288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D8A16C5D-D3D8-43F2-B1B0-7AD32D8ACA26}" type="slidenum">
              <a:rPr lang="en-US"/>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8D3712E9-4BE3-49DB-927E-C8BE8433C149}"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ftr" sz="quarter" idx="10"/>
          </p:nvPr>
        </p:nvSpPr>
        <p:spPr/>
        <p:txBody>
          <a:bodyPr/>
          <a:lstStyle>
            <a:lvl1pPr>
              <a:defRPr sz="900" dirty="0" err="1" smtClean="0"/>
            </a:lvl1pPr>
          </a:lstStyle>
          <a:p>
            <a:pPr>
              <a:defRPr/>
            </a:pPr>
            <a:r>
              <a:rPr lang="en-US"/>
              <a:t>IT_TreatyShop</a:t>
            </a:r>
          </a:p>
        </p:txBody>
      </p:sp>
      <p:sp>
        <p:nvSpPr>
          <p:cNvPr id="5" name="Rectangle 5"/>
          <p:cNvSpPr>
            <a:spLocks noGrp="1" noChangeArrowheads="1"/>
          </p:cNvSpPr>
          <p:nvPr>
            <p:ph type="sldNum" sz="quarter" idx="11"/>
          </p:nvPr>
        </p:nvSpPr>
        <p:spPr/>
        <p:txBody>
          <a:bodyPr/>
          <a:lstStyle>
            <a:lvl1pPr>
              <a:defRPr sz="1000"/>
            </a:lvl1pPr>
          </a:lstStyle>
          <a:p>
            <a:endParaRPr lang="en-US"/>
          </a:p>
          <a:p>
            <a:fld id="{222CA50A-A46A-4C10-9B68-E16FCB1312D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5" name="Rectangle 5"/>
          <p:cNvSpPr>
            <a:spLocks noGrp="1" noChangeArrowheads="1"/>
          </p:cNvSpPr>
          <p:nvPr>
            <p:ph type="sldNum" sz="quarter" idx="11"/>
          </p:nvPr>
        </p:nvSpPr>
        <p:spPr>
          <a:ln/>
        </p:spPr>
        <p:txBody>
          <a:bodyPr/>
          <a:lstStyle>
            <a:lvl1pPr>
              <a:defRPr/>
            </a:lvl1pPr>
          </a:lstStyle>
          <a:p>
            <a:fld id="{551CAB4C-90B2-4FA3-8A97-F797E8AF917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5" name="Rectangle 5"/>
          <p:cNvSpPr>
            <a:spLocks noGrp="1" noChangeArrowheads="1"/>
          </p:cNvSpPr>
          <p:nvPr>
            <p:ph type="sldNum" sz="quarter" idx="11"/>
          </p:nvPr>
        </p:nvSpPr>
        <p:spPr>
          <a:ln/>
        </p:spPr>
        <p:txBody>
          <a:bodyPr/>
          <a:lstStyle>
            <a:lvl1pPr>
              <a:defRPr/>
            </a:lvl1pPr>
          </a:lstStyle>
          <a:p>
            <a:fld id="{DB7BB5B8-32F2-4FB0-B0CA-E20901C8662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0" y="6553200"/>
            <a:ext cx="2895600" cy="228600"/>
          </a:xfrm>
        </p:spPr>
        <p:txBody>
          <a:bodyPr/>
          <a:lstStyle>
            <a:lvl1pPr>
              <a:defRPr sz="800"/>
            </a:lvl1pPr>
          </a:lstStyle>
          <a:p>
            <a:pPr>
              <a:defRPr/>
            </a:pPr>
            <a:r>
              <a:rPr lang="en-US"/>
              <a:t>IT_TreatyShop</a:t>
            </a:r>
          </a:p>
        </p:txBody>
      </p:sp>
      <p:sp>
        <p:nvSpPr>
          <p:cNvPr id="5" name="Slide Number Placeholder 4"/>
          <p:cNvSpPr>
            <a:spLocks noGrp="1"/>
          </p:cNvSpPr>
          <p:nvPr>
            <p:ph type="sldNum" sz="quarter" idx="11"/>
          </p:nvPr>
        </p:nvSpPr>
        <p:spPr/>
        <p:txBody>
          <a:bodyPr/>
          <a:lstStyle>
            <a:lvl1pPr>
              <a:defRPr sz="1000"/>
            </a:lvl1pPr>
          </a:lstStyle>
          <a:p>
            <a:endParaRPr lang="en-US"/>
          </a:p>
          <a:p>
            <a:fld id="{77F2A382-FE6F-46AD-98F6-F239E994D7B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5" name="Rectangle 5"/>
          <p:cNvSpPr>
            <a:spLocks noGrp="1" noChangeArrowheads="1"/>
          </p:cNvSpPr>
          <p:nvPr>
            <p:ph type="sldNum" sz="quarter" idx="11"/>
          </p:nvPr>
        </p:nvSpPr>
        <p:spPr>
          <a:ln/>
        </p:spPr>
        <p:txBody>
          <a:bodyPr/>
          <a:lstStyle>
            <a:lvl1pPr>
              <a:defRPr/>
            </a:lvl1pPr>
          </a:lstStyle>
          <a:p>
            <a:fld id="{9B03D7ED-7CC0-4438-8282-41BBEB0CAF7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6" name="Rectangle 5"/>
          <p:cNvSpPr>
            <a:spLocks noGrp="1" noChangeArrowheads="1"/>
          </p:cNvSpPr>
          <p:nvPr>
            <p:ph type="sldNum" sz="quarter" idx="11"/>
          </p:nvPr>
        </p:nvSpPr>
        <p:spPr>
          <a:ln/>
        </p:spPr>
        <p:txBody>
          <a:bodyPr/>
          <a:lstStyle>
            <a:lvl1pPr>
              <a:defRPr/>
            </a:lvl1pPr>
          </a:lstStyle>
          <a:p>
            <a:fld id="{D7D74E5B-AAB2-484A-8D06-567E20A565D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8" name="Rectangle 5"/>
          <p:cNvSpPr>
            <a:spLocks noGrp="1" noChangeArrowheads="1"/>
          </p:cNvSpPr>
          <p:nvPr>
            <p:ph type="sldNum" sz="quarter" idx="11"/>
          </p:nvPr>
        </p:nvSpPr>
        <p:spPr>
          <a:ln/>
        </p:spPr>
        <p:txBody>
          <a:bodyPr/>
          <a:lstStyle>
            <a:lvl1pPr>
              <a:defRPr/>
            </a:lvl1pPr>
          </a:lstStyle>
          <a:p>
            <a:fld id="{1217CFF9-8097-409B-9345-CBE8D002A4B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4" name="Rectangle 5"/>
          <p:cNvSpPr>
            <a:spLocks noGrp="1" noChangeArrowheads="1"/>
          </p:cNvSpPr>
          <p:nvPr>
            <p:ph type="sldNum" sz="quarter" idx="11"/>
          </p:nvPr>
        </p:nvSpPr>
        <p:spPr>
          <a:ln/>
        </p:spPr>
        <p:txBody>
          <a:bodyPr/>
          <a:lstStyle>
            <a:lvl1pPr>
              <a:defRPr/>
            </a:lvl1pPr>
          </a:lstStyle>
          <a:p>
            <a:fld id="{E29F809F-4DB3-44CD-834F-C34D6C57572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3" name="Rectangle 5"/>
          <p:cNvSpPr>
            <a:spLocks noGrp="1" noChangeArrowheads="1"/>
          </p:cNvSpPr>
          <p:nvPr>
            <p:ph type="sldNum" sz="quarter" idx="11"/>
          </p:nvPr>
        </p:nvSpPr>
        <p:spPr>
          <a:ln/>
        </p:spPr>
        <p:txBody>
          <a:bodyPr/>
          <a:lstStyle>
            <a:lvl1pPr>
              <a:defRPr/>
            </a:lvl1pPr>
          </a:lstStyle>
          <a:p>
            <a:fld id="{B17D59DF-A3CD-41F7-9AE0-63C2C8F1E0B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6" name="Rectangle 5"/>
          <p:cNvSpPr>
            <a:spLocks noGrp="1" noChangeArrowheads="1"/>
          </p:cNvSpPr>
          <p:nvPr>
            <p:ph type="sldNum" sz="quarter" idx="11"/>
          </p:nvPr>
        </p:nvSpPr>
        <p:spPr>
          <a:ln/>
        </p:spPr>
        <p:txBody>
          <a:bodyPr/>
          <a:lstStyle>
            <a:lvl1pPr>
              <a:defRPr/>
            </a:lvl1pPr>
          </a:lstStyle>
          <a:p>
            <a:fld id="{284A3292-8B08-497F-90E6-AB937DED107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IT_TreatyShop</a:t>
            </a:r>
          </a:p>
        </p:txBody>
      </p:sp>
      <p:sp>
        <p:nvSpPr>
          <p:cNvPr id="6" name="Rectangle 5"/>
          <p:cNvSpPr>
            <a:spLocks noGrp="1" noChangeArrowheads="1"/>
          </p:cNvSpPr>
          <p:nvPr>
            <p:ph type="sldNum" sz="quarter" idx="11"/>
          </p:nvPr>
        </p:nvSpPr>
        <p:spPr>
          <a:ln/>
        </p:spPr>
        <p:txBody>
          <a:bodyPr/>
          <a:lstStyle>
            <a:lvl1pPr>
              <a:defRPr/>
            </a:lvl1pPr>
          </a:lstStyle>
          <a:p>
            <a:fld id="{AD8399AE-8A84-4E1B-B0E3-7D2C15056CA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371600"/>
            <a:ext cx="82296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4"/>
          <p:cNvSpPr>
            <a:spLocks noGrp="1" noChangeArrowheads="1"/>
          </p:cNvSpPr>
          <p:nvPr>
            <p:ph type="ftr" sz="quarter" idx="3"/>
          </p:nvPr>
        </p:nvSpPr>
        <p:spPr bwMode="auto">
          <a:xfrm>
            <a:off x="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mn-ea"/>
                <a:cs typeface="+mn-cs"/>
              </a:defRPr>
            </a:lvl1pPr>
          </a:lstStyle>
          <a:p>
            <a:pPr>
              <a:defRPr/>
            </a:pPr>
            <a:r>
              <a:rPr lang="en-US"/>
              <a:t>IT_TreatyShop</a:t>
            </a:r>
          </a:p>
        </p:txBody>
      </p:sp>
      <p:sp>
        <p:nvSpPr>
          <p:cNvPr id="3077" name="Rectangle 5"/>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0FC03CF0-EE9C-4F03-9485-8F9BB0081E0E}" type="slidenum">
              <a:rPr lang="en-US"/>
              <a:pPr/>
              <a:t>‹#›</a:t>
            </a:fld>
            <a:endParaRPr lang="en-US"/>
          </a:p>
        </p:txBody>
      </p:sp>
      <p:sp>
        <p:nvSpPr>
          <p:cNvPr id="1030" name="Line 6"/>
          <p:cNvSpPr>
            <a:spLocks noChangeShapeType="1"/>
          </p:cNvSpPr>
          <p:nvPr userDrawn="1"/>
        </p:nvSpPr>
        <p:spPr bwMode="auto">
          <a:xfrm>
            <a:off x="0" y="1143000"/>
            <a:ext cx="9144000" cy="0"/>
          </a:xfrm>
          <a:prstGeom prst="line">
            <a:avLst/>
          </a:prstGeom>
          <a:noFill/>
          <a:ln w="38100">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Effect transition="in" filter="fade">
                                      <p:cBhvr>
                                        <p:cTn id="12" dur="2000"/>
                                        <p:tgtEl>
                                          <p:spTgt spid="307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75">
                                            <p:txEl>
                                              <p:pRg st="1" end="1"/>
                                            </p:txEl>
                                          </p:spTgt>
                                        </p:tgtEl>
                                        <p:attrNameLst>
                                          <p:attrName>style.visibility</p:attrName>
                                        </p:attrNameLst>
                                      </p:cBhvr>
                                      <p:to>
                                        <p:strVal val="visible"/>
                                      </p:to>
                                    </p:set>
                                    <p:animEffect transition="in" filter="fade">
                                      <p:cBhvr>
                                        <p:cTn id="15" dur="2000"/>
                                        <p:tgtEl>
                                          <p:spTgt spid="307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5">
                                            <p:txEl>
                                              <p:pRg st="2" end="2"/>
                                            </p:txEl>
                                          </p:spTgt>
                                        </p:tgtEl>
                                        <p:attrNameLst>
                                          <p:attrName>style.visibility</p:attrName>
                                        </p:attrNameLst>
                                      </p:cBhvr>
                                      <p:to>
                                        <p:strVal val="visible"/>
                                      </p:to>
                                    </p:set>
                                    <p:animEffect transition="in" filter="fade">
                                      <p:cBhvr>
                                        <p:cTn id="18" dur="2000"/>
                                        <p:tgtEl>
                                          <p:spTgt spid="3075">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75">
                                            <p:txEl>
                                              <p:pRg st="3" end="3"/>
                                            </p:txEl>
                                          </p:spTgt>
                                        </p:tgtEl>
                                        <p:attrNameLst>
                                          <p:attrName>style.visibility</p:attrName>
                                        </p:attrNameLst>
                                      </p:cBhvr>
                                      <p:to>
                                        <p:strVal val="visible"/>
                                      </p:to>
                                    </p:set>
                                    <p:animEffect transition="in" filter="fade">
                                      <p:cBhvr>
                                        <p:cTn id="21" dur="2000"/>
                                        <p:tgtEl>
                                          <p:spTgt spid="307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75">
                                            <p:txEl>
                                              <p:pRg st="4" end="4"/>
                                            </p:txEl>
                                          </p:spTgt>
                                        </p:tgtEl>
                                        <p:attrNameLst>
                                          <p:attrName>style.visibility</p:attrName>
                                        </p:attrNameLst>
                                      </p:cBhvr>
                                      <p:to>
                                        <p:strVal val="visible"/>
                                      </p:to>
                                    </p:set>
                                    <p:animEffect transition="in" filter="fade">
                                      <p:cBhvr>
                                        <p:cTn id="24" dur="20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tmplLst>
          <p:tmpl lvl="1">
            <p:tnLst>
              <p:par>
                <p:cTn presetID="10" presetClass="entr" presetSubtype="0"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Lst>
      </p:bldP>
    </p:bldLst>
  </p:timing>
  <p:hf hdr="0" dt="0"/>
  <p:txStyles>
    <p:titleStyle>
      <a:lvl1pPr algn="ctr" rtl="0" eaLnBrk="0" fontAlgn="base" hangingPunct="0">
        <a:spcBef>
          <a:spcPct val="0"/>
        </a:spcBef>
        <a:spcAft>
          <a:spcPct val="0"/>
        </a:spcAft>
        <a:defRPr sz="32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533400" indent="-533400" algn="l" rtl="0" eaLnBrk="0" fontAlgn="base" hangingPunct="0">
        <a:spcBef>
          <a:spcPct val="20000"/>
        </a:spcBef>
        <a:spcAft>
          <a:spcPct val="0"/>
        </a:spcAft>
        <a:buChar char="•"/>
        <a:defRPr sz="2800">
          <a:solidFill>
            <a:schemeClr val="tx1"/>
          </a:solidFill>
          <a:latin typeface="+mn-lt"/>
          <a:ea typeface="ＭＳ Ｐゴシック" charset="0"/>
          <a:cs typeface="ＭＳ Ｐゴシック" charset="0"/>
        </a:defRPr>
      </a:lvl1pPr>
      <a:lvl2pPr marL="914400" indent="-457200" algn="l" rtl="0" eaLnBrk="0" fontAlgn="base" hangingPunct="0">
        <a:spcBef>
          <a:spcPct val="20000"/>
        </a:spcBef>
        <a:spcAft>
          <a:spcPct val="0"/>
        </a:spcAft>
        <a:buSzPct val="70000"/>
        <a:buFont typeface="Wingdings" pitchFamily="2" charset="2"/>
        <a:buChar char="Ø"/>
        <a:defRPr sz="2400">
          <a:solidFill>
            <a:schemeClr val="tx1"/>
          </a:solidFill>
          <a:latin typeface="+mn-lt"/>
          <a:ea typeface="ＭＳ Ｐゴシック" charset="-128"/>
        </a:defRPr>
      </a:lvl2pPr>
      <a:lvl3pPr marL="1295400" indent="-381000" algn="l" rtl="0" eaLnBrk="0" fontAlgn="base" hangingPunct="0">
        <a:spcBef>
          <a:spcPct val="20000"/>
        </a:spcBef>
        <a:spcAft>
          <a:spcPct val="0"/>
        </a:spcAft>
        <a:buFont typeface="Wingdings" pitchFamily="2" charset="2"/>
        <a:buChar char="§"/>
        <a:defRPr sz="2000">
          <a:solidFill>
            <a:schemeClr val="tx1"/>
          </a:solidFill>
          <a:latin typeface="+mn-lt"/>
          <a:ea typeface="ＭＳ Ｐゴシック" charset="-128"/>
        </a:defRPr>
      </a:lvl3pPr>
      <a:lvl4pPr marL="1714500" indent="-342900" algn="l" rtl="0" eaLnBrk="0" fontAlgn="base" hangingPunct="0">
        <a:spcBef>
          <a:spcPct val="20000"/>
        </a:spcBef>
        <a:spcAft>
          <a:spcPct val="0"/>
        </a:spcAft>
        <a:buChar char="–"/>
        <a:defRPr>
          <a:solidFill>
            <a:schemeClr val="tx1"/>
          </a:solidFill>
          <a:latin typeface="+mn-lt"/>
          <a:ea typeface="ＭＳ Ｐゴシック" charset="-128"/>
        </a:defRPr>
      </a:lvl4pPr>
      <a:lvl5pPr marL="2171700" indent="-342900" algn="l" rtl="0" eaLnBrk="0" fontAlgn="base" hangingPunct="0">
        <a:spcBef>
          <a:spcPct val="20000"/>
        </a:spcBef>
        <a:spcAft>
          <a:spcPct val="0"/>
        </a:spcAft>
        <a:buChar char="»"/>
        <a:defRPr>
          <a:solidFill>
            <a:schemeClr val="tx1"/>
          </a:solidFill>
          <a:latin typeface="+mn-lt"/>
          <a:ea typeface="ＭＳ Ｐゴシック" charset="-128"/>
        </a:defRPr>
      </a:lvl5pPr>
      <a:lvl6pPr marL="2628900" indent="-342900" algn="l" rtl="0" fontAlgn="base">
        <a:spcBef>
          <a:spcPct val="20000"/>
        </a:spcBef>
        <a:spcAft>
          <a:spcPct val="0"/>
        </a:spcAft>
        <a:buChar char="»"/>
        <a:defRPr>
          <a:solidFill>
            <a:schemeClr val="tx1"/>
          </a:solidFill>
          <a:latin typeface="+mn-lt"/>
        </a:defRPr>
      </a:lvl6pPr>
      <a:lvl7pPr marL="3086100" indent="-342900" algn="l" rtl="0" fontAlgn="base">
        <a:spcBef>
          <a:spcPct val="20000"/>
        </a:spcBef>
        <a:spcAft>
          <a:spcPct val="0"/>
        </a:spcAft>
        <a:buChar char="»"/>
        <a:defRPr>
          <a:solidFill>
            <a:schemeClr val="tx1"/>
          </a:solidFill>
          <a:latin typeface="+mn-lt"/>
        </a:defRPr>
      </a:lvl7pPr>
      <a:lvl8pPr marL="3543300" indent="-342900" algn="l" rtl="0" fontAlgn="base">
        <a:spcBef>
          <a:spcPct val="20000"/>
        </a:spcBef>
        <a:spcAft>
          <a:spcPct val="0"/>
        </a:spcAft>
        <a:buChar char="»"/>
        <a:defRPr>
          <a:solidFill>
            <a:schemeClr val="tx1"/>
          </a:solidFill>
          <a:latin typeface="+mn-lt"/>
        </a:defRPr>
      </a:lvl8pPr>
      <a:lvl9pPr marL="4000500" indent="-3429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457200" y="228600"/>
            <a:ext cx="8229600" cy="715963"/>
          </a:xfrm>
        </p:spPr>
        <p:txBody>
          <a:bodyPr/>
          <a:lstStyle/>
          <a:p>
            <a:r>
              <a:rPr lang="en-US" b="1" smtClean="0">
                <a:ea typeface="ＭＳ Ｐゴシック" pitchFamily="34" charset="-128"/>
              </a:rPr>
              <a:t>Treaty Shopping</a:t>
            </a:r>
            <a:endParaRPr lang="en-US" smtClean="0">
              <a:ea typeface="ＭＳ Ｐゴシック" pitchFamily="34" charset="-128"/>
            </a:endParaRPr>
          </a:p>
        </p:txBody>
      </p:sp>
      <p:sp>
        <p:nvSpPr>
          <p:cNvPr id="28674" name="Content Placeholder 2"/>
          <p:cNvSpPr>
            <a:spLocks noGrp="1"/>
          </p:cNvSpPr>
          <p:nvPr>
            <p:ph idx="1"/>
          </p:nvPr>
        </p:nvSpPr>
        <p:spPr/>
        <p:txBody>
          <a:bodyPr/>
          <a:lstStyle/>
          <a:p>
            <a:pPr>
              <a:buFontTx/>
              <a:buNone/>
            </a:pPr>
            <a:r>
              <a:rPr lang="en-US" smtClean="0">
                <a:ea typeface="ＭＳ Ｐゴシック" pitchFamily="34" charset="-128"/>
              </a:rPr>
              <a:t> </a:t>
            </a:r>
          </a:p>
        </p:txBody>
      </p:sp>
      <p:sp>
        <p:nvSpPr>
          <p:cNvPr id="28675" name="TextBox 20"/>
          <p:cNvSpPr txBox="1">
            <a:spLocks noChangeArrowheads="1"/>
          </p:cNvSpPr>
          <p:nvPr/>
        </p:nvSpPr>
        <p:spPr bwMode="auto">
          <a:xfrm>
            <a:off x="3429000" y="1752600"/>
            <a:ext cx="2641600" cy="461963"/>
          </a:xfrm>
          <a:prstGeom prst="rect">
            <a:avLst/>
          </a:prstGeom>
          <a:noFill/>
          <a:ln w="9525">
            <a:noFill/>
            <a:miter lim="800000"/>
            <a:headEnd/>
            <a:tailEnd/>
          </a:ln>
        </p:spPr>
        <p:txBody>
          <a:bodyPr wrap="none">
            <a:spAutoFit/>
          </a:bodyPr>
          <a:lstStyle/>
          <a:p>
            <a:r>
              <a:rPr lang="en-US" sz="2400"/>
              <a:t>Non Treaty Owners</a:t>
            </a:r>
          </a:p>
        </p:txBody>
      </p:sp>
      <p:cxnSp>
        <p:nvCxnSpPr>
          <p:cNvPr id="14" name="Straight Connector 13"/>
          <p:cNvCxnSpPr>
            <a:cxnSpLocks noChangeShapeType="1"/>
            <a:stCxn id="27" idx="2"/>
            <a:endCxn id="17" idx="0"/>
          </p:cNvCxnSpPr>
          <p:nvPr/>
        </p:nvCxnSpPr>
        <p:spPr bwMode="auto">
          <a:xfrm rot="5400000">
            <a:off x="4229101" y="45720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886200" y="5105400"/>
            <a:ext cx="1752600" cy="685800"/>
          </a:xfrm>
          <a:prstGeom prst="rect">
            <a:avLst/>
          </a:prstGeom>
          <a:solidFill>
            <a:srgbClr val="FF9966"/>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S Co</a:t>
            </a:r>
          </a:p>
        </p:txBody>
      </p:sp>
      <p:sp>
        <p:nvSpPr>
          <p:cNvPr id="27" name="Rectangle 26"/>
          <p:cNvSpPr/>
          <p:nvPr/>
        </p:nvSpPr>
        <p:spPr>
          <a:xfrm>
            <a:off x="3886200" y="33528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Treaty Co</a:t>
            </a:r>
          </a:p>
        </p:txBody>
      </p:sp>
      <p:cxnSp>
        <p:nvCxnSpPr>
          <p:cNvPr id="33" name="Straight Connector 32"/>
          <p:cNvCxnSpPr>
            <a:cxnSpLocks noChangeShapeType="1"/>
            <a:stCxn id="28675" idx="2"/>
            <a:endCxn id="27" idx="0"/>
          </p:cNvCxnSpPr>
          <p:nvPr/>
        </p:nvCxnSpPr>
        <p:spPr bwMode="auto">
          <a:xfrm rot="16200000" flipH="1">
            <a:off x="4187031" y="2777332"/>
            <a:ext cx="1138237" cy="1270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905000" y="2514600"/>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stCxn id="28675" idx="1"/>
            <a:endCxn id="27" idx="1"/>
          </p:cNvCxnSpPr>
          <p:nvPr/>
        </p:nvCxnSpPr>
        <p:spPr bwMode="auto">
          <a:xfrm rot="10800000" flipH="1" flipV="1">
            <a:off x="3429000" y="1982788"/>
            <a:ext cx="457200" cy="1712912"/>
          </a:xfrm>
          <a:prstGeom prst="bentConnector3">
            <a:avLst>
              <a:gd name="adj1" fmla="val -5000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a:stCxn id="27" idx="1"/>
            <a:endCxn id="17" idx="1"/>
          </p:cNvCxnSpPr>
          <p:nvPr/>
        </p:nvCxnSpPr>
        <p:spPr bwMode="auto">
          <a:xfrm rot="10800000" flipV="1">
            <a:off x="3886200" y="3695700"/>
            <a:ext cx="1588" cy="1752600"/>
          </a:xfrm>
          <a:prstGeom prst="bentConnector3">
            <a:avLst>
              <a:gd name="adj1" fmla="val 4398614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flipV="1">
            <a:off x="5638800" y="3695700"/>
            <a:ext cx="1588" cy="1752600"/>
          </a:xfrm>
          <a:prstGeom prst="bentConnector3">
            <a:avLst>
              <a:gd name="adj1" fmla="val 45585644"/>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70" name="Elbow Connector 69"/>
          <p:cNvCxnSpPr>
            <a:cxnSpLocks noChangeShapeType="1"/>
            <a:stCxn id="27" idx="3"/>
            <a:endCxn id="28675" idx="3"/>
          </p:cNvCxnSpPr>
          <p:nvPr/>
        </p:nvCxnSpPr>
        <p:spPr bwMode="auto">
          <a:xfrm flipV="1">
            <a:off x="5638800" y="19827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28685" name="TextBox 82"/>
          <p:cNvSpPr txBox="1">
            <a:spLocks noChangeArrowheads="1"/>
          </p:cNvSpPr>
          <p:nvPr/>
        </p:nvSpPr>
        <p:spPr bwMode="auto">
          <a:xfrm>
            <a:off x="2133600" y="2743200"/>
            <a:ext cx="1066800" cy="381000"/>
          </a:xfrm>
          <a:prstGeom prst="rect">
            <a:avLst/>
          </a:prstGeom>
          <a:noFill/>
          <a:ln w="9525">
            <a:noFill/>
            <a:miter lim="800000"/>
            <a:headEnd/>
            <a:tailEnd/>
          </a:ln>
        </p:spPr>
        <p:txBody>
          <a:bodyPr>
            <a:spAutoFit/>
          </a:bodyPr>
          <a:lstStyle/>
          <a:p>
            <a:r>
              <a:rPr lang="en-US"/>
              <a:t>Capital</a:t>
            </a:r>
          </a:p>
        </p:txBody>
      </p:sp>
      <p:sp>
        <p:nvSpPr>
          <p:cNvPr id="28686" name="TextBox 83"/>
          <p:cNvSpPr txBox="1">
            <a:spLocks noChangeArrowheads="1"/>
          </p:cNvSpPr>
          <p:nvPr/>
        </p:nvSpPr>
        <p:spPr bwMode="auto">
          <a:xfrm>
            <a:off x="2133600" y="4343400"/>
            <a:ext cx="1066800" cy="381000"/>
          </a:xfrm>
          <a:prstGeom prst="rect">
            <a:avLst/>
          </a:prstGeom>
          <a:noFill/>
          <a:ln w="9525">
            <a:noFill/>
            <a:miter lim="800000"/>
            <a:headEnd/>
            <a:tailEnd/>
          </a:ln>
        </p:spPr>
        <p:txBody>
          <a:bodyPr>
            <a:spAutoFit/>
          </a:bodyPr>
          <a:lstStyle/>
          <a:p>
            <a:r>
              <a:rPr lang="en-US"/>
              <a:t>Capital</a:t>
            </a:r>
          </a:p>
        </p:txBody>
      </p:sp>
      <p:sp>
        <p:nvSpPr>
          <p:cNvPr id="28687" name="TextBox 84"/>
          <p:cNvSpPr txBox="1">
            <a:spLocks noChangeArrowheads="1"/>
          </p:cNvSpPr>
          <p:nvPr/>
        </p:nvSpPr>
        <p:spPr bwMode="auto">
          <a:xfrm>
            <a:off x="6477000" y="2743200"/>
            <a:ext cx="1066800" cy="381000"/>
          </a:xfrm>
          <a:prstGeom prst="rect">
            <a:avLst/>
          </a:prstGeom>
          <a:noFill/>
          <a:ln w="9525">
            <a:noFill/>
            <a:miter lim="800000"/>
            <a:headEnd/>
            <a:tailEnd/>
          </a:ln>
        </p:spPr>
        <p:txBody>
          <a:bodyPr>
            <a:spAutoFit/>
          </a:bodyPr>
          <a:lstStyle/>
          <a:p>
            <a:r>
              <a:rPr lang="en-US"/>
              <a:t>Return</a:t>
            </a:r>
          </a:p>
        </p:txBody>
      </p:sp>
      <p:sp>
        <p:nvSpPr>
          <p:cNvPr id="28688" name="TextBox 85"/>
          <p:cNvSpPr txBox="1">
            <a:spLocks noChangeArrowheads="1"/>
          </p:cNvSpPr>
          <p:nvPr/>
        </p:nvSpPr>
        <p:spPr bwMode="auto">
          <a:xfrm>
            <a:off x="6477000" y="4343400"/>
            <a:ext cx="1066800" cy="381000"/>
          </a:xfrm>
          <a:prstGeom prst="rect">
            <a:avLst/>
          </a:prstGeom>
          <a:noFill/>
          <a:ln w="9525">
            <a:noFill/>
            <a:miter lim="800000"/>
            <a:headEnd/>
            <a:tailEnd/>
          </a:ln>
        </p:spPr>
        <p:txBody>
          <a:bodyPr>
            <a:spAutoFit/>
          </a:bodyPr>
          <a:lstStyle/>
          <a:p>
            <a:r>
              <a:rPr lang="en-US"/>
              <a:t>Return</a:t>
            </a:r>
          </a:p>
        </p:txBody>
      </p:sp>
      <p:sp>
        <p:nvSpPr>
          <p:cNvPr id="4" name="Footer Placeholder 3"/>
          <p:cNvSpPr>
            <a:spLocks noGrp="1"/>
          </p:cNvSpPr>
          <p:nvPr>
            <p:ph type="ftr" sz="quarter" idx="10"/>
          </p:nvPr>
        </p:nvSpPr>
        <p:spPr/>
        <p:txBody>
          <a:bodyPr/>
          <a:lstStyle/>
          <a:p>
            <a:pPr>
              <a:defRPr/>
            </a:pPr>
            <a:r>
              <a:rPr lang="en-US" smtClean="0"/>
              <a:t>IT_TreatyShop</a:t>
            </a:r>
            <a:endParaRPr lang="en-US"/>
          </a:p>
        </p:txBody>
      </p:sp>
      <p:sp>
        <p:nvSpPr>
          <p:cNvPr id="28690" name="Slide Number Placeholder 4"/>
          <p:cNvSpPr>
            <a:spLocks noGrp="1"/>
          </p:cNvSpPr>
          <p:nvPr>
            <p:ph type="sldNum" sz="quarter" idx="11"/>
          </p:nvPr>
        </p:nvSpPr>
        <p:spPr>
          <a:noFill/>
        </p:spPr>
        <p:txBody>
          <a:bodyPr/>
          <a:lstStyle/>
          <a:p>
            <a:endParaRPr lang="en-US"/>
          </a:p>
          <a:p>
            <a:fld id="{85F49B7B-D3B2-48CE-A903-416A57906DDF}"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3"/>
          <p:cNvSpPr>
            <a:spLocks noGrp="1"/>
          </p:cNvSpPr>
          <p:nvPr>
            <p:ph type="ftr" sz="quarter" idx="10"/>
          </p:nvPr>
        </p:nvSpPr>
        <p:spPr>
          <a:noFill/>
        </p:spPr>
        <p:txBody>
          <a:bodyPr/>
          <a:lstStyle/>
          <a:p>
            <a:r>
              <a:rPr lang="en-US" smtClean="0">
                <a:latin typeface="Arial" pitchFamily="34" charset="0"/>
                <a:ea typeface="ＭＳ Ｐゴシック" pitchFamily="34" charset="-128"/>
              </a:rPr>
              <a:t>IT_TreatyShop</a:t>
            </a:r>
          </a:p>
        </p:txBody>
      </p:sp>
      <p:sp>
        <p:nvSpPr>
          <p:cNvPr id="20482" name="Rectangle 2"/>
          <p:cNvSpPr>
            <a:spLocks noGrp="1" noChangeArrowheads="1"/>
          </p:cNvSpPr>
          <p:nvPr>
            <p:ph type="title"/>
          </p:nvPr>
        </p:nvSpPr>
        <p:spPr>
          <a:xfrm>
            <a:off x="0" y="0"/>
            <a:ext cx="9144000" cy="1143000"/>
          </a:xfrm>
          <a:noFill/>
        </p:spPr>
        <p:txBody>
          <a:bodyPr/>
          <a:lstStyle/>
          <a:p>
            <a:pPr eaLnBrk="1" hangingPunct="1"/>
            <a:r>
              <a:rPr lang="en-US" sz="2400" b="1" smtClean="0">
                <a:ea typeface="ＭＳ Ｐゴシック" pitchFamily="34" charset="-128"/>
              </a:rPr>
              <a:t>Conduit Financing Regulations (7701(l) and Regs. 1.881-3)</a:t>
            </a:r>
          </a:p>
        </p:txBody>
      </p:sp>
      <p:sp>
        <p:nvSpPr>
          <p:cNvPr id="20483" name="Rectangle 3"/>
          <p:cNvSpPr>
            <a:spLocks noGrp="1" noChangeArrowheads="1"/>
          </p:cNvSpPr>
          <p:nvPr>
            <p:ph type="body" idx="1"/>
          </p:nvPr>
        </p:nvSpPr>
        <p:spPr>
          <a:xfrm>
            <a:off x="0" y="1676400"/>
            <a:ext cx="8839200" cy="5105400"/>
          </a:xfrm>
        </p:spPr>
        <p:txBody>
          <a:bodyPr/>
          <a:lstStyle/>
          <a:p>
            <a:pPr eaLnBrk="1" hangingPunct="1">
              <a:lnSpc>
                <a:spcPct val="90000"/>
              </a:lnSpc>
              <a:buFontTx/>
              <a:buNone/>
            </a:pPr>
            <a:endParaRPr lang="en-US" sz="1400" b="1" u="sng" dirty="0" smtClean="0">
              <a:ea typeface="ＭＳ Ｐゴシック" pitchFamily="34" charset="-128"/>
            </a:endParaRPr>
          </a:p>
          <a:p>
            <a:pPr eaLnBrk="1" hangingPunct="1">
              <a:lnSpc>
                <a:spcPct val="90000"/>
              </a:lnSpc>
              <a:buFontTx/>
              <a:buNone/>
            </a:pPr>
            <a:endParaRPr lang="en-US" sz="2000" b="1" u="sng" dirty="0" smtClean="0">
              <a:ea typeface="ＭＳ Ｐゴシック" pitchFamily="34" charset="-128"/>
            </a:endParaRPr>
          </a:p>
          <a:p>
            <a:pPr eaLnBrk="1" hangingPunct="1">
              <a:lnSpc>
                <a:spcPct val="90000"/>
              </a:lnSpc>
              <a:buFontTx/>
              <a:buNone/>
            </a:pPr>
            <a:endParaRPr lang="en-US" sz="2000" b="1" u="sng" dirty="0" smtClean="0">
              <a:ea typeface="ＭＳ Ｐゴシック" pitchFamily="34" charset="-128"/>
            </a:endParaRPr>
          </a:p>
          <a:p>
            <a:pPr eaLnBrk="1" hangingPunct="1">
              <a:lnSpc>
                <a:spcPct val="90000"/>
              </a:lnSpc>
              <a:buFontTx/>
              <a:buNone/>
            </a:pPr>
            <a:endParaRPr lang="en-US" sz="2000" b="1" u="sng" dirty="0" smtClean="0">
              <a:ea typeface="ＭＳ Ｐゴシック" pitchFamily="34" charset="-128"/>
            </a:endParaRPr>
          </a:p>
          <a:p>
            <a:pPr eaLnBrk="1" hangingPunct="1">
              <a:lnSpc>
                <a:spcPct val="90000"/>
              </a:lnSpc>
              <a:buFontTx/>
              <a:buNone/>
            </a:pPr>
            <a:endParaRPr lang="en-US" sz="2000" b="1" u="sng" dirty="0" smtClean="0">
              <a:ea typeface="ＭＳ Ｐゴシック" pitchFamily="34" charset="-128"/>
            </a:endParaRPr>
          </a:p>
          <a:p>
            <a:pPr eaLnBrk="1" hangingPunct="1">
              <a:lnSpc>
                <a:spcPct val="90000"/>
              </a:lnSpc>
              <a:buFontTx/>
              <a:buNone/>
            </a:pPr>
            <a:endParaRPr lang="en-US" sz="2000" b="1" u="sng" dirty="0" smtClean="0">
              <a:ea typeface="ＭＳ Ｐゴシック" pitchFamily="34" charset="-128"/>
            </a:endParaRPr>
          </a:p>
          <a:p>
            <a:pPr eaLnBrk="1" hangingPunct="1">
              <a:lnSpc>
                <a:spcPct val="90000"/>
              </a:lnSpc>
              <a:buFontTx/>
              <a:buNone/>
            </a:pPr>
            <a:endParaRPr lang="en-US" sz="2000" b="1" u="sng" dirty="0" smtClean="0">
              <a:ea typeface="ＭＳ Ｐゴシック" pitchFamily="34" charset="-128"/>
            </a:endParaRPr>
          </a:p>
          <a:p>
            <a:pPr eaLnBrk="1" hangingPunct="1">
              <a:lnSpc>
                <a:spcPct val="90000"/>
              </a:lnSpc>
              <a:buFontTx/>
              <a:buNone/>
            </a:pPr>
            <a:endParaRPr lang="en-US" sz="2000" b="1" u="sng" dirty="0" smtClean="0">
              <a:ea typeface="ＭＳ Ｐゴシック" pitchFamily="34" charset="-128"/>
            </a:endParaRPr>
          </a:p>
        </p:txBody>
      </p:sp>
      <p:sp>
        <p:nvSpPr>
          <p:cNvPr id="20484"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Verdana" pitchFamily="34" charset="0"/>
            </a:endParaRPr>
          </a:p>
        </p:txBody>
      </p:sp>
      <p:sp>
        <p:nvSpPr>
          <p:cNvPr id="374789" name="Rectangle 5"/>
          <p:cNvSpPr>
            <a:spLocks noChangeArrowheads="1"/>
          </p:cNvSpPr>
          <p:nvPr/>
        </p:nvSpPr>
        <p:spPr bwMode="auto">
          <a:xfrm>
            <a:off x="3160713" y="28194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FP</a:t>
            </a:r>
          </a:p>
        </p:txBody>
      </p:sp>
      <p:sp>
        <p:nvSpPr>
          <p:cNvPr id="374790" name="Rectangle 6"/>
          <p:cNvSpPr>
            <a:spLocks noChangeArrowheads="1"/>
          </p:cNvSpPr>
          <p:nvPr/>
        </p:nvSpPr>
        <p:spPr bwMode="auto">
          <a:xfrm>
            <a:off x="3236913" y="37338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DS</a:t>
            </a:r>
          </a:p>
        </p:txBody>
      </p:sp>
      <p:sp>
        <p:nvSpPr>
          <p:cNvPr id="20487" name="Line 7"/>
          <p:cNvSpPr>
            <a:spLocks noChangeShapeType="1"/>
          </p:cNvSpPr>
          <p:nvPr/>
        </p:nvSpPr>
        <p:spPr bwMode="auto">
          <a:xfrm>
            <a:off x="3998913" y="3200400"/>
            <a:ext cx="0" cy="533400"/>
          </a:xfrm>
          <a:prstGeom prst="line">
            <a:avLst/>
          </a:prstGeom>
          <a:noFill/>
          <a:ln w="9525">
            <a:solidFill>
              <a:schemeClr val="tx1"/>
            </a:solidFill>
            <a:round/>
            <a:headEnd/>
            <a:tailEnd type="triangle" w="med" len="med"/>
          </a:ln>
        </p:spPr>
        <p:txBody>
          <a:bodyPr wrap="none" anchor="ctr"/>
          <a:lstStyle/>
          <a:p>
            <a:endParaRPr lang="en-US"/>
          </a:p>
        </p:txBody>
      </p:sp>
      <p:cxnSp>
        <p:nvCxnSpPr>
          <p:cNvPr id="20488" name="AutoShape 8"/>
          <p:cNvCxnSpPr>
            <a:cxnSpLocks noChangeShapeType="1"/>
            <a:stCxn id="374790" idx="1"/>
            <a:endCxn id="374789" idx="1"/>
          </p:cNvCxnSpPr>
          <p:nvPr/>
        </p:nvCxnSpPr>
        <p:spPr bwMode="auto">
          <a:xfrm rot="10800000">
            <a:off x="3160713" y="3009900"/>
            <a:ext cx="76200" cy="914400"/>
          </a:xfrm>
          <a:prstGeom prst="bentConnector3">
            <a:avLst>
              <a:gd name="adj1" fmla="val 400000"/>
            </a:avLst>
          </a:prstGeom>
          <a:noFill/>
          <a:ln w="9525">
            <a:solidFill>
              <a:schemeClr val="tx1"/>
            </a:solidFill>
            <a:miter lim="800000"/>
            <a:headEnd/>
            <a:tailEnd type="triangle" w="med" len="med"/>
          </a:ln>
        </p:spPr>
      </p:cxnSp>
      <p:cxnSp>
        <p:nvCxnSpPr>
          <p:cNvPr id="20489" name="AutoShape 9"/>
          <p:cNvCxnSpPr>
            <a:cxnSpLocks noChangeShapeType="1"/>
            <a:stCxn id="374789" idx="3"/>
            <a:endCxn id="374790" idx="3"/>
          </p:cNvCxnSpPr>
          <p:nvPr/>
        </p:nvCxnSpPr>
        <p:spPr bwMode="auto">
          <a:xfrm>
            <a:off x="4837113" y="3009900"/>
            <a:ext cx="76200" cy="914400"/>
          </a:xfrm>
          <a:prstGeom prst="bentConnector3">
            <a:avLst>
              <a:gd name="adj1" fmla="val 400000"/>
            </a:avLst>
          </a:prstGeom>
          <a:noFill/>
          <a:ln w="9525">
            <a:solidFill>
              <a:schemeClr val="tx1"/>
            </a:solidFill>
            <a:miter lim="800000"/>
            <a:headEnd/>
            <a:tailEnd type="triangle" w="med" len="med"/>
          </a:ln>
        </p:spPr>
      </p:cxnSp>
      <p:sp>
        <p:nvSpPr>
          <p:cNvPr id="20490" name="Text Box 10"/>
          <p:cNvSpPr txBox="1">
            <a:spLocks noChangeArrowheads="1"/>
          </p:cNvSpPr>
          <p:nvPr/>
        </p:nvSpPr>
        <p:spPr bwMode="auto">
          <a:xfrm>
            <a:off x="5257800" y="3200400"/>
            <a:ext cx="801688" cy="366713"/>
          </a:xfrm>
          <a:prstGeom prst="rect">
            <a:avLst/>
          </a:prstGeom>
          <a:noFill/>
          <a:ln w="9525">
            <a:noFill/>
            <a:miter lim="800000"/>
            <a:headEnd/>
            <a:tailEnd/>
          </a:ln>
        </p:spPr>
        <p:txBody>
          <a:bodyPr wrap="none">
            <a:spAutoFit/>
          </a:bodyPr>
          <a:lstStyle/>
          <a:p>
            <a:r>
              <a:rPr lang="en-US">
                <a:latin typeface="Verdana" pitchFamily="34" charset="0"/>
              </a:rPr>
              <a:t>Loan</a:t>
            </a:r>
            <a:endParaRPr lang="en-US" sz="2400">
              <a:latin typeface="Verdana" pitchFamily="34" charset="0"/>
            </a:endParaRPr>
          </a:p>
        </p:txBody>
      </p:sp>
      <p:sp>
        <p:nvSpPr>
          <p:cNvPr id="20491" name="Text Box 11"/>
          <p:cNvSpPr txBox="1">
            <a:spLocks noChangeArrowheads="1"/>
          </p:cNvSpPr>
          <p:nvPr/>
        </p:nvSpPr>
        <p:spPr bwMode="auto">
          <a:xfrm>
            <a:off x="1600200" y="3276600"/>
            <a:ext cx="1233488" cy="366713"/>
          </a:xfrm>
          <a:prstGeom prst="rect">
            <a:avLst/>
          </a:prstGeom>
          <a:noFill/>
          <a:ln w="9525">
            <a:noFill/>
            <a:miter lim="800000"/>
            <a:headEnd/>
            <a:tailEnd/>
          </a:ln>
        </p:spPr>
        <p:txBody>
          <a:bodyPr wrap="none">
            <a:spAutoFit/>
          </a:bodyPr>
          <a:lstStyle/>
          <a:p>
            <a:r>
              <a:rPr lang="en-US">
                <a:latin typeface="Verdana" pitchFamily="34" charset="0"/>
              </a:rPr>
              <a:t>Interest</a:t>
            </a:r>
            <a:endParaRPr lang="en-US" sz="2400" b="0">
              <a:latin typeface="Times New Roman" pitchFamily="18" charset="0"/>
            </a:endParaRPr>
          </a:p>
        </p:txBody>
      </p:sp>
      <p:sp>
        <p:nvSpPr>
          <p:cNvPr id="20492" name="AutoShape 12"/>
          <p:cNvSpPr>
            <a:spLocks noChangeArrowheads="1"/>
          </p:cNvSpPr>
          <p:nvPr/>
        </p:nvSpPr>
        <p:spPr bwMode="auto">
          <a:xfrm>
            <a:off x="3617913" y="1981200"/>
            <a:ext cx="7620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20493" name="Line 13"/>
          <p:cNvSpPr>
            <a:spLocks noChangeShapeType="1"/>
          </p:cNvSpPr>
          <p:nvPr/>
        </p:nvSpPr>
        <p:spPr bwMode="auto">
          <a:xfrm flipV="1">
            <a:off x="3694113" y="2438400"/>
            <a:ext cx="76200" cy="304800"/>
          </a:xfrm>
          <a:prstGeom prst="line">
            <a:avLst/>
          </a:prstGeom>
          <a:noFill/>
          <a:ln w="9525">
            <a:solidFill>
              <a:schemeClr val="tx1"/>
            </a:solidFill>
            <a:round/>
            <a:headEnd/>
            <a:tailEnd type="triangle" w="med" len="med"/>
          </a:ln>
        </p:spPr>
        <p:txBody>
          <a:bodyPr wrap="none" anchor="ctr"/>
          <a:lstStyle/>
          <a:p>
            <a:endParaRPr lang="en-US"/>
          </a:p>
        </p:txBody>
      </p:sp>
      <p:sp>
        <p:nvSpPr>
          <p:cNvPr id="20494" name="Line 14"/>
          <p:cNvSpPr>
            <a:spLocks noChangeShapeType="1"/>
          </p:cNvSpPr>
          <p:nvPr/>
        </p:nvSpPr>
        <p:spPr bwMode="auto">
          <a:xfrm>
            <a:off x="4303713" y="2438400"/>
            <a:ext cx="76200" cy="304800"/>
          </a:xfrm>
          <a:prstGeom prst="line">
            <a:avLst/>
          </a:prstGeom>
          <a:noFill/>
          <a:ln w="9525">
            <a:solidFill>
              <a:schemeClr val="tx1"/>
            </a:solidFill>
            <a:round/>
            <a:headEnd/>
            <a:tailEnd type="triangle" w="med" len="med"/>
          </a:ln>
        </p:spPr>
        <p:txBody>
          <a:bodyPr wrap="none" anchor="ctr"/>
          <a:lstStyle/>
          <a:p>
            <a:endParaRPr lang="en-US"/>
          </a:p>
        </p:txBody>
      </p:sp>
      <p:sp>
        <p:nvSpPr>
          <p:cNvPr id="20495" name="Text Box 15"/>
          <p:cNvSpPr txBox="1">
            <a:spLocks noChangeArrowheads="1"/>
          </p:cNvSpPr>
          <p:nvPr/>
        </p:nvSpPr>
        <p:spPr bwMode="auto">
          <a:xfrm>
            <a:off x="4379913" y="2273300"/>
            <a:ext cx="885825" cy="336550"/>
          </a:xfrm>
          <a:prstGeom prst="rect">
            <a:avLst/>
          </a:prstGeom>
          <a:noFill/>
          <a:ln w="9525">
            <a:noFill/>
            <a:miter lim="800000"/>
            <a:headEnd/>
            <a:tailEnd/>
          </a:ln>
        </p:spPr>
        <p:txBody>
          <a:bodyPr wrap="none">
            <a:spAutoFit/>
          </a:bodyPr>
          <a:lstStyle/>
          <a:p>
            <a:r>
              <a:rPr lang="en-US" sz="1600">
                <a:latin typeface="Verdana" pitchFamily="34" charset="0"/>
              </a:rPr>
              <a:t>Bonds</a:t>
            </a:r>
            <a:endParaRPr lang="en-US" sz="2400">
              <a:latin typeface="Verdana" pitchFamily="34" charset="0"/>
            </a:endParaRPr>
          </a:p>
        </p:txBody>
      </p:sp>
      <p:sp>
        <p:nvSpPr>
          <p:cNvPr id="20496" name="Text Box 16"/>
          <p:cNvSpPr txBox="1">
            <a:spLocks noChangeArrowheads="1"/>
          </p:cNvSpPr>
          <p:nvPr/>
        </p:nvSpPr>
        <p:spPr bwMode="auto">
          <a:xfrm>
            <a:off x="2286000" y="2209800"/>
            <a:ext cx="1116013" cy="336550"/>
          </a:xfrm>
          <a:prstGeom prst="rect">
            <a:avLst/>
          </a:prstGeom>
          <a:noFill/>
          <a:ln w="9525">
            <a:noFill/>
            <a:miter lim="800000"/>
            <a:headEnd/>
            <a:tailEnd/>
          </a:ln>
        </p:spPr>
        <p:txBody>
          <a:bodyPr wrap="none">
            <a:spAutoFit/>
          </a:bodyPr>
          <a:lstStyle/>
          <a:p>
            <a:r>
              <a:rPr lang="en-US" sz="1600">
                <a:latin typeface="Verdana" pitchFamily="34" charset="0"/>
              </a:rPr>
              <a:t>Interest</a:t>
            </a:r>
            <a:endParaRPr lang="en-US" sz="2400">
              <a:latin typeface="Verdana" pitchFamily="34" charset="0"/>
            </a:endParaRPr>
          </a:p>
        </p:txBody>
      </p:sp>
      <p:sp>
        <p:nvSpPr>
          <p:cNvPr id="20497" name="Rectangle 17"/>
          <p:cNvSpPr>
            <a:spLocks noChangeArrowheads="1"/>
          </p:cNvSpPr>
          <p:nvPr/>
        </p:nvSpPr>
        <p:spPr bwMode="auto">
          <a:xfrm>
            <a:off x="1241425" y="5164138"/>
            <a:ext cx="184150" cy="457200"/>
          </a:xfrm>
          <a:prstGeom prst="rect">
            <a:avLst/>
          </a:prstGeom>
          <a:noFill/>
          <a:ln w="9525">
            <a:noFill/>
            <a:miter lim="800000"/>
            <a:headEnd/>
            <a:tailEnd/>
          </a:ln>
        </p:spPr>
        <p:txBody>
          <a:bodyPr wrap="none">
            <a:spAutoFit/>
          </a:bodyPr>
          <a:lstStyle/>
          <a:p>
            <a:endParaRPr lang="en-US" sz="2400">
              <a:latin typeface="Verdana" pitchFamily="34" charset="0"/>
            </a:endParaRPr>
          </a:p>
        </p:txBody>
      </p:sp>
      <p:sp>
        <p:nvSpPr>
          <p:cNvPr id="374802" name="Rectangle 18"/>
          <p:cNvSpPr>
            <a:spLocks noChangeArrowheads="1"/>
          </p:cNvSpPr>
          <p:nvPr/>
        </p:nvSpPr>
        <p:spPr bwMode="auto">
          <a:xfrm>
            <a:off x="2209800" y="51816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FP N</a:t>
            </a:r>
          </a:p>
        </p:txBody>
      </p:sp>
      <p:sp>
        <p:nvSpPr>
          <p:cNvPr id="374803" name="Rectangle 19"/>
          <p:cNvSpPr>
            <a:spLocks noChangeArrowheads="1"/>
          </p:cNvSpPr>
          <p:nvPr/>
        </p:nvSpPr>
        <p:spPr bwMode="auto">
          <a:xfrm>
            <a:off x="3200400" y="58674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DS</a:t>
            </a:r>
          </a:p>
        </p:txBody>
      </p:sp>
      <p:sp>
        <p:nvSpPr>
          <p:cNvPr id="374804" name="Rectangle 20"/>
          <p:cNvSpPr>
            <a:spLocks noChangeArrowheads="1"/>
          </p:cNvSpPr>
          <p:nvPr/>
        </p:nvSpPr>
        <p:spPr bwMode="auto">
          <a:xfrm>
            <a:off x="838200" y="58674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FS T</a:t>
            </a:r>
          </a:p>
        </p:txBody>
      </p:sp>
      <p:cxnSp>
        <p:nvCxnSpPr>
          <p:cNvPr id="20501" name="AutoShape 21"/>
          <p:cNvCxnSpPr>
            <a:cxnSpLocks noChangeShapeType="1"/>
            <a:stCxn id="374802" idx="2"/>
            <a:endCxn id="374804" idx="0"/>
          </p:cNvCxnSpPr>
          <p:nvPr/>
        </p:nvCxnSpPr>
        <p:spPr bwMode="auto">
          <a:xfrm rot="5400000">
            <a:off x="2209800" y="5029200"/>
            <a:ext cx="304800" cy="1371600"/>
          </a:xfrm>
          <a:prstGeom prst="bentConnector3">
            <a:avLst>
              <a:gd name="adj1" fmla="val 50000"/>
            </a:avLst>
          </a:prstGeom>
          <a:noFill/>
          <a:ln w="9525">
            <a:solidFill>
              <a:schemeClr val="tx1"/>
            </a:solidFill>
            <a:miter lim="800000"/>
            <a:headEnd/>
            <a:tailEnd type="triangle" w="med" len="med"/>
          </a:ln>
        </p:spPr>
      </p:cxnSp>
      <p:cxnSp>
        <p:nvCxnSpPr>
          <p:cNvPr id="20502" name="AutoShape 22"/>
          <p:cNvCxnSpPr>
            <a:cxnSpLocks noChangeShapeType="1"/>
            <a:stCxn id="374802" idx="2"/>
            <a:endCxn id="374803" idx="0"/>
          </p:cNvCxnSpPr>
          <p:nvPr/>
        </p:nvCxnSpPr>
        <p:spPr bwMode="auto">
          <a:xfrm rot="16200000" flipH="1">
            <a:off x="3390900" y="5219700"/>
            <a:ext cx="304800" cy="990600"/>
          </a:xfrm>
          <a:prstGeom prst="bentConnector3">
            <a:avLst>
              <a:gd name="adj1" fmla="val 50000"/>
            </a:avLst>
          </a:prstGeom>
          <a:noFill/>
          <a:ln w="9525">
            <a:solidFill>
              <a:schemeClr val="tx1"/>
            </a:solidFill>
            <a:miter lim="800000"/>
            <a:headEnd/>
            <a:tailEnd type="triangle" w="med" len="med"/>
          </a:ln>
        </p:spPr>
      </p:cxnSp>
      <p:cxnSp>
        <p:nvCxnSpPr>
          <p:cNvPr id="20503" name="AutoShape 23"/>
          <p:cNvCxnSpPr>
            <a:cxnSpLocks noChangeShapeType="1"/>
            <a:stCxn id="374802" idx="1"/>
            <a:endCxn id="374804" idx="1"/>
          </p:cNvCxnSpPr>
          <p:nvPr/>
        </p:nvCxnSpPr>
        <p:spPr bwMode="auto">
          <a:xfrm rot="10800000" flipV="1">
            <a:off x="838200" y="5372100"/>
            <a:ext cx="1371600" cy="685800"/>
          </a:xfrm>
          <a:prstGeom prst="curvedConnector3">
            <a:avLst>
              <a:gd name="adj1" fmla="val 116667"/>
            </a:avLst>
          </a:prstGeom>
          <a:noFill/>
          <a:ln w="9525">
            <a:solidFill>
              <a:schemeClr val="tx1"/>
            </a:solidFill>
            <a:round/>
            <a:headEnd/>
            <a:tailEnd type="triangle" w="med" len="med"/>
          </a:ln>
        </p:spPr>
      </p:cxnSp>
      <p:sp>
        <p:nvSpPr>
          <p:cNvPr id="20504" name="Line 24"/>
          <p:cNvSpPr>
            <a:spLocks noChangeShapeType="1"/>
          </p:cNvSpPr>
          <p:nvPr/>
        </p:nvSpPr>
        <p:spPr bwMode="auto">
          <a:xfrm>
            <a:off x="2514600" y="6096000"/>
            <a:ext cx="685800" cy="0"/>
          </a:xfrm>
          <a:prstGeom prst="line">
            <a:avLst/>
          </a:prstGeom>
          <a:noFill/>
          <a:ln w="9525">
            <a:solidFill>
              <a:schemeClr val="tx1"/>
            </a:solidFill>
            <a:round/>
            <a:headEnd/>
            <a:tailEnd type="triangle" w="med" len="med"/>
          </a:ln>
        </p:spPr>
        <p:txBody>
          <a:bodyPr wrap="none" anchor="ctr"/>
          <a:lstStyle/>
          <a:p>
            <a:endParaRPr lang="en-US"/>
          </a:p>
        </p:txBody>
      </p:sp>
      <p:sp>
        <p:nvSpPr>
          <p:cNvPr id="20505" name="Text Box 25"/>
          <p:cNvSpPr txBox="1">
            <a:spLocks noChangeArrowheads="1"/>
          </p:cNvSpPr>
          <p:nvPr/>
        </p:nvSpPr>
        <p:spPr bwMode="auto">
          <a:xfrm>
            <a:off x="4556125" y="5078413"/>
            <a:ext cx="4340225" cy="346075"/>
          </a:xfrm>
          <a:prstGeom prst="rect">
            <a:avLst/>
          </a:prstGeom>
          <a:noFill/>
          <a:ln w="9525">
            <a:solidFill>
              <a:schemeClr val="tx1"/>
            </a:solidFill>
            <a:miter lim="800000"/>
            <a:headEnd/>
            <a:tailEnd/>
          </a:ln>
        </p:spPr>
        <p:txBody>
          <a:bodyPr wrap="none">
            <a:spAutoFit/>
          </a:bodyPr>
          <a:lstStyle/>
          <a:p>
            <a:r>
              <a:rPr lang="en-US" sz="1600">
                <a:latin typeface="Verdana" pitchFamily="34" charset="0"/>
              </a:rPr>
              <a:t>FP licenses IP to FS for fixed royalty</a:t>
            </a:r>
          </a:p>
        </p:txBody>
      </p:sp>
      <p:sp>
        <p:nvSpPr>
          <p:cNvPr id="20506" name="Text Box 26"/>
          <p:cNvSpPr txBox="1">
            <a:spLocks noChangeArrowheads="1"/>
          </p:cNvSpPr>
          <p:nvPr/>
        </p:nvSpPr>
        <p:spPr bwMode="auto">
          <a:xfrm>
            <a:off x="5105400" y="5867400"/>
            <a:ext cx="2895600" cy="590550"/>
          </a:xfrm>
          <a:prstGeom prst="rect">
            <a:avLst/>
          </a:prstGeom>
          <a:noFill/>
          <a:ln w="9525">
            <a:solidFill>
              <a:schemeClr val="tx1"/>
            </a:solidFill>
            <a:miter lim="800000"/>
            <a:headEnd/>
            <a:tailEnd/>
          </a:ln>
        </p:spPr>
        <p:txBody>
          <a:bodyPr>
            <a:spAutoFit/>
          </a:bodyPr>
          <a:lstStyle/>
          <a:p>
            <a:r>
              <a:rPr lang="en-US" sz="1600">
                <a:latin typeface="Verdana" pitchFamily="34" charset="0"/>
              </a:rPr>
              <a:t>FS licenses IP to DS for contingent royalty</a:t>
            </a:r>
          </a:p>
        </p:txBody>
      </p:sp>
      <p:sp>
        <p:nvSpPr>
          <p:cNvPr id="20507" name="Rectangle 27"/>
          <p:cNvSpPr>
            <a:spLocks noChangeArrowheads="1"/>
          </p:cNvSpPr>
          <p:nvPr/>
        </p:nvSpPr>
        <p:spPr bwMode="auto">
          <a:xfrm>
            <a:off x="3657600" y="1371600"/>
            <a:ext cx="984565" cy="369332"/>
          </a:xfrm>
          <a:prstGeom prst="rect">
            <a:avLst/>
          </a:prstGeom>
          <a:noFill/>
          <a:ln w="9525">
            <a:solidFill>
              <a:schemeClr val="tx1"/>
            </a:solidFill>
            <a:miter lim="800000"/>
            <a:headEnd/>
            <a:tailEnd/>
          </a:ln>
        </p:spPr>
        <p:txBody>
          <a:bodyPr wrap="none">
            <a:spAutoFit/>
          </a:bodyPr>
          <a:lstStyle/>
          <a:p>
            <a:r>
              <a:rPr lang="en-US" dirty="0">
                <a:latin typeface="Verdana" pitchFamily="34" charset="0"/>
              </a:rPr>
              <a:t>Ex. </a:t>
            </a:r>
            <a:r>
              <a:rPr lang="en-US" dirty="0" smtClean="0">
                <a:latin typeface="Verdana" pitchFamily="34" charset="0"/>
              </a:rPr>
              <a:t>10</a:t>
            </a:r>
            <a:endParaRPr lang="en-US" dirty="0">
              <a:latin typeface="Verdana" pitchFamily="34" charset="0"/>
            </a:endParaRPr>
          </a:p>
        </p:txBody>
      </p:sp>
      <p:sp>
        <p:nvSpPr>
          <p:cNvPr id="20508" name="Rectangle 28"/>
          <p:cNvSpPr>
            <a:spLocks noChangeArrowheads="1"/>
          </p:cNvSpPr>
          <p:nvPr/>
        </p:nvSpPr>
        <p:spPr bwMode="auto">
          <a:xfrm>
            <a:off x="3657600" y="4495800"/>
            <a:ext cx="984565" cy="369332"/>
          </a:xfrm>
          <a:prstGeom prst="rect">
            <a:avLst/>
          </a:prstGeom>
          <a:noFill/>
          <a:ln w="9525">
            <a:solidFill>
              <a:schemeClr val="tx1"/>
            </a:solidFill>
            <a:miter lim="800000"/>
            <a:headEnd/>
            <a:tailEnd/>
          </a:ln>
        </p:spPr>
        <p:txBody>
          <a:bodyPr wrap="none">
            <a:spAutoFit/>
          </a:bodyPr>
          <a:lstStyle/>
          <a:p>
            <a:r>
              <a:rPr lang="en-US" dirty="0">
                <a:latin typeface="Verdana" pitchFamily="34" charset="0"/>
              </a:rPr>
              <a:t>Ex. </a:t>
            </a:r>
            <a:r>
              <a:rPr lang="en-US" dirty="0" smtClean="0">
                <a:latin typeface="Verdana" pitchFamily="34" charset="0"/>
              </a:rPr>
              <a:t>11</a:t>
            </a:r>
            <a:endParaRPr lang="en-US" dirty="0">
              <a:latin typeface="Verdana" pitchFamily="34" charset="0"/>
            </a:endParaRPr>
          </a:p>
        </p:txBody>
      </p:sp>
      <p:sp>
        <p:nvSpPr>
          <p:cNvPr id="20509" name="Slide Number Placeholder 1"/>
          <p:cNvSpPr>
            <a:spLocks noGrp="1"/>
          </p:cNvSpPr>
          <p:nvPr>
            <p:ph type="sldNum" sz="quarter" idx="11"/>
          </p:nvPr>
        </p:nvSpPr>
        <p:spPr>
          <a:noFill/>
        </p:spPr>
        <p:txBody>
          <a:bodyPr/>
          <a:lstStyle/>
          <a:p>
            <a:endParaRPr lang="en-US"/>
          </a:p>
          <a:p>
            <a:fld id="{D99A2FDE-FDEE-4536-8EBE-015985F35A03}"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p:cNvSpPr>
            <a:spLocks noGrp="1"/>
          </p:cNvSpPr>
          <p:nvPr>
            <p:ph type="ftr" sz="quarter" idx="10"/>
          </p:nvPr>
        </p:nvSpPr>
        <p:spPr>
          <a:noFill/>
        </p:spPr>
        <p:txBody>
          <a:bodyPr/>
          <a:lstStyle/>
          <a:p>
            <a:r>
              <a:rPr lang="en-US" smtClean="0">
                <a:latin typeface="Arial" pitchFamily="34" charset="0"/>
                <a:ea typeface="ＭＳ Ｐゴシック" pitchFamily="34" charset="-128"/>
              </a:rPr>
              <a:t>IT_TreatyShop</a:t>
            </a:r>
          </a:p>
        </p:txBody>
      </p:sp>
      <p:sp>
        <p:nvSpPr>
          <p:cNvPr id="21506" name="Rectangle 2"/>
          <p:cNvSpPr>
            <a:spLocks noGrp="1" noChangeArrowheads="1"/>
          </p:cNvSpPr>
          <p:nvPr>
            <p:ph type="title"/>
          </p:nvPr>
        </p:nvSpPr>
        <p:spPr>
          <a:xfrm>
            <a:off x="0" y="0"/>
            <a:ext cx="9144000" cy="1143000"/>
          </a:xfrm>
          <a:noFill/>
        </p:spPr>
        <p:txBody>
          <a:bodyPr/>
          <a:lstStyle/>
          <a:p>
            <a:pPr eaLnBrk="1" hangingPunct="1"/>
            <a:r>
              <a:rPr lang="en-US" sz="2400" b="1" smtClean="0">
                <a:ea typeface="ＭＳ Ｐゴシック" pitchFamily="34" charset="-128"/>
              </a:rPr>
              <a:t>Conduit Financing Regulations (7701(l) and Regs. 1.881-3)</a:t>
            </a:r>
          </a:p>
        </p:txBody>
      </p:sp>
      <p:sp>
        <p:nvSpPr>
          <p:cNvPr id="21507" name="Rectangle 3"/>
          <p:cNvSpPr>
            <a:spLocks noGrp="1" noChangeArrowheads="1"/>
          </p:cNvSpPr>
          <p:nvPr>
            <p:ph type="body" idx="1"/>
          </p:nvPr>
        </p:nvSpPr>
        <p:spPr>
          <a:xfrm>
            <a:off x="0" y="1676400"/>
            <a:ext cx="8763000" cy="5181600"/>
          </a:xfrm>
        </p:spPr>
        <p:txBody>
          <a:bodyPr/>
          <a:lstStyle/>
          <a:p>
            <a:pPr eaLnBrk="1" hangingPunct="1">
              <a:lnSpc>
                <a:spcPct val="90000"/>
              </a:lnSpc>
              <a:buFontTx/>
              <a:buNone/>
            </a:pPr>
            <a:endParaRPr lang="en-US" sz="1400" b="1" u="sng" dirty="0" smtClean="0">
              <a:ea typeface="ＭＳ Ｐゴシック" pitchFamily="34" charset="-128"/>
            </a:endParaRPr>
          </a:p>
          <a:p>
            <a:pPr eaLnBrk="1" hangingPunct="1">
              <a:lnSpc>
                <a:spcPct val="90000"/>
              </a:lnSpc>
              <a:buFontTx/>
              <a:buNone/>
            </a:pPr>
            <a:endParaRPr lang="en-US" sz="2000" b="1" u="sng" dirty="0" smtClean="0">
              <a:ea typeface="ＭＳ Ｐゴシック" pitchFamily="34" charset="-128"/>
            </a:endParaRPr>
          </a:p>
          <a:p>
            <a:pPr eaLnBrk="1" hangingPunct="1">
              <a:lnSpc>
                <a:spcPct val="90000"/>
              </a:lnSpc>
              <a:buFontTx/>
              <a:buNone/>
            </a:pPr>
            <a:endParaRPr lang="en-US" sz="2000" b="1" u="sng" dirty="0" smtClean="0">
              <a:ea typeface="ＭＳ Ｐゴシック" pitchFamily="34" charset="-128"/>
            </a:endParaRPr>
          </a:p>
          <a:p>
            <a:pPr eaLnBrk="1" hangingPunct="1">
              <a:lnSpc>
                <a:spcPct val="90000"/>
              </a:lnSpc>
              <a:buFontTx/>
              <a:buNone/>
            </a:pPr>
            <a:endParaRPr lang="en-US" sz="2000" b="1" u="sng" dirty="0" smtClean="0">
              <a:ea typeface="ＭＳ Ｐゴシック" pitchFamily="34" charset="-128"/>
            </a:endParaRPr>
          </a:p>
          <a:p>
            <a:pPr eaLnBrk="1" hangingPunct="1">
              <a:lnSpc>
                <a:spcPct val="90000"/>
              </a:lnSpc>
              <a:buFontTx/>
              <a:buNone/>
            </a:pPr>
            <a:endParaRPr lang="en-US" sz="2000" b="1" u="sng" dirty="0" smtClean="0">
              <a:ea typeface="ＭＳ Ｐゴシック" pitchFamily="34" charset="-128"/>
            </a:endParaRPr>
          </a:p>
          <a:p>
            <a:pPr eaLnBrk="1" hangingPunct="1">
              <a:lnSpc>
                <a:spcPct val="90000"/>
              </a:lnSpc>
              <a:buFontTx/>
              <a:buNone/>
            </a:pPr>
            <a:endParaRPr lang="en-US" sz="2000" b="1" u="sng" dirty="0" smtClean="0">
              <a:ea typeface="ＭＳ Ｐゴシック" pitchFamily="34" charset="-128"/>
            </a:endParaRPr>
          </a:p>
          <a:p>
            <a:pPr eaLnBrk="1" hangingPunct="1">
              <a:lnSpc>
                <a:spcPct val="90000"/>
              </a:lnSpc>
              <a:buFontTx/>
              <a:buNone/>
            </a:pPr>
            <a:endParaRPr lang="en-US" sz="2000" b="1" u="sng" dirty="0" smtClean="0">
              <a:ea typeface="ＭＳ Ｐゴシック" pitchFamily="34" charset="-128"/>
            </a:endParaRPr>
          </a:p>
          <a:p>
            <a:pPr eaLnBrk="1" hangingPunct="1">
              <a:lnSpc>
                <a:spcPct val="90000"/>
              </a:lnSpc>
              <a:buFontTx/>
              <a:buNone/>
            </a:pPr>
            <a:r>
              <a:rPr lang="en-US" sz="2000" b="1" u="sng" dirty="0" smtClean="0">
                <a:ea typeface="ＭＳ Ｐゴシック" pitchFamily="34" charset="-128"/>
              </a:rPr>
              <a:t> </a:t>
            </a:r>
          </a:p>
        </p:txBody>
      </p:sp>
      <p:sp>
        <p:nvSpPr>
          <p:cNvPr id="21508" name="Text Box 4"/>
          <p:cNvSpPr txBox="1">
            <a:spLocks noChangeArrowheads="1"/>
          </p:cNvSpPr>
          <p:nvPr/>
        </p:nvSpPr>
        <p:spPr bwMode="auto">
          <a:xfrm>
            <a:off x="1981200" y="4294188"/>
            <a:ext cx="1600200" cy="396875"/>
          </a:xfrm>
          <a:prstGeom prst="rect">
            <a:avLst/>
          </a:prstGeom>
          <a:noFill/>
          <a:ln w="9525">
            <a:noFill/>
            <a:miter lim="800000"/>
            <a:headEnd/>
            <a:tailEnd/>
          </a:ln>
        </p:spPr>
        <p:txBody>
          <a:bodyPr>
            <a:spAutoFit/>
          </a:bodyPr>
          <a:lstStyle/>
          <a:p>
            <a:endParaRPr lang="en-US" sz="2000">
              <a:latin typeface="Verdana" pitchFamily="34" charset="0"/>
            </a:endParaRPr>
          </a:p>
        </p:txBody>
      </p:sp>
      <p:sp>
        <p:nvSpPr>
          <p:cNvPr id="21509" name="Rectangle 5"/>
          <p:cNvSpPr>
            <a:spLocks noChangeArrowheads="1"/>
          </p:cNvSpPr>
          <p:nvPr/>
        </p:nvSpPr>
        <p:spPr bwMode="auto">
          <a:xfrm>
            <a:off x="2079625" y="5124450"/>
            <a:ext cx="184150" cy="396875"/>
          </a:xfrm>
          <a:prstGeom prst="rect">
            <a:avLst/>
          </a:prstGeom>
          <a:noFill/>
          <a:ln w="9525">
            <a:noFill/>
            <a:miter lim="800000"/>
            <a:headEnd/>
            <a:tailEnd/>
          </a:ln>
        </p:spPr>
        <p:txBody>
          <a:bodyPr wrap="none">
            <a:spAutoFit/>
          </a:bodyPr>
          <a:lstStyle/>
          <a:p>
            <a:endParaRPr lang="en-US" sz="2000">
              <a:latin typeface="Verdana" pitchFamily="34" charset="0"/>
            </a:endParaRPr>
          </a:p>
        </p:txBody>
      </p:sp>
      <p:sp>
        <p:nvSpPr>
          <p:cNvPr id="21510" name="Text Box 6"/>
          <p:cNvSpPr txBox="1">
            <a:spLocks noChangeArrowheads="1"/>
          </p:cNvSpPr>
          <p:nvPr/>
        </p:nvSpPr>
        <p:spPr bwMode="auto">
          <a:xfrm>
            <a:off x="4724400" y="4822825"/>
            <a:ext cx="3121025" cy="314325"/>
          </a:xfrm>
          <a:prstGeom prst="rect">
            <a:avLst/>
          </a:prstGeom>
          <a:noFill/>
          <a:ln w="9525">
            <a:solidFill>
              <a:schemeClr val="tx1"/>
            </a:solidFill>
            <a:miter lim="800000"/>
            <a:headEnd/>
            <a:tailEnd/>
          </a:ln>
        </p:spPr>
        <p:txBody>
          <a:bodyPr wrap="none">
            <a:spAutoFit/>
          </a:bodyPr>
          <a:lstStyle/>
          <a:p>
            <a:r>
              <a:rPr lang="en-US" sz="1400">
                <a:latin typeface="Verdana" pitchFamily="34" charset="0"/>
              </a:rPr>
              <a:t>FP contributes $ to FS for PS.</a:t>
            </a:r>
          </a:p>
        </p:txBody>
      </p:sp>
      <p:sp>
        <p:nvSpPr>
          <p:cNvPr id="21511" name="Text Box 7"/>
          <p:cNvSpPr txBox="1">
            <a:spLocks noChangeArrowheads="1"/>
          </p:cNvSpPr>
          <p:nvPr/>
        </p:nvSpPr>
        <p:spPr bwMode="auto">
          <a:xfrm>
            <a:off x="4800600" y="5472113"/>
            <a:ext cx="2895600" cy="314325"/>
          </a:xfrm>
          <a:prstGeom prst="rect">
            <a:avLst/>
          </a:prstGeom>
          <a:noFill/>
          <a:ln w="9525">
            <a:solidFill>
              <a:schemeClr val="tx1"/>
            </a:solidFill>
            <a:miter lim="800000"/>
            <a:headEnd/>
            <a:tailEnd/>
          </a:ln>
        </p:spPr>
        <p:txBody>
          <a:bodyPr>
            <a:spAutoFit/>
          </a:bodyPr>
          <a:lstStyle/>
          <a:p>
            <a:r>
              <a:rPr lang="en-US" sz="1400">
                <a:latin typeface="Verdana" pitchFamily="34" charset="0"/>
              </a:rPr>
              <a:t>FS loans $ to FS 1.</a:t>
            </a:r>
          </a:p>
        </p:txBody>
      </p:sp>
      <p:sp>
        <p:nvSpPr>
          <p:cNvPr id="375816" name="Rectangle 8"/>
          <p:cNvSpPr>
            <a:spLocks noChangeArrowheads="1"/>
          </p:cNvSpPr>
          <p:nvPr/>
        </p:nvSpPr>
        <p:spPr bwMode="auto">
          <a:xfrm>
            <a:off x="2362200" y="21336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Verdana" pitchFamily="1" charset="0"/>
                <a:ea typeface="+mn-ea"/>
              </a:rPr>
              <a:t>FP N</a:t>
            </a:r>
          </a:p>
        </p:txBody>
      </p:sp>
      <p:sp>
        <p:nvSpPr>
          <p:cNvPr id="375817" name="Rectangle 9"/>
          <p:cNvSpPr>
            <a:spLocks noChangeArrowheads="1"/>
          </p:cNvSpPr>
          <p:nvPr/>
        </p:nvSpPr>
        <p:spPr bwMode="auto">
          <a:xfrm>
            <a:off x="3352800" y="28194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Verdana" pitchFamily="1" charset="0"/>
                <a:ea typeface="+mn-ea"/>
              </a:rPr>
              <a:t>DS</a:t>
            </a:r>
          </a:p>
        </p:txBody>
      </p:sp>
      <p:cxnSp>
        <p:nvCxnSpPr>
          <p:cNvPr id="21514" name="AutoShape 10"/>
          <p:cNvCxnSpPr>
            <a:cxnSpLocks noChangeShapeType="1"/>
            <a:stCxn id="375816" idx="2"/>
          </p:cNvCxnSpPr>
          <p:nvPr/>
        </p:nvCxnSpPr>
        <p:spPr bwMode="auto">
          <a:xfrm rot="5400000">
            <a:off x="2362200" y="1981200"/>
            <a:ext cx="304800" cy="1371600"/>
          </a:xfrm>
          <a:prstGeom prst="bentConnector3">
            <a:avLst>
              <a:gd name="adj1" fmla="val 50000"/>
            </a:avLst>
          </a:prstGeom>
          <a:noFill/>
          <a:ln w="9525">
            <a:solidFill>
              <a:schemeClr val="tx1"/>
            </a:solidFill>
            <a:miter lim="800000"/>
            <a:headEnd/>
            <a:tailEnd type="triangle" w="med" len="med"/>
          </a:ln>
        </p:spPr>
      </p:cxnSp>
      <p:cxnSp>
        <p:nvCxnSpPr>
          <p:cNvPr id="21515" name="AutoShape 11"/>
          <p:cNvCxnSpPr>
            <a:cxnSpLocks noChangeShapeType="1"/>
            <a:stCxn id="375816" idx="2"/>
            <a:endCxn id="375817" idx="0"/>
          </p:cNvCxnSpPr>
          <p:nvPr/>
        </p:nvCxnSpPr>
        <p:spPr bwMode="auto">
          <a:xfrm rot="16200000" flipH="1">
            <a:off x="3543300" y="2171700"/>
            <a:ext cx="304800" cy="990600"/>
          </a:xfrm>
          <a:prstGeom prst="bentConnector3">
            <a:avLst>
              <a:gd name="adj1" fmla="val 50000"/>
            </a:avLst>
          </a:prstGeom>
          <a:noFill/>
          <a:ln w="9525">
            <a:solidFill>
              <a:schemeClr val="tx1"/>
            </a:solidFill>
            <a:miter lim="800000"/>
            <a:headEnd/>
            <a:tailEnd type="triangle" w="med" len="med"/>
          </a:ln>
        </p:spPr>
      </p:cxnSp>
      <p:sp>
        <p:nvSpPr>
          <p:cNvPr id="21516" name="Text Box 12"/>
          <p:cNvSpPr txBox="1">
            <a:spLocks noChangeArrowheads="1"/>
          </p:cNvSpPr>
          <p:nvPr/>
        </p:nvSpPr>
        <p:spPr bwMode="auto">
          <a:xfrm>
            <a:off x="1524000" y="3378200"/>
            <a:ext cx="4148138" cy="314325"/>
          </a:xfrm>
          <a:prstGeom prst="rect">
            <a:avLst/>
          </a:prstGeom>
          <a:noFill/>
          <a:ln w="9525">
            <a:solidFill>
              <a:schemeClr val="tx1"/>
            </a:solidFill>
            <a:miter lim="800000"/>
            <a:headEnd/>
            <a:tailEnd/>
          </a:ln>
        </p:spPr>
        <p:txBody>
          <a:bodyPr wrap="none">
            <a:spAutoFit/>
          </a:bodyPr>
          <a:lstStyle/>
          <a:p>
            <a:r>
              <a:rPr lang="en-US" sz="1400">
                <a:latin typeface="Verdana" pitchFamily="34" charset="0"/>
              </a:rPr>
              <a:t>1. FS makes interest bearing loan to DS</a:t>
            </a:r>
          </a:p>
        </p:txBody>
      </p:sp>
      <p:sp>
        <p:nvSpPr>
          <p:cNvPr id="21517" name="Text Box 13"/>
          <p:cNvSpPr txBox="1">
            <a:spLocks noChangeArrowheads="1"/>
          </p:cNvSpPr>
          <p:nvPr/>
        </p:nvSpPr>
        <p:spPr bwMode="auto">
          <a:xfrm>
            <a:off x="4343400" y="1981200"/>
            <a:ext cx="4038600" cy="527050"/>
          </a:xfrm>
          <a:prstGeom prst="rect">
            <a:avLst/>
          </a:prstGeom>
          <a:noFill/>
          <a:ln w="9525">
            <a:solidFill>
              <a:schemeClr val="tx1"/>
            </a:solidFill>
            <a:miter lim="800000"/>
            <a:headEnd/>
            <a:tailEnd/>
          </a:ln>
        </p:spPr>
        <p:txBody>
          <a:bodyPr>
            <a:spAutoFit/>
          </a:bodyPr>
          <a:lstStyle/>
          <a:p>
            <a:r>
              <a:rPr lang="en-US" sz="1400">
                <a:latin typeface="Verdana" pitchFamily="34" charset="0"/>
              </a:rPr>
              <a:t>2. FP makes non-interest bearing loan to FS</a:t>
            </a:r>
          </a:p>
        </p:txBody>
      </p:sp>
      <p:sp>
        <p:nvSpPr>
          <p:cNvPr id="375822" name="Rectangle 14"/>
          <p:cNvSpPr>
            <a:spLocks noChangeArrowheads="1"/>
          </p:cNvSpPr>
          <p:nvPr/>
        </p:nvSpPr>
        <p:spPr bwMode="auto">
          <a:xfrm>
            <a:off x="1219200" y="28956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Verdana" pitchFamily="1" charset="0"/>
                <a:ea typeface="+mn-ea"/>
              </a:rPr>
              <a:t>FS T</a:t>
            </a:r>
          </a:p>
        </p:txBody>
      </p:sp>
      <p:sp>
        <p:nvSpPr>
          <p:cNvPr id="21519" name="Line 15"/>
          <p:cNvSpPr>
            <a:spLocks noChangeShapeType="1"/>
          </p:cNvSpPr>
          <p:nvPr/>
        </p:nvSpPr>
        <p:spPr bwMode="auto">
          <a:xfrm>
            <a:off x="2895600" y="3048000"/>
            <a:ext cx="457200" cy="0"/>
          </a:xfrm>
          <a:prstGeom prst="line">
            <a:avLst/>
          </a:prstGeom>
          <a:noFill/>
          <a:ln w="9525">
            <a:solidFill>
              <a:schemeClr val="tx1"/>
            </a:solidFill>
            <a:round/>
            <a:headEnd/>
            <a:tailEnd type="triangle" w="med" len="med"/>
          </a:ln>
        </p:spPr>
        <p:txBody>
          <a:bodyPr/>
          <a:lstStyle/>
          <a:p>
            <a:endParaRPr lang="en-US"/>
          </a:p>
        </p:txBody>
      </p:sp>
      <p:cxnSp>
        <p:nvCxnSpPr>
          <p:cNvPr id="21520" name="AutoShape 16"/>
          <p:cNvCxnSpPr>
            <a:cxnSpLocks noChangeShapeType="1"/>
            <a:stCxn id="375816" idx="1"/>
            <a:endCxn id="375822" idx="1"/>
          </p:cNvCxnSpPr>
          <p:nvPr/>
        </p:nvCxnSpPr>
        <p:spPr bwMode="auto">
          <a:xfrm rot="10800000" flipV="1">
            <a:off x="1219200" y="2324100"/>
            <a:ext cx="1143000" cy="762000"/>
          </a:xfrm>
          <a:prstGeom prst="curvedConnector3">
            <a:avLst>
              <a:gd name="adj1" fmla="val 120000"/>
            </a:avLst>
          </a:prstGeom>
          <a:noFill/>
          <a:ln w="9525">
            <a:solidFill>
              <a:schemeClr val="tx1"/>
            </a:solidFill>
            <a:round/>
            <a:headEnd/>
            <a:tailEnd type="triangle" w="med" len="med"/>
          </a:ln>
        </p:spPr>
      </p:cxnSp>
      <p:sp>
        <p:nvSpPr>
          <p:cNvPr id="375825" name="Rectangle 17"/>
          <p:cNvSpPr>
            <a:spLocks noChangeArrowheads="1"/>
          </p:cNvSpPr>
          <p:nvPr/>
        </p:nvSpPr>
        <p:spPr bwMode="auto">
          <a:xfrm>
            <a:off x="2667000" y="5167313"/>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Verdana" pitchFamily="1" charset="0"/>
                <a:ea typeface="+mn-ea"/>
              </a:rPr>
              <a:t>FS  T</a:t>
            </a:r>
          </a:p>
        </p:txBody>
      </p:sp>
      <p:sp>
        <p:nvSpPr>
          <p:cNvPr id="375826" name="Rectangle 18"/>
          <p:cNvSpPr>
            <a:spLocks noChangeArrowheads="1"/>
          </p:cNvSpPr>
          <p:nvPr/>
        </p:nvSpPr>
        <p:spPr bwMode="auto">
          <a:xfrm>
            <a:off x="2667000" y="6386513"/>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Verdana" pitchFamily="1" charset="0"/>
                <a:ea typeface="+mn-ea"/>
              </a:rPr>
              <a:t>DS</a:t>
            </a:r>
          </a:p>
        </p:txBody>
      </p:sp>
      <p:sp>
        <p:nvSpPr>
          <p:cNvPr id="375827" name="Rectangle 19"/>
          <p:cNvSpPr>
            <a:spLocks noChangeArrowheads="1"/>
          </p:cNvSpPr>
          <p:nvPr/>
        </p:nvSpPr>
        <p:spPr bwMode="auto">
          <a:xfrm>
            <a:off x="2667000" y="4557713"/>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Verdana" pitchFamily="1" charset="0"/>
                <a:ea typeface="+mn-ea"/>
              </a:rPr>
              <a:t>FP N</a:t>
            </a:r>
          </a:p>
        </p:txBody>
      </p:sp>
      <p:sp>
        <p:nvSpPr>
          <p:cNvPr id="375828" name="Rectangle 20"/>
          <p:cNvSpPr>
            <a:spLocks noChangeArrowheads="1"/>
          </p:cNvSpPr>
          <p:nvPr/>
        </p:nvSpPr>
        <p:spPr bwMode="auto">
          <a:xfrm>
            <a:off x="2667000" y="5776913"/>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Verdana" pitchFamily="1" charset="0"/>
                <a:ea typeface="+mn-ea"/>
              </a:rPr>
              <a:t>FS 1 T</a:t>
            </a:r>
          </a:p>
        </p:txBody>
      </p:sp>
      <p:sp>
        <p:nvSpPr>
          <p:cNvPr id="21525" name="Line 21"/>
          <p:cNvSpPr>
            <a:spLocks noChangeShapeType="1"/>
          </p:cNvSpPr>
          <p:nvPr/>
        </p:nvSpPr>
        <p:spPr bwMode="auto">
          <a:xfrm>
            <a:off x="3505200" y="5548313"/>
            <a:ext cx="0" cy="228600"/>
          </a:xfrm>
          <a:prstGeom prst="line">
            <a:avLst/>
          </a:prstGeom>
          <a:noFill/>
          <a:ln w="9525">
            <a:solidFill>
              <a:schemeClr val="tx1"/>
            </a:solidFill>
            <a:round/>
            <a:headEnd/>
            <a:tailEnd type="triangle" w="med" len="med"/>
          </a:ln>
        </p:spPr>
        <p:txBody>
          <a:bodyPr wrap="none" anchor="ctr"/>
          <a:lstStyle/>
          <a:p>
            <a:endParaRPr lang="en-US"/>
          </a:p>
        </p:txBody>
      </p:sp>
      <p:sp>
        <p:nvSpPr>
          <p:cNvPr id="21526" name="Line 22"/>
          <p:cNvSpPr>
            <a:spLocks noChangeShapeType="1"/>
          </p:cNvSpPr>
          <p:nvPr/>
        </p:nvSpPr>
        <p:spPr bwMode="auto">
          <a:xfrm>
            <a:off x="3505200" y="4938713"/>
            <a:ext cx="0" cy="228600"/>
          </a:xfrm>
          <a:prstGeom prst="line">
            <a:avLst/>
          </a:prstGeom>
          <a:noFill/>
          <a:ln w="9525">
            <a:solidFill>
              <a:schemeClr val="tx1"/>
            </a:solidFill>
            <a:round/>
            <a:headEnd/>
            <a:tailEnd type="triangle" w="med" len="med"/>
          </a:ln>
        </p:spPr>
        <p:txBody>
          <a:bodyPr/>
          <a:lstStyle/>
          <a:p>
            <a:endParaRPr lang="en-US"/>
          </a:p>
        </p:txBody>
      </p:sp>
      <p:sp>
        <p:nvSpPr>
          <p:cNvPr id="21527" name="Line 23"/>
          <p:cNvSpPr>
            <a:spLocks noChangeShapeType="1"/>
          </p:cNvSpPr>
          <p:nvPr/>
        </p:nvSpPr>
        <p:spPr bwMode="auto">
          <a:xfrm>
            <a:off x="3505200" y="6157913"/>
            <a:ext cx="0" cy="228600"/>
          </a:xfrm>
          <a:prstGeom prst="line">
            <a:avLst/>
          </a:prstGeom>
          <a:noFill/>
          <a:ln w="9525">
            <a:solidFill>
              <a:schemeClr val="tx1"/>
            </a:solidFill>
            <a:round/>
            <a:headEnd/>
            <a:tailEnd type="triangle" w="med" len="med"/>
          </a:ln>
        </p:spPr>
        <p:txBody>
          <a:bodyPr/>
          <a:lstStyle/>
          <a:p>
            <a:endParaRPr lang="en-US"/>
          </a:p>
        </p:txBody>
      </p:sp>
      <p:cxnSp>
        <p:nvCxnSpPr>
          <p:cNvPr id="21528" name="AutoShape 24"/>
          <p:cNvCxnSpPr>
            <a:cxnSpLocks noChangeShapeType="1"/>
            <a:stCxn id="375827" idx="1"/>
            <a:endCxn id="375825" idx="1"/>
          </p:cNvCxnSpPr>
          <p:nvPr/>
        </p:nvCxnSpPr>
        <p:spPr bwMode="auto">
          <a:xfrm rot="10800000" flipH="1" flipV="1">
            <a:off x="2667000" y="4748213"/>
            <a:ext cx="1588" cy="609600"/>
          </a:xfrm>
          <a:prstGeom prst="curvedConnector3">
            <a:avLst>
              <a:gd name="adj1" fmla="val -14400005"/>
            </a:avLst>
          </a:prstGeom>
          <a:noFill/>
          <a:ln w="9525">
            <a:solidFill>
              <a:schemeClr val="tx1"/>
            </a:solidFill>
            <a:round/>
            <a:headEnd/>
            <a:tailEnd type="triangle" w="med" len="med"/>
          </a:ln>
        </p:spPr>
      </p:cxnSp>
      <p:cxnSp>
        <p:nvCxnSpPr>
          <p:cNvPr id="21529" name="AutoShape 25"/>
          <p:cNvCxnSpPr>
            <a:cxnSpLocks noChangeShapeType="1"/>
            <a:stCxn id="375825" idx="1"/>
            <a:endCxn id="375828" idx="1"/>
          </p:cNvCxnSpPr>
          <p:nvPr/>
        </p:nvCxnSpPr>
        <p:spPr bwMode="auto">
          <a:xfrm rot="10800000" flipH="1" flipV="1">
            <a:off x="2667000" y="5357813"/>
            <a:ext cx="1588" cy="609600"/>
          </a:xfrm>
          <a:prstGeom prst="curvedConnector3">
            <a:avLst>
              <a:gd name="adj1" fmla="val -14400005"/>
            </a:avLst>
          </a:prstGeom>
          <a:noFill/>
          <a:ln w="9525">
            <a:solidFill>
              <a:schemeClr val="tx1"/>
            </a:solidFill>
            <a:round/>
            <a:headEnd/>
            <a:tailEnd type="triangle" w="med" len="med"/>
          </a:ln>
        </p:spPr>
      </p:cxnSp>
      <p:sp>
        <p:nvSpPr>
          <p:cNvPr id="21530" name="Text Box 26"/>
          <p:cNvSpPr txBox="1">
            <a:spLocks noChangeArrowheads="1"/>
          </p:cNvSpPr>
          <p:nvPr/>
        </p:nvSpPr>
        <p:spPr bwMode="auto">
          <a:xfrm>
            <a:off x="4876800" y="6194425"/>
            <a:ext cx="2066925" cy="314325"/>
          </a:xfrm>
          <a:prstGeom prst="rect">
            <a:avLst/>
          </a:prstGeom>
          <a:noFill/>
          <a:ln w="9525">
            <a:solidFill>
              <a:schemeClr val="tx1"/>
            </a:solidFill>
            <a:miter lim="800000"/>
            <a:headEnd/>
            <a:tailEnd/>
          </a:ln>
        </p:spPr>
        <p:txBody>
          <a:bodyPr wrap="none">
            <a:spAutoFit/>
          </a:bodyPr>
          <a:lstStyle/>
          <a:p>
            <a:r>
              <a:rPr lang="en-US" sz="1400">
                <a:latin typeface="Verdana" pitchFamily="34" charset="0"/>
              </a:rPr>
              <a:t>FS 1 loans $ to DS.</a:t>
            </a:r>
          </a:p>
        </p:txBody>
      </p:sp>
      <p:cxnSp>
        <p:nvCxnSpPr>
          <p:cNvPr id="21531" name="AutoShape 27"/>
          <p:cNvCxnSpPr>
            <a:cxnSpLocks noChangeShapeType="1"/>
            <a:stCxn id="375828" idx="1"/>
            <a:endCxn id="375826" idx="1"/>
          </p:cNvCxnSpPr>
          <p:nvPr/>
        </p:nvCxnSpPr>
        <p:spPr bwMode="auto">
          <a:xfrm rot="10800000" flipH="1" flipV="1">
            <a:off x="2667000" y="5967413"/>
            <a:ext cx="1588" cy="609600"/>
          </a:xfrm>
          <a:prstGeom prst="curvedConnector3">
            <a:avLst>
              <a:gd name="adj1" fmla="val -14400005"/>
            </a:avLst>
          </a:prstGeom>
          <a:noFill/>
          <a:ln w="9525">
            <a:solidFill>
              <a:schemeClr val="tx1"/>
            </a:solidFill>
            <a:round/>
            <a:headEnd/>
            <a:tailEnd type="triangle" w="med" len="med"/>
          </a:ln>
        </p:spPr>
      </p:cxnSp>
      <p:sp>
        <p:nvSpPr>
          <p:cNvPr id="21532" name="Rectangle 28"/>
          <p:cNvSpPr>
            <a:spLocks noChangeArrowheads="1"/>
          </p:cNvSpPr>
          <p:nvPr/>
        </p:nvSpPr>
        <p:spPr bwMode="auto">
          <a:xfrm>
            <a:off x="3048000" y="1371600"/>
            <a:ext cx="898003" cy="338554"/>
          </a:xfrm>
          <a:prstGeom prst="rect">
            <a:avLst/>
          </a:prstGeom>
          <a:noFill/>
          <a:ln w="9525">
            <a:solidFill>
              <a:schemeClr val="tx1"/>
            </a:solidFill>
            <a:miter lim="800000"/>
            <a:headEnd/>
            <a:tailEnd/>
          </a:ln>
        </p:spPr>
        <p:txBody>
          <a:bodyPr wrap="none">
            <a:spAutoFit/>
          </a:bodyPr>
          <a:lstStyle/>
          <a:p>
            <a:r>
              <a:rPr lang="en-US" sz="1600" dirty="0">
                <a:latin typeface="Verdana" pitchFamily="34" charset="0"/>
              </a:rPr>
              <a:t>Ex. </a:t>
            </a:r>
            <a:r>
              <a:rPr lang="en-US" sz="1600" dirty="0" smtClean="0">
                <a:latin typeface="Verdana" pitchFamily="34" charset="0"/>
              </a:rPr>
              <a:t>12</a:t>
            </a:r>
            <a:endParaRPr lang="en-US" sz="1600" dirty="0">
              <a:latin typeface="Verdana" pitchFamily="34" charset="0"/>
            </a:endParaRPr>
          </a:p>
        </p:txBody>
      </p:sp>
      <p:sp>
        <p:nvSpPr>
          <p:cNvPr id="21533" name="Rectangle 29"/>
          <p:cNvSpPr>
            <a:spLocks noChangeArrowheads="1"/>
          </p:cNvSpPr>
          <p:nvPr/>
        </p:nvSpPr>
        <p:spPr bwMode="auto">
          <a:xfrm>
            <a:off x="3048000" y="4038600"/>
            <a:ext cx="898003" cy="338554"/>
          </a:xfrm>
          <a:prstGeom prst="rect">
            <a:avLst/>
          </a:prstGeom>
          <a:noFill/>
          <a:ln w="9525">
            <a:solidFill>
              <a:schemeClr val="tx1"/>
            </a:solidFill>
            <a:miter lim="800000"/>
            <a:headEnd/>
            <a:tailEnd/>
          </a:ln>
        </p:spPr>
        <p:txBody>
          <a:bodyPr wrap="none">
            <a:spAutoFit/>
          </a:bodyPr>
          <a:lstStyle/>
          <a:p>
            <a:r>
              <a:rPr lang="en-US" sz="1600" dirty="0">
                <a:latin typeface="Verdana" pitchFamily="34" charset="0"/>
              </a:rPr>
              <a:t>Ex. </a:t>
            </a:r>
            <a:r>
              <a:rPr lang="en-US" sz="1600" dirty="0" smtClean="0">
                <a:latin typeface="Verdana" pitchFamily="34" charset="0"/>
              </a:rPr>
              <a:t>14</a:t>
            </a:r>
            <a:endParaRPr lang="en-US" sz="1600" dirty="0">
              <a:latin typeface="Verdana" pitchFamily="34" charset="0"/>
            </a:endParaRPr>
          </a:p>
        </p:txBody>
      </p:sp>
      <p:sp>
        <p:nvSpPr>
          <p:cNvPr id="21534" name="Slide Number Placeholder 1"/>
          <p:cNvSpPr>
            <a:spLocks noGrp="1"/>
          </p:cNvSpPr>
          <p:nvPr>
            <p:ph type="sldNum" sz="quarter" idx="11"/>
          </p:nvPr>
        </p:nvSpPr>
        <p:spPr>
          <a:noFill/>
        </p:spPr>
        <p:txBody>
          <a:bodyPr/>
          <a:lstStyle/>
          <a:p>
            <a:endParaRPr lang="en-US"/>
          </a:p>
          <a:p>
            <a:fld id="{0B4F5BCA-C7B9-4DEC-BB23-8813B2ED4351}"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z="3600" b="1" smtClean="0">
                <a:ea typeface="ＭＳ Ｐゴシック" pitchFamily="34" charset="-128"/>
              </a:rPr>
              <a:t>Definition of Conduit:  US-UK Treaty</a:t>
            </a:r>
          </a:p>
        </p:txBody>
      </p:sp>
      <p:sp>
        <p:nvSpPr>
          <p:cNvPr id="32770" name="Content Placeholder 2"/>
          <p:cNvSpPr>
            <a:spLocks noGrp="1"/>
          </p:cNvSpPr>
          <p:nvPr>
            <p:ph idx="1"/>
          </p:nvPr>
        </p:nvSpPr>
        <p:spPr/>
        <p:txBody>
          <a:bodyPr/>
          <a:lstStyle/>
          <a:p>
            <a:pPr>
              <a:buFontTx/>
              <a:buNone/>
            </a:pPr>
            <a:r>
              <a:rPr lang="en-US" smtClean="0">
                <a:ea typeface="ＭＳ Ｐゴシック" pitchFamily="34" charset="-128"/>
              </a:rPr>
              <a:t>  </a:t>
            </a:r>
          </a:p>
        </p:txBody>
      </p:sp>
      <p:pic>
        <p:nvPicPr>
          <p:cNvPr id="32771" name="Picture 5"/>
          <p:cNvPicPr>
            <a:picLocks noChangeAspect="1"/>
          </p:cNvPicPr>
          <p:nvPr/>
        </p:nvPicPr>
        <p:blipFill>
          <a:blip r:embed="rId2" cstate="print"/>
          <a:srcRect/>
          <a:stretch>
            <a:fillRect/>
          </a:stretch>
        </p:blipFill>
        <p:spPr bwMode="auto">
          <a:xfrm>
            <a:off x="812800" y="1676400"/>
            <a:ext cx="7518400" cy="4521200"/>
          </a:xfrm>
          <a:prstGeom prst="rect">
            <a:avLst/>
          </a:prstGeom>
          <a:noFill/>
          <a:ln w="9525">
            <a:noFill/>
            <a:miter lim="800000"/>
            <a:headEnd/>
            <a:tailEnd/>
          </a:ln>
        </p:spPr>
      </p:pic>
      <p:sp>
        <p:nvSpPr>
          <p:cNvPr id="32772" name="TextBox 6"/>
          <p:cNvSpPr txBox="1">
            <a:spLocks noChangeArrowheads="1"/>
          </p:cNvSpPr>
          <p:nvPr/>
        </p:nvSpPr>
        <p:spPr bwMode="auto">
          <a:xfrm>
            <a:off x="2438400" y="6248400"/>
            <a:ext cx="6096000" cy="307975"/>
          </a:xfrm>
          <a:prstGeom prst="rect">
            <a:avLst/>
          </a:prstGeom>
          <a:noFill/>
          <a:ln w="9525">
            <a:noFill/>
            <a:miter lim="800000"/>
            <a:headEnd/>
            <a:tailEnd/>
          </a:ln>
        </p:spPr>
        <p:txBody>
          <a:bodyPr>
            <a:spAutoFit/>
          </a:bodyPr>
          <a:lstStyle/>
          <a:p>
            <a:r>
              <a:rPr lang="en-US" sz="1400"/>
              <a:t>Article 3(1)(n), US-UK Treaty</a:t>
            </a:r>
          </a:p>
        </p:txBody>
      </p:sp>
      <p:sp>
        <p:nvSpPr>
          <p:cNvPr id="8" name="Footer Placeholder 7"/>
          <p:cNvSpPr>
            <a:spLocks noGrp="1"/>
          </p:cNvSpPr>
          <p:nvPr>
            <p:ph type="ftr" sz="quarter" idx="10"/>
          </p:nvPr>
        </p:nvSpPr>
        <p:spPr/>
        <p:txBody>
          <a:bodyPr/>
          <a:lstStyle/>
          <a:p>
            <a:pPr>
              <a:defRPr/>
            </a:pPr>
            <a:r>
              <a:rPr lang="en-US" smtClean="0"/>
              <a:t>IT_TreatyShop</a:t>
            </a:r>
            <a:endParaRPr lang="en-US"/>
          </a:p>
        </p:txBody>
      </p:sp>
      <p:sp>
        <p:nvSpPr>
          <p:cNvPr id="32774" name="Slide Number Placeholder 8"/>
          <p:cNvSpPr>
            <a:spLocks noGrp="1"/>
          </p:cNvSpPr>
          <p:nvPr>
            <p:ph type="sldNum" sz="quarter" idx="11"/>
          </p:nvPr>
        </p:nvSpPr>
        <p:spPr>
          <a:noFill/>
        </p:spPr>
        <p:txBody>
          <a:bodyPr/>
          <a:lstStyle/>
          <a:p>
            <a:endParaRPr lang="en-US"/>
          </a:p>
          <a:p>
            <a:fld id="{33F1A0EC-9898-462C-AFED-5D5FBB9E100E}"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3"/>
          <p:cNvSpPr>
            <a:spLocks noGrp="1"/>
          </p:cNvSpPr>
          <p:nvPr>
            <p:ph type="ftr" sz="quarter" idx="10"/>
          </p:nvPr>
        </p:nvSpPr>
        <p:spPr>
          <a:noFill/>
        </p:spPr>
        <p:txBody>
          <a:bodyPr/>
          <a:lstStyle/>
          <a:p>
            <a:r>
              <a:rPr lang="en-US" smtClean="0">
                <a:latin typeface="Arial" pitchFamily="34" charset="0"/>
                <a:ea typeface="ＭＳ Ｐゴシック" pitchFamily="34" charset="-128"/>
              </a:rPr>
              <a:t>IT_TreatyShop</a:t>
            </a:r>
          </a:p>
        </p:txBody>
      </p:sp>
      <p:sp>
        <p:nvSpPr>
          <p:cNvPr id="22530" name="Rectangle 2"/>
          <p:cNvSpPr>
            <a:spLocks noGrp="1" noChangeArrowheads="1"/>
          </p:cNvSpPr>
          <p:nvPr>
            <p:ph type="title"/>
          </p:nvPr>
        </p:nvSpPr>
        <p:spPr>
          <a:xfrm>
            <a:off x="0" y="0"/>
            <a:ext cx="9144000" cy="1143000"/>
          </a:xfrm>
          <a:noFill/>
        </p:spPr>
        <p:txBody>
          <a:bodyPr/>
          <a:lstStyle/>
          <a:p>
            <a:pPr eaLnBrk="1" hangingPunct="1"/>
            <a:r>
              <a:rPr lang="en-US" b="1" smtClean="0">
                <a:ea typeface="ＭＳ Ｐゴシック" pitchFamily="34" charset="-128"/>
              </a:rPr>
              <a:t>Conduit Financing:  UK Treaty</a:t>
            </a:r>
            <a:endParaRPr lang="en-US" b="1" u="sng" smtClean="0">
              <a:ea typeface="ＭＳ Ｐゴシック" pitchFamily="34" charset="-128"/>
            </a:endParaRPr>
          </a:p>
        </p:txBody>
      </p:sp>
      <p:sp>
        <p:nvSpPr>
          <p:cNvPr id="22531" name="Rectangle 3"/>
          <p:cNvSpPr>
            <a:spLocks noGrp="1" noChangeArrowheads="1"/>
          </p:cNvSpPr>
          <p:nvPr>
            <p:ph type="body" idx="1"/>
          </p:nvPr>
        </p:nvSpPr>
        <p:spPr>
          <a:xfrm>
            <a:off x="533400" y="1219200"/>
            <a:ext cx="7772400" cy="5638800"/>
          </a:xfrm>
          <a:noFill/>
        </p:spPr>
        <p:txBody>
          <a:bodyPr/>
          <a:lstStyle/>
          <a:p>
            <a:pPr marL="231775" indent="-231775" eaLnBrk="1" hangingPunct="1"/>
            <a:endParaRPr lang="en-US" smtClean="0">
              <a:ea typeface="ＭＳ Ｐゴシック" pitchFamily="34" charset="-128"/>
            </a:endParaRPr>
          </a:p>
          <a:p>
            <a:pPr marL="231775" indent="-231775" eaLnBrk="1" hangingPunct="1"/>
            <a:endParaRPr lang="en-US" smtClean="0">
              <a:ea typeface="ＭＳ Ｐゴシック" pitchFamily="34" charset="-128"/>
            </a:endParaRPr>
          </a:p>
          <a:p>
            <a:pPr marL="231775" indent="-231775" eaLnBrk="1" hangingPunct="1"/>
            <a:r>
              <a:rPr lang="en-US" smtClean="0">
                <a:ea typeface="ＭＳ Ｐゴシック" pitchFamily="34" charset="-128"/>
              </a:rPr>
              <a:t>Article 3, par. 1(n):  Conduit Arrangement</a:t>
            </a:r>
          </a:p>
          <a:p>
            <a:pPr marL="231775" indent="-231775" eaLnBrk="1" hangingPunct="1"/>
            <a:r>
              <a:rPr lang="en-US" smtClean="0">
                <a:ea typeface="ＭＳ Ｐゴシック" pitchFamily="34" charset="-128"/>
              </a:rPr>
              <a:t>Article 10, par. 9 (dividends)</a:t>
            </a:r>
          </a:p>
          <a:p>
            <a:pPr marL="231775" indent="-231775" eaLnBrk="1" hangingPunct="1"/>
            <a:r>
              <a:rPr lang="en-US" smtClean="0">
                <a:ea typeface="ＭＳ Ｐゴシック" pitchFamily="34" charset="-128"/>
              </a:rPr>
              <a:t>Article 11, par. 7 (interest)</a:t>
            </a:r>
          </a:p>
          <a:p>
            <a:pPr marL="231775" indent="-231775" eaLnBrk="1" hangingPunct="1"/>
            <a:r>
              <a:rPr lang="en-US" smtClean="0">
                <a:ea typeface="ＭＳ Ｐゴシック" pitchFamily="34" charset="-128"/>
              </a:rPr>
              <a:t>Article 12, par. 5 (royalties)</a:t>
            </a:r>
          </a:p>
          <a:p>
            <a:pPr marL="231775" indent="-231775" eaLnBrk="1" hangingPunct="1"/>
            <a:r>
              <a:rPr lang="en-US" smtClean="0">
                <a:ea typeface="ＭＳ Ｐゴシック" pitchFamily="34" charset="-128"/>
              </a:rPr>
              <a:t>Technical Explanation Annex (Exchange of Letters)</a:t>
            </a:r>
            <a:endParaRPr lang="en-US" b="1" u="sng" smtClean="0">
              <a:ea typeface="ＭＳ Ｐゴシック" pitchFamily="34" charset="-128"/>
            </a:endParaRPr>
          </a:p>
        </p:txBody>
      </p:sp>
      <p:sp>
        <p:nvSpPr>
          <p:cNvPr id="22532" name="Slide Number Placeholder 1"/>
          <p:cNvSpPr>
            <a:spLocks noGrp="1"/>
          </p:cNvSpPr>
          <p:nvPr>
            <p:ph type="sldNum" sz="quarter" idx="11"/>
          </p:nvPr>
        </p:nvSpPr>
        <p:spPr>
          <a:noFill/>
        </p:spPr>
        <p:txBody>
          <a:bodyPr/>
          <a:lstStyle/>
          <a:p>
            <a:endParaRPr lang="en-US"/>
          </a:p>
          <a:p>
            <a:fld id="{76EE472A-459D-4590-A557-793CFE19C633}"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b="1" smtClean="0">
                <a:ea typeface="ＭＳ Ｐゴシック" pitchFamily="34" charset="-128"/>
              </a:rPr>
              <a:t>Treaty Shopping:  Conduit Arrangements</a:t>
            </a:r>
            <a:endParaRPr lang="en-US" smtClean="0">
              <a:ea typeface="ＭＳ Ｐゴシック" pitchFamily="34" charset="-128"/>
            </a:endParaRPr>
          </a:p>
        </p:txBody>
      </p:sp>
      <p:sp>
        <p:nvSpPr>
          <p:cNvPr id="33794" name="Content Placeholder 2"/>
          <p:cNvSpPr>
            <a:spLocks noGrp="1"/>
          </p:cNvSpPr>
          <p:nvPr>
            <p:ph idx="1"/>
          </p:nvPr>
        </p:nvSpPr>
        <p:spPr/>
        <p:txBody>
          <a:bodyPr/>
          <a:lstStyle/>
          <a:p>
            <a:pPr>
              <a:buFontTx/>
              <a:buNone/>
            </a:pPr>
            <a:r>
              <a:rPr lang="en-US" smtClean="0">
                <a:ea typeface="ＭＳ Ｐゴシック" pitchFamily="34" charset="-128"/>
              </a:rPr>
              <a:t> </a:t>
            </a:r>
          </a:p>
        </p:txBody>
      </p:sp>
      <p:cxnSp>
        <p:nvCxnSpPr>
          <p:cNvPr id="14" name="Straight Connector 13"/>
          <p:cNvCxnSpPr>
            <a:cxnSpLocks noChangeShapeType="1"/>
            <a:stCxn id="27" idx="2"/>
            <a:endCxn id="17" idx="0"/>
          </p:cNvCxnSpPr>
          <p:nvPr/>
        </p:nvCxnSpPr>
        <p:spPr bwMode="auto">
          <a:xfrm rot="5400000">
            <a:off x="4229101" y="45720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886200" y="5105400"/>
            <a:ext cx="1752600" cy="685800"/>
          </a:xfrm>
          <a:prstGeom prst="rect">
            <a:avLst/>
          </a:prstGeom>
          <a:solidFill>
            <a:srgbClr val="FF9966"/>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US Co</a:t>
            </a:r>
          </a:p>
        </p:txBody>
      </p:sp>
      <p:sp>
        <p:nvSpPr>
          <p:cNvPr id="27" name="Rectangle 26"/>
          <p:cNvSpPr/>
          <p:nvPr/>
        </p:nvSpPr>
        <p:spPr>
          <a:xfrm>
            <a:off x="3886200" y="33528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UK Co</a:t>
            </a:r>
          </a:p>
        </p:txBody>
      </p:sp>
      <p:cxnSp>
        <p:nvCxnSpPr>
          <p:cNvPr id="33" name="Straight Connector 32"/>
          <p:cNvCxnSpPr>
            <a:cxnSpLocks noChangeShapeType="1"/>
            <a:stCxn id="23" idx="2"/>
            <a:endCxn id="27" idx="0"/>
          </p:cNvCxnSpPr>
          <p:nvPr/>
        </p:nvCxnSpPr>
        <p:spPr bwMode="auto">
          <a:xfrm rot="5400000">
            <a:off x="4152901" y="2743200"/>
            <a:ext cx="12192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905000" y="2436813"/>
            <a:ext cx="5638800" cy="1587"/>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sp>
        <p:nvSpPr>
          <p:cNvPr id="33800" name="TextBox 83"/>
          <p:cNvSpPr txBox="1">
            <a:spLocks noChangeArrowheads="1"/>
          </p:cNvSpPr>
          <p:nvPr/>
        </p:nvSpPr>
        <p:spPr bwMode="auto">
          <a:xfrm>
            <a:off x="2362200" y="4343400"/>
            <a:ext cx="838200" cy="381000"/>
          </a:xfrm>
          <a:prstGeom prst="rect">
            <a:avLst/>
          </a:prstGeom>
          <a:noFill/>
          <a:ln w="9525">
            <a:noFill/>
            <a:miter lim="800000"/>
            <a:headEnd/>
            <a:tailEnd/>
          </a:ln>
        </p:spPr>
        <p:txBody>
          <a:bodyPr>
            <a:spAutoFit/>
          </a:bodyPr>
          <a:lstStyle/>
          <a:p>
            <a:r>
              <a:rPr lang="en-US"/>
              <a:t>$$</a:t>
            </a:r>
          </a:p>
        </p:txBody>
      </p:sp>
      <p:sp>
        <p:nvSpPr>
          <p:cNvPr id="33801" name="TextBox 84"/>
          <p:cNvSpPr txBox="1">
            <a:spLocks noChangeArrowheads="1"/>
          </p:cNvSpPr>
          <p:nvPr/>
        </p:nvSpPr>
        <p:spPr bwMode="auto">
          <a:xfrm>
            <a:off x="6477000" y="2514600"/>
            <a:ext cx="2438400" cy="1323975"/>
          </a:xfrm>
          <a:prstGeom prst="rect">
            <a:avLst/>
          </a:prstGeom>
          <a:noFill/>
          <a:ln w="9525">
            <a:noFill/>
            <a:miter lim="800000"/>
            <a:headEnd/>
            <a:tailEnd/>
          </a:ln>
        </p:spPr>
        <p:txBody>
          <a:bodyPr>
            <a:spAutoFit/>
          </a:bodyPr>
          <a:lstStyle/>
          <a:p>
            <a:r>
              <a:rPr lang="en-US" sz="1600"/>
              <a:t>Contract: Pay UK Co issue price of prd stk, receive 3.75% + 20% USCo net profits, and redemption price of stk in 20 yrs. </a:t>
            </a:r>
          </a:p>
        </p:txBody>
      </p:sp>
      <p:sp>
        <p:nvSpPr>
          <p:cNvPr id="33802" name="TextBox 85"/>
          <p:cNvSpPr txBox="1">
            <a:spLocks noChangeArrowheads="1"/>
          </p:cNvSpPr>
          <p:nvPr/>
        </p:nvSpPr>
        <p:spPr bwMode="auto">
          <a:xfrm>
            <a:off x="6477000" y="4343400"/>
            <a:ext cx="1447800" cy="923925"/>
          </a:xfrm>
          <a:prstGeom prst="rect">
            <a:avLst/>
          </a:prstGeom>
          <a:noFill/>
          <a:ln w="9525">
            <a:noFill/>
            <a:miter lim="800000"/>
            <a:headEnd/>
            <a:tailEnd/>
          </a:ln>
        </p:spPr>
        <p:txBody>
          <a:bodyPr>
            <a:spAutoFit/>
          </a:bodyPr>
          <a:lstStyle/>
          <a:p>
            <a:r>
              <a:rPr lang="en-US"/>
              <a:t>Prd Stk: 4% + 20% net profits</a:t>
            </a:r>
          </a:p>
        </p:txBody>
      </p:sp>
      <p:sp>
        <p:nvSpPr>
          <p:cNvPr id="23" name="Rectangle 22"/>
          <p:cNvSpPr/>
          <p:nvPr/>
        </p:nvSpPr>
        <p:spPr>
          <a:xfrm>
            <a:off x="3886200" y="1447800"/>
            <a:ext cx="17526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X Co</a:t>
            </a:r>
          </a:p>
        </p:txBody>
      </p:sp>
      <p:cxnSp>
        <p:nvCxnSpPr>
          <p:cNvPr id="30" name="Elbow Connector 29"/>
          <p:cNvCxnSpPr>
            <a:cxnSpLocks noChangeShapeType="1"/>
          </p:cNvCxnSpPr>
          <p:nvPr/>
        </p:nvCxnSpPr>
        <p:spPr bwMode="auto">
          <a:xfrm rot="10800000" flipH="1" flipV="1">
            <a:off x="3429000" y="1982788"/>
            <a:ext cx="457200" cy="1712912"/>
          </a:xfrm>
          <a:prstGeom prst="bentConnector3">
            <a:avLst>
              <a:gd name="adj1" fmla="val -5000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1" name="Elbow Connector 30"/>
          <p:cNvCxnSpPr>
            <a:cxnSpLocks noChangeShapeType="1"/>
          </p:cNvCxnSpPr>
          <p:nvPr/>
        </p:nvCxnSpPr>
        <p:spPr bwMode="auto">
          <a:xfrm rot="10800000" flipV="1">
            <a:off x="3886200" y="3695700"/>
            <a:ext cx="1588" cy="1752600"/>
          </a:xfrm>
          <a:prstGeom prst="bentConnector3">
            <a:avLst>
              <a:gd name="adj1" fmla="val 4398614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2" name="Elbow Connector 31"/>
          <p:cNvCxnSpPr>
            <a:cxnSpLocks noChangeShapeType="1"/>
          </p:cNvCxnSpPr>
          <p:nvPr/>
        </p:nvCxnSpPr>
        <p:spPr bwMode="auto">
          <a:xfrm flipV="1">
            <a:off x="5638800" y="3695700"/>
            <a:ext cx="1588" cy="1752600"/>
          </a:xfrm>
          <a:prstGeom prst="bentConnector3">
            <a:avLst>
              <a:gd name="adj1" fmla="val 45585644"/>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4" name="Elbow Connector 33"/>
          <p:cNvCxnSpPr>
            <a:cxnSpLocks noChangeShapeType="1"/>
          </p:cNvCxnSpPr>
          <p:nvPr/>
        </p:nvCxnSpPr>
        <p:spPr bwMode="auto">
          <a:xfrm flipV="1">
            <a:off x="5638800" y="19827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33808" name="TextBox 34"/>
          <p:cNvSpPr txBox="1">
            <a:spLocks noChangeArrowheads="1"/>
          </p:cNvSpPr>
          <p:nvPr/>
        </p:nvSpPr>
        <p:spPr bwMode="auto">
          <a:xfrm>
            <a:off x="1828800" y="6019800"/>
            <a:ext cx="6096000" cy="307975"/>
          </a:xfrm>
          <a:prstGeom prst="rect">
            <a:avLst/>
          </a:prstGeom>
          <a:noFill/>
          <a:ln w="9525">
            <a:noFill/>
            <a:miter lim="800000"/>
            <a:headEnd/>
            <a:tailEnd/>
          </a:ln>
        </p:spPr>
        <p:txBody>
          <a:bodyPr>
            <a:spAutoFit/>
          </a:bodyPr>
          <a:lstStyle/>
          <a:p>
            <a:r>
              <a:rPr lang="en-US" sz="1400"/>
              <a:t>Example 1, Exchange of Letters, US-UK Treaty, Annex to Technical Explanation</a:t>
            </a:r>
          </a:p>
        </p:txBody>
      </p:sp>
      <p:sp>
        <p:nvSpPr>
          <p:cNvPr id="33809" name="TextBox 35"/>
          <p:cNvSpPr txBox="1">
            <a:spLocks noChangeArrowheads="1"/>
          </p:cNvSpPr>
          <p:nvPr/>
        </p:nvSpPr>
        <p:spPr bwMode="auto">
          <a:xfrm>
            <a:off x="2362200" y="2819400"/>
            <a:ext cx="838200" cy="381000"/>
          </a:xfrm>
          <a:prstGeom prst="rect">
            <a:avLst/>
          </a:prstGeom>
          <a:noFill/>
          <a:ln w="9525">
            <a:noFill/>
            <a:miter lim="800000"/>
            <a:headEnd/>
            <a:tailEnd/>
          </a:ln>
        </p:spPr>
        <p:txBody>
          <a:bodyPr>
            <a:spAutoFit/>
          </a:bodyPr>
          <a:lstStyle/>
          <a:p>
            <a:r>
              <a:rPr lang="en-US"/>
              <a:t>$$</a:t>
            </a:r>
          </a:p>
        </p:txBody>
      </p:sp>
      <p:sp>
        <p:nvSpPr>
          <p:cNvPr id="4" name="Footer Placeholder 3"/>
          <p:cNvSpPr>
            <a:spLocks noGrp="1"/>
          </p:cNvSpPr>
          <p:nvPr>
            <p:ph type="ftr" sz="quarter" idx="10"/>
          </p:nvPr>
        </p:nvSpPr>
        <p:spPr/>
        <p:txBody>
          <a:bodyPr/>
          <a:lstStyle/>
          <a:p>
            <a:pPr>
              <a:defRPr/>
            </a:pPr>
            <a:r>
              <a:rPr lang="en-US" smtClean="0"/>
              <a:t>IT_TreatyShop</a:t>
            </a:r>
            <a:endParaRPr lang="en-US"/>
          </a:p>
        </p:txBody>
      </p:sp>
      <p:sp>
        <p:nvSpPr>
          <p:cNvPr id="33811" name="Slide Number Placeholder 4"/>
          <p:cNvSpPr>
            <a:spLocks noGrp="1"/>
          </p:cNvSpPr>
          <p:nvPr>
            <p:ph type="sldNum" sz="quarter" idx="11"/>
          </p:nvPr>
        </p:nvSpPr>
        <p:spPr>
          <a:noFill/>
        </p:spPr>
        <p:txBody>
          <a:bodyPr/>
          <a:lstStyle/>
          <a:p>
            <a:endParaRPr lang="en-US"/>
          </a:p>
          <a:p>
            <a:fld id="{31D4B268-68DD-4964-BC6E-2CBFBE9306E4}" type="slidenum">
              <a:rPr lang="en-US"/>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457200" y="152400"/>
            <a:ext cx="8229600" cy="792163"/>
          </a:xfrm>
        </p:spPr>
        <p:txBody>
          <a:bodyPr/>
          <a:lstStyle/>
          <a:p>
            <a:r>
              <a:rPr lang="en-US" b="1" smtClean="0">
                <a:ea typeface="ＭＳ Ｐゴシック" pitchFamily="34" charset="-128"/>
              </a:rPr>
              <a:t>LOB Article:  Article 23(2), US-UK Treaty</a:t>
            </a:r>
            <a:endParaRPr lang="en-US" smtClean="0">
              <a:ea typeface="ＭＳ Ｐゴシック" pitchFamily="34" charset="-128"/>
            </a:endParaRPr>
          </a:p>
        </p:txBody>
      </p:sp>
      <p:sp>
        <p:nvSpPr>
          <p:cNvPr id="3" name="Content Placeholder 2"/>
          <p:cNvSpPr>
            <a:spLocks noGrp="1"/>
          </p:cNvSpPr>
          <p:nvPr>
            <p:ph idx="1"/>
          </p:nvPr>
        </p:nvSpPr>
        <p:spPr>
          <a:xfrm>
            <a:off x="457200" y="1371600"/>
            <a:ext cx="8229600" cy="5029200"/>
          </a:xfrm>
        </p:spPr>
        <p:txBody>
          <a:bodyPr>
            <a:normAutofit/>
          </a:bodyPr>
          <a:lstStyle/>
          <a:p>
            <a:pPr marL="406400" indent="-406400">
              <a:lnSpc>
                <a:spcPct val="80000"/>
              </a:lnSpc>
            </a:pPr>
            <a:r>
              <a:rPr lang="en-US" sz="3200" dirty="0" smtClean="0">
                <a:ea typeface="ＭＳ Ｐゴシック" pitchFamily="34" charset="-128"/>
              </a:rPr>
              <a:t>Limit treaty benefits to </a:t>
            </a:r>
            <a:r>
              <a:rPr lang="en-US" sz="3200" i="1" dirty="0" smtClean="0">
                <a:ea typeface="ＭＳ Ｐゴシック" pitchFamily="34" charset="-128"/>
              </a:rPr>
              <a:t>qualified persons</a:t>
            </a:r>
          </a:p>
          <a:p>
            <a:pPr marL="406400" indent="-406400">
              <a:lnSpc>
                <a:spcPct val="80000"/>
              </a:lnSpc>
            </a:pPr>
            <a:r>
              <a:rPr lang="en-US" sz="3200" dirty="0" smtClean="0">
                <a:ea typeface="ＭＳ Ｐゴシック" pitchFamily="34" charset="-128"/>
              </a:rPr>
              <a:t>A </a:t>
            </a:r>
            <a:r>
              <a:rPr lang="en-US" sz="3200" i="1" dirty="0" smtClean="0">
                <a:ea typeface="ＭＳ Ｐゴシック" pitchFamily="34" charset="-128"/>
              </a:rPr>
              <a:t>qualified person</a:t>
            </a:r>
            <a:r>
              <a:rPr lang="en-US" sz="3200" dirty="0" smtClean="0">
                <a:ea typeface="ＭＳ Ｐゴシック" pitchFamily="34" charset="-128"/>
              </a:rPr>
              <a:t> is treaty </a:t>
            </a:r>
            <a:r>
              <a:rPr lang="en-US" sz="3200" i="1" dirty="0" smtClean="0">
                <a:ea typeface="ＭＳ Ｐゴシック" pitchFamily="34" charset="-128"/>
              </a:rPr>
              <a:t>resident</a:t>
            </a:r>
            <a:r>
              <a:rPr lang="en-US" sz="3200" dirty="0" smtClean="0">
                <a:ea typeface="ＭＳ Ｐゴシック" pitchFamily="34" charset="-128"/>
              </a:rPr>
              <a:t> who is a(n):</a:t>
            </a:r>
          </a:p>
          <a:p>
            <a:pPr marL="749300" lvl="1" indent="-463550">
              <a:lnSpc>
                <a:spcPct val="80000"/>
              </a:lnSpc>
            </a:pPr>
            <a:r>
              <a:rPr lang="en-US" sz="2800" i="1" dirty="0" smtClean="0">
                <a:ea typeface="ＭＳ Ｐゴシック" pitchFamily="34" charset="-128"/>
              </a:rPr>
              <a:t>Individual</a:t>
            </a:r>
          </a:p>
          <a:p>
            <a:pPr marL="749300" lvl="1" indent="-463550">
              <a:lnSpc>
                <a:spcPct val="80000"/>
              </a:lnSpc>
            </a:pPr>
            <a:r>
              <a:rPr lang="en-US" sz="2800" i="1" dirty="0" smtClean="0">
                <a:ea typeface="ＭＳ Ｐゴシック" pitchFamily="34" charset="-128"/>
              </a:rPr>
              <a:t>Qualified governmental entity </a:t>
            </a:r>
            <a:r>
              <a:rPr lang="en-US" sz="2800" dirty="0" smtClean="0">
                <a:ea typeface="ＭＳ Ｐゴシック" pitchFamily="34" charset="-128"/>
              </a:rPr>
              <a:t>(state, political subdivision, etc.)</a:t>
            </a:r>
          </a:p>
          <a:p>
            <a:pPr marL="749300" lvl="1" indent="-463550">
              <a:lnSpc>
                <a:spcPct val="80000"/>
              </a:lnSpc>
            </a:pPr>
            <a:r>
              <a:rPr lang="en-US" sz="2800" i="1" dirty="0" smtClean="0">
                <a:ea typeface="ＭＳ Ｐゴシック" pitchFamily="34" charset="-128"/>
              </a:rPr>
              <a:t>Publicly Traded Entities and Subsidiaries</a:t>
            </a:r>
          </a:p>
          <a:p>
            <a:pPr marL="914400" lvl="2" indent="-342900">
              <a:lnSpc>
                <a:spcPct val="80000"/>
              </a:lnSpc>
            </a:pPr>
            <a:r>
              <a:rPr lang="en-US" sz="2400" dirty="0" smtClean="0">
                <a:ea typeface="ＭＳ Ｐゴシック" pitchFamily="34" charset="-128"/>
              </a:rPr>
              <a:t>Regularly traded public entity (6% annual turnover (¶7(e)), </a:t>
            </a:r>
            <a:r>
              <a:rPr lang="en-US" sz="2400" i="1" dirty="0" smtClean="0">
                <a:ea typeface="ＭＳ Ｐゴシック" pitchFamily="34" charset="-128"/>
              </a:rPr>
              <a:t>or</a:t>
            </a:r>
            <a:r>
              <a:rPr lang="en-US" sz="2400" dirty="0" smtClean="0">
                <a:ea typeface="ＭＳ Ｐゴシック" pitchFamily="34" charset="-128"/>
              </a:rPr>
              <a:t> </a:t>
            </a:r>
          </a:p>
          <a:p>
            <a:pPr marL="914400" lvl="2" indent="-342900">
              <a:lnSpc>
                <a:spcPct val="80000"/>
              </a:lnSpc>
            </a:pPr>
            <a:r>
              <a:rPr lang="en-US" sz="2400" dirty="0" smtClean="0">
                <a:ea typeface="ＭＳ Ｐゴシック" pitchFamily="34" charset="-128"/>
              </a:rPr>
              <a:t>At least 50% of vote </a:t>
            </a:r>
            <a:r>
              <a:rPr lang="en-US" sz="2400" i="1" dirty="0" smtClean="0">
                <a:ea typeface="ＭＳ Ｐゴシック" pitchFamily="34" charset="-128"/>
              </a:rPr>
              <a:t>and</a:t>
            </a:r>
            <a:r>
              <a:rPr lang="en-US" sz="2400" dirty="0" smtClean="0">
                <a:ea typeface="ＭＳ Ｐゴシック" pitchFamily="34" charset="-128"/>
              </a:rPr>
              <a:t> value held by five or fewer publicly traded entities</a:t>
            </a:r>
          </a:p>
          <a:p>
            <a:pPr marL="406400" indent="-406400">
              <a:buFontTx/>
              <a:buNone/>
            </a:pPr>
            <a:endParaRPr lang="en-US" sz="3200" baseline="-25000" dirty="0" smtClean="0">
              <a:ea typeface="ＭＳ Ｐゴシック" pitchFamily="34" charset="-128"/>
            </a:endParaRPr>
          </a:p>
        </p:txBody>
      </p:sp>
      <p:sp>
        <p:nvSpPr>
          <p:cNvPr id="6" name="Footer Placeholder 5"/>
          <p:cNvSpPr>
            <a:spLocks noGrp="1"/>
          </p:cNvSpPr>
          <p:nvPr>
            <p:ph type="ftr" sz="quarter" idx="10"/>
          </p:nvPr>
        </p:nvSpPr>
        <p:spPr/>
        <p:txBody>
          <a:bodyPr/>
          <a:lstStyle/>
          <a:p>
            <a:pPr>
              <a:defRPr/>
            </a:pPr>
            <a:r>
              <a:rPr lang="en-US" smtClean="0"/>
              <a:t>IT_TreatyShop</a:t>
            </a:r>
            <a:endParaRPr lang="en-US"/>
          </a:p>
        </p:txBody>
      </p:sp>
      <p:sp>
        <p:nvSpPr>
          <p:cNvPr id="34820" name="Slide Number Placeholder 6"/>
          <p:cNvSpPr>
            <a:spLocks noGrp="1"/>
          </p:cNvSpPr>
          <p:nvPr>
            <p:ph type="sldNum" sz="quarter" idx="11"/>
          </p:nvPr>
        </p:nvSpPr>
        <p:spPr>
          <a:noFill/>
        </p:spPr>
        <p:txBody>
          <a:bodyPr/>
          <a:lstStyle/>
          <a:p>
            <a:endParaRPr lang="en-US"/>
          </a:p>
          <a:p>
            <a:fld id="{3B1A9870-E748-446E-A601-13679C967141}"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457200" y="152400"/>
            <a:ext cx="8229600" cy="715963"/>
          </a:xfrm>
        </p:spPr>
        <p:txBody>
          <a:bodyPr/>
          <a:lstStyle/>
          <a:p>
            <a:r>
              <a:rPr lang="en-US" sz="3600" b="1" smtClean="0">
                <a:ea typeface="ＭＳ Ｐゴシック" pitchFamily="34" charset="-128"/>
              </a:rPr>
              <a:t>LOB Article:  Article 23(2), US-UK Treaty</a:t>
            </a:r>
            <a:endParaRPr lang="en-US" sz="3600" smtClean="0">
              <a:ea typeface="ＭＳ Ｐゴシック" pitchFamily="34" charset="-128"/>
            </a:endParaRPr>
          </a:p>
        </p:txBody>
      </p:sp>
      <p:sp>
        <p:nvSpPr>
          <p:cNvPr id="3" name="Content Placeholder 2"/>
          <p:cNvSpPr>
            <a:spLocks noGrp="1"/>
          </p:cNvSpPr>
          <p:nvPr>
            <p:ph idx="1"/>
          </p:nvPr>
        </p:nvSpPr>
        <p:spPr>
          <a:xfrm>
            <a:off x="457200" y="1295400"/>
            <a:ext cx="8229600" cy="5334000"/>
          </a:xfrm>
        </p:spPr>
        <p:txBody>
          <a:bodyPr>
            <a:normAutofit/>
          </a:bodyPr>
          <a:lstStyle/>
          <a:p>
            <a:pPr marL="457200" lvl="1">
              <a:lnSpc>
                <a:spcPct val="70000"/>
              </a:lnSpc>
            </a:pPr>
            <a:r>
              <a:rPr lang="en-US" sz="2800" i="1" dirty="0" smtClean="0">
                <a:ea typeface="ＭＳ Ｐゴシック" pitchFamily="34" charset="-128"/>
              </a:rPr>
              <a:t>Pensions</a:t>
            </a:r>
            <a:r>
              <a:rPr lang="en-US" sz="2800" dirty="0" smtClean="0">
                <a:ea typeface="ＭＳ Ｐゴシック" pitchFamily="34" charset="-128"/>
              </a:rPr>
              <a:t> (if &gt;50% of beneficiaries, members, etc., are residents of either US or UK) and Tax-exempts (¶2(e)) </a:t>
            </a:r>
          </a:p>
          <a:p>
            <a:pPr marL="457200" lvl="1">
              <a:lnSpc>
                <a:spcPct val="70000"/>
              </a:lnSpc>
              <a:buFont typeface="Wingdings" pitchFamily="2" charset="2"/>
              <a:buNone/>
            </a:pPr>
            <a:endParaRPr lang="en-US" sz="2800" dirty="0" smtClean="0">
              <a:ea typeface="ＭＳ Ｐゴシック" pitchFamily="34" charset="-128"/>
            </a:endParaRPr>
          </a:p>
          <a:p>
            <a:pPr marL="457200" lvl="1">
              <a:lnSpc>
                <a:spcPct val="70000"/>
              </a:lnSpc>
            </a:pPr>
            <a:r>
              <a:rPr lang="en-US" sz="2800" i="1" dirty="0" smtClean="0">
                <a:ea typeface="ＭＳ Ｐゴシック" pitchFamily="34" charset="-128"/>
              </a:rPr>
              <a:t>Non-individual:  Base erosion and base ownership tests</a:t>
            </a:r>
            <a:r>
              <a:rPr lang="en-US" sz="2800" dirty="0" smtClean="0">
                <a:ea typeface="ＭＳ Ｐゴシック" pitchFamily="34" charset="-128"/>
              </a:rPr>
              <a:t> (¶2(f)) </a:t>
            </a:r>
          </a:p>
          <a:p>
            <a:pPr marL="800100" lvl="2" indent="-342900">
              <a:lnSpc>
                <a:spcPct val="70000"/>
              </a:lnSpc>
            </a:pPr>
            <a:r>
              <a:rPr lang="en-US" sz="2400" dirty="0" smtClean="0">
                <a:ea typeface="ＭＳ Ｐゴシック" pitchFamily="34" charset="-128"/>
              </a:rPr>
              <a:t>At least 50% of vote </a:t>
            </a:r>
            <a:r>
              <a:rPr lang="en-US" sz="2400" i="1" dirty="0" smtClean="0">
                <a:ea typeface="ＭＳ Ｐゴシック" pitchFamily="34" charset="-128"/>
              </a:rPr>
              <a:t>and </a:t>
            </a:r>
            <a:r>
              <a:rPr lang="en-US" sz="2400" dirty="0" smtClean="0">
                <a:ea typeface="ＭＳ Ｐゴシック" pitchFamily="34" charset="-128"/>
              </a:rPr>
              <a:t>value owned for at least 1/2 of period by QPs; </a:t>
            </a:r>
            <a:r>
              <a:rPr lang="en-US" sz="2400" i="1" dirty="0" smtClean="0">
                <a:ea typeface="ＭＳ Ｐゴシック" pitchFamily="34" charset="-128"/>
              </a:rPr>
              <a:t>and</a:t>
            </a:r>
          </a:p>
          <a:p>
            <a:pPr marL="800100" lvl="2" indent="-342900">
              <a:lnSpc>
                <a:spcPct val="70000"/>
              </a:lnSpc>
            </a:pPr>
            <a:r>
              <a:rPr lang="en-US" sz="2400" dirty="0" smtClean="0">
                <a:ea typeface="ＭＳ Ｐゴシック" pitchFamily="34" charset="-128"/>
              </a:rPr>
              <a:t>Less than 50% of </a:t>
            </a:r>
            <a:r>
              <a:rPr lang="en-US" sz="2400" i="1" dirty="0" smtClean="0">
                <a:ea typeface="ＭＳ Ｐゴシック" pitchFamily="34" charset="-128"/>
              </a:rPr>
              <a:t>gross income</a:t>
            </a:r>
            <a:r>
              <a:rPr lang="en-US" sz="2400" dirty="0" smtClean="0">
                <a:ea typeface="ＭＳ Ｐゴシック" pitchFamily="34" charset="-128"/>
              </a:rPr>
              <a:t> is paid or accrued as deductible payments to 3</a:t>
            </a:r>
            <a:r>
              <a:rPr lang="en-US" sz="2400" baseline="30000" dirty="0" smtClean="0">
                <a:ea typeface="ＭＳ Ｐゴシック" pitchFamily="34" charset="-128"/>
              </a:rPr>
              <a:t>rd</a:t>
            </a:r>
            <a:r>
              <a:rPr lang="en-US" sz="2400" dirty="0" smtClean="0">
                <a:ea typeface="ＭＳ Ｐゴシック" pitchFamily="34" charset="-128"/>
              </a:rPr>
              <a:t> country residents (arm</a:t>
            </a:r>
            <a:r>
              <a:rPr lang="en-US" altLang="en-US" sz="2400" dirty="0" smtClean="0">
                <a:ea typeface="ＭＳ Ｐゴシック" pitchFamily="34" charset="-128"/>
              </a:rPr>
              <a:t>’</a:t>
            </a:r>
            <a:r>
              <a:rPr lang="en-US" sz="2400" dirty="0" smtClean="0">
                <a:ea typeface="ＭＳ Ｐゴシック" pitchFamily="34" charset="-128"/>
              </a:rPr>
              <a:t>s-length payment in ordinary course of business for services or tangible property ignored as well as payments on financial obligations to US and UK banks)</a:t>
            </a:r>
          </a:p>
          <a:p>
            <a:pPr>
              <a:lnSpc>
                <a:spcPct val="90000"/>
              </a:lnSpc>
              <a:buFontTx/>
              <a:buNone/>
            </a:pPr>
            <a:endParaRPr lang="en-US" sz="2600" dirty="0" smtClean="0">
              <a:ea typeface="ＭＳ Ｐゴシック" pitchFamily="34" charset="-128"/>
            </a:endParaRPr>
          </a:p>
        </p:txBody>
      </p:sp>
      <p:sp>
        <p:nvSpPr>
          <p:cNvPr id="6" name="Footer Placeholder 5"/>
          <p:cNvSpPr>
            <a:spLocks noGrp="1"/>
          </p:cNvSpPr>
          <p:nvPr>
            <p:ph type="ftr" sz="quarter" idx="10"/>
          </p:nvPr>
        </p:nvSpPr>
        <p:spPr/>
        <p:txBody>
          <a:bodyPr/>
          <a:lstStyle/>
          <a:p>
            <a:pPr>
              <a:defRPr/>
            </a:pPr>
            <a:r>
              <a:rPr lang="en-US" smtClean="0"/>
              <a:t>IT_TreatyShop</a:t>
            </a:r>
            <a:endParaRPr lang="en-US"/>
          </a:p>
        </p:txBody>
      </p:sp>
      <p:sp>
        <p:nvSpPr>
          <p:cNvPr id="35844" name="Slide Number Placeholder 6"/>
          <p:cNvSpPr>
            <a:spLocks noGrp="1"/>
          </p:cNvSpPr>
          <p:nvPr>
            <p:ph type="sldNum" sz="quarter" idx="11"/>
          </p:nvPr>
        </p:nvSpPr>
        <p:spPr>
          <a:noFill/>
        </p:spPr>
        <p:txBody>
          <a:bodyPr/>
          <a:lstStyle/>
          <a:p>
            <a:endParaRPr lang="en-US"/>
          </a:p>
          <a:p>
            <a:fld id="{3FBE919A-652C-4520-A0D5-8423396BB7EA}"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p:cNvSpPr>
            <a:spLocks noGrp="1"/>
          </p:cNvSpPr>
          <p:nvPr>
            <p:ph type="ftr" sz="quarter" idx="10"/>
          </p:nvPr>
        </p:nvSpPr>
        <p:spPr>
          <a:noFill/>
        </p:spPr>
        <p:txBody>
          <a:bodyPr/>
          <a:lstStyle/>
          <a:p>
            <a:r>
              <a:rPr lang="en-US" smtClean="0">
                <a:latin typeface="Arial" pitchFamily="34" charset="0"/>
                <a:ea typeface="ＭＳ Ｐゴシック" pitchFamily="34" charset="-128"/>
              </a:rPr>
              <a:t>IT_TreatyShop</a:t>
            </a:r>
          </a:p>
        </p:txBody>
      </p:sp>
      <p:sp>
        <p:nvSpPr>
          <p:cNvPr id="23554" name="Rectangle 2"/>
          <p:cNvSpPr>
            <a:spLocks noGrp="1" noChangeArrowheads="1"/>
          </p:cNvSpPr>
          <p:nvPr>
            <p:ph type="title"/>
          </p:nvPr>
        </p:nvSpPr>
        <p:spPr>
          <a:xfrm>
            <a:off x="0" y="0"/>
            <a:ext cx="9144000" cy="1219200"/>
          </a:xfrm>
          <a:noFill/>
        </p:spPr>
        <p:txBody>
          <a:bodyPr/>
          <a:lstStyle/>
          <a:p>
            <a:pPr eaLnBrk="1" hangingPunct="1"/>
            <a:r>
              <a:rPr lang="en-US" b="1" smtClean="0">
                <a:ea typeface="ＭＳ Ｐゴシック" pitchFamily="34" charset="-128"/>
              </a:rPr>
              <a:t>LOB Article (Article 23)</a:t>
            </a:r>
            <a:endParaRPr lang="en-US" sz="2800" b="1" u="sng" smtClean="0">
              <a:ea typeface="ＭＳ Ｐゴシック" pitchFamily="34" charset="-128"/>
            </a:endParaRPr>
          </a:p>
        </p:txBody>
      </p:sp>
      <p:sp>
        <p:nvSpPr>
          <p:cNvPr id="23555" name="Rectangle 3"/>
          <p:cNvSpPr>
            <a:spLocks noGrp="1" noChangeArrowheads="1"/>
          </p:cNvSpPr>
          <p:nvPr>
            <p:ph type="body" idx="1"/>
          </p:nvPr>
        </p:nvSpPr>
        <p:spPr>
          <a:xfrm>
            <a:off x="228600" y="1143000"/>
            <a:ext cx="8686800" cy="5410200"/>
          </a:xfrm>
        </p:spPr>
        <p:txBody>
          <a:bodyPr/>
          <a:lstStyle/>
          <a:p>
            <a:pPr marL="114300" indent="-114300" eaLnBrk="1" hangingPunct="1"/>
            <a:r>
              <a:rPr lang="en-US" sz="2400" b="1" dirty="0" smtClean="0">
                <a:ea typeface="ＭＳ Ｐゴシック" pitchFamily="34" charset="-128"/>
              </a:rPr>
              <a:t>Derivative Benefits</a:t>
            </a:r>
            <a:r>
              <a:rPr lang="en-US" sz="2400" dirty="0" smtClean="0">
                <a:ea typeface="ＭＳ Ｐゴシック" pitchFamily="34" charset="-128"/>
              </a:rPr>
              <a:t>: Otherwise </a:t>
            </a:r>
            <a:r>
              <a:rPr lang="en-US" sz="2400" i="1" dirty="0" smtClean="0">
                <a:ea typeface="ＭＳ Ｐゴシック" pitchFamily="34" charset="-128"/>
              </a:rPr>
              <a:t>non-qualifying</a:t>
            </a:r>
            <a:r>
              <a:rPr lang="en-US" sz="2400" dirty="0" smtClean="0">
                <a:ea typeface="ＭＳ Ｐゴシック" pitchFamily="34" charset="-128"/>
              </a:rPr>
              <a:t> company can claim treaty benefits if:</a:t>
            </a:r>
          </a:p>
          <a:p>
            <a:pPr marL="342900" lvl="1" indent="-114300" eaLnBrk="1" hangingPunct="1"/>
            <a:r>
              <a:rPr lang="en-US" sz="2000" dirty="0" smtClean="0">
                <a:ea typeface="ＭＳ Ｐゴシック" pitchFamily="34" charset="-128"/>
              </a:rPr>
              <a:t>At least 95% of vote and value owned by 7 or fewer persons who are equivalent beneficiaries (</a:t>
            </a:r>
            <a:r>
              <a:rPr lang="ja-JP" altLang="en-US" sz="2000" smtClean="0">
                <a:ea typeface="ＭＳ Ｐゴシック" pitchFamily="34" charset="-128"/>
              </a:rPr>
              <a:t>“</a:t>
            </a:r>
            <a:r>
              <a:rPr lang="en-US" altLang="ja-JP" sz="2000" dirty="0" smtClean="0">
                <a:ea typeface="ＭＳ Ｐゴシック" pitchFamily="34" charset="-128"/>
              </a:rPr>
              <a:t>EBs</a:t>
            </a:r>
            <a:r>
              <a:rPr lang="ja-JP" altLang="en-US" sz="2000" smtClean="0">
                <a:ea typeface="ＭＳ Ｐゴシック" pitchFamily="34" charset="-128"/>
              </a:rPr>
              <a:t>”</a:t>
            </a:r>
            <a:r>
              <a:rPr lang="en-US" altLang="ja-JP" sz="2000" dirty="0" smtClean="0">
                <a:ea typeface="ＭＳ Ｐゴシック" pitchFamily="34" charset="-128"/>
              </a:rPr>
              <a:t>); </a:t>
            </a:r>
            <a:r>
              <a:rPr lang="en-US" altLang="ja-JP" sz="2000" b="1" dirty="0" smtClean="0">
                <a:ea typeface="ＭＳ Ｐゴシック" pitchFamily="34" charset="-128"/>
              </a:rPr>
              <a:t>and </a:t>
            </a:r>
          </a:p>
          <a:p>
            <a:pPr marL="342900" lvl="1" indent="-114300" eaLnBrk="1" hangingPunct="1"/>
            <a:r>
              <a:rPr lang="en-US" sz="2000" dirty="0" smtClean="0">
                <a:ea typeface="ＭＳ Ｐゴシック" pitchFamily="34" charset="-128"/>
              </a:rPr>
              <a:t>Less than 50% of GI is paid or accrued in the form of deductible payments to persons who are not EBs. (¶3) </a:t>
            </a:r>
          </a:p>
          <a:p>
            <a:pPr marL="114300" indent="-114300" eaLnBrk="1" hangingPunct="1"/>
            <a:r>
              <a:rPr lang="en-US" sz="2400" b="1" dirty="0" smtClean="0">
                <a:ea typeface="ＭＳ Ｐゴシック" pitchFamily="34" charset="-128"/>
              </a:rPr>
              <a:t>Equivalent Beneficiaries</a:t>
            </a:r>
            <a:r>
              <a:rPr lang="en-US" sz="2400" dirty="0" smtClean="0">
                <a:ea typeface="ＭＳ Ｐゴシック" pitchFamily="34" charset="-128"/>
              </a:rPr>
              <a:t>:   </a:t>
            </a:r>
          </a:p>
          <a:p>
            <a:pPr marL="342900" lvl="1" indent="-114300" eaLnBrk="1" hangingPunct="1"/>
            <a:r>
              <a:rPr lang="en-US" sz="2000" dirty="0" smtClean="0">
                <a:ea typeface="ＭＳ Ｐゴシック" pitchFamily="34" charset="-128"/>
              </a:rPr>
              <a:t>Qualified resident of EC, EEA, NAFTA country that would be entitled to claim treaty benefits equivalent to those claimed by company, including US or UK resident individuals, qualified government entities, publicly traded entities, or tax-exempt organizations. (¶7(d) </a:t>
            </a:r>
            <a:r>
              <a:rPr lang="en-US" sz="2000" u="sng" dirty="0" smtClean="0">
                <a:ea typeface="ＭＳ Ｐゴシック" pitchFamily="34" charset="-128"/>
              </a:rPr>
              <a:t>modified by Protocol</a:t>
            </a:r>
            <a:r>
              <a:rPr lang="en-US" sz="2000" dirty="0" smtClean="0">
                <a:ea typeface="ＭＳ Ｐゴシック" pitchFamily="34" charset="-128"/>
              </a:rPr>
              <a:t>, Art. IV, and Exchange of Notes).</a:t>
            </a:r>
          </a:p>
          <a:p>
            <a:pPr marL="342900" lvl="1" indent="-114300" eaLnBrk="1" hangingPunct="1"/>
            <a:r>
              <a:rPr lang="en-US" sz="2000" dirty="0" smtClean="0">
                <a:ea typeface="ＭＳ Ｐゴシック" pitchFamily="34" charset="-128"/>
              </a:rPr>
              <a:t>For dividends, interest, and royalties, the treaty rate of the EB is at least as low as the rate under the UK treaty (¶7(d) </a:t>
            </a:r>
            <a:r>
              <a:rPr lang="en-US" sz="2000" u="sng" dirty="0" smtClean="0">
                <a:ea typeface="ＭＳ Ｐゴシック" pitchFamily="34" charset="-128"/>
              </a:rPr>
              <a:t>modified by Protocol</a:t>
            </a:r>
            <a:r>
              <a:rPr lang="en-US" sz="2000" dirty="0" smtClean="0">
                <a:ea typeface="ＭＳ Ｐゴシック" pitchFamily="34" charset="-128"/>
              </a:rPr>
              <a:t>, Art. IV, and Exchange of Notes).</a:t>
            </a:r>
          </a:p>
        </p:txBody>
      </p:sp>
      <p:sp>
        <p:nvSpPr>
          <p:cNvPr id="23556" name="Slide Number Placeholder 1"/>
          <p:cNvSpPr>
            <a:spLocks noGrp="1"/>
          </p:cNvSpPr>
          <p:nvPr>
            <p:ph type="sldNum" sz="quarter" idx="11"/>
          </p:nvPr>
        </p:nvSpPr>
        <p:spPr>
          <a:noFill/>
        </p:spPr>
        <p:txBody>
          <a:bodyPr/>
          <a:lstStyle/>
          <a:p>
            <a:endParaRPr lang="en-US"/>
          </a:p>
          <a:p>
            <a:fld id="{343F3FA6-3779-4FE8-B02B-0E3B99B3295D}" type="slidenum">
              <a:rPr lang="en-US"/>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3"/>
          <p:cNvSpPr>
            <a:spLocks noGrp="1"/>
          </p:cNvSpPr>
          <p:nvPr>
            <p:ph type="ftr" sz="quarter" idx="10"/>
          </p:nvPr>
        </p:nvSpPr>
        <p:spPr>
          <a:noFill/>
        </p:spPr>
        <p:txBody>
          <a:bodyPr/>
          <a:lstStyle/>
          <a:p>
            <a:r>
              <a:rPr lang="en-US" smtClean="0">
                <a:latin typeface="Arial" pitchFamily="34" charset="0"/>
                <a:ea typeface="ＭＳ Ｐゴシック" pitchFamily="34" charset="-128"/>
              </a:rPr>
              <a:t>IT_TreatyShop</a:t>
            </a:r>
          </a:p>
        </p:txBody>
      </p:sp>
      <p:sp>
        <p:nvSpPr>
          <p:cNvPr id="24578" name="Rectangle 2"/>
          <p:cNvSpPr>
            <a:spLocks noGrp="1" noChangeArrowheads="1"/>
          </p:cNvSpPr>
          <p:nvPr>
            <p:ph type="title"/>
          </p:nvPr>
        </p:nvSpPr>
        <p:spPr>
          <a:xfrm>
            <a:off x="0" y="0"/>
            <a:ext cx="9144000" cy="1219200"/>
          </a:xfrm>
          <a:noFill/>
        </p:spPr>
        <p:txBody>
          <a:bodyPr/>
          <a:lstStyle/>
          <a:p>
            <a:pPr eaLnBrk="1" hangingPunct="1"/>
            <a:r>
              <a:rPr lang="en-US" b="1" smtClean="0">
                <a:ea typeface="ＭＳ Ｐゴシック" pitchFamily="34" charset="-128"/>
              </a:rPr>
              <a:t>LOB Article (Article 23)</a:t>
            </a:r>
            <a:endParaRPr lang="en-US" sz="2800" b="1" smtClean="0">
              <a:ea typeface="ＭＳ Ｐゴシック" pitchFamily="34" charset="-128"/>
            </a:endParaRPr>
          </a:p>
        </p:txBody>
      </p:sp>
      <p:sp>
        <p:nvSpPr>
          <p:cNvPr id="24579" name="Rectangle 3"/>
          <p:cNvSpPr>
            <a:spLocks noGrp="1" noChangeArrowheads="1"/>
          </p:cNvSpPr>
          <p:nvPr>
            <p:ph type="body" idx="1"/>
          </p:nvPr>
        </p:nvSpPr>
        <p:spPr>
          <a:xfrm>
            <a:off x="152400" y="1219200"/>
            <a:ext cx="8610600" cy="4800600"/>
          </a:xfrm>
        </p:spPr>
        <p:txBody>
          <a:bodyPr/>
          <a:lstStyle/>
          <a:p>
            <a:pPr marL="231775" indent="-231775" eaLnBrk="1" hangingPunct="1"/>
            <a:r>
              <a:rPr lang="en-US" sz="2000" b="1" smtClean="0">
                <a:ea typeface="ＭＳ Ｐゴシック" pitchFamily="34" charset="-128"/>
              </a:rPr>
              <a:t>Active Business Income (¶4(a))</a:t>
            </a:r>
          </a:p>
          <a:p>
            <a:pPr marL="812800" lvl="1" indent="-292100" eaLnBrk="1" hangingPunct="1"/>
            <a:r>
              <a:rPr lang="en-US" sz="1800" smtClean="0">
                <a:ea typeface="ＭＳ Ｐゴシック" pitchFamily="34" charset="-128"/>
              </a:rPr>
              <a:t>Other nonqualified resident can obtain treaty benefits for an item of income if the resident is engaged in the active conduct of a T/B in one country and the income derived in the other country is derived in connection with or is incidental to that T/B. </a:t>
            </a:r>
          </a:p>
          <a:p>
            <a:pPr marL="231775" indent="-231775" algn="ctr" eaLnBrk="1" hangingPunct="1">
              <a:buFontTx/>
              <a:buNone/>
            </a:pPr>
            <a:endParaRPr lang="en-US" sz="2000" smtClean="0">
              <a:ea typeface="ＭＳ Ｐゴシック" pitchFamily="34" charset="-128"/>
            </a:endParaRPr>
          </a:p>
          <a:p>
            <a:pPr marL="231775" indent="-231775" eaLnBrk="1" hangingPunct="1"/>
            <a:r>
              <a:rPr lang="en-US" sz="2000" b="1" smtClean="0">
                <a:ea typeface="ＭＳ Ｐゴシック" pitchFamily="34" charset="-128"/>
              </a:rPr>
              <a:t>Disproportionate Ownership and Income Interests (¶5)</a:t>
            </a:r>
          </a:p>
          <a:p>
            <a:pPr marL="812800" lvl="1" indent="-292100" eaLnBrk="1" hangingPunct="1"/>
            <a:r>
              <a:rPr lang="en-US" sz="1800" smtClean="0">
                <a:ea typeface="ＭＳ Ｐゴシック" pitchFamily="34" charset="-128"/>
              </a:rPr>
              <a:t>Applies if company has class of shares that entitles holder to larger portion of the company</a:t>
            </a:r>
            <a:r>
              <a:rPr lang="ja-JP" altLang="en-US" sz="1800" smtClean="0">
                <a:ea typeface="ＭＳ Ｐゴシック" pitchFamily="34" charset="-128"/>
              </a:rPr>
              <a:t>’</a:t>
            </a:r>
            <a:r>
              <a:rPr lang="en-US" altLang="ja-JP" sz="1800" smtClean="0">
                <a:ea typeface="ＭＳ Ｐゴシック" pitchFamily="34" charset="-128"/>
              </a:rPr>
              <a:t>s profit, income, or gain </a:t>
            </a:r>
            <a:r>
              <a:rPr lang="en-US" altLang="ja-JP" sz="1800" i="1" smtClean="0">
                <a:ea typeface="ＭＳ Ｐゴシック" pitchFamily="34" charset="-128"/>
              </a:rPr>
              <a:t>in the other contracting state</a:t>
            </a:r>
            <a:r>
              <a:rPr lang="en-US" altLang="ja-JP" sz="1800" smtClean="0">
                <a:ea typeface="ＭＳ Ｐゴシック" pitchFamily="34" charset="-128"/>
              </a:rPr>
              <a:t> than the holder would otherwise be entitled to; </a:t>
            </a:r>
            <a:r>
              <a:rPr lang="en-US" altLang="ja-JP" sz="1800" b="1" smtClean="0">
                <a:ea typeface="ＭＳ Ｐゴシック" pitchFamily="34" charset="-128"/>
              </a:rPr>
              <a:t>and</a:t>
            </a:r>
            <a:endParaRPr lang="en-US" altLang="ja-JP" sz="1800" smtClean="0">
              <a:ea typeface="ＭＳ Ｐゴシック" pitchFamily="34" charset="-128"/>
            </a:endParaRPr>
          </a:p>
          <a:p>
            <a:pPr marL="812800" lvl="1" indent="-292100" eaLnBrk="1" hangingPunct="1"/>
            <a:r>
              <a:rPr lang="en-US" sz="1800" smtClean="0">
                <a:ea typeface="ＭＳ Ｐゴシック" pitchFamily="34" charset="-128"/>
              </a:rPr>
              <a:t>At least 50% of Vote and Value owned by persons who are not EBs.</a:t>
            </a:r>
          </a:p>
        </p:txBody>
      </p:sp>
      <p:sp>
        <p:nvSpPr>
          <p:cNvPr id="24580" name="Rectangle 4"/>
          <p:cNvSpPr>
            <a:spLocks noChangeArrowheads="1"/>
          </p:cNvSpPr>
          <p:nvPr/>
        </p:nvSpPr>
        <p:spPr bwMode="auto">
          <a:xfrm>
            <a:off x="0" y="1219200"/>
            <a:ext cx="9144000" cy="58674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5" name="Rectangle 5"/>
          <p:cNvSpPr>
            <a:spLocks noChangeArrowheads="1"/>
          </p:cNvSpPr>
          <p:nvPr/>
        </p:nvSpPr>
        <p:spPr bwMode="auto">
          <a:xfrm>
            <a:off x="3276600" y="6215063"/>
            <a:ext cx="1828800" cy="414337"/>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 Co</a:t>
            </a:r>
          </a:p>
        </p:txBody>
      </p:sp>
      <p:sp>
        <p:nvSpPr>
          <p:cNvPr id="24582" name="Rectangle 6"/>
          <p:cNvSpPr>
            <a:spLocks noChangeArrowheads="1"/>
          </p:cNvSpPr>
          <p:nvPr/>
        </p:nvSpPr>
        <p:spPr bwMode="auto">
          <a:xfrm>
            <a:off x="0" y="1219200"/>
            <a:ext cx="9144000" cy="56388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7" name="Rectangle 7"/>
          <p:cNvSpPr>
            <a:spLocks noChangeArrowheads="1"/>
          </p:cNvSpPr>
          <p:nvPr/>
        </p:nvSpPr>
        <p:spPr bwMode="auto">
          <a:xfrm>
            <a:off x="3200400" y="5605463"/>
            <a:ext cx="2133600" cy="414337"/>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Publicly Traded</a:t>
            </a:r>
          </a:p>
        </p:txBody>
      </p:sp>
      <p:sp>
        <p:nvSpPr>
          <p:cNvPr id="24584" name="Line 9"/>
          <p:cNvSpPr>
            <a:spLocks noChangeShapeType="1"/>
          </p:cNvSpPr>
          <p:nvPr/>
        </p:nvSpPr>
        <p:spPr bwMode="auto">
          <a:xfrm flipH="1" flipV="1">
            <a:off x="3810000" y="5300663"/>
            <a:ext cx="381000" cy="304800"/>
          </a:xfrm>
          <a:prstGeom prst="line">
            <a:avLst/>
          </a:prstGeom>
          <a:noFill/>
          <a:ln w="9525">
            <a:solidFill>
              <a:schemeClr val="tx1"/>
            </a:solidFill>
            <a:round/>
            <a:headEnd/>
            <a:tailEnd/>
          </a:ln>
        </p:spPr>
        <p:txBody>
          <a:bodyPr/>
          <a:lstStyle/>
          <a:p>
            <a:endParaRPr lang="en-US"/>
          </a:p>
        </p:txBody>
      </p:sp>
      <p:sp>
        <p:nvSpPr>
          <p:cNvPr id="24585" name="Line 10"/>
          <p:cNvSpPr>
            <a:spLocks noChangeShapeType="1"/>
          </p:cNvSpPr>
          <p:nvPr/>
        </p:nvSpPr>
        <p:spPr bwMode="auto">
          <a:xfrm flipV="1">
            <a:off x="4191000" y="5224463"/>
            <a:ext cx="1066800" cy="381000"/>
          </a:xfrm>
          <a:prstGeom prst="line">
            <a:avLst/>
          </a:prstGeom>
          <a:noFill/>
          <a:ln w="9525">
            <a:solidFill>
              <a:schemeClr val="tx1"/>
            </a:solidFill>
            <a:round/>
            <a:headEnd/>
            <a:tailEnd/>
          </a:ln>
        </p:spPr>
        <p:txBody>
          <a:bodyPr/>
          <a:lstStyle/>
          <a:p>
            <a:endParaRPr lang="en-US"/>
          </a:p>
        </p:txBody>
      </p:sp>
      <p:sp>
        <p:nvSpPr>
          <p:cNvPr id="24586" name="Text Box 11"/>
          <p:cNvSpPr txBox="1">
            <a:spLocks noChangeArrowheads="1"/>
          </p:cNvSpPr>
          <p:nvPr/>
        </p:nvSpPr>
        <p:spPr bwMode="auto">
          <a:xfrm>
            <a:off x="5410200" y="4843463"/>
            <a:ext cx="2530475" cy="915987"/>
          </a:xfrm>
          <a:prstGeom prst="rect">
            <a:avLst/>
          </a:prstGeom>
          <a:noFill/>
          <a:ln w="9525">
            <a:noFill/>
            <a:miter lim="800000"/>
            <a:headEnd/>
            <a:tailEnd/>
          </a:ln>
        </p:spPr>
        <p:txBody>
          <a:bodyPr>
            <a:spAutoFit/>
          </a:bodyPr>
          <a:lstStyle/>
          <a:p>
            <a:r>
              <a:rPr lang="en-US">
                <a:latin typeface="Times New Roman" pitchFamily="18" charset="0"/>
              </a:rPr>
              <a:t>Tracking Stock:  Dividends paid based on US Co</a:t>
            </a:r>
            <a:r>
              <a:rPr lang="ja-JP" altLang="en-US">
                <a:latin typeface="Times New Roman" pitchFamily="18" charset="0"/>
              </a:rPr>
              <a:t>’</a:t>
            </a:r>
            <a:r>
              <a:rPr lang="en-US" altLang="ja-JP">
                <a:latin typeface="Times New Roman" pitchFamily="18" charset="0"/>
              </a:rPr>
              <a:t>s earnings</a:t>
            </a:r>
            <a:endParaRPr lang="en-US" sz="2000">
              <a:latin typeface="Times New Roman" pitchFamily="18" charset="0"/>
            </a:endParaRPr>
          </a:p>
        </p:txBody>
      </p:sp>
      <p:sp>
        <p:nvSpPr>
          <p:cNvPr id="24587" name="Text Box 12"/>
          <p:cNvSpPr txBox="1">
            <a:spLocks noChangeArrowheads="1"/>
          </p:cNvSpPr>
          <p:nvPr/>
        </p:nvSpPr>
        <p:spPr bwMode="auto">
          <a:xfrm>
            <a:off x="2286000" y="4943475"/>
            <a:ext cx="1689100" cy="366713"/>
          </a:xfrm>
          <a:prstGeom prst="rect">
            <a:avLst/>
          </a:prstGeom>
          <a:noFill/>
          <a:ln w="9525">
            <a:noFill/>
            <a:miter lim="800000"/>
            <a:headEnd/>
            <a:tailEnd/>
          </a:ln>
        </p:spPr>
        <p:txBody>
          <a:bodyPr wrap="none">
            <a:spAutoFit/>
          </a:bodyPr>
          <a:lstStyle/>
          <a:p>
            <a:r>
              <a:rPr lang="en-US">
                <a:latin typeface="Times New Roman" pitchFamily="18" charset="0"/>
              </a:rPr>
              <a:t>Common Stock</a:t>
            </a:r>
          </a:p>
        </p:txBody>
      </p:sp>
      <p:sp>
        <p:nvSpPr>
          <p:cNvPr id="24588" name="Line 13"/>
          <p:cNvSpPr>
            <a:spLocks noChangeShapeType="1"/>
          </p:cNvSpPr>
          <p:nvPr/>
        </p:nvSpPr>
        <p:spPr bwMode="auto">
          <a:xfrm flipH="1" flipV="1">
            <a:off x="4267200" y="5986463"/>
            <a:ext cx="0" cy="228600"/>
          </a:xfrm>
          <a:prstGeom prst="line">
            <a:avLst/>
          </a:prstGeom>
          <a:noFill/>
          <a:ln w="9525">
            <a:solidFill>
              <a:schemeClr val="tx1"/>
            </a:solidFill>
            <a:round/>
            <a:headEnd/>
            <a:tailEnd/>
          </a:ln>
        </p:spPr>
        <p:txBody>
          <a:bodyPr/>
          <a:lstStyle/>
          <a:p>
            <a:endParaRPr lang="en-US"/>
          </a:p>
        </p:txBody>
      </p:sp>
      <p:sp>
        <p:nvSpPr>
          <p:cNvPr id="24589" name="Rectangle 14"/>
          <p:cNvSpPr>
            <a:spLocks noChangeArrowheads="1"/>
          </p:cNvSpPr>
          <p:nvPr/>
        </p:nvSpPr>
        <p:spPr bwMode="auto">
          <a:xfrm>
            <a:off x="1447800" y="4800600"/>
            <a:ext cx="6400800" cy="1905000"/>
          </a:xfrm>
          <a:prstGeom prst="rect">
            <a:avLst/>
          </a:prstGeom>
          <a:noFill/>
          <a:ln w="9525">
            <a:solidFill>
              <a:schemeClr val="tx1"/>
            </a:solidFill>
            <a:miter lim="800000"/>
            <a:headEnd/>
            <a:tailEnd/>
          </a:ln>
        </p:spPr>
        <p:txBody>
          <a:bodyPr wrap="none" anchor="ctr"/>
          <a:lstStyle/>
          <a:p>
            <a:endParaRPr lang="en-US"/>
          </a:p>
        </p:txBody>
      </p:sp>
      <p:sp>
        <p:nvSpPr>
          <p:cNvPr id="24590" name="Slide Number Placeholder 1"/>
          <p:cNvSpPr>
            <a:spLocks noGrp="1"/>
          </p:cNvSpPr>
          <p:nvPr>
            <p:ph type="sldNum" sz="quarter" idx="11"/>
          </p:nvPr>
        </p:nvSpPr>
        <p:spPr>
          <a:noFill/>
        </p:spPr>
        <p:txBody>
          <a:bodyPr/>
          <a:lstStyle/>
          <a:p>
            <a:endParaRPr lang="en-US"/>
          </a:p>
          <a:p>
            <a:fld id="{AA765F28-3C56-494C-8BAB-7C01E33759C1}" type="slidenum">
              <a:rPr lang="en-US"/>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noFill/>
        </p:spPr>
        <p:txBody>
          <a:bodyPr/>
          <a:lstStyle/>
          <a:p>
            <a:r>
              <a:rPr lang="en-US" smtClean="0">
                <a:latin typeface="Arial" pitchFamily="34" charset="0"/>
                <a:ea typeface="ＭＳ Ｐゴシック" pitchFamily="34" charset="-128"/>
              </a:rPr>
              <a:t>IT_TreatyShop</a:t>
            </a:r>
          </a:p>
        </p:txBody>
      </p:sp>
      <p:sp>
        <p:nvSpPr>
          <p:cNvPr id="25602" name="Rectangle 2"/>
          <p:cNvSpPr>
            <a:spLocks noGrp="1" noChangeArrowheads="1"/>
          </p:cNvSpPr>
          <p:nvPr>
            <p:ph type="title"/>
          </p:nvPr>
        </p:nvSpPr>
        <p:spPr>
          <a:xfrm>
            <a:off x="0" y="0"/>
            <a:ext cx="9144000" cy="1143000"/>
          </a:xfrm>
          <a:noFill/>
        </p:spPr>
        <p:txBody>
          <a:bodyPr/>
          <a:lstStyle/>
          <a:p>
            <a:pPr eaLnBrk="1" hangingPunct="1"/>
            <a:r>
              <a:rPr lang="en-US" b="1" smtClean="0">
                <a:ea typeface="ＭＳ Ｐゴシック" pitchFamily="34" charset="-128"/>
              </a:rPr>
              <a:t>LOB Article (Article 23):  Examples</a:t>
            </a:r>
            <a:endParaRPr lang="en-US" sz="2800" b="1" smtClean="0">
              <a:ea typeface="ＭＳ Ｐゴシック" pitchFamily="34" charset="-128"/>
            </a:endParaRPr>
          </a:p>
        </p:txBody>
      </p:sp>
      <p:sp>
        <p:nvSpPr>
          <p:cNvPr id="25603" name="Rectangle 4"/>
          <p:cNvSpPr>
            <a:spLocks noChangeArrowheads="1"/>
          </p:cNvSpPr>
          <p:nvPr/>
        </p:nvSpPr>
        <p:spPr bwMode="auto">
          <a:xfrm>
            <a:off x="685800" y="3352800"/>
            <a:ext cx="9144000" cy="5638800"/>
          </a:xfrm>
          <a:prstGeom prst="rect">
            <a:avLst/>
          </a:prstGeom>
          <a:noFill/>
          <a:ln w="9525">
            <a:noFill/>
            <a:miter lim="800000"/>
            <a:headEnd/>
            <a:tailEnd/>
          </a:ln>
        </p:spPr>
        <p:txBody>
          <a:bodyPr/>
          <a:lstStyle/>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p:txBody>
      </p:sp>
      <p:sp>
        <p:nvSpPr>
          <p:cNvPr id="369669" name="Rectangle 5"/>
          <p:cNvSpPr>
            <a:spLocks noChangeArrowheads="1"/>
          </p:cNvSpPr>
          <p:nvPr/>
        </p:nvSpPr>
        <p:spPr bwMode="auto">
          <a:xfrm>
            <a:off x="685800" y="2667000"/>
            <a:ext cx="21336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Publicly Traded</a:t>
            </a:r>
          </a:p>
        </p:txBody>
      </p:sp>
      <p:sp>
        <p:nvSpPr>
          <p:cNvPr id="369670" name="Rectangle 6"/>
          <p:cNvSpPr>
            <a:spLocks noChangeArrowheads="1"/>
          </p:cNvSpPr>
          <p:nvPr/>
        </p:nvSpPr>
        <p:spPr bwMode="auto">
          <a:xfrm>
            <a:off x="685800" y="3429000"/>
            <a:ext cx="21336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1" name="Rectangle 7"/>
          <p:cNvSpPr>
            <a:spLocks noChangeArrowheads="1"/>
          </p:cNvSpPr>
          <p:nvPr/>
        </p:nvSpPr>
        <p:spPr bwMode="auto">
          <a:xfrm>
            <a:off x="3124200" y="2590800"/>
            <a:ext cx="19812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Sub</a:t>
            </a:r>
          </a:p>
        </p:txBody>
      </p:sp>
      <p:sp>
        <p:nvSpPr>
          <p:cNvPr id="369672" name="Rectangle 8"/>
          <p:cNvSpPr>
            <a:spLocks noChangeArrowheads="1"/>
          </p:cNvSpPr>
          <p:nvPr/>
        </p:nvSpPr>
        <p:spPr bwMode="auto">
          <a:xfrm>
            <a:off x="3124200" y="3429000"/>
            <a:ext cx="19812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3" name="Rectangle 9"/>
          <p:cNvSpPr>
            <a:spLocks noChangeArrowheads="1"/>
          </p:cNvSpPr>
          <p:nvPr/>
        </p:nvSpPr>
        <p:spPr bwMode="auto">
          <a:xfrm>
            <a:off x="2971800" y="1752600"/>
            <a:ext cx="22860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Publicly Traded</a:t>
            </a:r>
          </a:p>
        </p:txBody>
      </p:sp>
      <p:cxnSp>
        <p:nvCxnSpPr>
          <p:cNvPr id="25609" name="AutoShape 10"/>
          <p:cNvCxnSpPr>
            <a:cxnSpLocks noChangeShapeType="1"/>
            <a:stCxn id="369669" idx="2"/>
            <a:endCxn id="369670" idx="0"/>
          </p:cNvCxnSpPr>
          <p:nvPr/>
        </p:nvCxnSpPr>
        <p:spPr bwMode="auto">
          <a:xfrm>
            <a:off x="1752600" y="3081338"/>
            <a:ext cx="0" cy="347662"/>
          </a:xfrm>
          <a:prstGeom prst="straightConnector1">
            <a:avLst/>
          </a:prstGeom>
          <a:noFill/>
          <a:ln w="9525">
            <a:solidFill>
              <a:schemeClr val="tx1"/>
            </a:solidFill>
            <a:round/>
            <a:headEnd/>
            <a:tailEnd/>
          </a:ln>
        </p:spPr>
      </p:cxnSp>
      <p:cxnSp>
        <p:nvCxnSpPr>
          <p:cNvPr id="25610" name="AutoShape 11"/>
          <p:cNvCxnSpPr>
            <a:cxnSpLocks noChangeShapeType="1"/>
            <a:stCxn id="369671" idx="2"/>
            <a:endCxn id="369672" idx="0"/>
          </p:cNvCxnSpPr>
          <p:nvPr/>
        </p:nvCxnSpPr>
        <p:spPr bwMode="auto">
          <a:xfrm>
            <a:off x="4114800" y="3005138"/>
            <a:ext cx="0" cy="423862"/>
          </a:xfrm>
          <a:prstGeom prst="straightConnector1">
            <a:avLst/>
          </a:prstGeom>
          <a:noFill/>
          <a:ln w="9525">
            <a:solidFill>
              <a:schemeClr val="tx1"/>
            </a:solidFill>
            <a:round/>
            <a:headEnd/>
            <a:tailEnd/>
          </a:ln>
        </p:spPr>
      </p:cxnSp>
      <p:cxnSp>
        <p:nvCxnSpPr>
          <p:cNvPr id="25611" name="AutoShape 12"/>
          <p:cNvCxnSpPr>
            <a:cxnSpLocks noChangeShapeType="1"/>
            <a:stCxn id="369673" idx="2"/>
            <a:endCxn id="369671" idx="0"/>
          </p:cNvCxnSpPr>
          <p:nvPr/>
        </p:nvCxnSpPr>
        <p:spPr bwMode="auto">
          <a:xfrm>
            <a:off x="4114800" y="2166938"/>
            <a:ext cx="0" cy="423862"/>
          </a:xfrm>
          <a:prstGeom prst="straightConnector1">
            <a:avLst/>
          </a:prstGeom>
          <a:noFill/>
          <a:ln w="9525">
            <a:solidFill>
              <a:schemeClr val="tx1"/>
            </a:solidFill>
            <a:round/>
            <a:headEnd/>
            <a:tailEnd/>
          </a:ln>
        </p:spPr>
      </p:cxnSp>
      <p:sp>
        <p:nvSpPr>
          <p:cNvPr id="25612" name="Text Box 13"/>
          <p:cNvSpPr txBox="1">
            <a:spLocks noChangeArrowheads="1"/>
          </p:cNvSpPr>
          <p:nvPr/>
        </p:nvSpPr>
        <p:spPr bwMode="auto">
          <a:xfrm>
            <a:off x="3048000" y="1219200"/>
            <a:ext cx="2043113" cy="406400"/>
          </a:xfrm>
          <a:prstGeom prst="rect">
            <a:avLst/>
          </a:prstGeom>
          <a:noFill/>
          <a:ln w="9525">
            <a:solidFill>
              <a:schemeClr val="tx1"/>
            </a:solidFill>
            <a:miter lim="800000"/>
            <a:headEnd/>
            <a:tailEnd/>
          </a:ln>
        </p:spPr>
        <p:txBody>
          <a:bodyPr wrap="none">
            <a:spAutoFit/>
          </a:bodyPr>
          <a:lstStyle/>
          <a:p>
            <a:r>
              <a:rPr lang="en-US" sz="2000"/>
              <a:t>Ex. 1: PT Entity</a:t>
            </a:r>
          </a:p>
        </p:txBody>
      </p:sp>
      <p:sp>
        <p:nvSpPr>
          <p:cNvPr id="25613" name="Text Box 14"/>
          <p:cNvSpPr txBox="1">
            <a:spLocks noChangeArrowheads="1"/>
          </p:cNvSpPr>
          <p:nvPr/>
        </p:nvSpPr>
        <p:spPr bwMode="auto">
          <a:xfrm>
            <a:off x="2895600" y="4114800"/>
            <a:ext cx="3736975" cy="406400"/>
          </a:xfrm>
          <a:prstGeom prst="rect">
            <a:avLst/>
          </a:prstGeom>
          <a:noFill/>
          <a:ln w="9525">
            <a:solidFill>
              <a:schemeClr val="tx1"/>
            </a:solidFill>
            <a:miter lim="800000"/>
            <a:headEnd/>
            <a:tailEnd/>
          </a:ln>
        </p:spPr>
        <p:txBody>
          <a:bodyPr wrap="none">
            <a:spAutoFit/>
          </a:bodyPr>
          <a:lstStyle/>
          <a:p>
            <a:r>
              <a:rPr lang="en-US" sz="2000"/>
              <a:t>Ex. 2:  Equivalent Beneficiary</a:t>
            </a:r>
          </a:p>
        </p:txBody>
      </p:sp>
      <p:sp>
        <p:nvSpPr>
          <p:cNvPr id="369679" name="Rectangle 15"/>
          <p:cNvSpPr>
            <a:spLocks noChangeArrowheads="1"/>
          </p:cNvSpPr>
          <p:nvPr/>
        </p:nvSpPr>
        <p:spPr bwMode="auto">
          <a:xfrm>
            <a:off x="3352800" y="5334000"/>
            <a:ext cx="19050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Sub</a:t>
            </a:r>
          </a:p>
        </p:txBody>
      </p:sp>
      <p:sp>
        <p:nvSpPr>
          <p:cNvPr id="369680" name="Rectangle 16"/>
          <p:cNvSpPr>
            <a:spLocks noChangeArrowheads="1"/>
          </p:cNvSpPr>
          <p:nvPr/>
        </p:nvSpPr>
        <p:spPr bwMode="auto">
          <a:xfrm>
            <a:off x="3352800" y="6019800"/>
            <a:ext cx="19050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81" name="Rectangle 17"/>
          <p:cNvSpPr>
            <a:spLocks noChangeArrowheads="1"/>
          </p:cNvSpPr>
          <p:nvPr/>
        </p:nvSpPr>
        <p:spPr bwMode="auto">
          <a:xfrm>
            <a:off x="3352800" y="4648200"/>
            <a:ext cx="1905000" cy="414338"/>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Dutch Co</a:t>
            </a:r>
          </a:p>
        </p:txBody>
      </p:sp>
      <p:cxnSp>
        <p:nvCxnSpPr>
          <p:cNvPr id="25617" name="AutoShape 18"/>
          <p:cNvCxnSpPr>
            <a:cxnSpLocks noChangeShapeType="1"/>
            <a:stCxn id="369681" idx="2"/>
            <a:endCxn id="369679" idx="0"/>
          </p:cNvCxnSpPr>
          <p:nvPr/>
        </p:nvCxnSpPr>
        <p:spPr bwMode="auto">
          <a:xfrm>
            <a:off x="4305300" y="5062538"/>
            <a:ext cx="0" cy="271462"/>
          </a:xfrm>
          <a:prstGeom prst="straightConnector1">
            <a:avLst/>
          </a:prstGeom>
          <a:noFill/>
          <a:ln w="9525">
            <a:solidFill>
              <a:schemeClr val="tx1"/>
            </a:solidFill>
            <a:round/>
            <a:headEnd/>
            <a:tailEnd/>
          </a:ln>
        </p:spPr>
      </p:cxnSp>
      <p:cxnSp>
        <p:nvCxnSpPr>
          <p:cNvPr id="25618" name="AutoShape 19"/>
          <p:cNvCxnSpPr>
            <a:cxnSpLocks noChangeShapeType="1"/>
            <a:stCxn id="369679" idx="2"/>
            <a:endCxn id="369680" idx="0"/>
          </p:cNvCxnSpPr>
          <p:nvPr/>
        </p:nvCxnSpPr>
        <p:spPr bwMode="auto">
          <a:xfrm>
            <a:off x="4305300" y="5748338"/>
            <a:ext cx="0" cy="271462"/>
          </a:xfrm>
          <a:prstGeom prst="straightConnector1">
            <a:avLst/>
          </a:prstGeom>
          <a:noFill/>
          <a:ln w="9525">
            <a:solidFill>
              <a:schemeClr val="tx1"/>
            </a:solidFill>
            <a:round/>
            <a:headEnd/>
            <a:tailEnd/>
          </a:ln>
        </p:spPr>
      </p:cxnSp>
      <p:sp>
        <p:nvSpPr>
          <p:cNvPr id="25619" name="Slide Number Placeholder 1"/>
          <p:cNvSpPr>
            <a:spLocks noGrp="1"/>
          </p:cNvSpPr>
          <p:nvPr>
            <p:ph type="sldNum" sz="quarter" idx="11"/>
          </p:nvPr>
        </p:nvSpPr>
        <p:spPr>
          <a:noFill/>
        </p:spPr>
        <p:txBody>
          <a:bodyPr/>
          <a:lstStyle/>
          <a:p>
            <a:endParaRPr lang="en-US"/>
          </a:p>
          <a:p>
            <a:fld id="{8F0529F6-F39A-4534-BDE8-2DEB625BBFAD}" type="slidenum">
              <a:rPr lang="en-US"/>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z="4000" b="1" smtClean="0">
                <a:ea typeface="ＭＳ Ｐゴシック" pitchFamily="34" charset="-128"/>
              </a:rPr>
              <a:t>Treaty Shopping:  Basic Goals</a:t>
            </a:r>
          </a:p>
        </p:txBody>
      </p:sp>
      <p:sp>
        <p:nvSpPr>
          <p:cNvPr id="3" name="Content Placeholder 2"/>
          <p:cNvSpPr>
            <a:spLocks noGrp="1"/>
          </p:cNvSpPr>
          <p:nvPr>
            <p:ph idx="1"/>
          </p:nvPr>
        </p:nvSpPr>
        <p:spPr/>
        <p:txBody>
          <a:bodyPr>
            <a:normAutofit lnSpcReduction="10000"/>
          </a:bodyPr>
          <a:lstStyle/>
          <a:p>
            <a:pPr marL="228600" indent="-228600">
              <a:spcBef>
                <a:spcPct val="0"/>
              </a:spcBef>
              <a:defRPr/>
            </a:pPr>
            <a:r>
              <a:rPr lang="en-US" dirty="0" smtClean="0">
                <a:solidFill>
                  <a:srgbClr val="000000"/>
                </a:solidFill>
              </a:rPr>
              <a:t>Lower source country taxes on capital of non-treaty resident investors by interposing entity formed in a treaty country and entitled to treaty benefits.</a:t>
            </a:r>
          </a:p>
          <a:p>
            <a:pPr marL="228600" indent="-228600">
              <a:spcBef>
                <a:spcPct val="0"/>
              </a:spcBef>
              <a:defRPr/>
            </a:pPr>
            <a:endParaRPr lang="en-US" dirty="0" smtClean="0">
              <a:solidFill>
                <a:srgbClr val="000000"/>
              </a:solidFill>
            </a:endParaRPr>
          </a:p>
          <a:p>
            <a:pPr marL="228600" indent="-228600">
              <a:spcBef>
                <a:spcPct val="0"/>
              </a:spcBef>
              <a:defRPr/>
            </a:pPr>
            <a:r>
              <a:rPr lang="en-US" dirty="0" smtClean="0">
                <a:solidFill>
                  <a:srgbClr val="000000"/>
                </a:solidFill>
              </a:rPr>
              <a:t>Lower source country taxes on capital of treaty resident (TR) by routing investment through a country with a more favorable treaty with the source country so that the total taxes paid are lower than if the TR invested directly in the source country.</a:t>
            </a:r>
          </a:p>
          <a:p>
            <a:pPr>
              <a:defRPr/>
            </a:pPr>
            <a:endParaRPr lang="en-US" sz="4400" dirty="0"/>
          </a:p>
        </p:txBody>
      </p:sp>
      <p:sp>
        <p:nvSpPr>
          <p:cNvPr id="6" name="Footer Placeholder 5"/>
          <p:cNvSpPr>
            <a:spLocks noGrp="1"/>
          </p:cNvSpPr>
          <p:nvPr>
            <p:ph type="ftr" sz="quarter" idx="10"/>
          </p:nvPr>
        </p:nvSpPr>
        <p:spPr/>
        <p:txBody>
          <a:bodyPr/>
          <a:lstStyle/>
          <a:p>
            <a:pPr>
              <a:defRPr/>
            </a:pPr>
            <a:r>
              <a:rPr lang="en-US" smtClean="0"/>
              <a:t>IT_TreatyShop</a:t>
            </a:r>
            <a:endParaRPr lang="en-US"/>
          </a:p>
        </p:txBody>
      </p:sp>
      <p:sp>
        <p:nvSpPr>
          <p:cNvPr id="29700" name="Slide Number Placeholder 6"/>
          <p:cNvSpPr>
            <a:spLocks noGrp="1"/>
          </p:cNvSpPr>
          <p:nvPr>
            <p:ph type="sldNum" sz="quarter" idx="11"/>
          </p:nvPr>
        </p:nvSpPr>
        <p:spPr>
          <a:noFill/>
        </p:spPr>
        <p:txBody>
          <a:bodyPr/>
          <a:lstStyle/>
          <a:p>
            <a:endParaRPr lang="en-US"/>
          </a:p>
          <a:p>
            <a:fld id="{905A4F54-5F67-4B30-8889-B2730BCD3207}" type="slidenum">
              <a:rPr lang="en-US"/>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3"/>
          <p:cNvSpPr>
            <a:spLocks noGrp="1"/>
          </p:cNvSpPr>
          <p:nvPr>
            <p:ph type="ftr" sz="quarter" idx="10"/>
          </p:nvPr>
        </p:nvSpPr>
        <p:spPr>
          <a:noFill/>
        </p:spPr>
        <p:txBody>
          <a:bodyPr/>
          <a:lstStyle/>
          <a:p>
            <a:r>
              <a:rPr lang="en-US" smtClean="0">
                <a:latin typeface="Arial" pitchFamily="34" charset="0"/>
                <a:ea typeface="ＭＳ Ｐゴシック" pitchFamily="34" charset="-128"/>
              </a:rPr>
              <a:t>IT_TreatyShop</a:t>
            </a:r>
          </a:p>
        </p:txBody>
      </p:sp>
      <p:sp>
        <p:nvSpPr>
          <p:cNvPr id="15362" name="Rectangle 2"/>
          <p:cNvSpPr>
            <a:spLocks noGrp="1" noChangeArrowheads="1"/>
          </p:cNvSpPr>
          <p:nvPr>
            <p:ph type="title"/>
          </p:nvPr>
        </p:nvSpPr>
        <p:spPr>
          <a:xfrm>
            <a:off x="0" y="0"/>
            <a:ext cx="9144000" cy="1143000"/>
          </a:xfrm>
          <a:noFill/>
        </p:spPr>
        <p:txBody>
          <a:bodyPr/>
          <a:lstStyle/>
          <a:p>
            <a:pPr eaLnBrk="1" hangingPunct="1"/>
            <a:r>
              <a:rPr lang="en-US" b="1" smtClean="0">
                <a:ea typeface="ＭＳ Ｐゴシック" pitchFamily="34" charset="-128"/>
              </a:rPr>
              <a:t>Treaty Shopping: Aiken v. CIR</a:t>
            </a:r>
          </a:p>
        </p:txBody>
      </p:sp>
      <p:sp>
        <p:nvSpPr>
          <p:cNvPr id="15363" name="Rectangle 3"/>
          <p:cNvSpPr>
            <a:spLocks noGrp="1" noChangeArrowheads="1"/>
          </p:cNvSpPr>
          <p:nvPr>
            <p:ph type="body" idx="1"/>
          </p:nvPr>
        </p:nvSpPr>
        <p:spPr>
          <a:xfrm>
            <a:off x="152400" y="1524000"/>
            <a:ext cx="8458200" cy="4876800"/>
          </a:xfrm>
        </p:spPr>
        <p:txBody>
          <a:bodyPr/>
          <a:lstStyle/>
          <a:p>
            <a:pPr marL="0" indent="0" algn="ctr" eaLnBrk="1" hangingPunct="1">
              <a:buFontTx/>
              <a:buNone/>
            </a:pPr>
            <a:r>
              <a:rPr lang="en-US" sz="2000" b="1" u="sng" smtClean="0">
                <a:ea typeface="ＭＳ Ｐゴシック" pitchFamily="34" charset="-128"/>
              </a:rPr>
              <a:t> </a:t>
            </a:r>
          </a:p>
        </p:txBody>
      </p:sp>
      <p:sp>
        <p:nvSpPr>
          <p:cNvPr id="15364" name="Rectangle 4"/>
          <p:cNvSpPr>
            <a:spLocks noChangeArrowheads="1"/>
          </p:cNvSpPr>
          <p:nvPr/>
        </p:nvSpPr>
        <p:spPr bwMode="auto">
          <a:xfrm>
            <a:off x="5105400" y="2362200"/>
            <a:ext cx="1676400" cy="6858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pPr>
            <a:r>
              <a:rPr lang="en-US">
                <a:latin typeface="Times New Roman" pitchFamily="18" charset="0"/>
              </a:rPr>
              <a:t>Bahamas</a:t>
            </a:r>
          </a:p>
          <a:p>
            <a:pPr algn="ctr" eaLnBrk="0" hangingPunct="0">
              <a:spcBef>
                <a:spcPct val="20000"/>
              </a:spcBef>
            </a:pPr>
            <a:r>
              <a:rPr lang="en-US">
                <a:latin typeface="Times New Roman" pitchFamily="18" charset="0"/>
              </a:rPr>
              <a:t>Parent</a:t>
            </a:r>
          </a:p>
        </p:txBody>
      </p:sp>
      <p:sp>
        <p:nvSpPr>
          <p:cNvPr id="15365" name="Rectangle 5"/>
          <p:cNvSpPr>
            <a:spLocks noChangeArrowheads="1"/>
          </p:cNvSpPr>
          <p:nvPr/>
        </p:nvSpPr>
        <p:spPr bwMode="auto">
          <a:xfrm>
            <a:off x="1219200" y="4267200"/>
            <a:ext cx="1600200" cy="838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pPr>
            <a:r>
              <a:rPr lang="en-US">
                <a:latin typeface="Times New Roman" pitchFamily="18" charset="0"/>
              </a:rPr>
              <a:t> US Sub</a:t>
            </a:r>
          </a:p>
        </p:txBody>
      </p:sp>
      <p:sp>
        <p:nvSpPr>
          <p:cNvPr id="15366" name="Rectangle 6"/>
          <p:cNvSpPr>
            <a:spLocks noChangeArrowheads="1"/>
          </p:cNvSpPr>
          <p:nvPr/>
        </p:nvSpPr>
        <p:spPr bwMode="auto">
          <a:xfrm>
            <a:off x="1143000" y="2819400"/>
            <a:ext cx="1600200" cy="9144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pPr>
            <a:r>
              <a:rPr lang="en-US">
                <a:latin typeface="Times New Roman" pitchFamily="18" charset="0"/>
              </a:rPr>
              <a:t>Bahamas </a:t>
            </a:r>
          </a:p>
          <a:p>
            <a:pPr algn="ctr" eaLnBrk="0" hangingPunct="0">
              <a:spcBef>
                <a:spcPct val="20000"/>
              </a:spcBef>
            </a:pPr>
            <a:r>
              <a:rPr lang="en-US">
                <a:latin typeface="Times New Roman" pitchFamily="18" charset="0"/>
              </a:rPr>
              <a:t>Parent</a:t>
            </a:r>
          </a:p>
        </p:txBody>
      </p:sp>
      <p:cxnSp>
        <p:nvCxnSpPr>
          <p:cNvPr id="15367" name="AutoShape 7"/>
          <p:cNvCxnSpPr>
            <a:cxnSpLocks noChangeShapeType="1"/>
            <a:stCxn id="15366" idx="1"/>
            <a:endCxn id="15365" idx="1"/>
          </p:cNvCxnSpPr>
          <p:nvPr/>
        </p:nvCxnSpPr>
        <p:spPr bwMode="auto">
          <a:xfrm rot="10800000" flipH="1" flipV="1">
            <a:off x="1143000" y="3276600"/>
            <a:ext cx="76200" cy="1409700"/>
          </a:xfrm>
          <a:prstGeom prst="bentConnector3">
            <a:avLst>
              <a:gd name="adj1" fmla="val -300000"/>
            </a:avLst>
          </a:prstGeom>
          <a:noFill/>
          <a:ln w="9525">
            <a:solidFill>
              <a:schemeClr val="tx1"/>
            </a:solidFill>
            <a:miter lim="800000"/>
            <a:headEnd/>
            <a:tailEnd type="triangle" w="med" len="med"/>
          </a:ln>
        </p:spPr>
      </p:cxnSp>
      <p:cxnSp>
        <p:nvCxnSpPr>
          <p:cNvPr id="15368" name="AutoShape 8"/>
          <p:cNvCxnSpPr>
            <a:cxnSpLocks noChangeShapeType="1"/>
            <a:stCxn id="15365" idx="3"/>
            <a:endCxn id="15366" idx="3"/>
          </p:cNvCxnSpPr>
          <p:nvPr/>
        </p:nvCxnSpPr>
        <p:spPr bwMode="auto">
          <a:xfrm flipH="1" flipV="1">
            <a:off x="2743200" y="3276600"/>
            <a:ext cx="76200" cy="1409700"/>
          </a:xfrm>
          <a:prstGeom prst="bentConnector3">
            <a:avLst>
              <a:gd name="adj1" fmla="val -300000"/>
            </a:avLst>
          </a:prstGeom>
          <a:noFill/>
          <a:ln w="9525">
            <a:solidFill>
              <a:schemeClr val="tx1"/>
            </a:solidFill>
            <a:miter lim="800000"/>
            <a:headEnd/>
            <a:tailEnd type="triangle" w="med" len="med"/>
          </a:ln>
        </p:spPr>
      </p:cxnSp>
      <p:sp>
        <p:nvSpPr>
          <p:cNvPr id="15369" name="Text Box 9"/>
          <p:cNvSpPr txBox="1">
            <a:spLocks noChangeArrowheads="1"/>
          </p:cNvSpPr>
          <p:nvPr/>
        </p:nvSpPr>
        <p:spPr bwMode="auto">
          <a:xfrm>
            <a:off x="-152400" y="38100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Times New Roman" pitchFamily="18" charset="0"/>
              </a:rPr>
              <a:t>Loan A</a:t>
            </a:r>
          </a:p>
        </p:txBody>
      </p:sp>
      <p:sp>
        <p:nvSpPr>
          <p:cNvPr id="15370" name="Text Box 10"/>
          <p:cNvSpPr txBox="1">
            <a:spLocks noChangeArrowheads="1"/>
          </p:cNvSpPr>
          <p:nvPr/>
        </p:nvSpPr>
        <p:spPr bwMode="auto">
          <a:xfrm>
            <a:off x="7315200" y="25908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Times New Roman" pitchFamily="18" charset="0"/>
              </a:rPr>
              <a:t>Interest</a:t>
            </a:r>
          </a:p>
        </p:txBody>
      </p:sp>
      <p:sp>
        <p:nvSpPr>
          <p:cNvPr id="15371" name="Text Box 11"/>
          <p:cNvSpPr txBox="1">
            <a:spLocks noChangeArrowheads="1"/>
          </p:cNvSpPr>
          <p:nvPr/>
        </p:nvSpPr>
        <p:spPr bwMode="auto">
          <a:xfrm>
            <a:off x="2895600" y="37338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Times New Roman" pitchFamily="18" charset="0"/>
              </a:rPr>
              <a:t>Interest</a:t>
            </a:r>
          </a:p>
        </p:txBody>
      </p:sp>
      <p:sp>
        <p:nvSpPr>
          <p:cNvPr id="15372" name="Rectangle 12"/>
          <p:cNvSpPr>
            <a:spLocks noChangeArrowheads="1"/>
          </p:cNvSpPr>
          <p:nvPr/>
        </p:nvSpPr>
        <p:spPr bwMode="auto">
          <a:xfrm>
            <a:off x="4191000" y="4419600"/>
            <a:ext cx="1600200" cy="6096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pPr>
            <a:r>
              <a:rPr lang="en-US">
                <a:latin typeface="Times New Roman" pitchFamily="18" charset="0"/>
              </a:rPr>
              <a:t> US Sub</a:t>
            </a:r>
          </a:p>
        </p:txBody>
      </p:sp>
      <p:sp>
        <p:nvSpPr>
          <p:cNvPr id="15373" name="Line 13"/>
          <p:cNvSpPr>
            <a:spLocks noChangeShapeType="1"/>
          </p:cNvSpPr>
          <p:nvPr/>
        </p:nvSpPr>
        <p:spPr bwMode="auto">
          <a:xfrm flipH="1">
            <a:off x="4953000" y="3048000"/>
            <a:ext cx="990600" cy="1371600"/>
          </a:xfrm>
          <a:prstGeom prst="line">
            <a:avLst/>
          </a:prstGeom>
          <a:noFill/>
          <a:ln w="9525">
            <a:solidFill>
              <a:schemeClr val="tx1"/>
            </a:solidFill>
            <a:round/>
            <a:headEnd/>
            <a:tailEnd/>
          </a:ln>
        </p:spPr>
        <p:txBody>
          <a:bodyPr wrap="none" anchor="ctr"/>
          <a:lstStyle/>
          <a:p>
            <a:endParaRPr lang="en-US"/>
          </a:p>
        </p:txBody>
      </p:sp>
      <p:sp>
        <p:nvSpPr>
          <p:cNvPr id="15374" name="Rectangle 14"/>
          <p:cNvSpPr>
            <a:spLocks noChangeArrowheads="1"/>
          </p:cNvSpPr>
          <p:nvPr/>
        </p:nvSpPr>
        <p:spPr bwMode="auto">
          <a:xfrm>
            <a:off x="6629400" y="4419600"/>
            <a:ext cx="1600200" cy="5334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pPr>
            <a:r>
              <a:rPr lang="en-US">
                <a:latin typeface="Times New Roman" pitchFamily="18" charset="0"/>
              </a:rPr>
              <a:t> Honduras</a:t>
            </a:r>
          </a:p>
        </p:txBody>
      </p:sp>
      <p:sp>
        <p:nvSpPr>
          <p:cNvPr id="15375" name="Rectangle 15"/>
          <p:cNvSpPr>
            <a:spLocks noChangeArrowheads="1"/>
          </p:cNvSpPr>
          <p:nvPr/>
        </p:nvSpPr>
        <p:spPr bwMode="auto">
          <a:xfrm>
            <a:off x="6019800" y="3505200"/>
            <a:ext cx="1600200" cy="5334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pPr>
            <a:r>
              <a:rPr lang="en-US">
                <a:latin typeface="Times New Roman" pitchFamily="18" charset="0"/>
              </a:rPr>
              <a:t> Ecuador</a:t>
            </a:r>
          </a:p>
        </p:txBody>
      </p:sp>
      <p:sp>
        <p:nvSpPr>
          <p:cNvPr id="15376" name="Line 16"/>
          <p:cNvSpPr>
            <a:spLocks noChangeShapeType="1"/>
          </p:cNvSpPr>
          <p:nvPr/>
        </p:nvSpPr>
        <p:spPr bwMode="auto">
          <a:xfrm>
            <a:off x="6019800" y="3048000"/>
            <a:ext cx="685800" cy="457200"/>
          </a:xfrm>
          <a:prstGeom prst="line">
            <a:avLst/>
          </a:prstGeom>
          <a:noFill/>
          <a:ln w="9525">
            <a:solidFill>
              <a:schemeClr val="tx1"/>
            </a:solidFill>
            <a:round/>
            <a:headEnd/>
            <a:tailEnd/>
          </a:ln>
        </p:spPr>
        <p:txBody>
          <a:bodyPr wrap="none" anchor="ctr"/>
          <a:lstStyle/>
          <a:p>
            <a:endParaRPr lang="en-US"/>
          </a:p>
        </p:txBody>
      </p:sp>
      <p:sp>
        <p:nvSpPr>
          <p:cNvPr id="15377" name="Line 17"/>
          <p:cNvSpPr>
            <a:spLocks noChangeShapeType="1"/>
          </p:cNvSpPr>
          <p:nvPr/>
        </p:nvSpPr>
        <p:spPr bwMode="auto">
          <a:xfrm>
            <a:off x="6858000" y="4038600"/>
            <a:ext cx="685800" cy="381000"/>
          </a:xfrm>
          <a:prstGeom prst="line">
            <a:avLst/>
          </a:prstGeom>
          <a:noFill/>
          <a:ln w="9525">
            <a:solidFill>
              <a:schemeClr val="tx1"/>
            </a:solidFill>
            <a:round/>
            <a:headEnd/>
            <a:tailEnd/>
          </a:ln>
        </p:spPr>
        <p:txBody>
          <a:bodyPr wrap="none" anchor="ctr"/>
          <a:lstStyle/>
          <a:p>
            <a:endParaRPr lang="en-US"/>
          </a:p>
        </p:txBody>
      </p:sp>
      <p:cxnSp>
        <p:nvCxnSpPr>
          <p:cNvPr id="15378" name="AutoShape 18"/>
          <p:cNvCxnSpPr>
            <a:cxnSpLocks noChangeShapeType="1"/>
            <a:endCxn id="15374" idx="1"/>
          </p:cNvCxnSpPr>
          <p:nvPr/>
        </p:nvCxnSpPr>
        <p:spPr bwMode="auto">
          <a:xfrm>
            <a:off x="5791200" y="4686300"/>
            <a:ext cx="838200" cy="0"/>
          </a:xfrm>
          <a:prstGeom prst="straightConnector1">
            <a:avLst/>
          </a:prstGeom>
          <a:noFill/>
          <a:ln w="9525">
            <a:solidFill>
              <a:schemeClr val="tx1"/>
            </a:solidFill>
            <a:round/>
            <a:headEnd/>
            <a:tailEnd type="triangle" w="med" len="med"/>
          </a:ln>
        </p:spPr>
      </p:cxnSp>
      <p:sp>
        <p:nvSpPr>
          <p:cNvPr id="15379" name="Text Box 19"/>
          <p:cNvSpPr txBox="1">
            <a:spLocks noChangeArrowheads="1"/>
          </p:cNvSpPr>
          <p:nvPr/>
        </p:nvSpPr>
        <p:spPr bwMode="auto">
          <a:xfrm>
            <a:off x="5715000" y="51054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Times New Roman" pitchFamily="18" charset="0"/>
              </a:rPr>
              <a:t>Interest</a:t>
            </a:r>
          </a:p>
        </p:txBody>
      </p:sp>
      <p:cxnSp>
        <p:nvCxnSpPr>
          <p:cNvPr id="15380" name="AutoShape 20"/>
          <p:cNvCxnSpPr>
            <a:cxnSpLocks noChangeShapeType="1"/>
            <a:stCxn id="15374" idx="3"/>
            <a:endCxn id="15364" idx="3"/>
          </p:cNvCxnSpPr>
          <p:nvPr/>
        </p:nvCxnSpPr>
        <p:spPr bwMode="auto">
          <a:xfrm flipH="1" flipV="1">
            <a:off x="6781800" y="2705100"/>
            <a:ext cx="1447800" cy="1981200"/>
          </a:xfrm>
          <a:prstGeom prst="curvedConnector3">
            <a:avLst>
              <a:gd name="adj1" fmla="val -15792"/>
            </a:avLst>
          </a:prstGeom>
          <a:noFill/>
          <a:ln w="9525">
            <a:solidFill>
              <a:schemeClr val="tx1"/>
            </a:solidFill>
            <a:round/>
            <a:headEnd/>
            <a:tailEnd type="triangle" w="med" len="med"/>
          </a:ln>
        </p:spPr>
      </p:cxnSp>
      <p:sp>
        <p:nvSpPr>
          <p:cNvPr id="15381" name="Slide Number Placeholder 1"/>
          <p:cNvSpPr>
            <a:spLocks noGrp="1"/>
          </p:cNvSpPr>
          <p:nvPr>
            <p:ph type="sldNum" sz="quarter" idx="11"/>
          </p:nvPr>
        </p:nvSpPr>
        <p:spPr>
          <a:noFill/>
        </p:spPr>
        <p:txBody>
          <a:bodyPr/>
          <a:lstStyle/>
          <a:p>
            <a:endParaRPr lang="en-US"/>
          </a:p>
          <a:p>
            <a:fld id="{4F035D23-5028-4666-8AF4-B001E8007AD9}" type="slidenum">
              <a:rPr lang="en-US"/>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b="1" smtClean="0">
                <a:ea typeface="ＭＳ Ｐゴシック" pitchFamily="34" charset="-128"/>
              </a:rPr>
              <a:t>Treaty</a:t>
            </a:r>
            <a:r>
              <a:rPr lang="en-US" smtClean="0">
                <a:ea typeface="ＭＳ Ｐゴシック" pitchFamily="34" charset="-128"/>
              </a:rPr>
              <a:t> </a:t>
            </a:r>
            <a:r>
              <a:rPr lang="en-US" b="1" smtClean="0">
                <a:ea typeface="ＭＳ Ｐゴシック" pitchFamily="34" charset="-128"/>
              </a:rPr>
              <a:t>Shopping:  Northern Indiana v. CIR</a:t>
            </a:r>
            <a:endParaRPr lang="en-US" smtClean="0">
              <a:ea typeface="ＭＳ Ｐゴシック" pitchFamily="34" charset="-128"/>
            </a:endParaRPr>
          </a:p>
        </p:txBody>
      </p:sp>
      <p:sp>
        <p:nvSpPr>
          <p:cNvPr id="30722" name="Content Placeholder 2"/>
          <p:cNvSpPr>
            <a:spLocks noGrp="1"/>
          </p:cNvSpPr>
          <p:nvPr>
            <p:ph idx="1"/>
          </p:nvPr>
        </p:nvSpPr>
        <p:spPr>
          <a:xfrm>
            <a:off x="228600" y="2103438"/>
            <a:ext cx="8229600" cy="4754562"/>
          </a:xfrm>
        </p:spPr>
        <p:txBody>
          <a:bodyPr/>
          <a:lstStyle/>
          <a:p>
            <a:pPr>
              <a:buFontTx/>
              <a:buNone/>
            </a:pPr>
            <a:r>
              <a:rPr lang="en-US" smtClean="0">
                <a:ea typeface="ＭＳ Ｐゴシック" pitchFamily="34" charset="-128"/>
              </a:rPr>
              <a:t> </a:t>
            </a:r>
          </a:p>
        </p:txBody>
      </p:sp>
      <p:sp>
        <p:nvSpPr>
          <p:cNvPr id="30723" name="TextBox 20"/>
          <p:cNvSpPr txBox="1">
            <a:spLocks noChangeArrowheads="1"/>
          </p:cNvSpPr>
          <p:nvPr/>
        </p:nvSpPr>
        <p:spPr bwMode="auto">
          <a:xfrm>
            <a:off x="3505200" y="1752600"/>
            <a:ext cx="2522538" cy="400050"/>
          </a:xfrm>
          <a:prstGeom prst="rect">
            <a:avLst/>
          </a:prstGeom>
          <a:noFill/>
          <a:ln w="9525">
            <a:noFill/>
            <a:miter lim="800000"/>
            <a:headEnd/>
            <a:tailEnd/>
          </a:ln>
        </p:spPr>
        <p:txBody>
          <a:bodyPr wrap="none">
            <a:spAutoFit/>
          </a:bodyPr>
          <a:lstStyle/>
          <a:p>
            <a:r>
              <a:rPr lang="en-US" sz="2000"/>
              <a:t>Non Treaty Owners</a:t>
            </a:r>
          </a:p>
        </p:txBody>
      </p:sp>
      <p:cxnSp>
        <p:nvCxnSpPr>
          <p:cNvPr id="14" name="Straight Connector 13"/>
          <p:cNvCxnSpPr>
            <a:cxnSpLocks noChangeShapeType="1"/>
            <a:stCxn id="27" idx="2"/>
            <a:endCxn id="17" idx="0"/>
          </p:cNvCxnSpPr>
          <p:nvPr/>
        </p:nvCxnSpPr>
        <p:spPr bwMode="auto">
          <a:xfrm rot="5400000">
            <a:off x="4229101" y="45720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886200" y="5105400"/>
            <a:ext cx="1752600" cy="685800"/>
          </a:xfrm>
          <a:prstGeom prst="rect">
            <a:avLst/>
          </a:prstGeom>
          <a:solidFill>
            <a:srgbClr val="FF9966"/>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Northern Indiana, U.S.</a:t>
            </a:r>
          </a:p>
        </p:txBody>
      </p:sp>
      <p:sp>
        <p:nvSpPr>
          <p:cNvPr id="27" name="Rectangle 26"/>
          <p:cNvSpPr/>
          <p:nvPr/>
        </p:nvSpPr>
        <p:spPr>
          <a:xfrm>
            <a:off x="3886200" y="33528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600" dirty="0"/>
              <a:t>Northern Indiana, Neth. Ant.</a:t>
            </a:r>
          </a:p>
        </p:txBody>
      </p:sp>
      <p:cxnSp>
        <p:nvCxnSpPr>
          <p:cNvPr id="33" name="Straight Connector 32"/>
          <p:cNvCxnSpPr>
            <a:cxnSpLocks noChangeShapeType="1"/>
            <a:stCxn id="30723" idx="2"/>
            <a:endCxn id="27" idx="0"/>
          </p:cNvCxnSpPr>
          <p:nvPr/>
        </p:nvCxnSpPr>
        <p:spPr bwMode="auto">
          <a:xfrm flipH="1">
            <a:off x="4762500" y="2152650"/>
            <a:ext cx="3175" cy="120015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905000" y="2514600"/>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stCxn id="30723" idx="1"/>
            <a:endCxn id="27" idx="1"/>
          </p:cNvCxnSpPr>
          <p:nvPr/>
        </p:nvCxnSpPr>
        <p:spPr bwMode="auto">
          <a:xfrm rot="10800000" flipH="1" flipV="1">
            <a:off x="3505200" y="1952625"/>
            <a:ext cx="381000" cy="1743075"/>
          </a:xfrm>
          <a:prstGeom prst="bentConnector3">
            <a:avLst>
              <a:gd name="adj1" fmla="val -86667"/>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a:stCxn id="27" idx="1"/>
            <a:endCxn id="17" idx="1"/>
          </p:cNvCxnSpPr>
          <p:nvPr/>
        </p:nvCxnSpPr>
        <p:spPr bwMode="auto">
          <a:xfrm rot="10800000" flipV="1">
            <a:off x="3886200" y="3695700"/>
            <a:ext cx="1588" cy="1752600"/>
          </a:xfrm>
          <a:prstGeom prst="bentConnector3">
            <a:avLst>
              <a:gd name="adj1" fmla="val 4398614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flipV="1">
            <a:off x="5638800" y="3695700"/>
            <a:ext cx="1588" cy="1752600"/>
          </a:xfrm>
          <a:prstGeom prst="bentConnector3">
            <a:avLst>
              <a:gd name="adj1" fmla="val 45585644"/>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70" name="Elbow Connector 69"/>
          <p:cNvCxnSpPr>
            <a:cxnSpLocks noChangeShapeType="1"/>
            <a:stCxn id="27" idx="3"/>
            <a:endCxn id="30723" idx="3"/>
          </p:cNvCxnSpPr>
          <p:nvPr/>
        </p:nvCxnSpPr>
        <p:spPr bwMode="auto">
          <a:xfrm flipV="1">
            <a:off x="5638800" y="1952625"/>
            <a:ext cx="388938" cy="1743075"/>
          </a:xfrm>
          <a:prstGeom prst="bentConnector3">
            <a:avLst>
              <a:gd name="adj1" fmla="val 184977"/>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30733" name="TextBox 82"/>
          <p:cNvSpPr txBox="1">
            <a:spLocks noChangeArrowheads="1"/>
          </p:cNvSpPr>
          <p:nvPr/>
        </p:nvSpPr>
        <p:spPr bwMode="auto">
          <a:xfrm>
            <a:off x="1828800" y="2743200"/>
            <a:ext cx="1371600" cy="646113"/>
          </a:xfrm>
          <a:prstGeom prst="rect">
            <a:avLst/>
          </a:prstGeom>
          <a:noFill/>
          <a:ln w="9525">
            <a:noFill/>
            <a:miter lim="800000"/>
            <a:headEnd/>
            <a:tailEnd/>
          </a:ln>
        </p:spPr>
        <p:txBody>
          <a:bodyPr>
            <a:spAutoFit/>
          </a:bodyPr>
          <a:lstStyle/>
          <a:p>
            <a:r>
              <a:rPr lang="en-US"/>
              <a:t>Buy Bonds/Loan</a:t>
            </a:r>
          </a:p>
        </p:txBody>
      </p:sp>
      <p:sp>
        <p:nvSpPr>
          <p:cNvPr id="30734" name="TextBox 83"/>
          <p:cNvSpPr txBox="1">
            <a:spLocks noChangeArrowheads="1"/>
          </p:cNvSpPr>
          <p:nvPr/>
        </p:nvSpPr>
        <p:spPr bwMode="auto">
          <a:xfrm>
            <a:off x="2133600" y="4343400"/>
            <a:ext cx="1066800" cy="381000"/>
          </a:xfrm>
          <a:prstGeom prst="rect">
            <a:avLst/>
          </a:prstGeom>
          <a:noFill/>
          <a:ln w="9525">
            <a:noFill/>
            <a:miter lim="800000"/>
            <a:headEnd/>
            <a:tailEnd/>
          </a:ln>
        </p:spPr>
        <p:txBody>
          <a:bodyPr>
            <a:spAutoFit/>
          </a:bodyPr>
          <a:lstStyle/>
          <a:p>
            <a:r>
              <a:rPr lang="en-US"/>
              <a:t>Loan</a:t>
            </a:r>
          </a:p>
        </p:txBody>
      </p:sp>
      <p:sp>
        <p:nvSpPr>
          <p:cNvPr id="30735" name="TextBox 84"/>
          <p:cNvSpPr txBox="1">
            <a:spLocks noChangeArrowheads="1"/>
          </p:cNvSpPr>
          <p:nvPr/>
        </p:nvSpPr>
        <p:spPr bwMode="auto">
          <a:xfrm>
            <a:off x="6477000" y="2743200"/>
            <a:ext cx="1371600" cy="369888"/>
          </a:xfrm>
          <a:prstGeom prst="rect">
            <a:avLst/>
          </a:prstGeom>
          <a:noFill/>
          <a:ln w="9525">
            <a:noFill/>
            <a:miter lim="800000"/>
            <a:headEnd/>
            <a:tailEnd/>
          </a:ln>
        </p:spPr>
        <p:txBody>
          <a:bodyPr>
            <a:spAutoFit/>
          </a:bodyPr>
          <a:lstStyle/>
          <a:p>
            <a:r>
              <a:rPr lang="en-US"/>
              <a:t>Interest -1%</a:t>
            </a:r>
          </a:p>
        </p:txBody>
      </p:sp>
      <p:sp>
        <p:nvSpPr>
          <p:cNvPr id="30736" name="TextBox 85"/>
          <p:cNvSpPr txBox="1">
            <a:spLocks noChangeArrowheads="1"/>
          </p:cNvSpPr>
          <p:nvPr/>
        </p:nvSpPr>
        <p:spPr bwMode="auto">
          <a:xfrm>
            <a:off x="6477000" y="4343400"/>
            <a:ext cx="1066800" cy="381000"/>
          </a:xfrm>
          <a:prstGeom prst="rect">
            <a:avLst/>
          </a:prstGeom>
          <a:noFill/>
          <a:ln w="9525">
            <a:noFill/>
            <a:miter lim="800000"/>
            <a:headEnd/>
            <a:tailEnd/>
          </a:ln>
        </p:spPr>
        <p:txBody>
          <a:bodyPr>
            <a:spAutoFit/>
          </a:bodyPr>
          <a:lstStyle/>
          <a:p>
            <a:r>
              <a:rPr lang="en-US"/>
              <a:t>Interest</a:t>
            </a:r>
          </a:p>
        </p:txBody>
      </p:sp>
      <p:sp>
        <p:nvSpPr>
          <p:cNvPr id="9" name="Footer Placeholder 8"/>
          <p:cNvSpPr>
            <a:spLocks noGrp="1"/>
          </p:cNvSpPr>
          <p:nvPr>
            <p:ph type="ftr" sz="quarter" idx="10"/>
          </p:nvPr>
        </p:nvSpPr>
        <p:spPr/>
        <p:txBody>
          <a:bodyPr/>
          <a:lstStyle/>
          <a:p>
            <a:pPr>
              <a:defRPr/>
            </a:pPr>
            <a:r>
              <a:rPr lang="en-US" smtClean="0"/>
              <a:t>IT_TreatyShop</a:t>
            </a:r>
            <a:endParaRPr lang="en-US"/>
          </a:p>
        </p:txBody>
      </p:sp>
      <p:sp>
        <p:nvSpPr>
          <p:cNvPr id="30738" name="Slide Number Placeholder 9"/>
          <p:cNvSpPr>
            <a:spLocks noGrp="1"/>
          </p:cNvSpPr>
          <p:nvPr>
            <p:ph type="sldNum" sz="quarter" idx="11"/>
          </p:nvPr>
        </p:nvSpPr>
        <p:spPr>
          <a:noFill/>
        </p:spPr>
        <p:txBody>
          <a:bodyPr/>
          <a:lstStyle/>
          <a:p>
            <a:endParaRPr lang="en-US"/>
          </a:p>
          <a:p>
            <a:fld id="{C1FB42A1-35BA-42DC-9A76-88826C35C6AF}" type="slidenum">
              <a:rPr lang="en-US"/>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sz="4000" b="1" smtClean="0">
                <a:ea typeface="ＭＳ Ｐゴシック" pitchFamily="34" charset="-128"/>
              </a:rPr>
              <a:t>Treaty Shopping:  US Responses</a:t>
            </a:r>
            <a:endParaRPr lang="en-US" sz="4000" smtClean="0">
              <a:ea typeface="ＭＳ Ｐゴシック" pitchFamily="34" charset="-128"/>
            </a:endParaRPr>
          </a:p>
        </p:txBody>
      </p:sp>
      <p:sp>
        <p:nvSpPr>
          <p:cNvPr id="7" name="Content Placeholder 6"/>
          <p:cNvSpPr>
            <a:spLocks noGrp="1"/>
          </p:cNvSpPr>
          <p:nvPr>
            <p:ph idx="1"/>
          </p:nvPr>
        </p:nvSpPr>
        <p:spPr>
          <a:xfrm>
            <a:off x="457200" y="1371600"/>
            <a:ext cx="8229600" cy="4953000"/>
          </a:xfrm>
        </p:spPr>
        <p:txBody>
          <a:bodyPr>
            <a:normAutofit/>
          </a:bodyPr>
          <a:lstStyle/>
          <a:p>
            <a:pPr marL="609600" indent="-609600">
              <a:lnSpc>
                <a:spcPct val="90000"/>
              </a:lnSpc>
            </a:pPr>
            <a:r>
              <a:rPr lang="en-US" sz="2600" smtClean="0">
                <a:solidFill>
                  <a:srgbClr val="000000"/>
                </a:solidFill>
                <a:ea typeface="ＭＳ Ｐゴシック" pitchFamily="34" charset="-128"/>
              </a:rPr>
              <a:t>Terminating and renegotiating treaties with tax havens</a:t>
            </a:r>
          </a:p>
          <a:p>
            <a:pPr marL="609600" indent="-609600">
              <a:lnSpc>
                <a:spcPct val="90000"/>
              </a:lnSpc>
            </a:pPr>
            <a:r>
              <a:rPr lang="en-US" sz="2600" smtClean="0">
                <a:solidFill>
                  <a:srgbClr val="000000"/>
                </a:solidFill>
                <a:ea typeface="ＭＳ Ｐゴシック" pitchFamily="34" charset="-128"/>
              </a:rPr>
              <a:t>Requirement of LOB Articles in US Treaties incorporating base erosion and ownership requirements (UK Treaty, Art. 23; §884(e)(4))</a:t>
            </a:r>
          </a:p>
          <a:p>
            <a:pPr marL="609600" indent="-609600">
              <a:lnSpc>
                <a:spcPct val="90000"/>
              </a:lnSpc>
            </a:pPr>
            <a:r>
              <a:rPr lang="en-US" sz="2600" smtClean="0">
                <a:solidFill>
                  <a:srgbClr val="000000"/>
                </a:solidFill>
                <a:ea typeface="ＭＳ Ｐゴシック" pitchFamily="34" charset="-128"/>
              </a:rPr>
              <a:t>Section 7701(l) and conduit financing regulations ( Reg. 1.881-3)</a:t>
            </a:r>
          </a:p>
          <a:p>
            <a:pPr marL="609600" indent="-609600">
              <a:lnSpc>
                <a:spcPct val="90000"/>
              </a:lnSpc>
            </a:pPr>
            <a:r>
              <a:rPr lang="en-US" sz="2600" smtClean="0">
                <a:solidFill>
                  <a:srgbClr val="000000"/>
                </a:solidFill>
                <a:ea typeface="ＭＳ Ｐゴシック" pitchFamily="34" charset="-128"/>
              </a:rPr>
              <a:t>Thin Capitalization (earnings stripping limits) under section 163(j)</a:t>
            </a:r>
          </a:p>
          <a:p>
            <a:pPr marL="1009650" lvl="1" indent="-609600">
              <a:lnSpc>
                <a:spcPct val="90000"/>
              </a:lnSpc>
            </a:pPr>
            <a:r>
              <a:rPr lang="en-US" sz="2200" smtClean="0">
                <a:solidFill>
                  <a:srgbClr val="000000"/>
                </a:solidFill>
                <a:ea typeface="ＭＳ Ｐゴシック" pitchFamily="34" charset="-128"/>
              </a:rPr>
              <a:t>D/E Ratio Limit:  1.5 : 1</a:t>
            </a:r>
          </a:p>
          <a:p>
            <a:pPr marL="609600" indent="-609600">
              <a:lnSpc>
                <a:spcPct val="90000"/>
              </a:lnSpc>
            </a:pPr>
            <a:r>
              <a:rPr lang="en-US" sz="2600" smtClean="0">
                <a:solidFill>
                  <a:srgbClr val="000000"/>
                </a:solidFill>
                <a:ea typeface="ＭＳ Ｐゴシック" pitchFamily="34" charset="-128"/>
              </a:rPr>
              <a:t>Denial of Treaty Benefits Paid to Hybrid Entities (Section 894(c))</a:t>
            </a:r>
          </a:p>
          <a:p>
            <a:pPr marL="609600" indent="-609600">
              <a:lnSpc>
                <a:spcPct val="90000"/>
              </a:lnSpc>
            </a:pPr>
            <a:endParaRPr lang="en-US" sz="2600" smtClean="0">
              <a:ea typeface="ＭＳ Ｐゴシック" pitchFamily="34" charset="-128"/>
            </a:endParaRPr>
          </a:p>
        </p:txBody>
      </p:sp>
      <p:sp>
        <p:nvSpPr>
          <p:cNvPr id="3" name="Footer Placeholder 2"/>
          <p:cNvSpPr>
            <a:spLocks noGrp="1"/>
          </p:cNvSpPr>
          <p:nvPr>
            <p:ph type="ftr" sz="quarter" idx="10"/>
          </p:nvPr>
        </p:nvSpPr>
        <p:spPr/>
        <p:txBody>
          <a:bodyPr/>
          <a:lstStyle/>
          <a:p>
            <a:pPr>
              <a:defRPr/>
            </a:pPr>
            <a:r>
              <a:rPr lang="en-US" smtClean="0"/>
              <a:t>IT_TreatyShop</a:t>
            </a:r>
            <a:endParaRPr lang="en-US"/>
          </a:p>
        </p:txBody>
      </p:sp>
      <p:sp>
        <p:nvSpPr>
          <p:cNvPr id="31748" name="Slide Number Placeholder 5"/>
          <p:cNvSpPr>
            <a:spLocks noGrp="1"/>
          </p:cNvSpPr>
          <p:nvPr>
            <p:ph type="sldNum" sz="quarter" idx="11"/>
          </p:nvPr>
        </p:nvSpPr>
        <p:spPr>
          <a:noFill/>
        </p:spPr>
        <p:txBody>
          <a:bodyPr/>
          <a:lstStyle/>
          <a:p>
            <a:endParaRPr lang="en-US"/>
          </a:p>
          <a:p>
            <a:fld id="{13B497F0-E6A8-4E91-B76E-A70DD4BA6B72}"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Footer Placeholder 3"/>
          <p:cNvSpPr>
            <a:spLocks noGrp="1"/>
          </p:cNvSpPr>
          <p:nvPr>
            <p:ph type="ftr" sz="quarter" idx="10"/>
          </p:nvPr>
        </p:nvSpPr>
        <p:spPr>
          <a:noFill/>
        </p:spPr>
        <p:txBody>
          <a:bodyPr/>
          <a:lstStyle/>
          <a:p>
            <a:r>
              <a:rPr lang="en-US" smtClean="0">
                <a:latin typeface="Arial" pitchFamily="34" charset="0"/>
                <a:ea typeface="ＭＳ Ｐゴシック" pitchFamily="34" charset="-128"/>
              </a:rPr>
              <a:t>IT_TreatyShop</a:t>
            </a:r>
          </a:p>
        </p:txBody>
      </p:sp>
      <p:sp>
        <p:nvSpPr>
          <p:cNvPr id="16386" name="Rectangle 2"/>
          <p:cNvSpPr>
            <a:spLocks noGrp="1" noChangeArrowheads="1"/>
          </p:cNvSpPr>
          <p:nvPr>
            <p:ph type="title"/>
          </p:nvPr>
        </p:nvSpPr>
        <p:spPr>
          <a:xfrm>
            <a:off x="0" y="0"/>
            <a:ext cx="9144000" cy="1143000"/>
          </a:xfrm>
          <a:noFill/>
        </p:spPr>
        <p:txBody>
          <a:bodyPr/>
          <a:lstStyle/>
          <a:p>
            <a:pPr eaLnBrk="1" hangingPunct="1"/>
            <a:r>
              <a:rPr lang="en-US" sz="2400" b="1" smtClean="0">
                <a:ea typeface="ＭＳ Ｐゴシック" pitchFamily="34" charset="-128"/>
              </a:rPr>
              <a:t>Conduit Financing Regulations (7701(l) and Regs. 1.881-3)</a:t>
            </a:r>
            <a:r>
              <a:rPr lang="en-US" sz="2000" b="1" smtClean="0">
                <a:ea typeface="ＭＳ Ｐゴシック" pitchFamily="34" charset="-128"/>
              </a:rPr>
              <a:t> </a:t>
            </a:r>
          </a:p>
        </p:txBody>
      </p:sp>
      <p:sp>
        <p:nvSpPr>
          <p:cNvPr id="16387" name="Rectangle 3"/>
          <p:cNvSpPr>
            <a:spLocks noGrp="1" noChangeArrowheads="1"/>
          </p:cNvSpPr>
          <p:nvPr>
            <p:ph type="body" idx="1"/>
          </p:nvPr>
        </p:nvSpPr>
        <p:spPr>
          <a:xfrm>
            <a:off x="152400" y="1219200"/>
            <a:ext cx="8686800" cy="5486400"/>
          </a:xfrm>
        </p:spPr>
        <p:txBody>
          <a:bodyPr/>
          <a:lstStyle/>
          <a:p>
            <a:pPr marL="342900" indent="-342900" eaLnBrk="1" hangingPunct="1"/>
            <a:r>
              <a:rPr lang="en-US" sz="2000" smtClean="0">
                <a:ea typeface="ＭＳ Ｐゴシック" pitchFamily="34" charset="-128"/>
              </a:rPr>
              <a:t>When one or more entities act as a </a:t>
            </a:r>
            <a:r>
              <a:rPr lang="en-US" sz="2000" i="1" smtClean="0">
                <a:ea typeface="ＭＳ Ｐゴシック" pitchFamily="34" charset="-128"/>
              </a:rPr>
              <a:t>conduit</a:t>
            </a:r>
            <a:r>
              <a:rPr lang="en-US" sz="2000" smtClean="0">
                <a:ea typeface="ＭＳ Ｐゴシック" pitchFamily="34" charset="-128"/>
              </a:rPr>
              <a:t> in a </a:t>
            </a:r>
            <a:r>
              <a:rPr lang="en-US" sz="2000" i="1" smtClean="0">
                <a:ea typeface="ＭＳ Ｐゴシック" pitchFamily="34" charset="-128"/>
              </a:rPr>
              <a:t>financing transaction</a:t>
            </a:r>
            <a:r>
              <a:rPr lang="en-US" sz="2000" smtClean="0">
                <a:ea typeface="ＭＳ Ｐゴシック" pitchFamily="34" charset="-128"/>
              </a:rPr>
              <a:t>, the IRS can disregard the participation of the conduit entity for US withholding tax purposes.</a:t>
            </a:r>
          </a:p>
          <a:p>
            <a:pPr marL="342900" indent="-342900" eaLnBrk="1" hangingPunct="1">
              <a:buFont typeface="Times" charset="0"/>
              <a:buChar char="•"/>
            </a:pPr>
            <a:r>
              <a:rPr lang="en-US" sz="2000" b="1" u="sng" smtClean="0">
                <a:ea typeface="ＭＳ Ｐゴシック" pitchFamily="34" charset="-128"/>
              </a:rPr>
              <a:t>Financing Arrangement</a:t>
            </a:r>
            <a:r>
              <a:rPr lang="en-US" sz="2000" b="1" smtClean="0">
                <a:ea typeface="ＭＳ Ｐゴシック" pitchFamily="34" charset="-128"/>
              </a:rPr>
              <a:t>:  </a:t>
            </a:r>
            <a:r>
              <a:rPr lang="en-US" sz="2000" smtClean="0">
                <a:ea typeface="ＭＳ Ｐゴシック" pitchFamily="34" charset="-128"/>
              </a:rPr>
              <a:t>Advance of capital ($, property, property rights) from one person (financing entity) to another (financed entity) through an intermediate entity, each linked through a </a:t>
            </a:r>
            <a:r>
              <a:rPr lang="en-US" sz="2000" i="1" smtClean="0">
                <a:ea typeface="ＭＳ Ｐゴシック" pitchFamily="34" charset="-128"/>
              </a:rPr>
              <a:t>financing transaction</a:t>
            </a:r>
            <a:r>
              <a:rPr lang="en-US" sz="2000" smtClean="0">
                <a:ea typeface="ＭＳ Ｐゴシック" pitchFamily="34" charset="-128"/>
              </a:rPr>
              <a:t>.  Regs. 1.881-3(a)(2)(i).  </a:t>
            </a:r>
          </a:p>
          <a:p>
            <a:pPr marL="342900" indent="-342900" eaLnBrk="1" hangingPunct="1">
              <a:buFont typeface="Times" charset="0"/>
              <a:buChar char="•"/>
            </a:pPr>
            <a:r>
              <a:rPr lang="en-US" sz="2000" b="1" u="sng" smtClean="0">
                <a:ea typeface="ＭＳ Ｐゴシック" pitchFamily="34" charset="-128"/>
              </a:rPr>
              <a:t>Financing Transaction</a:t>
            </a:r>
            <a:r>
              <a:rPr lang="en-US" sz="2000" smtClean="0">
                <a:ea typeface="ＭＳ Ｐゴシック" pitchFamily="34" charset="-128"/>
              </a:rPr>
              <a:t>:  Debt, lease, license, and, in some cases, stock</a:t>
            </a:r>
          </a:p>
          <a:p>
            <a:pPr marL="800100" lvl="1" indent="-228600" eaLnBrk="1" hangingPunct="1">
              <a:buFont typeface="Times" charset="0"/>
              <a:buChar char="•"/>
            </a:pPr>
            <a:r>
              <a:rPr lang="en-US" sz="1800" b="1" u="sng" smtClean="0">
                <a:ea typeface="ＭＳ Ｐゴシック" pitchFamily="34" charset="-128"/>
              </a:rPr>
              <a:t>Stock</a:t>
            </a:r>
            <a:r>
              <a:rPr lang="en-US" sz="1800" smtClean="0">
                <a:ea typeface="ＭＳ Ｐゴシック" pitchFamily="34" charset="-128"/>
              </a:rPr>
              <a:t>:  Issuer required to redeem or holder has put; issuer has right to redeem and redemption more likely than not to occur; or holder of stock has right to put to party related to issuer. Regs. 1.881-3(a)(2)(ii)(A) and (B). </a:t>
            </a:r>
          </a:p>
          <a:p>
            <a:pPr marL="342900" indent="-342900" eaLnBrk="1" hangingPunct="1">
              <a:buFont typeface="Times" charset="0"/>
              <a:buChar char="•"/>
            </a:pPr>
            <a:r>
              <a:rPr lang="en-US" sz="2000" b="1" u="sng" smtClean="0">
                <a:ea typeface="ＭＳ Ｐゴシック" pitchFamily="34" charset="-128"/>
              </a:rPr>
              <a:t>Conduit Entity</a:t>
            </a:r>
            <a:r>
              <a:rPr lang="en-US" sz="2000" b="1" smtClean="0">
                <a:ea typeface="ＭＳ Ｐゴシック" pitchFamily="34" charset="-128"/>
              </a:rPr>
              <a:t>:  </a:t>
            </a:r>
            <a:r>
              <a:rPr lang="en-US" sz="2000" smtClean="0">
                <a:ea typeface="ＭＳ Ｐゴシック" pitchFamily="34" charset="-128"/>
              </a:rPr>
              <a:t>Intermediate entity participating in financing arrangement whose participation may be ignored. Regs. 1.881-3(a)(2)(iii). </a:t>
            </a:r>
          </a:p>
          <a:p>
            <a:pPr marL="342900" indent="-342900" eaLnBrk="1" hangingPunct="1">
              <a:buFont typeface="Times" charset="0"/>
              <a:buChar char="•"/>
            </a:pPr>
            <a:r>
              <a:rPr lang="en-US" sz="2000" b="1" u="sng" smtClean="0">
                <a:ea typeface="ＭＳ Ｐゴシック" pitchFamily="34" charset="-128"/>
              </a:rPr>
              <a:t>Conduit Financing Arrangement</a:t>
            </a:r>
            <a:r>
              <a:rPr lang="en-US" sz="2000" smtClean="0">
                <a:ea typeface="ＭＳ Ｐゴシック" pitchFamily="34" charset="-128"/>
              </a:rPr>
              <a:t>:  Financing arrangement effected through one or more conduit entities. Regs. 1.881-3(a)(2)(iv). </a:t>
            </a:r>
          </a:p>
        </p:txBody>
      </p:sp>
      <p:sp>
        <p:nvSpPr>
          <p:cNvPr id="16388"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6389"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
        <p:nvSpPr>
          <p:cNvPr id="16390" name="Slide Number Placeholder 1"/>
          <p:cNvSpPr>
            <a:spLocks noGrp="1"/>
          </p:cNvSpPr>
          <p:nvPr>
            <p:ph type="sldNum" sz="quarter" idx="11"/>
          </p:nvPr>
        </p:nvSpPr>
        <p:spPr>
          <a:noFill/>
        </p:spPr>
        <p:txBody>
          <a:bodyPr/>
          <a:lstStyle/>
          <a:p>
            <a:endParaRPr lang="en-US"/>
          </a:p>
          <a:p>
            <a:fld id="{D567EC07-BDAB-4967-B4C7-9CB670AF38FF}"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3"/>
          <p:cNvSpPr>
            <a:spLocks noGrp="1"/>
          </p:cNvSpPr>
          <p:nvPr>
            <p:ph type="ftr" sz="quarter" idx="10"/>
          </p:nvPr>
        </p:nvSpPr>
        <p:spPr>
          <a:noFill/>
        </p:spPr>
        <p:txBody>
          <a:bodyPr/>
          <a:lstStyle/>
          <a:p>
            <a:r>
              <a:rPr lang="en-US" smtClean="0">
                <a:latin typeface="Arial" pitchFamily="34" charset="0"/>
                <a:ea typeface="ＭＳ Ｐゴシック" pitchFamily="34" charset="-128"/>
              </a:rPr>
              <a:t>IT_TreatyShop</a:t>
            </a:r>
          </a:p>
        </p:txBody>
      </p:sp>
      <p:sp>
        <p:nvSpPr>
          <p:cNvPr id="17410" name="Rectangle 2"/>
          <p:cNvSpPr>
            <a:spLocks noGrp="1" noChangeArrowheads="1"/>
          </p:cNvSpPr>
          <p:nvPr>
            <p:ph type="title"/>
          </p:nvPr>
        </p:nvSpPr>
        <p:spPr>
          <a:xfrm>
            <a:off x="0" y="0"/>
            <a:ext cx="9144000" cy="1143000"/>
          </a:xfrm>
          <a:noFill/>
        </p:spPr>
        <p:txBody>
          <a:bodyPr/>
          <a:lstStyle/>
          <a:p>
            <a:pPr eaLnBrk="1" hangingPunct="1"/>
            <a:r>
              <a:rPr lang="en-US" sz="2400" b="1" smtClean="0">
                <a:ea typeface="ＭＳ Ｐゴシック" pitchFamily="34" charset="-128"/>
              </a:rPr>
              <a:t>Conduit Financing Regulations (7701(l) and Regs. 1.881-3)</a:t>
            </a:r>
          </a:p>
        </p:txBody>
      </p:sp>
      <p:sp>
        <p:nvSpPr>
          <p:cNvPr id="17411" name="Rectangle 3"/>
          <p:cNvSpPr>
            <a:spLocks noGrp="1" noChangeArrowheads="1"/>
          </p:cNvSpPr>
          <p:nvPr>
            <p:ph type="body" idx="1"/>
          </p:nvPr>
        </p:nvSpPr>
        <p:spPr>
          <a:xfrm>
            <a:off x="381000" y="1219200"/>
            <a:ext cx="8763000" cy="5181600"/>
          </a:xfrm>
        </p:spPr>
        <p:txBody>
          <a:bodyPr/>
          <a:lstStyle/>
          <a:p>
            <a:pPr marL="228600" indent="-228600" eaLnBrk="1" hangingPunct="1">
              <a:lnSpc>
                <a:spcPct val="80000"/>
              </a:lnSpc>
            </a:pPr>
            <a:r>
              <a:rPr lang="en-US" sz="2400" smtClean="0">
                <a:ea typeface="ＭＳ Ｐゴシック" pitchFamily="34" charset="-128"/>
              </a:rPr>
              <a:t>An intermediate entity is a </a:t>
            </a:r>
            <a:r>
              <a:rPr lang="en-US" sz="2400" i="1" smtClean="0">
                <a:ea typeface="ＭＳ Ｐゴシック" pitchFamily="34" charset="-128"/>
              </a:rPr>
              <a:t>conduit entity </a:t>
            </a:r>
            <a:r>
              <a:rPr lang="en-US" sz="2400" smtClean="0">
                <a:ea typeface="ＭＳ Ｐゴシック" pitchFamily="34" charset="-128"/>
              </a:rPr>
              <a:t>if:</a:t>
            </a:r>
          </a:p>
          <a:p>
            <a:pPr marL="628650" lvl="1" indent="-285750" eaLnBrk="1" hangingPunct="1">
              <a:lnSpc>
                <a:spcPct val="80000"/>
              </a:lnSpc>
            </a:pPr>
            <a:r>
              <a:rPr lang="en-US" sz="2000" smtClean="0">
                <a:ea typeface="ＭＳ Ｐゴシック" pitchFamily="34" charset="-128"/>
              </a:rPr>
              <a:t>Participation by the intermediate entity reduces US WH tax;</a:t>
            </a:r>
          </a:p>
          <a:p>
            <a:pPr marL="628650" lvl="1" indent="-285750" eaLnBrk="1" hangingPunct="1">
              <a:lnSpc>
                <a:spcPct val="80000"/>
              </a:lnSpc>
            </a:pPr>
            <a:r>
              <a:rPr lang="en-US" sz="2000" smtClean="0">
                <a:ea typeface="ＭＳ Ｐゴシック" pitchFamily="34" charset="-128"/>
              </a:rPr>
              <a:t>There is a </a:t>
            </a:r>
            <a:r>
              <a:rPr lang="en-US" sz="2000" i="1" smtClean="0">
                <a:ea typeface="ＭＳ Ｐゴシック" pitchFamily="34" charset="-128"/>
              </a:rPr>
              <a:t>tax avoidance plan</a:t>
            </a:r>
            <a:r>
              <a:rPr lang="en-US" sz="2000" smtClean="0">
                <a:ea typeface="ＭＳ Ｐゴシック" pitchFamily="34" charset="-128"/>
              </a:rPr>
              <a:t>; </a:t>
            </a:r>
            <a:r>
              <a:rPr lang="en-US" sz="2000" b="1" smtClean="0">
                <a:ea typeface="ＭＳ Ｐゴシック" pitchFamily="34" charset="-128"/>
              </a:rPr>
              <a:t>and</a:t>
            </a:r>
            <a:endParaRPr lang="en-US" sz="2000" smtClean="0">
              <a:ea typeface="ＭＳ Ｐゴシック" pitchFamily="34" charset="-128"/>
            </a:endParaRPr>
          </a:p>
          <a:p>
            <a:pPr marL="914400" lvl="2" indent="-171450" eaLnBrk="1" hangingPunct="1">
              <a:lnSpc>
                <a:spcPct val="90000"/>
              </a:lnSpc>
            </a:pPr>
            <a:r>
              <a:rPr lang="en-US" sz="1800" smtClean="0">
                <a:ea typeface="ＭＳ Ｐゴシック" pitchFamily="34" charset="-128"/>
              </a:rPr>
              <a:t>The intermediate entity is related to the financing or financed entity, </a:t>
            </a:r>
            <a:r>
              <a:rPr lang="en-US" sz="1800" b="1" smtClean="0">
                <a:ea typeface="ＭＳ Ｐゴシック" pitchFamily="34" charset="-128"/>
              </a:rPr>
              <a:t>or</a:t>
            </a:r>
            <a:r>
              <a:rPr lang="en-US" sz="1800" smtClean="0">
                <a:ea typeface="ＭＳ Ｐゴシック" pitchFamily="34" charset="-128"/>
              </a:rPr>
              <a:t> </a:t>
            </a:r>
          </a:p>
          <a:p>
            <a:pPr marL="914400" lvl="2" indent="-171450" eaLnBrk="1" hangingPunct="1">
              <a:lnSpc>
                <a:spcPct val="90000"/>
              </a:lnSpc>
            </a:pPr>
            <a:r>
              <a:rPr lang="en-US" sz="1800" smtClean="0">
                <a:ea typeface="ＭＳ Ｐゴシック" pitchFamily="34" charset="-128"/>
              </a:rPr>
              <a:t>The intermediate entity wouldn</a:t>
            </a:r>
            <a:r>
              <a:rPr lang="en-US" altLang="en-US" sz="1800" smtClean="0">
                <a:ea typeface="ＭＳ Ｐゴシック" pitchFamily="34" charset="-128"/>
              </a:rPr>
              <a:t>‘</a:t>
            </a:r>
            <a:r>
              <a:rPr lang="en-US" sz="1800" smtClean="0">
                <a:ea typeface="ＭＳ Ｐゴシック" pitchFamily="34" charset="-128"/>
              </a:rPr>
              <a:t>t have participated in the arrangement but for the fact that the financing entity engaged in the financing transaction with the intermediate entity. </a:t>
            </a:r>
            <a:r>
              <a:rPr lang="en-US" sz="1600" smtClean="0">
                <a:ea typeface="ＭＳ Ｐゴシック" pitchFamily="34" charset="-128"/>
              </a:rPr>
              <a:t>Regs. 1.881-3(a)(4)(i). </a:t>
            </a:r>
          </a:p>
          <a:p>
            <a:pPr marL="228600" indent="-228600" eaLnBrk="1" hangingPunct="1">
              <a:lnSpc>
                <a:spcPct val="80000"/>
              </a:lnSpc>
            </a:pPr>
            <a:endParaRPr lang="en-US" sz="2400" u="sng" smtClean="0">
              <a:ea typeface="ＭＳ Ｐゴシック" pitchFamily="34" charset="-128"/>
            </a:endParaRPr>
          </a:p>
          <a:p>
            <a:pPr marL="228600" indent="-228600" eaLnBrk="1" hangingPunct="1">
              <a:lnSpc>
                <a:spcPct val="80000"/>
              </a:lnSpc>
            </a:pPr>
            <a:r>
              <a:rPr lang="en-US" sz="2400" b="1" smtClean="0">
                <a:ea typeface="ＭＳ Ｐゴシック" pitchFamily="34" charset="-128"/>
              </a:rPr>
              <a:t>Tax Avoidance Plan</a:t>
            </a:r>
            <a:r>
              <a:rPr lang="en-US" sz="2400" smtClean="0">
                <a:ea typeface="ＭＳ Ｐゴシック" pitchFamily="34" charset="-128"/>
              </a:rPr>
              <a:t>:  One of the </a:t>
            </a:r>
            <a:r>
              <a:rPr lang="en-US" sz="2400" i="1" smtClean="0">
                <a:ea typeface="ＭＳ Ｐゴシック" pitchFamily="34" charset="-128"/>
              </a:rPr>
              <a:t>principal purposes </a:t>
            </a:r>
            <a:r>
              <a:rPr lang="en-US" sz="2400" smtClean="0">
                <a:ea typeface="ＭＳ Ｐゴシック" pitchFamily="34" charset="-128"/>
              </a:rPr>
              <a:t>of the plan is to reduce WH tax, determined by examining whether</a:t>
            </a:r>
          </a:p>
          <a:p>
            <a:pPr marL="628650" lvl="1" indent="-285750" eaLnBrk="1" hangingPunct="1">
              <a:lnSpc>
                <a:spcPct val="80000"/>
              </a:lnSpc>
            </a:pPr>
            <a:r>
              <a:rPr lang="en-US" sz="2000" smtClean="0">
                <a:ea typeface="ＭＳ Ｐゴシック" pitchFamily="34" charset="-128"/>
              </a:rPr>
              <a:t>There has been a significant reduction (absolute or relative) in tax</a:t>
            </a:r>
          </a:p>
          <a:p>
            <a:pPr marL="628650" lvl="1" indent="-285750" eaLnBrk="1" hangingPunct="1">
              <a:lnSpc>
                <a:spcPct val="80000"/>
              </a:lnSpc>
            </a:pPr>
            <a:r>
              <a:rPr lang="en-US" sz="2000" smtClean="0">
                <a:ea typeface="ＭＳ Ｐゴシック" pitchFamily="34" charset="-128"/>
              </a:rPr>
              <a:t>The intermediate entity had sufficient resources to otherwise make the advance</a:t>
            </a:r>
          </a:p>
          <a:p>
            <a:pPr marL="628650" lvl="1" indent="-285750" eaLnBrk="1" hangingPunct="1">
              <a:lnSpc>
                <a:spcPct val="80000"/>
              </a:lnSpc>
            </a:pPr>
            <a:r>
              <a:rPr lang="en-US" sz="2000" smtClean="0">
                <a:ea typeface="ＭＳ Ｐゴシック" pitchFamily="34" charset="-128"/>
              </a:rPr>
              <a:t>Time period between financing transactions</a:t>
            </a:r>
          </a:p>
          <a:p>
            <a:pPr marL="628650" lvl="1" indent="-285750" eaLnBrk="1" hangingPunct="1">
              <a:lnSpc>
                <a:spcPct val="80000"/>
              </a:lnSpc>
            </a:pPr>
            <a:r>
              <a:rPr lang="en-US" sz="2000" smtClean="0">
                <a:ea typeface="ＭＳ Ｐゴシック" pitchFamily="34" charset="-128"/>
              </a:rPr>
              <a:t>Whether financing transaction occurs in the ordinary course of business of integrated T/B. Regs. 1.881-3(b)(1)-(4). </a:t>
            </a:r>
          </a:p>
        </p:txBody>
      </p:sp>
      <p:sp>
        <p:nvSpPr>
          <p:cNvPr id="17412"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7413"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
        <p:nvSpPr>
          <p:cNvPr id="17414" name="Slide Number Placeholder 1"/>
          <p:cNvSpPr>
            <a:spLocks noGrp="1"/>
          </p:cNvSpPr>
          <p:nvPr>
            <p:ph type="sldNum" sz="quarter" idx="11"/>
          </p:nvPr>
        </p:nvSpPr>
        <p:spPr>
          <a:noFill/>
        </p:spPr>
        <p:txBody>
          <a:bodyPr/>
          <a:lstStyle/>
          <a:p>
            <a:endParaRPr lang="en-US"/>
          </a:p>
          <a:p>
            <a:fld id="{0C4B5074-0DBC-4EFE-8232-3ED650FD7B18}"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3"/>
          <p:cNvSpPr>
            <a:spLocks noGrp="1"/>
          </p:cNvSpPr>
          <p:nvPr>
            <p:ph type="ftr" sz="quarter" idx="10"/>
          </p:nvPr>
        </p:nvSpPr>
        <p:spPr>
          <a:noFill/>
        </p:spPr>
        <p:txBody>
          <a:bodyPr/>
          <a:lstStyle/>
          <a:p>
            <a:r>
              <a:rPr lang="en-US" smtClean="0">
                <a:latin typeface="Arial" pitchFamily="34" charset="0"/>
                <a:ea typeface="ＭＳ Ｐゴシック" pitchFamily="34" charset="-128"/>
              </a:rPr>
              <a:t>IT_TreatyShop</a:t>
            </a:r>
          </a:p>
        </p:txBody>
      </p:sp>
      <p:sp>
        <p:nvSpPr>
          <p:cNvPr id="18434" name="Rectangle 2"/>
          <p:cNvSpPr>
            <a:spLocks noGrp="1" noChangeArrowheads="1"/>
          </p:cNvSpPr>
          <p:nvPr>
            <p:ph type="title"/>
          </p:nvPr>
        </p:nvSpPr>
        <p:spPr>
          <a:xfrm>
            <a:off x="0" y="0"/>
            <a:ext cx="9144000" cy="1143000"/>
          </a:xfrm>
          <a:noFill/>
        </p:spPr>
        <p:txBody>
          <a:bodyPr/>
          <a:lstStyle/>
          <a:p>
            <a:pPr eaLnBrk="1" hangingPunct="1"/>
            <a:r>
              <a:rPr lang="en-US" sz="2400" b="1" smtClean="0">
                <a:ea typeface="ＭＳ Ｐゴシック" pitchFamily="34" charset="-128"/>
              </a:rPr>
              <a:t>Conduit Financing Regulations (7701(l) and Regs. 1.881-3)</a:t>
            </a:r>
          </a:p>
        </p:txBody>
      </p:sp>
      <p:sp>
        <p:nvSpPr>
          <p:cNvPr id="18435" name="Rectangle 3"/>
          <p:cNvSpPr>
            <a:spLocks noGrp="1" noChangeArrowheads="1"/>
          </p:cNvSpPr>
          <p:nvPr>
            <p:ph type="body" idx="1"/>
          </p:nvPr>
        </p:nvSpPr>
        <p:spPr>
          <a:xfrm>
            <a:off x="0" y="1371600"/>
            <a:ext cx="9144000" cy="5181600"/>
          </a:xfrm>
        </p:spPr>
        <p:txBody>
          <a:bodyPr/>
          <a:lstStyle/>
          <a:p>
            <a:pPr eaLnBrk="1" hangingPunct="1">
              <a:lnSpc>
                <a:spcPct val="90000"/>
              </a:lnSpc>
              <a:buFontTx/>
              <a:buNone/>
            </a:pPr>
            <a:endParaRPr lang="en-US" sz="2000" b="1" u="sng" smtClean="0">
              <a:ea typeface="ＭＳ Ｐゴシック" pitchFamily="34" charset="-128"/>
            </a:endParaRPr>
          </a:p>
          <a:p>
            <a:pPr eaLnBrk="1" hangingPunct="1">
              <a:buFontTx/>
              <a:buNone/>
            </a:pPr>
            <a:r>
              <a:rPr lang="en-US" sz="1800" b="1" u="sng" smtClean="0">
                <a:ea typeface="ＭＳ Ｐゴシック" pitchFamily="34" charset="-128"/>
              </a:rPr>
              <a:t> </a:t>
            </a:r>
          </a:p>
          <a:p>
            <a:pPr eaLnBrk="1" hangingPunct="1"/>
            <a:endParaRPr lang="en-US" sz="1800" b="1" u="sng" smtClean="0">
              <a:ea typeface="ＭＳ Ｐゴシック" pitchFamily="34" charset="-128"/>
            </a:endParaRPr>
          </a:p>
          <a:p>
            <a:pPr eaLnBrk="1" hangingPunct="1"/>
            <a:endParaRPr lang="en-US" sz="1800" b="1" u="sng" smtClean="0">
              <a:ea typeface="ＭＳ Ｐゴシック" pitchFamily="34" charset="-128"/>
            </a:endParaRPr>
          </a:p>
          <a:p>
            <a:pPr eaLnBrk="1" hangingPunct="1"/>
            <a:endParaRPr lang="en-US" sz="1800" b="1" u="sng" smtClean="0">
              <a:ea typeface="ＭＳ Ｐゴシック" pitchFamily="34" charset="-128"/>
            </a:endParaRPr>
          </a:p>
          <a:p>
            <a:pPr eaLnBrk="1" hangingPunct="1"/>
            <a:endParaRPr lang="en-US" sz="1800" b="1" u="sng" smtClean="0">
              <a:ea typeface="ＭＳ Ｐゴシック" pitchFamily="34" charset="-128"/>
            </a:endParaRPr>
          </a:p>
          <a:p>
            <a:pPr eaLnBrk="1" hangingPunct="1">
              <a:buFontTx/>
              <a:buNone/>
            </a:pPr>
            <a:r>
              <a:rPr lang="en-US" sz="1800" b="1" u="sng" smtClean="0">
                <a:ea typeface="ＭＳ Ｐゴシック" pitchFamily="34" charset="-128"/>
              </a:rPr>
              <a:t> </a:t>
            </a:r>
          </a:p>
        </p:txBody>
      </p:sp>
      <p:sp>
        <p:nvSpPr>
          <p:cNvPr id="18436"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Verdana" pitchFamily="34" charset="0"/>
            </a:endParaRPr>
          </a:p>
        </p:txBody>
      </p:sp>
      <p:sp>
        <p:nvSpPr>
          <p:cNvPr id="372741" name="Rectangle 5"/>
          <p:cNvSpPr>
            <a:spLocks noChangeArrowheads="1"/>
          </p:cNvSpPr>
          <p:nvPr/>
        </p:nvSpPr>
        <p:spPr bwMode="auto">
          <a:xfrm>
            <a:off x="1905000" y="22860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FP N</a:t>
            </a:r>
          </a:p>
        </p:txBody>
      </p:sp>
      <p:sp>
        <p:nvSpPr>
          <p:cNvPr id="372742" name="Rectangle 6"/>
          <p:cNvSpPr>
            <a:spLocks noChangeArrowheads="1"/>
          </p:cNvSpPr>
          <p:nvPr/>
        </p:nvSpPr>
        <p:spPr bwMode="auto">
          <a:xfrm>
            <a:off x="2895600" y="29718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DS</a:t>
            </a:r>
          </a:p>
        </p:txBody>
      </p:sp>
      <p:sp>
        <p:nvSpPr>
          <p:cNvPr id="372743" name="Rectangle 7"/>
          <p:cNvSpPr>
            <a:spLocks noChangeArrowheads="1"/>
          </p:cNvSpPr>
          <p:nvPr/>
        </p:nvSpPr>
        <p:spPr bwMode="auto">
          <a:xfrm>
            <a:off x="533400" y="29718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Verdana" pitchFamily="1" charset="0"/>
                <a:ea typeface="+mn-ea"/>
              </a:rPr>
              <a:t>FS T</a:t>
            </a:r>
          </a:p>
        </p:txBody>
      </p:sp>
      <p:sp>
        <p:nvSpPr>
          <p:cNvPr id="372744" name="Rectangle 8"/>
          <p:cNvSpPr>
            <a:spLocks noChangeArrowheads="1"/>
          </p:cNvSpPr>
          <p:nvPr/>
        </p:nvSpPr>
        <p:spPr bwMode="auto">
          <a:xfrm>
            <a:off x="5791200" y="27432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Bank</a:t>
            </a:r>
          </a:p>
        </p:txBody>
      </p:sp>
      <p:sp>
        <p:nvSpPr>
          <p:cNvPr id="18441" name="Line 9"/>
          <p:cNvSpPr>
            <a:spLocks noChangeShapeType="1"/>
          </p:cNvSpPr>
          <p:nvPr/>
        </p:nvSpPr>
        <p:spPr bwMode="auto">
          <a:xfrm>
            <a:off x="3657600" y="2438400"/>
            <a:ext cx="2133600" cy="457200"/>
          </a:xfrm>
          <a:prstGeom prst="line">
            <a:avLst/>
          </a:prstGeom>
          <a:noFill/>
          <a:ln w="9525">
            <a:solidFill>
              <a:schemeClr val="tx1"/>
            </a:solidFill>
            <a:round/>
            <a:headEnd/>
            <a:tailEnd type="triangle" w="med" len="med"/>
          </a:ln>
        </p:spPr>
        <p:txBody>
          <a:bodyPr wrap="none" anchor="ctr"/>
          <a:lstStyle/>
          <a:p>
            <a:endParaRPr lang="en-US"/>
          </a:p>
        </p:txBody>
      </p:sp>
      <p:sp>
        <p:nvSpPr>
          <p:cNvPr id="18442" name="Line 10"/>
          <p:cNvSpPr>
            <a:spLocks noChangeShapeType="1"/>
          </p:cNvSpPr>
          <p:nvPr/>
        </p:nvSpPr>
        <p:spPr bwMode="auto">
          <a:xfrm flipH="1">
            <a:off x="4648200" y="2971800"/>
            <a:ext cx="1143000" cy="76200"/>
          </a:xfrm>
          <a:prstGeom prst="line">
            <a:avLst/>
          </a:prstGeom>
          <a:noFill/>
          <a:ln w="9525">
            <a:solidFill>
              <a:schemeClr val="tx1"/>
            </a:solidFill>
            <a:round/>
            <a:headEnd/>
            <a:tailEnd type="triangle" w="med" len="med"/>
          </a:ln>
        </p:spPr>
        <p:txBody>
          <a:bodyPr wrap="none" anchor="ctr"/>
          <a:lstStyle/>
          <a:p>
            <a:endParaRPr lang="en-US"/>
          </a:p>
        </p:txBody>
      </p:sp>
      <p:sp>
        <p:nvSpPr>
          <p:cNvPr id="18443" name="Text Box 11"/>
          <p:cNvSpPr txBox="1">
            <a:spLocks noChangeArrowheads="1"/>
          </p:cNvSpPr>
          <p:nvPr/>
        </p:nvSpPr>
        <p:spPr bwMode="auto">
          <a:xfrm>
            <a:off x="4953000" y="3035300"/>
            <a:ext cx="733425" cy="336550"/>
          </a:xfrm>
          <a:prstGeom prst="rect">
            <a:avLst/>
          </a:prstGeom>
          <a:noFill/>
          <a:ln w="9525">
            <a:noFill/>
            <a:miter lim="800000"/>
            <a:headEnd/>
            <a:tailEnd/>
          </a:ln>
        </p:spPr>
        <p:txBody>
          <a:bodyPr wrap="none">
            <a:spAutoFit/>
          </a:bodyPr>
          <a:lstStyle/>
          <a:p>
            <a:r>
              <a:rPr lang="en-US" sz="1600">
                <a:latin typeface="Verdana" pitchFamily="34" charset="0"/>
              </a:rPr>
              <a:t>Loan</a:t>
            </a:r>
            <a:endParaRPr lang="en-US" sz="2400">
              <a:latin typeface="Verdana" pitchFamily="34" charset="0"/>
            </a:endParaRPr>
          </a:p>
        </p:txBody>
      </p:sp>
      <p:sp>
        <p:nvSpPr>
          <p:cNvPr id="18444" name="Text Box 12"/>
          <p:cNvSpPr txBox="1">
            <a:spLocks noChangeArrowheads="1"/>
          </p:cNvSpPr>
          <p:nvPr/>
        </p:nvSpPr>
        <p:spPr bwMode="auto">
          <a:xfrm>
            <a:off x="4114800" y="2120900"/>
            <a:ext cx="1373188" cy="336550"/>
          </a:xfrm>
          <a:prstGeom prst="rect">
            <a:avLst/>
          </a:prstGeom>
          <a:noFill/>
          <a:ln w="9525">
            <a:noFill/>
            <a:miter lim="800000"/>
            <a:headEnd/>
            <a:tailEnd/>
          </a:ln>
        </p:spPr>
        <p:txBody>
          <a:bodyPr wrap="none">
            <a:spAutoFit/>
          </a:bodyPr>
          <a:lstStyle/>
          <a:p>
            <a:r>
              <a:rPr lang="en-US" sz="1600">
                <a:latin typeface="Verdana" pitchFamily="34" charset="0"/>
              </a:rPr>
              <a:t>Guarantee</a:t>
            </a:r>
            <a:endParaRPr lang="en-US" sz="2400">
              <a:latin typeface="Verdana" pitchFamily="34" charset="0"/>
            </a:endParaRPr>
          </a:p>
        </p:txBody>
      </p:sp>
      <p:cxnSp>
        <p:nvCxnSpPr>
          <p:cNvPr id="18445" name="AutoShape 13"/>
          <p:cNvCxnSpPr>
            <a:cxnSpLocks noChangeShapeType="1"/>
            <a:stCxn id="372741" idx="2"/>
            <a:endCxn id="372743" idx="0"/>
          </p:cNvCxnSpPr>
          <p:nvPr/>
        </p:nvCxnSpPr>
        <p:spPr bwMode="auto">
          <a:xfrm rot="5400000">
            <a:off x="1905000" y="2133600"/>
            <a:ext cx="304800" cy="1371600"/>
          </a:xfrm>
          <a:prstGeom prst="bentConnector3">
            <a:avLst>
              <a:gd name="adj1" fmla="val 50000"/>
            </a:avLst>
          </a:prstGeom>
          <a:noFill/>
          <a:ln w="9525">
            <a:solidFill>
              <a:schemeClr val="tx1"/>
            </a:solidFill>
            <a:miter lim="800000"/>
            <a:headEnd/>
            <a:tailEnd type="triangle" w="med" len="med"/>
          </a:ln>
        </p:spPr>
      </p:cxnSp>
      <p:cxnSp>
        <p:nvCxnSpPr>
          <p:cNvPr id="18446" name="AutoShape 14"/>
          <p:cNvCxnSpPr>
            <a:cxnSpLocks noChangeShapeType="1"/>
            <a:stCxn id="372741" idx="2"/>
            <a:endCxn id="372742" idx="0"/>
          </p:cNvCxnSpPr>
          <p:nvPr/>
        </p:nvCxnSpPr>
        <p:spPr bwMode="auto">
          <a:xfrm rot="16200000" flipH="1">
            <a:off x="3086100" y="2324100"/>
            <a:ext cx="304800" cy="990600"/>
          </a:xfrm>
          <a:prstGeom prst="bentConnector3">
            <a:avLst>
              <a:gd name="adj1" fmla="val 50000"/>
            </a:avLst>
          </a:prstGeom>
          <a:noFill/>
          <a:ln w="9525">
            <a:solidFill>
              <a:schemeClr val="tx1"/>
            </a:solidFill>
            <a:miter lim="800000"/>
            <a:headEnd/>
            <a:tailEnd type="triangle" w="med" len="med"/>
          </a:ln>
        </p:spPr>
      </p:cxnSp>
      <p:sp>
        <p:nvSpPr>
          <p:cNvPr id="372751" name="Rectangle 15"/>
          <p:cNvSpPr>
            <a:spLocks noChangeArrowheads="1"/>
          </p:cNvSpPr>
          <p:nvPr/>
        </p:nvSpPr>
        <p:spPr bwMode="auto">
          <a:xfrm>
            <a:off x="914400" y="55626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FS T</a:t>
            </a:r>
          </a:p>
        </p:txBody>
      </p:sp>
      <p:sp>
        <p:nvSpPr>
          <p:cNvPr id="372752" name="Rectangle 16"/>
          <p:cNvSpPr>
            <a:spLocks noChangeArrowheads="1"/>
          </p:cNvSpPr>
          <p:nvPr/>
        </p:nvSpPr>
        <p:spPr bwMode="auto">
          <a:xfrm>
            <a:off x="3276600" y="55626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DS</a:t>
            </a:r>
          </a:p>
        </p:txBody>
      </p:sp>
      <p:sp>
        <p:nvSpPr>
          <p:cNvPr id="372753" name="Rectangle 17"/>
          <p:cNvSpPr>
            <a:spLocks noChangeArrowheads="1"/>
          </p:cNvSpPr>
          <p:nvPr/>
        </p:nvSpPr>
        <p:spPr bwMode="auto">
          <a:xfrm>
            <a:off x="1905000" y="47244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FP N</a:t>
            </a:r>
          </a:p>
        </p:txBody>
      </p:sp>
      <p:cxnSp>
        <p:nvCxnSpPr>
          <p:cNvPr id="18450" name="AutoShape 18"/>
          <p:cNvCxnSpPr>
            <a:cxnSpLocks noChangeShapeType="1"/>
            <a:stCxn id="372753" idx="2"/>
            <a:endCxn id="372752" idx="0"/>
          </p:cNvCxnSpPr>
          <p:nvPr/>
        </p:nvCxnSpPr>
        <p:spPr bwMode="auto">
          <a:xfrm rot="16200000" flipH="1">
            <a:off x="3200400" y="4648200"/>
            <a:ext cx="457200" cy="1371600"/>
          </a:xfrm>
          <a:prstGeom prst="bentConnector3">
            <a:avLst>
              <a:gd name="adj1" fmla="val 50000"/>
            </a:avLst>
          </a:prstGeom>
          <a:noFill/>
          <a:ln w="9525">
            <a:solidFill>
              <a:schemeClr val="tx1"/>
            </a:solidFill>
            <a:miter lim="800000"/>
            <a:headEnd/>
            <a:tailEnd type="triangle" w="med" len="med"/>
          </a:ln>
        </p:spPr>
      </p:cxnSp>
      <p:cxnSp>
        <p:nvCxnSpPr>
          <p:cNvPr id="18451" name="AutoShape 19"/>
          <p:cNvCxnSpPr>
            <a:cxnSpLocks noChangeShapeType="1"/>
            <a:stCxn id="372753" idx="2"/>
            <a:endCxn id="372751" idx="0"/>
          </p:cNvCxnSpPr>
          <p:nvPr/>
        </p:nvCxnSpPr>
        <p:spPr bwMode="auto">
          <a:xfrm rot="5400000">
            <a:off x="2019300" y="4838700"/>
            <a:ext cx="457200" cy="990600"/>
          </a:xfrm>
          <a:prstGeom prst="bentConnector3">
            <a:avLst>
              <a:gd name="adj1" fmla="val 50000"/>
            </a:avLst>
          </a:prstGeom>
          <a:noFill/>
          <a:ln w="9525">
            <a:solidFill>
              <a:schemeClr val="tx1"/>
            </a:solidFill>
            <a:miter lim="800000"/>
            <a:headEnd/>
            <a:tailEnd type="triangle" w="med" len="med"/>
          </a:ln>
        </p:spPr>
      </p:cxnSp>
      <p:sp>
        <p:nvSpPr>
          <p:cNvPr id="18452" name="Text Box 20"/>
          <p:cNvSpPr txBox="1">
            <a:spLocks noChangeArrowheads="1"/>
          </p:cNvSpPr>
          <p:nvPr/>
        </p:nvSpPr>
        <p:spPr bwMode="auto">
          <a:xfrm>
            <a:off x="762000" y="6096000"/>
            <a:ext cx="3084513" cy="527050"/>
          </a:xfrm>
          <a:prstGeom prst="rect">
            <a:avLst/>
          </a:prstGeom>
          <a:noFill/>
          <a:ln w="9525">
            <a:solidFill>
              <a:schemeClr val="tx1"/>
            </a:solidFill>
            <a:miter lim="800000"/>
            <a:headEnd/>
            <a:tailEnd/>
          </a:ln>
        </p:spPr>
        <p:txBody>
          <a:bodyPr wrap="none">
            <a:spAutoFit/>
          </a:bodyPr>
          <a:lstStyle/>
          <a:p>
            <a:pPr marL="457200" indent="-457200">
              <a:buFont typeface="Times" charset="0"/>
              <a:buNone/>
            </a:pPr>
            <a:r>
              <a:rPr lang="en-US" sz="1400">
                <a:latin typeface="Verdana" pitchFamily="34" charset="0"/>
              </a:rPr>
              <a:t>2.  FP transfers loan to FS in </a:t>
            </a:r>
          </a:p>
          <a:p>
            <a:pPr marL="457200" indent="-457200">
              <a:buFont typeface="Times" charset="0"/>
              <a:buNone/>
            </a:pPr>
            <a:r>
              <a:rPr lang="en-US" sz="1400">
                <a:latin typeface="Verdana" pitchFamily="34" charset="0"/>
              </a:rPr>
              <a:t>	exchange for FS note</a:t>
            </a:r>
            <a:endParaRPr lang="en-US" sz="2400" b="0">
              <a:latin typeface="Verdana" pitchFamily="34" charset="0"/>
            </a:endParaRPr>
          </a:p>
        </p:txBody>
      </p:sp>
      <p:sp>
        <p:nvSpPr>
          <p:cNvPr id="18453" name="Text Box 21"/>
          <p:cNvSpPr txBox="1">
            <a:spLocks noChangeArrowheads="1"/>
          </p:cNvSpPr>
          <p:nvPr/>
        </p:nvSpPr>
        <p:spPr bwMode="auto">
          <a:xfrm>
            <a:off x="4038600" y="4635500"/>
            <a:ext cx="2408238" cy="346075"/>
          </a:xfrm>
          <a:prstGeom prst="rect">
            <a:avLst/>
          </a:prstGeom>
          <a:noFill/>
          <a:ln w="9525">
            <a:solidFill>
              <a:schemeClr val="tx1"/>
            </a:solidFill>
            <a:miter lim="800000"/>
            <a:headEnd/>
            <a:tailEnd/>
          </a:ln>
        </p:spPr>
        <p:txBody>
          <a:bodyPr wrap="none">
            <a:spAutoFit/>
          </a:bodyPr>
          <a:lstStyle/>
          <a:p>
            <a:r>
              <a:rPr lang="en-US" sz="1600">
                <a:latin typeface="Verdana" pitchFamily="34" charset="0"/>
              </a:rPr>
              <a:t>1.  FP loans $ to DS</a:t>
            </a:r>
          </a:p>
        </p:txBody>
      </p:sp>
      <p:cxnSp>
        <p:nvCxnSpPr>
          <p:cNvPr id="18454" name="AutoShape 22"/>
          <p:cNvCxnSpPr>
            <a:cxnSpLocks noChangeShapeType="1"/>
            <a:stCxn id="372753" idx="1"/>
            <a:endCxn id="372751" idx="1"/>
          </p:cNvCxnSpPr>
          <p:nvPr/>
        </p:nvCxnSpPr>
        <p:spPr bwMode="auto">
          <a:xfrm rot="10800000" flipV="1">
            <a:off x="914400" y="4914900"/>
            <a:ext cx="990600" cy="838200"/>
          </a:xfrm>
          <a:prstGeom prst="curvedConnector3">
            <a:avLst>
              <a:gd name="adj1" fmla="val 123079"/>
            </a:avLst>
          </a:prstGeom>
          <a:noFill/>
          <a:ln w="9525">
            <a:solidFill>
              <a:schemeClr val="tx1"/>
            </a:solidFill>
            <a:round/>
            <a:headEnd/>
            <a:tailEnd type="triangle" w="med" len="med"/>
          </a:ln>
        </p:spPr>
      </p:cxnSp>
      <p:sp>
        <p:nvSpPr>
          <p:cNvPr id="18455" name="Line 23"/>
          <p:cNvSpPr>
            <a:spLocks noChangeShapeType="1"/>
          </p:cNvSpPr>
          <p:nvPr/>
        </p:nvSpPr>
        <p:spPr bwMode="auto">
          <a:xfrm>
            <a:off x="3657600" y="4876800"/>
            <a:ext cx="685800" cy="609600"/>
          </a:xfrm>
          <a:prstGeom prst="line">
            <a:avLst/>
          </a:prstGeom>
          <a:noFill/>
          <a:ln w="9525">
            <a:solidFill>
              <a:schemeClr val="tx1"/>
            </a:solidFill>
            <a:round/>
            <a:headEnd/>
            <a:tailEnd type="triangle" w="med" len="med"/>
          </a:ln>
        </p:spPr>
        <p:txBody>
          <a:bodyPr wrap="none" anchor="ctr"/>
          <a:lstStyle/>
          <a:p>
            <a:endParaRPr lang="en-US"/>
          </a:p>
        </p:txBody>
      </p:sp>
      <p:sp>
        <p:nvSpPr>
          <p:cNvPr id="18456" name="Line 24"/>
          <p:cNvSpPr>
            <a:spLocks noChangeShapeType="1"/>
          </p:cNvSpPr>
          <p:nvPr/>
        </p:nvSpPr>
        <p:spPr bwMode="auto">
          <a:xfrm flipH="1">
            <a:off x="2590800" y="5715000"/>
            <a:ext cx="685800" cy="0"/>
          </a:xfrm>
          <a:prstGeom prst="line">
            <a:avLst/>
          </a:prstGeom>
          <a:noFill/>
          <a:ln w="9525">
            <a:solidFill>
              <a:schemeClr val="tx1"/>
            </a:solidFill>
            <a:round/>
            <a:headEnd/>
            <a:tailEnd type="triangle" w="med" len="med"/>
          </a:ln>
        </p:spPr>
        <p:txBody>
          <a:bodyPr wrap="none" anchor="ctr"/>
          <a:lstStyle/>
          <a:p>
            <a:endParaRPr lang="en-US"/>
          </a:p>
        </p:txBody>
      </p:sp>
      <p:sp>
        <p:nvSpPr>
          <p:cNvPr id="18457" name="Rectangle 25"/>
          <p:cNvSpPr>
            <a:spLocks noChangeArrowheads="1"/>
          </p:cNvSpPr>
          <p:nvPr/>
        </p:nvSpPr>
        <p:spPr bwMode="auto">
          <a:xfrm>
            <a:off x="2168525" y="1490663"/>
            <a:ext cx="727075" cy="376237"/>
          </a:xfrm>
          <a:prstGeom prst="rect">
            <a:avLst/>
          </a:prstGeom>
          <a:noFill/>
          <a:ln w="9525">
            <a:solidFill>
              <a:schemeClr val="tx1"/>
            </a:solidFill>
            <a:miter lim="800000"/>
            <a:headEnd/>
            <a:tailEnd/>
          </a:ln>
        </p:spPr>
        <p:txBody>
          <a:bodyPr wrap="none">
            <a:spAutoFit/>
          </a:bodyPr>
          <a:lstStyle/>
          <a:p>
            <a:r>
              <a:rPr lang="en-US"/>
              <a:t>Ex. 1</a:t>
            </a:r>
          </a:p>
        </p:txBody>
      </p:sp>
      <p:sp>
        <p:nvSpPr>
          <p:cNvPr id="18458" name="Rectangle 26"/>
          <p:cNvSpPr>
            <a:spLocks noChangeArrowheads="1"/>
          </p:cNvSpPr>
          <p:nvPr/>
        </p:nvSpPr>
        <p:spPr bwMode="auto">
          <a:xfrm>
            <a:off x="2209800" y="3875088"/>
            <a:ext cx="825500" cy="376237"/>
          </a:xfrm>
          <a:prstGeom prst="rect">
            <a:avLst/>
          </a:prstGeom>
          <a:noFill/>
          <a:ln w="9525">
            <a:solidFill>
              <a:schemeClr val="tx1"/>
            </a:solidFill>
            <a:miter lim="800000"/>
            <a:headEnd/>
            <a:tailEnd/>
          </a:ln>
        </p:spPr>
        <p:txBody>
          <a:bodyPr wrap="none">
            <a:spAutoFit/>
          </a:bodyPr>
          <a:lstStyle/>
          <a:p>
            <a:r>
              <a:rPr lang="en-US">
                <a:latin typeface="Verdana" pitchFamily="34" charset="0"/>
              </a:rPr>
              <a:t>Ex. 2</a:t>
            </a:r>
          </a:p>
        </p:txBody>
      </p:sp>
      <p:sp>
        <p:nvSpPr>
          <p:cNvPr id="18459" name="Slide Number Placeholder 1"/>
          <p:cNvSpPr>
            <a:spLocks noGrp="1"/>
          </p:cNvSpPr>
          <p:nvPr>
            <p:ph type="sldNum" sz="quarter" idx="11"/>
          </p:nvPr>
        </p:nvSpPr>
        <p:spPr>
          <a:noFill/>
        </p:spPr>
        <p:txBody>
          <a:bodyPr/>
          <a:lstStyle/>
          <a:p>
            <a:endParaRPr lang="en-US"/>
          </a:p>
          <a:p>
            <a:fld id="{1CC3DAFD-E6A1-4ADA-80BB-5ABF112354A4}"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p:cNvSpPr>
            <a:spLocks noGrp="1"/>
          </p:cNvSpPr>
          <p:nvPr>
            <p:ph type="ftr" sz="quarter" idx="10"/>
          </p:nvPr>
        </p:nvSpPr>
        <p:spPr>
          <a:noFill/>
        </p:spPr>
        <p:txBody>
          <a:bodyPr/>
          <a:lstStyle/>
          <a:p>
            <a:r>
              <a:rPr lang="en-US" smtClean="0">
                <a:latin typeface="Arial" pitchFamily="34" charset="0"/>
                <a:ea typeface="ＭＳ Ｐゴシック" pitchFamily="34" charset="-128"/>
              </a:rPr>
              <a:t>IT_TreatyShop</a:t>
            </a:r>
          </a:p>
        </p:txBody>
      </p:sp>
      <p:sp>
        <p:nvSpPr>
          <p:cNvPr id="19458" name="Rectangle 2"/>
          <p:cNvSpPr>
            <a:spLocks noGrp="1" noChangeArrowheads="1"/>
          </p:cNvSpPr>
          <p:nvPr>
            <p:ph type="title"/>
          </p:nvPr>
        </p:nvSpPr>
        <p:spPr>
          <a:xfrm>
            <a:off x="0" y="0"/>
            <a:ext cx="9144000" cy="1143000"/>
          </a:xfrm>
          <a:noFill/>
        </p:spPr>
        <p:txBody>
          <a:bodyPr/>
          <a:lstStyle/>
          <a:p>
            <a:pPr eaLnBrk="1" hangingPunct="1"/>
            <a:r>
              <a:rPr lang="en-US" sz="2400" b="1" smtClean="0">
                <a:ea typeface="ＭＳ Ｐゴシック" pitchFamily="34" charset="-128"/>
              </a:rPr>
              <a:t>Conduit Financing Regulations (7701(l) and Regs. 1.881-3)</a:t>
            </a:r>
          </a:p>
        </p:txBody>
      </p:sp>
      <p:sp>
        <p:nvSpPr>
          <p:cNvPr id="19459" name="Rectangle 3"/>
          <p:cNvSpPr>
            <a:spLocks noGrp="1" noChangeArrowheads="1"/>
          </p:cNvSpPr>
          <p:nvPr>
            <p:ph type="body" idx="1"/>
          </p:nvPr>
        </p:nvSpPr>
        <p:spPr>
          <a:xfrm>
            <a:off x="0" y="1524000"/>
            <a:ext cx="8915400" cy="5334000"/>
          </a:xfrm>
        </p:spPr>
        <p:txBody>
          <a:bodyPr/>
          <a:lstStyle/>
          <a:p>
            <a:pPr eaLnBrk="1" hangingPunct="1">
              <a:buFontTx/>
              <a:buNone/>
            </a:pPr>
            <a:r>
              <a:rPr lang="en-US" sz="1800" b="1" u="sng" dirty="0" smtClean="0">
                <a:ea typeface="ＭＳ Ｐゴシック" pitchFamily="34" charset="-128"/>
              </a:rPr>
              <a:t> </a:t>
            </a:r>
          </a:p>
          <a:p>
            <a:pPr eaLnBrk="1" hangingPunct="1"/>
            <a:endParaRPr lang="en-US" sz="1800" b="1" u="sng" dirty="0" smtClean="0">
              <a:ea typeface="ＭＳ Ｐゴシック" pitchFamily="34" charset="-128"/>
            </a:endParaRPr>
          </a:p>
          <a:p>
            <a:pPr eaLnBrk="1" hangingPunct="1"/>
            <a:endParaRPr lang="en-US" sz="1800" b="1" u="sng" dirty="0" smtClean="0">
              <a:ea typeface="ＭＳ Ｐゴシック" pitchFamily="34" charset="-128"/>
            </a:endParaRPr>
          </a:p>
          <a:p>
            <a:pPr eaLnBrk="1" hangingPunct="1"/>
            <a:endParaRPr lang="en-US" sz="1800" b="1" u="sng" dirty="0" smtClean="0">
              <a:ea typeface="ＭＳ Ｐゴシック" pitchFamily="34" charset="-128"/>
            </a:endParaRPr>
          </a:p>
          <a:p>
            <a:pPr eaLnBrk="1" hangingPunct="1"/>
            <a:endParaRPr lang="en-US" sz="1800" b="1" u="sng" dirty="0" smtClean="0">
              <a:ea typeface="ＭＳ Ｐゴシック" pitchFamily="34" charset="-128"/>
            </a:endParaRPr>
          </a:p>
          <a:p>
            <a:pPr eaLnBrk="1" hangingPunct="1"/>
            <a:endParaRPr lang="en-US" sz="1800" b="1" u="sng" dirty="0" smtClean="0">
              <a:ea typeface="ＭＳ Ｐゴシック" pitchFamily="34" charset="-128"/>
            </a:endParaRPr>
          </a:p>
          <a:p>
            <a:pPr eaLnBrk="1" hangingPunct="1">
              <a:buFontTx/>
              <a:buNone/>
            </a:pPr>
            <a:r>
              <a:rPr lang="en-US" sz="1800" b="1" u="sng" dirty="0" smtClean="0">
                <a:ea typeface="ＭＳ Ｐゴシック" pitchFamily="34" charset="-128"/>
              </a:rPr>
              <a:t> </a:t>
            </a:r>
          </a:p>
        </p:txBody>
      </p:sp>
      <p:sp>
        <p:nvSpPr>
          <p:cNvPr id="1946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Verdana" pitchFamily="34" charset="0"/>
            </a:endParaRPr>
          </a:p>
        </p:txBody>
      </p:sp>
      <p:sp>
        <p:nvSpPr>
          <p:cNvPr id="373765" name="Rectangle 5"/>
          <p:cNvSpPr>
            <a:spLocks noChangeArrowheads="1"/>
          </p:cNvSpPr>
          <p:nvPr/>
        </p:nvSpPr>
        <p:spPr bwMode="auto">
          <a:xfrm>
            <a:off x="1905000" y="22860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FP N</a:t>
            </a:r>
          </a:p>
        </p:txBody>
      </p:sp>
      <p:sp>
        <p:nvSpPr>
          <p:cNvPr id="373766" name="Rectangle 6"/>
          <p:cNvSpPr>
            <a:spLocks noChangeArrowheads="1"/>
          </p:cNvSpPr>
          <p:nvPr/>
        </p:nvSpPr>
        <p:spPr bwMode="auto">
          <a:xfrm>
            <a:off x="2895600" y="29718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DS</a:t>
            </a:r>
          </a:p>
        </p:txBody>
      </p:sp>
      <p:sp>
        <p:nvSpPr>
          <p:cNvPr id="373767" name="Rectangle 7"/>
          <p:cNvSpPr>
            <a:spLocks noChangeArrowheads="1"/>
          </p:cNvSpPr>
          <p:nvPr/>
        </p:nvSpPr>
        <p:spPr bwMode="auto">
          <a:xfrm>
            <a:off x="533400" y="29718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FS T</a:t>
            </a:r>
          </a:p>
        </p:txBody>
      </p:sp>
      <p:sp>
        <p:nvSpPr>
          <p:cNvPr id="373768" name="Rectangle 8"/>
          <p:cNvSpPr>
            <a:spLocks noChangeArrowheads="1"/>
          </p:cNvSpPr>
          <p:nvPr/>
        </p:nvSpPr>
        <p:spPr bwMode="auto">
          <a:xfrm>
            <a:off x="5410200" y="2514600"/>
            <a:ext cx="7620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Bank</a:t>
            </a:r>
          </a:p>
        </p:txBody>
      </p:sp>
      <p:sp>
        <p:nvSpPr>
          <p:cNvPr id="19465" name="Line 9"/>
          <p:cNvSpPr>
            <a:spLocks noChangeShapeType="1"/>
          </p:cNvSpPr>
          <p:nvPr/>
        </p:nvSpPr>
        <p:spPr bwMode="auto">
          <a:xfrm>
            <a:off x="3657600" y="2438400"/>
            <a:ext cx="1752600" cy="228600"/>
          </a:xfrm>
          <a:prstGeom prst="line">
            <a:avLst/>
          </a:prstGeom>
          <a:noFill/>
          <a:ln w="9525">
            <a:solidFill>
              <a:schemeClr val="tx1"/>
            </a:solidFill>
            <a:round/>
            <a:headEnd/>
            <a:tailEnd type="triangle" w="med" len="med"/>
          </a:ln>
        </p:spPr>
        <p:txBody>
          <a:bodyPr wrap="none" anchor="ctr"/>
          <a:lstStyle/>
          <a:p>
            <a:endParaRPr lang="en-US"/>
          </a:p>
        </p:txBody>
      </p:sp>
      <p:sp>
        <p:nvSpPr>
          <p:cNvPr id="19466" name="Line 10"/>
          <p:cNvSpPr>
            <a:spLocks noChangeShapeType="1"/>
          </p:cNvSpPr>
          <p:nvPr/>
        </p:nvSpPr>
        <p:spPr bwMode="auto">
          <a:xfrm flipH="1">
            <a:off x="4572000" y="2819400"/>
            <a:ext cx="3048000" cy="304800"/>
          </a:xfrm>
          <a:prstGeom prst="line">
            <a:avLst/>
          </a:prstGeom>
          <a:noFill/>
          <a:ln w="9525">
            <a:solidFill>
              <a:schemeClr val="tx1"/>
            </a:solidFill>
            <a:round/>
            <a:headEnd/>
            <a:tailEnd type="triangle" w="med" len="med"/>
          </a:ln>
        </p:spPr>
        <p:txBody>
          <a:bodyPr wrap="none" anchor="ctr"/>
          <a:lstStyle/>
          <a:p>
            <a:endParaRPr lang="en-US"/>
          </a:p>
        </p:txBody>
      </p:sp>
      <p:sp>
        <p:nvSpPr>
          <p:cNvPr id="19467" name="Text Box 11"/>
          <p:cNvSpPr txBox="1">
            <a:spLocks noChangeArrowheads="1"/>
          </p:cNvSpPr>
          <p:nvPr/>
        </p:nvSpPr>
        <p:spPr bwMode="auto">
          <a:xfrm>
            <a:off x="4953000" y="3035300"/>
            <a:ext cx="733425" cy="336550"/>
          </a:xfrm>
          <a:prstGeom prst="rect">
            <a:avLst/>
          </a:prstGeom>
          <a:noFill/>
          <a:ln w="9525">
            <a:noFill/>
            <a:miter lim="800000"/>
            <a:headEnd/>
            <a:tailEnd/>
          </a:ln>
        </p:spPr>
        <p:txBody>
          <a:bodyPr wrap="none">
            <a:spAutoFit/>
          </a:bodyPr>
          <a:lstStyle/>
          <a:p>
            <a:r>
              <a:rPr lang="en-US" sz="1600">
                <a:latin typeface="Verdana" pitchFamily="34" charset="0"/>
              </a:rPr>
              <a:t>Loan</a:t>
            </a:r>
            <a:endParaRPr lang="en-US" sz="2400">
              <a:latin typeface="Verdana" pitchFamily="34" charset="0"/>
            </a:endParaRPr>
          </a:p>
        </p:txBody>
      </p:sp>
      <p:sp>
        <p:nvSpPr>
          <p:cNvPr id="19468" name="Text Box 12"/>
          <p:cNvSpPr txBox="1">
            <a:spLocks noChangeArrowheads="1"/>
          </p:cNvSpPr>
          <p:nvPr/>
        </p:nvSpPr>
        <p:spPr bwMode="auto">
          <a:xfrm>
            <a:off x="4114800" y="2095500"/>
            <a:ext cx="1160463" cy="366713"/>
          </a:xfrm>
          <a:prstGeom prst="rect">
            <a:avLst/>
          </a:prstGeom>
          <a:noFill/>
          <a:ln w="9525">
            <a:noFill/>
            <a:miter lim="800000"/>
            <a:headEnd/>
            <a:tailEnd/>
          </a:ln>
        </p:spPr>
        <p:txBody>
          <a:bodyPr wrap="none">
            <a:spAutoFit/>
          </a:bodyPr>
          <a:lstStyle/>
          <a:p>
            <a:r>
              <a:rPr lang="en-US">
                <a:latin typeface="Verdana" pitchFamily="34" charset="0"/>
              </a:rPr>
              <a:t>Deposit</a:t>
            </a:r>
            <a:endParaRPr lang="en-US" sz="2400">
              <a:latin typeface="Verdana" pitchFamily="34" charset="0"/>
            </a:endParaRPr>
          </a:p>
        </p:txBody>
      </p:sp>
      <p:cxnSp>
        <p:nvCxnSpPr>
          <p:cNvPr id="19469" name="AutoShape 13"/>
          <p:cNvCxnSpPr>
            <a:cxnSpLocks noChangeShapeType="1"/>
            <a:stCxn id="373765" idx="2"/>
            <a:endCxn id="373767" idx="0"/>
          </p:cNvCxnSpPr>
          <p:nvPr/>
        </p:nvCxnSpPr>
        <p:spPr bwMode="auto">
          <a:xfrm rot="5400000">
            <a:off x="1905000" y="2133600"/>
            <a:ext cx="304800" cy="1371600"/>
          </a:xfrm>
          <a:prstGeom prst="bentConnector3">
            <a:avLst>
              <a:gd name="adj1" fmla="val 50000"/>
            </a:avLst>
          </a:prstGeom>
          <a:noFill/>
          <a:ln w="9525">
            <a:solidFill>
              <a:schemeClr val="tx1"/>
            </a:solidFill>
            <a:miter lim="800000"/>
            <a:headEnd/>
            <a:tailEnd type="triangle" w="med" len="med"/>
          </a:ln>
        </p:spPr>
      </p:cxnSp>
      <p:cxnSp>
        <p:nvCxnSpPr>
          <p:cNvPr id="19470" name="AutoShape 14"/>
          <p:cNvCxnSpPr>
            <a:cxnSpLocks noChangeShapeType="1"/>
            <a:stCxn id="373765" idx="2"/>
            <a:endCxn id="373766" idx="0"/>
          </p:cNvCxnSpPr>
          <p:nvPr/>
        </p:nvCxnSpPr>
        <p:spPr bwMode="auto">
          <a:xfrm rot="16200000" flipH="1">
            <a:off x="3086100" y="2324100"/>
            <a:ext cx="304800" cy="990600"/>
          </a:xfrm>
          <a:prstGeom prst="bentConnector3">
            <a:avLst>
              <a:gd name="adj1" fmla="val 50000"/>
            </a:avLst>
          </a:prstGeom>
          <a:noFill/>
          <a:ln w="9525">
            <a:solidFill>
              <a:schemeClr val="tx1"/>
            </a:solidFill>
            <a:miter lim="800000"/>
            <a:headEnd/>
            <a:tailEnd type="triangle" w="med" len="med"/>
          </a:ln>
        </p:spPr>
      </p:cxnSp>
      <p:sp>
        <p:nvSpPr>
          <p:cNvPr id="373775" name="Rectangle 15"/>
          <p:cNvSpPr>
            <a:spLocks noChangeArrowheads="1"/>
          </p:cNvSpPr>
          <p:nvPr/>
        </p:nvSpPr>
        <p:spPr bwMode="auto">
          <a:xfrm>
            <a:off x="3505200" y="54864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FS 1 T</a:t>
            </a:r>
          </a:p>
        </p:txBody>
      </p:sp>
      <p:sp>
        <p:nvSpPr>
          <p:cNvPr id="373776" name="Rectangle 16"/>
          <p:cNvSpPr>
            <a:spLocks noChangeArrowheads="1"/>
          </p:cNvSpPr>
          <p:nvPr/>
        </p:nvSpPr>
        <p:spPr bwMode="auto">
          <a:xfrm>
            <a:off x="5867400" y="54864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DS</a:t>
            </a:r>
          </a:p>
        </p:txBody>
      </p:sp>
      <p:sp>
        <p:nvSpPr>
          <p:cNvPr id="373777" name="Rectangle 17"/>
          <p:cNvSpPr>
            <a:spLocks noChangeArrowheads="1"/>
          </p:cNvSpPr>
          <p:nvPr/>
        </p:nvSpPr>
        <p:spPr bwMode="auto">
          <a:xfrm>
            <a:off x="4495800" y="46482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FP N</a:t>
            </a:r>
          </a:p>
        </p:txBody>
      </p:sp>
      <p:cxnSp>
        <p:nvCxnSpPr>
          <p:cNvPr id="19474" name="AutoShape 18"/>
          <p:cNvCxnSpPr>
            <a:cxnSpLocks noChangeShapeType="1"/>
            <a:stCxn id="373777" idx="2"/>
            <a:endCxn id="373776" idx="0"/>
          </p:cNvCxnSpPr>
          <p:nvPr/>
        </p:nvCxnSpPr>
        <p:spPr bwMode="auto">
          <a:xfrm rot="16200000" flipH="1">
            <a:off x="5791200" y="4572000"/>
            <a:ext cx="457200" cy="1371600"/>
          </a:xfrm>
          <a:prstGeom prst="bentConnector3">
            <a:avLst>
              <a:gd name="adj1" fmla="val 50000"/>
            </a:avLst>
          </a:prstGeom>
          <a:noFill/>
          <a:ln w="9525">
            <a:solidFill>
              <a:schemeClr val="tx1"/>
            </a:solidFill>
            <a:miter lim="800000"/>
            <a:headEnd/>
            <a:tailEnd type="triangle" w="med" len="med"/>
          </a:ln>
        </p:spPr>
      </p:cxnSp>
      <p:cxnSp>
        <p:nvCxnSpPr>
          <p:cNvPr id="19475" name="AutoShape 19"/>
          <p:cNvCxnSpPr>
            <a:cxnSpLocks noChangeShapeType="1"/>
            <a:stCxn id="373777" idx="2"/>
            <a:endCxn id="373775" idx="0"/>
          </p:cNvCxnSpPr>
          <p:nvPr/>
        </p:nvCxnSpPr>
        <p:spPr bwMode="auto">
          <a:xfrm rot="5400000">
            <a:off x="4610100" y="4762500"/>
            <a:ext cx="457200" cy="990600"/>
          </a:xfrm>
          <a:prstGeom prst="bentConnector3">
            <a:avLst>
              <a:gd name="adj1" fmla="val 50000"/>
            </a:avLst>
          </a:prstGeom>
          <a:noFill/>
          <a:ln w="9525">
            <a:solidFill>
              <a:schemeClr val="tx1"/>
            </a:solidFill>
            <a:miter lim="800000"/>
            <a:headEnd/>
            <a:tailEnd type="triangle" w="med" len="med"/>
          </a:ln>
        </p:spPr>
      </p:cxnSp>
      <p:sp>
        <p:nvSpPr>
          <p:cNvPr id="19476" name="Text Box 20"/>
          <p:cNvSpPr txBox="1">
            <a:spLocks noChangeArrowheads="1"/>
          </p:cNvSpPr>
          <p:nvPr/>
        </p:nvSpPr>
        <p:spPr bwMode="auto">
          <a:xfrm>
            <a:off x="228600" y="5562600"/>
            <a:ext cx="2971800" cy="739775"/>
          </a:xfrm>
          <a:prstGeom prst="rect">
            <a:avLst/>
          </a:prstGeom>
          <a:noFill/>
          <a:ln w="9525">
            <a:solidFill>
              <a:schemeClr val="tx1"/>
            </a:solidFill>
            <a:miter lim="800000"/>
            <a:headEnd/>
            <a:tailEnd/>
          </a:ln>
        </p:spPr>
        <p:txBody>
          <a:bodyPr>
            <a:spAutoFit/>
          </a:bodyPr>
          <a:lstStyle/>
          <a:p>
            <a:pPr marL="457200" indent="-457200">
              <a:buFont typeface="Times" charset="0"/>
              <a:buAutoNum type="arabicPeriod" startAt="2"/>
            </a:pPr>
            <a:r>
              <a:rPr lang="en-US" sz="1400">
                <a:latin typeface="Verdana" pitchFamily="34" charset="0"/>
              </a:rPr>
              <a:t>FS1 contributes 99% of loan amount to FS2 and lends 1% to FS2.</a:t>
            </a:r>
            <a:endParaRPr lang="en-US" sz="2400">
              <a:latin typeface="Verdana" pitchFamily="34" charset="0"/>
            </a:endParaRPr>
          </a:p>
        </p:txBody>
      </p:sp>
      <p:sp>
        <p:nvSpPr>
          <p:cNvPr id="19477" name="Text Box 21"/>
          <p:cNvSpPr txBox="1">
            <a:spLocks noChangeArrowheads="1"/>
          </p:cNvSpPr>
          <p:nvPr/>
        </p:nvSpPr>
        <p:spPr bwMode="auto">
          <a:xfrm>
            <a:off x="2667000" y="4495800"/>
            <a:ext cx="1652588" cy="466725"/>
          </a:xfrm>
          <a:prstGeom prst="rect">
            <a:avLst/>
          </a:prstGeom>
          <a:noFill/>
          <a:ln w="9525">
            <a:solidFill>
              <a:schemeClr val="tx1"/>
            </a:solidFill>
            <a:miter lim="800000"/>
            <a:headEnd/>
            <a:tailEnd/>
          </a:ln>
        </p:spPr>
        <p:txBody>
          <a:bodyPr>
            <a:spAutoFit/>
          </a:bodyPr>
          <a:lstStyle/>
          <a:p>
            <a:r>
              <a:rPr lang="en-US" sz="1200">
                <a:latin typeface="Verdana" pitchFamily="34" charset="0"/>
              </a:rPr>
              <a:t>1.  FP loans $ to FS1</a:t>
            </a:r>
          </a:p>
        </p:txBody>
      </p:sp>
      <p:cxnSp>
        <p:nvCxnSpPr>
          <p:cNvPr id="19478" name="AutoShape 22"/>
          <p:cNvCxnSpPr>
            <a:cxnSpLocks noChangeShapeType="1"/>
            <a:stCxn id="373777" idx="1"/>
            <a:endCxn id="373775" idx="1"/>
          </p:cNvCxnSpPr>
          <p:nvPr/>
        </p:nvCxnSpPr>
        <p:spPr bwMode="auto">
          <a:xfrm rot="10800000" flipV="1">
            <a:off x="3505200" y="4838700"/>
            <a:ext cx="990600" cy="838200"/>
          </a:xfrm>
          <a:prstGeom prst="curvedConnector3">
            <a:avLst>
              <a:gd name="adj1" fmla="val 123079"/>
            </a:avLst>
          </a:prstGeom>
          <a:noFill/>
          <a:ln w="9525">
            <a:solidFill>
              <a:schemeClr val="tx1"/>
            </a:solidFill>
            <a:round/>
            <a:headEnd/>
            <a:tailEnd type="triangle" w="med" len="med"/>
          </a:ln>
        </p:spPr>
      </p:cxnSp>
      <p:sp>
        <p:nvSpPr>
          <p:cNvPr id="373783" name="Rectangle 23"/>
          <p:cNvSpPr>
            <a:spLocks noChangeArrowheads="1"/>
          </p:cNvSpPr>
          <p:nvPr/>
        </p:nvSpPr>
        <p:spPr bwMode="auto">
          <a:xfrm>
            <a:off x="7467600" y="2438400"/>
            <a:ext cx="533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Co</a:t>
            </a:r>
          </a:p>
        </p:txBody>
      </p:sp>
      <p:sp>
        <p:nvSpPr>
          <p:cNvPr id="373784" name="Rectangle 24"/>
          <p:cNvSpPr>
            <a:spLocks noChangeArrowheads="1"/>
          </p:cNvSpPr>
          <p:nvPr/>
        </p:nvSpPr>
        <p:spPr bwMode="auto">
          <a:xfrm>
            <a:off x="6553200" y="2209800"/>
            <a:ext cx="4572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SH</a:t>
            </a:r>
          </a:p>
        </p:txBody>
      </p:sp>
      <p:sp>
        <p:nvSpPr>
          <p:cNvPr id="19481" name="Line 25"/>
          <p:cNvSpPr>
            <a:spLocks noChangeShapeType="1"/>
          </p:cNvSpPr>
          <p:nvPr/>
        </p:nvSpPr>
        <p:spPr bwMode="auto">
          <a:xfrm flipH="1">
            <a:off x="6172200" y="2438400"/>
            <a:ext cx="381000" cy="152400"/>
          </a:xfrm>
          <a:prstGeom prst="line">
            <a:avLst/>
          </a:prstGeom>
          <a:noFill/>
          <a:ln w="9525">
            <a:solidFill>
              <a:schemeClr val="tx1"/>
            </a:solidFill>
            <a:round/>
            <a:headEnd/>
            <a:tailEnd type="triangle" w="med" len="med"/>
          </a:ln>
        </p:spPr>
        <p:txBody>
          <a:bodyPr wrap="none" anchor="ctr"/>
          <a:lstStyle/>
          <a:p>
            <a:endParaRPr lang="en-US"/>
          </a:p>
        </p:txBody>
      </p:sp>
      <p:sp>
        <p:nvSpPr>
          <p:cNvPr id="19482" name="Line 26"/>
          <p:cNvSpPr>
            <a:spLocks noChangeShapeType="1"/>
          </p:cNvSpPr>
          <p:nvPr/>
        </p:nvSpPr>
        <p:spPr bwMode="auto">
          <a:xfrm>
            <a:off x="7086600" y="2362200"/>
            <a:ext cx="381000" cy="228600"/>
          </a:xfrm>
          <a:prstGeom prst="line">
            <a:avLst/>
          </a:prstGeom>
          <a:noFill/>
          <a:ln w="9525">
            <a:solidFill>
              <a:schemeClr val="tx1"/>
            </a:solidFill>
            <a:round/>
            <a:headEnd/>
            <a:tailEnd type="triangle" w="med" len="med"/>
          </a:ln>
        </p:spPr>
        <p:txBody>
          <a:bodyPr wrap="none" anchor="ctr"/>
          <a:lstStyle/>
          <a:p>
            <a:endParaRPr lang="en-US"/>
          </a:p>
        </p:txBody>
      </p:sp>
      <p:sp>
        <p:nvSpPr>
          <p:cNvPr id="373787" name="Rectangle 27"/>
          <p:cNvSpPr>
            <a:spLocks noChangeArrowheads="1"/>
          </p:cNvSpPr>
          <p:nvPr/>
        </p:nvSpPr>
        <p:spPr bwMode="auto">
          <a:xfrm>
            <a:off x="3505200" y="6172200"/>
            <a:ext cx="1676400" cy="381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Verdana" pitchFamily="1" charset="0"/>
                <a:ea typeface="+mn-ea"/>
              </a:rPr>
              <a:t>FS 2 T</a:t>
            </a:r>
          </a:p>
        </p:txBody>
      </p:sp>
      <p:sp>
        <p:nvSpPr>
          <p:cNvPr id="19484" name="Line 28"/>
          <p:cNvSpPr>
            <a:spLocks noChangeShapeType="1"/>
          </p:cNvSpPr>
          <p:nvPr/>
        </p:nvSpPr>
        <p:spPr bwMode="auto">
          <a:xfrm>
            <a:off x="4343400" y="5867400"/>
            <a:ext cx="0" cy="304800"/>
          </a:xfrm>
          <a:prstGeom prst="line">
            <a:avLst/>
          </a:prstGeom>
          <a:noFill/>
          <a:ln w="9525">
            <a:solidFill>
              <a:schemeClr val="tx1"/>
            </a:solidFill>
            <a:round/>
            <a:headEnd/>
            <a:tailEnd type="triangle" w="med" len="med"/>
          </a:ln>
        </p:spPr>
        <p:txBody>
          <a:bodyPr wrap="none" anchor="ctr"/>
          <a:lstStyle/>
          <a:p>
            <a:endParaRPr lang="en-US"/>
          </a:p>
        </p:txBody>
      </p:sp>
      <p:cxnSp>
        <p:nvCxnSpPr>
          <p:cNvPr id="19485" name="AutoShape 29"/>
          <p:cNvCxnSpPr>
            <a:cxnSpLocks noChangeShapeType="1"/>
            <a:stCxn id="373775" idx="1"/>
            <a:endCxn id="373787" idx="1"/>
          </p:cNvCxnSpPr>
          <p:nvPr/>
        </p:nvCxnSpPr>
        <p:spPr bwMode="auto">
          <a:xfrm rot="10800000" flipH="1" flipV="1">
            <a:off x="3505200" y="5676900"/>
            <a:ext cx="1588" cy="685800"/>
          </a:xfrm>
          <a:prstGeom prst="curvedConnector3">
            <a:avLst>
              <a:gd name="adj1" fmla="val -14400005"/>
            </a:avLst>
          </a:prstGeom>
          <a:noFill/>
          <a:ln w="9525">
            <a:solidFill>
              <a:schemeClr val="tx1"/>
            </a:solidFill>
            <a:round/>
            <a:headEnd/>
            <a:tailEnd type="triangle" w="med" len="med"/>
          </a:ln>
        </p:spPr>
      </p:cxnSp>
      <p:sp>
        <p:nvSpPr>
          <p:cNvPr id="19486" name="Line 30"/>
          <p:cNvSpPr>
            <a:spLocks noChangeShapeType="1"/>
          </p:cNvSpPr>
          <p:nvPr/>
        </p:nvSpPr>
        <p:spPr bwMode="auto">
          <a:xfrm flipV="1">
            <a:off x="5257800" y="5867400"/>
            <a:ext cx="1447800" cy="457200"/>
          </a:xfrm>
          <a:prstGeom prst="line">
            <a:avLst/>
          </a:prstGeom>
          <a:noFill/>
          <a:ln w="9525">
            <a:solidFill>
              <a:schemeClr val="tx1"/>
            </a:solidFill>
            <a:round/>
            <a:headEnd/>
            <a:tailEnd type="triangle" w="med" len="med"/>
          </a:ln>
        </p:spPr>
        <p:txBody>
          <a:bodyPr wrap="none" anchor="ctr"/>
          <a:lstStyle/>
          <a:p>
            <a:endParaRPr lang="en-US"/>
          </a:p>
        </p:txBody>
      </p:sp>
      <p:sp>
        <p:nvSpPr>
          <p:cNvPr id="19487" name="Text Box 31"/>
          <p:cNvSpPr txBox="1">
            <a:spLocks noChangeArrowheads="1"/>
          </p:cNvSpPr>
          <p:nvPr/>
        </p:nvSpPr>
        <p:spPr bwMode="auto">
          <a:xfrm>
            <a:off x="6019800" y="6159500"/>
            <a:ext cx="2740025" cy="346075"/>
          </a:xfrm>
          <a:prstGeom prst="rect">
            <a:avLst/>
          </a:prstGeom>
          <a:noFill/>
          <a:ln w="9525">
            <a:solidFill>
              <a:schemeClr val="tx1"/>
            </a:solidFill>
            <a:miter lim="800000"/>
            <a:headEnd/>
            <a:tailEnd/>
          </a:ln>
        </p:spPr>
        <p:txBody>
          <a:bodyPr wrap="none">
            <a:spAutoFit/>
          </a:bodyPr>
          <a:lstStyle/>
          <a:p>
            <a:r>
              <a:rPr lang="en-US" sz="1600">
                <a:latin typeface="Verdana" pitchFamily="34" charset="0"/>
              </a:rPr>
              <a:t>FS2 loans 100% to DS</a:t>
            </a:r>
          </a:p>
        </p:txBody>
      </p:sp>
      <p:sp>
        <p:nvSpPr>
          <p:cNvPr id="19488" name="Rectangle 32"/>
          <p:cNvSpPr>
            <a:spLocks noChangeArrowheads="1"/>
          </p:cNvSpPr>
          <p:nvPr/>
        </p:nvSpPr>
        <p:spPr bwMode="auto">
          <a:xfrm>
            <a:off x="2168525" y="1479550"/>
            <a:ext cx="821059" cy="369332"/>
          </a:xfrm>
          <a:prstGeom prst="rect">
            <a:avLst/>
          </a:prstGeom>
          <a:noFill/>
          <a:ln w="9525">
            <a:solidFill>
              <a:schemeClr val="tx1"/>
            </a:solidFill>
            <a:miter lim="800000"/>
            <a:headEnd/>
            <a:tailEnd/>
          </a:ln>
        </p:spPr>
        <p:txBody>
          <a:bodyPr wrap="none">
            <a:spAutoFit/>
          </a:bodyPr>
          <a:lstStyle/>
          <a:p>
            <a:r>
              <a:rPr lang="en-US" dirty="0">
                <a:latin typeface="Verdana" pitchFamily="34" charset="0"/>
              </a:rPr>
              <a:t>Ex. </a:t>
            </a:r>
            <a:r>
              <a:rPr lang="en-US" dirty="0" smtClean="0">
                <a:latin typeface="Verdana" pitchFamily="34" charset="0"/>
              </a:rPr>
              <a:t>5</a:t>
            </a:r>
            <a:endParaRPr lang="en-US" dirty="0">
              <a:latin typeface="Verdana" pitchFamily="34" charset="0"/>
            </a:endParaRPr>
          </a:p>
        </p:txBody>
      </p:sp>
      <p:sp>
        <p:nvSpPr>
          <p:cNvPr id="19489" name="Rectangle 33"/>
          <p:cNvSpPr>
            <a:spLocks noChangeArrowheads="1"/>
          </p:cNvSpPr>
          <p:nvPr/>
        </p:nvSpPr>
        <p:spPr bwMode="auto">
          <a:xfrm>
            <a:off x="4800600" y="3875088"/>
            <a:ext cx="821059" cy="369332"/>
          </a:xfrm>
          <a:prstGeom prst="rect">
            <a:avLst/>
          </a:prstGeom>
          <a:noFill/>
          <a:ln w="9525">
            <a:solidFill>
              <a:schemeClr val="tx1"/>
            </a:solidFill>
            <a:miter lim="800000"/>
            <a:headEnd/>
            <a:tailEnd/>
          </a:ln>
        </p:spPr>
        <p:txBody>
          <a:bodyPr wrap="none">
            <a:spAutoFit/>
          </a:bodyPr>
          <a:lstStyle/>
          <a:p>
            <a:r>
              <a:rPr lang="en-US" dirty="0">
                <a:latin typeface="Verdana" pitchFamily="34" charset="0"/>
              </a:rPr>
              <a:t>Ex. </a:t>
            </a:r>
            <a:r>
              <a:rPr lang="en-US" dirty="0" smtClean="0">
                <a:latin typeface="Verdana" pitchFamily="34" charset="0"/>
              </a:rPr>
              <a:t>8</a:t>
            </a:r>
            <a:endParaRPr lang="en-US" dirty="0">
              <a:latin typeface="Verdana" pitchFamily="34" charset="0"/>
            </a:endParaRPr>
          </a:p>
        </p:txBody>
      </p:sp>
      <p:sp>
        <p:nvSpPr>
          <p:cNvPr id="19490" name="Slide Number Placeholder 1"/>
          <p:cNvSpPr>
            <a:spLocks noGrp="1"/>
          </p:cNvSpPr>
          <p:nvPr>
            <p:ph type="sldNum" sz="quarter" idx="11"/>
          </p:nvPr>
        </p:nvSpPr>
        <p:spPr>
          <a:noFill/>
        </p:spPr>
        <p:txBody>
          <a:bodyPr/>
          <a:lstStyle/>
          <a:p>
            <a:endParaRPr lang="en-US"/>
          </a:p>
          <a:p>
            <a:fld id="{9E0BC89C-FEEC-41D5-8B37-8DB961B331BF}" type="slidenum">
              <a:rPr lang="en-US"/>
              <a:pPr/>
              <a:t>9</a:t>
            </a:fld>
            <a:endParaRPr lang="en-US"/>
          </a:p>
        </p:txBody>
      </p:sp>
    </p:spTree>
  </p:cSld>
  <p:clrMapOvr>
    <a:masterClrMapping/>
  </p:clrMapOvr>
</p:sld>
</file>

<file path=ppt/theme/theme1.xml><?xml version="1.0" encoding="utf-8"?>
<a:theme xmlns:a="http://schemas.openxmlformats.org/drawingml/2006/main" name="1_Default Design">
  <a:themeElements>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4364</TotalTime>
  <Words>1514</Words>
  <Application>Microsoft Office PowerPoint</Application>
  <PresentationFormat>On-screen Show (4:3)</PresentationFormat>
  <Paragraphs>277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1_Default Design</vt:lpstr>
      <vt:lpstr>Treaty Shopping</vt:lpstr>
      <vt:lpstr>Treaty Shopping:  Basic Goals</vt:lpstr>
      <vt:lpstr>Treaty Shopping: Aiken v. CIR</vt:lpstr>
      <vt:lpstr>Treaty Shopping:  Northern Indiana v. CIR</vt:lpstr>
      <vt:lpstr>Treaty Shopping:  US Responses</vt:lpstr>
      <vt:lpstr>Conduit Financing Regulations (7701(l) and Regs. 1.881-3) </vt:lpstr>
      <vt:lpstr>Conduit Financing Regulations (7701(l) and Regs. 1.881-3)</vt:lpstr>
      <vt:lpstr>Conduit Financing Regulations (7701(l) and Regs. 1.881-3)</vt:lpstr>
      <vt:lpstr>Conduit Financing Regulations (7701(l) and Regs. 1.881-3)</vt:lpstr>
      <vt:lpstr>Conduit Financing Regulations (7701(l) and Regs. 1.881-3)</vt:lpstr>
      <vt:lpstr>Conduit Financing Regulations (7701(l) and Regs. 1.881-3)</vt:lpstr>
      <vt:lpstr>Definition of Conduit:  US-UK Treaty</vt:lpstr>
      <vt:lpstr>Conduit Financing:  UK Treaty</vt:lpstr>
      <vt:lpstr>Treaty Shopping:  Conduit Arrangements</vt:lpstr>
      <vt:lpstr>LOB Article:  Article 23(2), US-UK Treaty</vt:lpstr>
      <vt:lpstr>LOB Article:  Article 23(2), US-UK Treaty</vt:lpstr>
      <vt:lpstr>LOB Article (Article 23)</vt:lpstr>
      <vt:lpstr>LOB Article (Article 23)</vt:lpstr>
      <vt:lpstr>LOB Article (Article 23):  Examples</vt:lpstr>
    </vt:vector>
  </TitlesOfParts>
  <Company>Fordham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jcolon</cp:lastModifiedBy>
  <cp:revision>148</cp:revision>
  <dcterms:created xsi:type="dcterms:W3CDTF">2010-03-23T10:59:23Z</dcterms:created>
  <dcterms:modified xsi:type="dcterms:W3CDTF">2014-03-24T18:04:36Z</dcterms:modified>
</cp:coreProperties>
</file>