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86" r:id="rId3"/>
    <p:sldId id="281" r:id="rId4"/>
    <p:sldId id="287" r:id="rId5"/>
    <p:sldId id="288" r:id="rId6"/>
    <p:sldId id="282" r:id="rId7"/>
    <p:sldId id="283" r:id="rId8"/>
    <p:sldId id="289" r:id="rId9"/>
    <p:sldId id="291" r:id="rId10"/>
    <p:sldId id="284" r:id="rId11"/>
    <p:sldId id="292" r:id="rId12"/>
    <p:sldId id="293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98"/>
    <p:restoredTop sz="96405" autoAdjust="0"/>
  </p:normalViewPr>
  <p:slideViewPr>
    <p:cSldViewPr snapToGrid="0" snapToObjects="1">
      <p:cViewPr varScale="1">
        <p:scale>
          <a:sx n="122" d="100"/>
          <a:sy n="122" d="100"/>
        </p:scale>
        <p:origin x="26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AF3D2A-E535-134F-B1D9-329BCD6E86C6}" type="datetimeFigureOut">
              <a:rPr lang="en-US" smtClean="0"/>
              <a:t>11/20/15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16EEE0-E2C7-EC49-9EF0-C77CA8BF0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1350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2CD520-DDDA-1247-8BD9-38276BA638D9}" type="datetimeFigureOut">
              <a:rPr lang="en-US" smtClean="0"/>
              <a:t>11/20/15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7D9FD3-B79E-5A40-9156-12F710282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8808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0706657-B2D7-8C4E-BAA6-2E3D7A79D519}" type="datetime1">
              <a:rPr lang="en-US" smtClean="0"/>
              <a:t>11/20/15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MA_7874_13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9D445-7B58-7C45-A38A-9A75F663A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239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FD9F668-9C6E-C84D-A0F5-7ECC1A35BAB5}" type="datetime1">
              <a:rPr lang="en-US" smtClean="0"/>
              <a:t>11/20/15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MA_7874_13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9D445-7B58-7C45-A38A-9A75F663A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07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3FE79BB-D516-1042-A34B-8F9A6089416D}" type="datetime1">
              <a:rPr lang="en-US" smtClean="0"/>
              <a:t>11/20/15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MA_7874_13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9D445-7B58-7C45-A38A-9A75F663A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1020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7808" y="100803"/>
            <a:ext cx="7775361" cy="382587"/>
          </a:xfrm>
        </p:spPr>
        <p:txBody>
          <a:bodyPr>
            <a:noAutofit/>
          </a:bodyPr>
          <a:lstStyle>
            <a:lvl1pPr>
              <a:defRPr sz="2100" b="1" cap="all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204788" y="571500"/>
            <a:ext cx="8777287" cy="0"/>
          </a:xfrm>
          <a:prstGeom prst="line">
            <a:avLst/>
          </a:prstGeom>
          <a:ln w="9525" cap="sq" cmpd="sng">
            <a:solidFill>
              <a:schemeClr val="tx2"/>
            </a:solidFill>
            <a:prstDash val="sysDot"/>
            <a:round/>
            <a:tailEnd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5450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7808" y="100803"/>
            <a:ext cx="7775361" cy="382587"/>
          </a:xfrm>
        </p:spPr>
        <p:txBody>
          <a:bodyPr>
            <a:noAutofit/>
          </a:bodyPr>
          <a:lstStyle>
            <a:lvl1pPr>
              <a:defRPr sz="2100" b="1" cap="all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204788" y="571500"/>
            <a:ext cx="8777287" cy="0"/>
          </a:xfrm>
          <a:prstGeom prst="line">
            <a:avLst/>
          </a:prstGeom>
          <a:ln w="9525" cap="sq" cmpd="sng">
            <a:solidFill>
              <a:schemeClr val="tx2"/>
            </a:solidFill>
            <a:prstDash val="sysDot"/>
            <a:round/>
            <a:tailEnd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9941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7808" y="100803"/>
            <a:ext cx="7775361" cy="382587"/>
          </a:xfrm>
        </p:spPr>
        <p:txBody>
          <a:bodyPr>
            <a:noAutofit/>
          </a:bodyPr>
          <a:lstStyle>
            <a:lvl1pPr>
              <a:defRPr sz="2100" b="1" cap="all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204788" y="571500"/>
            <a:ext cx="8777287" cy="0"/>
          </a:xfrm>
          <a:prstGeom prst="line">
            <a:avLst/>
          </a:prstGeom>
          <a:ln w="9525" cap="sq" cmpd="sng">
            <a:solidFill>
              <a:schemeClr val="tx2"/>
            </a:solidFill>
            <a:prstDash val="sysDot"/>
            <a:round/>
            <a:tailEnd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04377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22BF9FF-EF0F-874E-9160-46CCB4A273F3}" type="datetime1">
              <a:rPr lang="en-US" smtClean="0"/>
              <a:t>11/20/15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MA_7874_13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9D445-7B58-7C45-A38A-9A75F663A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535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74E6A9F-ABDB-DF43-8544-BFE1F2846387}" type="datetime1">
              <a:rPr lang="en-US" smtClean="0"/>
              <a:t>11/20/15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MA_7874_13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9D445-7B58-7C45-A38A-9A75F663A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962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602011A-3DC9-6948-A59F-D90A9952212B}" type="datetime1">
              <a:rPr lang="en-US" smtClean="0"/>
              <a:t>11/20/15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MA_7874_13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9D445-7B58-7C45-A38A-9A75F663A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475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0847EB4-B8EA-8645-A81D-AD312B604457}" type="datetime1">
              <a:rPr lang="en-US" smtClean="0"/>
              <a:t>11/20/15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MA_7874_13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9D445-7B58-7C45-A38A-9A75F663A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287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35A01E-1FCA-CE40-A9CA-7E2D7D2E3C3B}" type="datetime1">
              <a:rPr lang="en-US" smtClean="0"/>
              <a:t>11/20/15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MA_7874_13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9D445-7B58-7C45-A38A-9A75F663A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818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281C469-65C7-A047-8E9E-A8E1391A3D3E}" type="datetime1">
              <a:rPr lang="en-US" smtClean="0"/>
              <a:t>11/20/15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MA_7874_13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9D445-7B58-7C45-A38A-9A75F663A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667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B373D05-A7BC-D84D-B8E3-4CD5F65FEEAA}" type="datetime1">
              <a:rPr lang="en-US" smtClean="0"/>
              <a:t>11/20/15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MA_7874_13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9D445-7B58-7C45-A38A-9A75F663A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413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13EDDAA-5F5C-384F-BC16-92F7C5900577}" type="datetime1">
              <a:rPr lang="en-US" smtClean="0"/>
              <a:t>11/20/15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MA_7874_13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9D445-7B58-7C45-A38A-9A75F663A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231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6433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81436"/>
            <a:ext cx="8229600" cy="5243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4101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MA_7874_13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3325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D9D445-7B58-7C45-A38A-9A75F663A8C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049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SzPct val="50000"/>
        <a:buFont typeface="Wingdings" charset="2"/>
        <a:buChar char="Ø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SzPct val="50000"/>
        <a:buFont typeface="Wingdings" charset="2"/>
        <a:buChar char="²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SzPct val="50000"/>
        <a:buFont typeface="Wingdings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SzPct val="50000"/>
        <a:buFont typeface="Wingdings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Inversion Transactions and Section 7874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MA_7874_13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9D445-7B58-7C45-A38A-9A75F663A8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329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675" y="-11795"/>
            <a:ext cx="8229600" cy="643325"/>
          </a:xfrm>
        </p:spPr>
        <p:txBody>
          <a:bodyPr>
            <a:normAutofit fontScale="90000"/>
          </a:bodyPr>
          <a:lstStyle/>
          <a:p>
            <a:r>
              <a:rPr lang="en-US" b="1" u="sng" dirty="0" smtClean="0"/>
              <a:t>Inversions</a:t>
            </a:r>
            <a:endParaRPr lang="en-US" b="1" u="sn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Presentation_2015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ECE6B9-A0C1-7744-9F00-8F132D053D89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1045564" y="2062947"/>
            <a:ext cx="1" cy="1470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471406" y="1471069"/>
            <a:ext cx="1100266" cy="6344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Public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428875" y="2552046"/>
            <a:ext cx="1136941" cy="659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 Parent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2796" y="3516056"/>
            <a:ext cx="1176678" cy="659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Existing Foreign Operations</a:t>
            </a:r>
            <a:endParaRPr lang="en-US" sz="1400" dirty="0"/>
          </a:p>
        </p:txBody>
      </p:sp>
      <p:sp>
        <p:nvSpPr>
          <p:cNvPr id="10" name="Oval 9"/>
          <p:cNvSpPr/>
          <p:nvPr/>
        </p:nvSpPr>
        <p:spPr>
          <a:xfrm>
            <a:off x="1616177" y="2552048"/>
            <a:ext cx="701749" cy="6592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FMV</a:t>
            </a:r>
            <a:endParaRPr lang="en-US" sz="1100" dirty="0" smtClean="0"/>
          </a:p>
          <a:p>
            <a:pPr algn="ctr"/>
            <a:r>
              <a:rPr lang="en-US" sz="1100" dirty="0" smtClean="0"/>
              <a:t>$</a:t>
            </a:r>
            <a:r>
              <a:rPr lang="en-US" sz="1100" dirty="0" err="1" smtClean="0"/>
              <a:t>4X</a:t>
            </a:r>
            <a:endParaRPr lang="en-US" sz="1100" dirty="0"/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3218139" y="2045227"/>
            <a:ext cx="1" cy="1470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665246" y="1453349"/>
            <a:ext cx="1100266" cy="6344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Public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2622715" y="2534326"/>
            <a:ext cx="1136941" cy="659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Foreign</a:t>
            </a:r>
          </a:p>
          <a:p>
            <a:pPr algn="ctr"/>
            <a:r>
              <a:rPr lang="en-US" dirty="0" smtClean="0"/>
              <a:t>Target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576636" y="3498336"/>
            <a:ext cx="1176678" cy="659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Foreign Operations</a:t>
            </a:r>
            <a:endParaRPr lang="en-US" sz="1400" dirty="0"/>
          </a:p>
        </p:txBody>
      </p:sp>
      <p:sp>
        <p:nvSpPr>
          <p:cNvPr id="15" name="Oval 14"/>
          <p:cNvSpPr/>
          <p:nvPr/>
        </p:nvSpPr>
        <p:spPr>
          <a:xfrm>
            <a:off x="3831282" y="2534328"/>
            <a:ext cx="701749" cy="6592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 smtClean="0"/>
              <a:t>FMV</a:t>
            </a:r>
            <a:endParaRPr lang="en-US" sz="1100" dirty="0" smtClean="0"/>
          </a:p>
          <a:p>
            <a:pPr algn="ctr"/>
            <a:r>
              <a:rPr lang="en-US" sz="1100" dirty="0" smtClean="0"/>
              <a:t>&gt;$X</a:t>
            </a:r>
            <a:endParaRPr lang="en-US" sz="1100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6905861" y="2027623"/>
            <a:ext cx="0" cy="7354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4949470" y="661343"/>
            <a:ext cx="1275907" cy="6344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US Parent Public</a:t>
            </a:r>
            <a:endParaRPr lang="en-US" sz="1400" dirty="0"/>
          </a:p>
        </p:txBody>
      </p:sp>
      <p:sp>
        <p:nvSpPr>
          <p:cNvPr id="18" name="Rectangle 17"/>
          <p:cNvSpPr/>
          <p:nvPr/>
        </p:nvSpPr>
        <p:spPr>
          <a:xfrm>
            <a:off x="6225377" y="1781305"/>
            <a:ext cx="1488558" cy="659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NFP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718562" y="2996955"/>
            <a:ext cx="1127052" cy="659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US Parent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164589" y="2986314"/>
            <a:ext cx="1127052" cy="659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Foreign</a:t>
            </a:r>
          </a:p>
          <a:p>
            <a:pPr algn="ctr"/>
            <a:r>
              <a:rPr lang="en-US" sz="1400" dirty="0" smtClean="0"/>
              <a:t>Target</a:t>
            </a:r>
            <a:endParaRPr lang="en-US" sz="1400" dirty="0"/>
          </a:p>
        </p:txBody>
      </p:sp>
      <p:cxnSp>
        <p:nvCxnSpPr>
          <p:cNvPr id="21" name="Elbow Connector 20"/>
          <p:cNvCxnSpPr/>
          <p:nvPr/>
        </p:nvCxnSpPr>
        <p:spPr>
          <a:xfrm rot="16200000" flipH="1">
            <a:off x="7003328" y="3292895"/>
            <a:ext cx="7092" cy="1442482"/>
          </a:xfrm>
          <a:prstGeom prst="bentConnector3">
            <a:avLst>
              <a:gd name="adj1" fmla="val -1761599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7410893" y="657798"/>
            <a:ext cx="1275907" cy="6344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Foreign Parent Public</a:t>
            </a:r>
            <a:endParaRPr lang="en-US" sz="1400" dirty="0"/>
          </a:p>
        </p:txBody>
      </p:sp>
      <p:sp>
        <p:nvSpPr>
          <p:cNvPr id="23" name="Rectangle 22"/>
          <p:cNvSpPr/>
          <p:nvPr/>
        </p:nvSpPr>
        <p:spPr>
          <a:xfrm>
            <a:off x="5722107" y="4010590"/>
            <a:ext cx="1127052" cy="659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Existing Foreign Operations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164589" y="4017682"/>
            <a:ext cx="1127052" cy="659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Foreign</a:t>
            </a:r>
          </a:p>
          <a:p>
            <a:pPr algn="ctr"/>
            <a:r>
              <a:rPr lang="en-US" sz="1400" dirty="0" smtClean="0"/>
              <a:t>Operations</a:t>
            </a:r>
            <a:endParaRPr lang="en-US" sz="1400" dirty="0"/>
          </a:p>
        </p:txBody>
      </p:sp>
      <p:cxnSp>
        <p:nvCxnSpPr>
          <p:cNvPr id="25" name="Straight Connector 24"/>
          <p:cNvCxnSpPr/>
          <p:nvPr/>
        </p:nvCxnSpPr>
        <p:spPr>
          <a:xfrm flipH="1" flipV="1">
            <a:off x="6038525" y="1202844"/>
            <a:ext cx="931131" cy="5784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6969656" y="1292206"/>
            <a:ext cx="1079191" cy="4890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866137" y="1447596"/>
            <a:ext cx="6379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&lt;80%</a:t>
            </a:r>
            <a:endParaRPr 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7686062" y="1507846"/>
            <a:ext cx="6379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&gt;20%</a:t>
            </a:r>
            <a:endParaRPr lang="en-US" sz="1200" dirty="0"/>
          </a:p>
        </p:txBody>
      </p:sp>
      <p:sp>
        <p:nvSpPr>
          <p:cNvPr id="29" name="Text Placeholder 4"/>
          <p:cNvSpPr txBox="1">
            <a:spLocks/>
          </p:cNvSpPr>
          <p:nvPr/>
        </p:nvSpPr>
        <p:spPr>
          <a:xfrm>
            <a:off x="471406" y="4619314"/>
            <a:ext cx="3359889" cy="167994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500"/>
              </a:spcBef>
              <a:spcAft>
                <a:spcPts val="600"/>
              </a:spcAft>
              <a:buClr>
                <a:schemeClr val="bg1"/>
              </a:buClr>
              <a:buSzPct val="35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-2286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Clr>
                <a:schemeClr val="accent6"/>
              </a:buClr>
              <a:buSzPct val="75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2064" indent="-2286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Clr>
                <a:schemeClr val="accent6"/>
              </a:buClr>
              <a:buSzPct val="75000"/>
              <a:buFont typeface="Arial" pitchFamily="34" charset="0"/>
              <a:buChar char="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49808" indent="-2286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Clr>
                <a:schemeClr val="accent6"/>
              </a:buClr>
              <a:buSzPct val="75000"/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24128" indent="-2286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Clr>
                <a:schemeClr val="accent6"/>
              </a:buClr>
              <a:buSzPct val="75000"/>
              <a:buFont typeface="Arial" pitchFamily="34" charset="0"/>
              <a:buChar char="&gt;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1600" dirty="0" smtClean="0"/>
              <a:t>Combination transactions ignore the SBA test and focus instead only on the continuity test</a:t>
            </a:r>
          </a:p>
          <a:p>
            <a:pPr lvl="1"/>
            <a:r>
              <a:rPr lang="en-US" sz="1600" dirty="0" smtClean="0"/>
              <a:t>Focus is on a Foreign Target that is worth more than 25% of US Parent</a:t>
            </a:r>
            <a:endParaRPr lang="en-US" sz="1600" dirty="0"/>
          </a:p>
        </p:txBody>
      </p:sp>
      <p:sp>
        <p:nvSpPr>
          <p:cNvPr id="30" name="Text Placeholder 4"/>
          <p:cNvSpPr txBox="1">
            <a:spLocks/>
          </p:cNvSpPr>
          <p:nvPr/>
        </p:nvSpPr>
        <p:spPr>
          <a:xfrm>
            <a:off x="4451263" y="4819802"/>
            <a:ext cx="4788701" cy="167994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500"/>
              </a:spcBef>
              <a:spcAft>
                <a:spcPts val="600"/>
              </a:spcAft>
              <a:buClr>
                <a:schemeClr val="bg1"/>
              </a:buClr>
              <a:buSzPct val="35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-2286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Clr>
                <a:schemeClr val="accent6"/>
              </a:buClr>
              <a:buSzPct val="75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2064" indent="-2286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Clr>
                <a:schemeClr val="accent6"/>
              </a:buClr>
              <a:buSzPct val="75000"/>
              <a:buFont typeface="Arial" pitchFamily="34" charset="0"/>
              <a:buChar char="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49808" indent="-2286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Clr>
                <a:schemeClr val="accent6"/>
              </a:buClr>
              <a:buSzPct val="75000"/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24128" indent="-2286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Clr>
                <a:schemeClr val="accent6"/>
              </a:buClr>
              <a:buSzPct val="75000"/>
              <a:buFont typeface="Arial" pitchFamily="34" charset="0"/>
              <a:buChar char="&gt;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Combination complies with inversion rules because Foreign Target shareholders, collectively, receive more than 20% of </a:t>
            </a:r>
            <a:r>
              <a:rPr lang="en-US" dirty="0" err="1" smtClean="0"/>
              <a:t>NFP</a:t>
            </a:r>
            <a:r>
              <a:rPr lang="en-US" dirty="0" smtClean="0"/>
              <a:t> (80% continuity test is </a:t>
            </a:r>
            <a:r>
              <a:rPr lang="en-US" u="sng" dirty="0" smtClean="0"/>
              <a:t>not</a:t>
            </a:r>
            <a:r>
              <a:rPr lang="en-US" dirty="0" smtClean="0"/>
              <a:t> met).</a:t>
            </a:r>
          </a:p>
          <a:p>
            <a:pPr lvl="1"/>
            <a:r>
              <a:rPr lang="en-US" dirty="0" smtClean="0"/>
              <a:t>The SBA Test is irrelevant because </a:t>
            </a:r>
            <a:r>
              <a:rPr lang="en-US" dirty="0" err="1" smtClean="0"/>
              <a:t>NFP</a:t>
            </a:r>
            <a:r>
              <a:rPr lang="en-US" dirty="0" smtClean="0"/>
              <a:t> is out of the rules under the continuity test, so </a:t>
            </a:r>
            <a:r>
              <a:rPr lang="en-US" dirty="0" err="1" smtClean="0"/>
              <a:t>NFP</a:t>
            </a:r>
            <a:r>
              <a:rPr lang="en-US" dirty="0" smtClean="0"/>
              <a:t> can be formed anywhere</a:t>
            </a:r>
          </a:p>
          <a:p>
            <a:pPr lvl="1"/>
            <a:r>
              <a:rPr lang="en-US" dirty="0" smtClean="0"/>
              <a:t>Still taxable to the former US shareholders of US Parent because of the 50% continuity rule.</a:t>
            </a:r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 flipH="1">
            <a:off x="4605638" y="786809"/>
            <a:ext cx="35675" cy="582900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817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 smtClean="0"/>
              <a:t>Anti-Inversion Guidance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Notice 2014-52</a:t>
            </a:r>
          </a:p>
          <a:p>
            <a:pPr lvl="1"/>
            <a:r>
              <a:rPr lang="en-US" dirty="0" smtClean="0"/>
              <a:t>Rules regarding non-ordinary course distributions of the domestic entity</a:t>
            </a:r>
          </a:p>
          <a:p>
            <a:pPr lvl="1"/>
            <a:r>
              <a:rPr lang="en-US" dirty="0" smtClean="0"/>
              <a:t>Certain stock issues to the foreign target </a:t>
            </a:r>
            <a:r>
              <a:rPr lang="en-US" dirty="0" err="1" smtClean="0"/>
              <a:t>SHs</a:t>
            </a:r>
            <a:r>
              <a:rPr lang="en-US" dirty="0" smtClean="0"/>
              <a:t> can be disregarded (inflates US company % interest)</a:t>
            </a:r>
          </a:p>
          <a:p>
            <a:pPr lvl="1"/>
            <a:r>
              <a:rPr lang="en-US" dirty="0" smtClean="0"/>
              <a:t>Loans by foreign sub CFC to foreign target or </a:t>
            </a:r>
            <a:r>
              <a:rPr lang="en-US" dirty="0" err="1" smtClean="0"/>
              <a:t>NFP</a:t>
            </a:r>
            <a:r>
              <a:rPr lang="en-US" dirty="0" smtClean="0"/>
              <a:t> treated as deemed dividend to US target</a:t>
            </a:r>
          </a:p>
          <a:p>
            <a:r>
              <a:rPr lang="en-US" b="1" dirty="0" smtClean="0"/>
              <a:t>Notice 2015-79</a:t>
            </a:r>
          </a:p>
          <a:p>
            <a:pPr lvl="1"/>
            <a:r>
              <a:rPr lang="en-US" dirty="0" err="1" smtClean="0"/>
              <a:t>NFP</a:t>
            </a:r>
            <a:r>
              <a:rPr lang="en-US" dirty="0" smtClean="0"/>
              <a:t> must be subject to residence basis tax for SBA purposes</a:t>
            </a:r>
          </a:p>
          <a:p>
            <a:pPr lvl="1"/>
            <a:r>
              <a:rPr lang="en-US" dirty="0" smtClean="0"/>
              <a:t>Expand definition of “inversion gain”</a:t>
            </a:r>
          </a:p>
          <a:p>
            <a:pPr lvl="1"/>
            <a:r>
              <a:rPr lang="en-US" dirty="0" smtClean="0"/>
              <a:t>All exchanging </a:t>
            </a:r>
            <a:r>
              <a:rPr lang="en-US" dirty="0" err="1" smtClean="0"/>
              <a:t>SHs</a:t>
            </a:r>
            <a:r>
              <a:rPr lang="en-US" dirty="0" smtClean="0"/>
              <a:t> must recognize all gain upon exchange of CFC stock regardless of the CFC’s undistributed </a:t>
            </a:r>
            <a:r>
              <a:rPr lang="en-US" dirty="0" err="1" smtClean="0"/>
              <a:t>E&amp;Ps</a:t>
            </a:r>
            <a:r>
              <a:rPr lang="en-US" dirty="0" smtClean="0"/>
              <a:t> if the CFC is no longer a CFC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MA_7874_13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9D445-7B58-7C45-A38A-9A75F663A8C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081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/>
              <a:t>Anti-Inversion Guidance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45" y="1292772"/>
            <a:ext cx="8539655" cy="4708635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MA_7874_13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9D445-7B58-7C45-A38A-9A75F663A8C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02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>
            <a:stCxn id="10" idx="4"/>
          </p:cNvCxnSpPr>
          <p:nvPr/>
        </p:nvCxnSpPr>
        <p:spPr>
          <a:xfrm flipH="1">
            <a:off x="1360967" y="1360967"/>
            <a:ext cx="1" cy="1470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934582" y="744279"/>
            <a:ext cx="0" cy="5316279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979022" y="726559"/>
            <a:ext cx="0" cy="5316279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723014" y="726559"/>
            <a:ext cx="1275907" cy="6344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Public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80484" y="1807536"/>
            <a:ext cx="1488558" cy="659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McDermott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828799" y="2275369"/>
            <a:ext cx="382773" cy="2161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US</a:t>
            </a:r>
            <a:endParaRPr lang="en-US" sz="1100" dirty="0"/>
          </a:p>
        </p:txBody>
      </p:sp>
      <p:sp>
        <p:nvSpPr>
          <p:cNvPr id="13" name="Rectangle 12"/>
          <p:cNvSpPr/>
          <p:nvPr/>
        </p:nvSpPr>
        <p:spPr>
          <a:xfrm>
            <a:off x="684029" y="2831801"/>
            <a:ext cx="1488558" cy="659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McDermott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488559" y="3320899"/>
            <a:ext cx="790354" cy="2161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Foreign</a:t>
            </a:r>
            <a:endParaRPr lang="en-US" sz="1100" dirty="0"/>
          </a:p>
        </p:txBody>
      </p:sp>
      <p:sp>
        <p:nvSpPr>
          <p:cNvPr id="15" name="Text Placeholder 5"/>
          <p:cNvSpPr txBox="1">
            <a:spLocks/>
          </p:cNvSpPr>
          <p:nvPr/>
        </p:nvSpPr>
        <p:spPr>
          <a:xfrm>
            <a:off x="207601" y="4285899"/>
            <a:ext cx="2620656" cy="115797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ts val="500"/>
              </a:spcBef>
              <a:spcAft>
                <a:spcPts val="600"/>
              </a:spcAft>
              <a:buClr>
                <a:schemeClr val="bg1"/>
              </a:buClr>
              <a:buSzPct val="35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-2286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Clr>
                <a:schemeClr val="accent6"/>
              </a:buClr>
              <a:buSzPct val="75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2064" indent="-2286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Clr>
                <a:schemeClr val="accent6"/>
              </a:buClr>
              <a:buSzPct val="75000"/>
              <a:buFont typeface="Arial" pitchFamily="34" charset="0"/>
              <a:buChar char="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49808" indent="-2286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Clr>
                <a:schemeClr val="accent6"/>
              </a:buClr>
              <a:buSzPct val="75000"/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24128" indent="-2286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Clr>
                <a:schemeClr val="accent6"/>
              </a:buClr>
              <a:buSzPct val="75000"/>
              <a:buFont typeface="Arial" pitchFamily="34" charset="0"/>
              <a:buChar char="&gt;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McDermott Foreign </a:t>
            </a:r>
            <a:r>
              <a:rPr lang="en-US" dirty="0" err="1" smtClean="0"/>
              <a:t>corp</a:t>
            </a:r>
            <a:r>
              <a:rPr lang="en-US" dirty="0" smtClean="0"/>
              <a:t> tenders for McDermott US stock in exchange for McDermott Foreign stock</a:t>
            </a:r>
          </a:p>
        </p:txBody>
      </p:sp>
      <p:cxnSp>
        <p:nvCxnSpPr>
          <p:cNvPr id="18" name="Straight Connector 17"/>
          <p:cNvCxnSpPr>
            <a:stCxn id="19" idx="4"/>
          </p:cNvCxnSpPr>
          <p:nvPr/>
        </p:nvCxnSpPr>
        <p:spPr>
          <a:xfrm>
            <a:off x="4299083" y="1364512"/>
            <a:ext cx="0" cy="2473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3661129" y="730104"/>
            <a:ext cx="1275907" cy="6344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Public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3618599" y="1811081"/>
            <a:ext cx="1488558" cy="659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McDermott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766914" y="2278914"/>
            <a:ext cx="382773" cy="2161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US</a:t>
            </a:r>
            <a:endParaRPr lang="en-US" sz="1100" dirty="0"/>
          </a:p>
        </p:txBody>
      </p:sp>
      <p:sp>
        <p:nvSpPr>
          <p:cNvPr id="22" name="Rectangle 21"/>
          <p:cNvSpPr/>
          <p:nvPr/>
        </p:nvSpPr>
        <p:spPr>
          <a:xfrm>
            <a:off x="3622144" y="2835346"/>
            <a:ext cx="1488558" cy="659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McDermott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426674" y="3324444"/>
            <a:ext cx="790354" cy="2161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Foreign</a:t>
            </a:r>
            <a:endParaRPr lang="en-US" sz="1100" dirty="0"/>
          </a:p>
        </p:txBody>
      </p:sp>
      <p:sp>
        <p:nvSpPr>
          <p:cNvPr id="24" name="Text Placeholder 5"/>
          <p:cNvSpPr txBox="1">
            <a:spLocks/>
          </p:cNvSpPr>
          <p:nvPr/>
        </p:nvSpPr>
        <p:spPr>
          <a:xfrm>
            <a:off x="3080904" y="4864884"/>
            <a:ext cx="2898117" cy="115797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ts val="500"/>
              </a:spcBef>
              <a:spcAft>
                <a:spcPts val="600"/>
              </a:spcAft>
              <a:buClr>
                <a:schemeClr val="bg1"/>
              </a:buClr>
              <a:buSzPct val="35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-2286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Clr>
                <a:schemeClr val="accent6"/>
              </a:buClr>
              <a:buSzPct val="75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2064" indent="-2286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Clr>
                <a:schemeClr val="accent6"/>
              </a:buClr>
              <a:buSzPct val="75000"/>
              <a:buFont typeface="Arial" pitchFamily="34" charset="0"/>
              <a:buChar char="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49808" indent="-2286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Clr>
                <a:schemeClr val="accent6"/>
              </a:buClr>
              <a:buSzPct val="75000"/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24128" indent="-2286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Clr>
                <a:schemeClr val="accent6"/>
              </a:buClr>
              <a:buSzPct val="75000"/>
              <a:buFont typeface="Arial" pitchFamily="34" charset="0"/>
              <a:buChar char="&gt;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US merger sub merges into </a:t>
            </a:r>
            <a:r>
              <a:rPr lang="en-US" dirty="0" err="1" smtClean="0"/>
              <a:t>McD</a:t>
            </a:r>
            <a:r>
              <a:rPr lang="en-US" dirty="0" smtClean="0"/>
              <a:t> US with MCD US surviving; tax free reorganization to public shareholders</a:t>
            </a:r>
          </a:p>
          <a:p>
            <a:pPr lvl="1"/>
            <a:r>
              <a:rPr lang="en-US" dirty="0" err="1" smtClean="0"/>
              <a:t>McD</a:t>
            </a:r>
            <a:r>
              <a:rPr lang="en-US" dirty="0" smtClean="0"/>
              <a:t> US stock converted into </a:t>
            </a:r>
            <a:r>
              <a:rPr lang="en-US" dirty="0" err="1" smtClean="0"/>
              <a:t>McD</a:t>
            </a:r>
            <a:r>
              <a:rPr lang="en-US" dirty="0" smtClean="0"/>
              <a:t> Foreign stock and US Merger Sub stock converted into </a:t>
            </a:r>
            <a:r>
              <a:rPr lang="en-US" dirty="0" err="1" smtClean="0"/>
              <a:t>McD</a:t>
            </a:r>
            <a:r>
              <a:rPr lang="en-US" dirty="0" smtClean="0"/>
              <a:t> US stock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646954" y="3838346"/>
            <a:ext cx="1488558" cy="659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 Merger</a:t>
            </a:r>
          </a:p>
          <a:p>
            <a:pPr algn="ctr"/>
            <a:r>
              <a:rPr lang="en-US" dirty="0" smtClean="0"/>
              <a:t>Sub</a:t>
            </a:r>
            <a:endParaRPr lang="en-US" dirty="0"/>
          </a:p>
        </p:txBody>
      </p:sp>
      <p:sp>
        <p:nvSpPr>
          <p:cNvPr id="29" name="Arc 28"/>
          <p:cNvSpPr/>
          <p:nvPr/>
        </p:nvSpPr>
        <p:spPr>
          <a:xfrm rot="10577726">
            <a:off x="3057981" y="2107414"/>
            <a:ext cx="1096721" cy="2028410"/>
          </a:xfrm>
          <a:prstGeom prst="arc">
            <a:avLst>
              <a:gd name="adj1" fmla="val 16200000"/>
              <a:gd name="adj2" fmla="val 5061096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3038374" y="2878428"/>
            <a:ext cx="10419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merge</a:t>
            </a:r>
            <a:endParaRPr lang="en-US" sz="1200" dirty="0"/>
          </a:p>
        </p:txBody>
      </p:sp>
      <p:cxnSp>
        <p:nvCxnSpPr>
          <p:cNvPr id="38" name="Straight Connector 37"/>
          <p:cNvCxnSpPr>
            <a:stCxn id="39" idx="4"/>
          </p:cNvCxnSpPr>
          <p:nvPr/>
        </p:nvCxnSpPr>
        <p:spPr>
          <a:xfrm flipH="1">
            <a:off x="6935942" y="1385777"/>
            <a:ext cx="1" cy="1470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6297989" y="751369"/>
            <a:ext cx="1275907" cy="6344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Public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6255459" y="1832346"/>
            <a:ext cx="1488558" cy="659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McDermott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6259004" y="2856611"/>
            <a:ext cx="1488558" cy="659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McDermott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7075151" y="2300179"/>
            <a:ext cx="790354" cy="2161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Foreign</a:t>
            </a:r>
            <a:endParaRPr lang="en-US" sz="1100" dirty="0"/>
          </a:p>
        </p:txBody>
      </p:sp>
      <p:sp>
        <p:nvSpPr>
          <p:cNvPr id="44" name="Text Placeholder 5"/>
          <p:cNvSpPr txBox="1">
            <a:spLocks/>
          </p:cNvSpPr>
          <p:nvPr/>
        </p:nvSpPr>
        <p:spPr>
          <a:xfrm>
            <a:off x="6186611" y="4310708"/>
            <a:ext cx="2620656" cy="202702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ts val="500"/>
              </a:spcBef>
              <a:spcAft>
                <a:spcPts val="600"/>
              </a:spcAft>
              <a:buClr>
                <a:schemeClr val="bg1"/>
              </a:buClr>
              <a:buSzPct val="35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-2286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Clr>
                <a:schemeClr val="accent6"/>
              </a:buClr>
              <a:buSzPct val="75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2064" indent="-2286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Clr>
                <a:schemeClr val="accent6"/>
              </a:buClr>
              <a:buSzPct val="75000"/>
              <a:buFont typeface="Arial" pitchFamily="34" charset="0"/>
              <a:buChar char="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49808" indent="-2286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Clr>
                <a:schemeClr val="accent6"/>
              </a:buClr>
              <a:buSzPct val="75000"/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24128" indent="-2286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Clr>
                <a:schemeClr val="accent6"/>
              </a:buClr>
              <a:buSzPct val="75000"/>
              <a:buFont typeface="Arial" pitchFamily="34" charset="0"/>
              <a:buChar char="&gt;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err="1" smtClean="0"/>
              <a:t>McD</a:t>
            </a:r>
            <a:r>
              <a:rPr lang="en-US" dirty="0" smtClean="0"/>
              <a:t> Foreign no longer a “CFC”</a:t>
            </a:r>
          </a:p>
          <a:p>
            <a:pPr lvl="1"/>
            <a:r>
              <a:rPr lang="en-US" dirty="0" smtClean="0"/>
              <a:t>Congress enacted </a:t>
            </a:r>
            <a:r>
              <a:rPr lang="en-US" dirty="0" smtClean="0"/>
              <a:t>sec. 1248(</a:t>
            </a:r>
            <a:r>
              <a:rPr lang="en-US" dirty="0" err="1" smtClean="0"/>
              <a:t>i</a:t>
            </a:r>
            <a:r>
              <a:rPr lang="en-US" dirty="0" smtClean="0"/>
              <a:t>) </a:t>
            </a:r>
            <a:r>
              <a:rPr lang="en-US" dirty="0" smtClean="0"/>
              <a:t>that </a:t>
            </a:r>
            <a:r>
              <a:rPr lang="en-US" dirty="0" smtClean="0"/>
              <a:t>requires </a:t>
            </a:r>
            <a:r>
              <a:rPr lang="en-US" dirty="0" smtClean="0"/>
              <a:t>former US parent (like </a:t>
            </a:r>
            <a:r>
              <a:rPr lang="en-US" dirty="0" err="1" smtClean="0"/>
              <a:t>McD</a:t>
            </a:r>
            <a:r>
              <a:rPr lang="en-US" dirty="0" smtClean="0"/>
              <a:t> US) to include in income all the earnings of the former foreign subsidiary (like </a:t>
            </a:r>
            <a:r>
              <a:rPr lang="en-US" dirty="0" err="1" smtClean="0"/>
              <a:t>McD</a:t>
            </a:r>
            <a:r>
              <a:rPr lang="en-US" dirty="0" smtClean="0"/>
              <a:t> Foreign)</a:t>
            </a:r>
          </a:p>
        </p:txBody>
      </p:sp>
      <p:sp>
        <p:nvSpPr>
          <p:cNvPr id="45" name="Rectangle 44"/>
          <p:cNvSpPr/>
          <p:nvPr/>
        </p:nvSpPr>
        <p:spPr>
          <a:xfrm>
            <a:off x="7241758" y="3335079"/>
            <a:ext cx="691053" cy="2161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US</a:t>
            </a:r>
            <a:endParaRPr lang="en-US" sz="1100" dirty="0"/>
          </a:p>
        </p:txBody>
      </p:sp>
      <p:sp>
        <p:nvSpPr>
          <p:cNvPr id="46" name="Arc 45"/>
          <p:cNvSpPr/>
          <p:nvPr/>
        </p:nvSpPr>
        <p:spPr>
          <a:xfrm>
            <a:off x="7316451" y="2095101"/>
            <a:ext cx="862222" cy="1026538"/>
          </a:xfrm>
          <a:prstGeom prst="arc">
            <a:avLst>
              <a:gd name="adj1" fmla="val 16200000"/>
              <a:gd name="adj2" fmla="val 557831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8178673" y="2132069"/>
            <a:ext cx="10007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“</a:t>
            </a:r>
            <a:r>
              <a:rPr lang="en-US" sz="1200" dirty="0" smtClean="0"/>
              <a:t>Hook” stock (stock in </a:t>
            </a:r>
            <a:r>
              <a:rPr lang="en-US" sz="1200" dirty="0" err="1" smtClean="0"/>
              <a:t>McD</a:t>
            </a:r>
            <a:r>
              <a:rPr lang="en-US" sz="1200" dirty="0" smtClean="0"/>
              <a:t> Foreign still held by </a:t>
            </a:r>
            <a:r>
              <a:rPr lang="en-US" sz="1200" dirty="0" err="1" smtClean="0"/>
              <a:t>McD</a:t>
            </a:r>
            <a:r>
              <a:rPr lang="en-US" sz="1200" dirty="0" smtClean="0"/>
              <a:t> US)</a:t>
            </a:r>
            <a:endParaRPr 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2169042" y="0"/>
            <a:ext cx="5565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smtClean="0"/>
              <a:t>Inversions: McDermott (1980’s)</a:t>
            </a:r>
            <a:endParaRPr lang="en-US" sz="3200" b="1" u="sng" dirty="0"/>
          </a:p>
        </p:txBody>
      </p:sp>
    </p:spTree>
    <p:extLst>
      <p:ext uri="{BB962C8B-B14F-4D97-AF65-F5344CB8AC3E}">
        <p14:creationId xmlns:p14="http://schemas.microsoft.com/office/powerpoint/2010/main" val="17292677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6414949" y="4158309"/>
            <a:ext cx="1311347" cy="659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7" name="Rectangle 56"/>
          <p:cNvSpPr/>
          <p:nvPr/>
        </p:nvSpPr>
        <p:spPr>
          <a:xfrm>
            <a:off x="836429" y="3173029"/>
            <a:ext cx="1488558" cy="659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49" name="Straight Connector 48"/>
          <p:cNvCxnSpPr/>
          <p:nvPr/>
        </p:nvCxnSpPr>
        <p:spPr>
          <a:xfrm>
            <a:off x="4990194" y="2988730"/>
            <a:ext cx="0" cy="3615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3448479" y="2988730"/>
            <a:ext cx="0" cy="3615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 flipH="1">
            <a:off x="1360967" y="1549795"/>
            <a:ext cx="1" cy="1470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2764462" y="744279"/>
            <a:ext cx="63795" cy="5908769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5969876" y="726559"/>
            <a:ext cx="9146" cy="5926489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691118" y="931402"/>
            <a:ext cx="1275907" cy="6344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Public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80484" y="1996364"/>
            <a:ext cx="1488558" cy="659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</a:t>
            </a:r>
          </a:p>
          <a:p>
            <a:pPr algn="ctr"/>
            <a:r>
              <a:rPr lang="en-US" dirty="0" smtClean="0"/>
              <a:t>Parent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684029" y="3020629"/>
            <a:ext cx="1488558" cy="659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Existing Foreign Subs</a:t>
            </a:r>
            <a:endParaRPr lang="en-US" sz="16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4128963" y="1553340"/>
            <a:ext cx="0" cy="1435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3512265" y="939509"/>
            <a:ext cx="1275907" cy="6344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Public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448479" y="1999909"/>
            <a:ext cx="1488558" cy="659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 Parent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927478" y="3176570"/>
            <a:ext cx="1098712" cy="652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Existing Foreign Subs</a:t>
            </a:r>
            <a:endParaRPr lang="en-US" sz="1400" dirty="0"/>
          </a:p>
        </p:txBody>
      </p:sp>
      <p:sp>
        <p:nvSpPr>
          <p:cNvPr id="18" name="Text Placeholder 5"/>
          <p:cNvSpPr txBox="1">
            <a:spLocks/>
          </p:cNvSpPr>
          <p:nvPr/>
        </p:nvSpPr>
        <p:spPr>
          <a:xfrm>
            <a:off x="2910784" y="5053712"/>
            <a:ext cx="2898117" cy="115797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ts val="500"/>
              </a:spcBef>
              <a:spcAft>
                <a:spcPts val="600"/>
              </a:spcAft>
              <a:buClr>
                <a:schemeClr val="bg1"/>
              </a:buClr>
              <a:buSzPct val="35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-2286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Clr>
                <a:schemeClr val="accent6"/>
              </a:buClr>
              <a:buSzPct val="75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2064" indent="-2286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Clr>
                <a:schemeClr val="accent6"/>
              </a:buClr>
              <a:buSzPct val="75000"/>
              <a:buFont typeface="Arial" pitchFamily="34" charset="0"/>
              <a:buChar char="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49808" indent="-2286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Clr>
                <a:schemeClr val="accent6"/>
              </a:buClr>
              <a:buSzPct val="75000"/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24128" indent="-2286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Clr>
                <a:schemeClr val="accent6"/>
              </a:buClr>
              <a:buSzPct val="75000"/>
              <a:buFont typeface="Arial" pitchFamily="34" charset="0"/>
              <a:buChar char="&gt;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1600" dirty="0" smtClean="0"/>
              <a:t>US merger sub merges tax-free into US Parent   </a:t>
            </a:r>
          </a:p>
          <a:p>
            <a:pPr lvl="1"/>
            <a:r>
              <a:rPr lang="en-US" sz="1600" dirty="0" err="1" smtClean="0"/>
              <a:t>NFP</a:t>
            </a:r>
            <a:r>
              <a:rPr lang="en-US" sz="1600" dirty="0" smtClean="0"/>
              <a:t> typically formed in tax haven (Bermuda, Caymans, Barbados)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462103" y="4197294"/>
            <a:ext cx="1155418" cy="659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US Merger Sub</a:t>
            </a:r>
            <a:endParaRPr 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5255999" y="2655583"/>
            <a:ext cx="10419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merge</a:t>
            </a:r>
            <a:endParaRPr lang="en-US" sz="1200" dirty="0"/>
          </a:p>
        </p:txBody>
      </p:sp>
      <p:cxnSp>
        <p:nvCxnSpPr>
          <p:cNvPr id="22" name="Straight Connector 21"/>
          <p:cNvCxnSpPr>
            <a:endCxn id="56" idx="0"/>
          </p:cNvCxnSpPr>
          <p:nvPr/>
        </p:nvCxnSpPr>
        <p:spPr>
          <a:xfrm>
            <a:off x="6859996" y="1574605"/>
            <a:ext cx="58227" cy="2431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297990" y="939509"/>
            <a:ext cx="1124012" cy="6344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Public</a:t>
            </a:r>
            <a:endParaRPr lang="en-US" sz="1600" dirty="0"/>
          </a:p>
        </p:txBody>
      </p:sp>
      <p:sp>
        <p:nvSpPr>
          <p:cNvPr id="24" name="Rectangle 23"/>
          <p:cNvSpPr/>
          <p:nvPr/>
        </p:nvSpPr>
        <p:spPr>
          <a:xfrm>
            <a:off x="6255459" y="2021174"/>
            <a:ext cx="1311347" cy="659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NFP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259004" y="3045439"/>
            <a:ext cx="1311347" cy="659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 Parent</a:t>
            </a:r>
            <a:endParaRPr lang="en-US" dirty="0"/>
          </a:p>
        </p:txBody>
      </p:sp>
      <p:sp>
        <p:nvSpPr>
          <p:cNvPr id="27" name="Text Placeholder 5"/>
          <p:cNvSpPr txBox="1">
            <a:spLocks/>
          </p:cNvSpPr>
          <p:nvPr/>
        </p:nvSpPr>
        <p:spPr>
          <a:xfrm>
            <a:off x="6122535" y="4856513"/>
            <a:ext cx="2888541" cy="115797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ts val="500"/>
              </a:spcBef>
              <a:spcAft>
                <a:spcPts val="600"/>
              </a:spcAft>
              <a:buClr>
                <a:schemeClr val="bg1"/>
              </a:buClr>
              <a:buSzPct val="35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-2286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Clr>
                <a:schemeClr val="accent6"/>
              </a:buClr>
              <a:buSzPct val="75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2064" indent="-2286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Clr>
                <a:schemeClr val="accent6"/>
              </a:buClr>
              <a:buSzPct val="75000"/>
              <a:buFont typeface="Arial" pitchFamily="34" charset="0"/>
              <a:buChar char="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49808" indent="-2286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Clr>
                <a:schemeClr val="accent6"/>
              </a:buClr>
              <a:buSzPct val="75000"/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24128" indent="-2286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Clr>
                <a:schemeClr val="accent6"/>
              </a:buClr>
              <a:buSzPct val="75000"/>
              <a:buFont typeface="Arial" pitchFamily="34" charset="0"/>
              <a:buChar char="&gt;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1600" dirty="0" smtClean="0"/>
              <a:t>Potentially use “Inversion” transaction to insert leverage into US group</a:t>
            </a:r>
          </a:p>
          <a:p>
            <a:pPr lvl="1"/>
            <a:r>
              <a:rPr lang="en-US" sz="1600" dirty="0" smtClean="0"/>
              <a:t>New growth under </a:t>
            </a:r>
            <a:r>
              <a:rPr lang="en-US" sz="1600" dirty="0" err="1" smtClean="0"/>
              <a:t>NFP</a:t>
            </a:r>
            <a:endParaRPr lang="en-US" sz="1600" dirty="0" smtClean="0"/>
          </a:p>
          <a:p>
            <a:pPr lvl="1"/>
            <a:r>
              <a:rPr lang="en-US" sz="1600" dirty="0" smtClean="0"/>
              <a:t>Potential restructuring of US Parent’s Existing Foreign Subs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462103" y="3158850"/>
            <a:ext cx="1098712" cy="652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NFP</a:t>
            </a:r>
            <a:endParaRPr lang="en-US" sz="1600" dirty="0"/>
          </a:p>
        </p:txBody>
      </p:sp>
      <p:cxnSp>
        <p:nvCxnSpPr>
          <p:cNvPr id="34" name="Straight Connector 33"/>
          <p:cNvCxnSpPr/>
          <p:nvPr/>
        </p:nvCxnSpPr>
        <p:spPr>
          <a:xfrm>
            <a:off x="3469744" y="2988730"/>
            <a:ext cx="152045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31" idx="2"/>
          </p:cNvCxnSpPr>
          <p:nvPr/>
        </p:nvCxnSpPr>
        <p:spPr>
          <a:xfrm>
            <a:off x="5011459" y="3810977"/>
            <a:ext cx="0" cy="47650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Freeform 54"/>
          <p:cNvSpPr/>
          <p:nvPr/>
        </p:nvSpPr>
        <p:spPr>
          <a:xfrm>
            <a:off x="4937037" y="2271034"/>
            <a:ext cx="953831" cy="2272343"/>
          </a:xfrm>
          <a:custGeom>
            <a:avLst/>
            <a:gdLst>
              <a:gd name="connsiteX0" fmla="*/ 701749 w 953831"/>
              <a:gd name="connsiteY0" fmla="*/ 2733616 h 2733616"/>
              <a:gd name="connsiteX1" fmla="*/ 914400 w 953831"/>
              <a:gd name="connsiteY1" fmla="*/ 309392 h 2733616"/>
              <a:gd name="connsiteX2" fmla="*/ 0 w 953831"/>
              <a:gd name="connsiteY2" fmla="*/ 32946 h 2733616"/>
              <a:gd name="connsiteX3" fmla="*/ 0 w 953831"/>
              <a:gd name="connsiteY3" fmla="*/ 32946 h 2733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3831" h="2733616">
                <a:moveTo>
                  <a:pt x="701749" y="2733616"/>
                </a:moveTo>
                <a:cubicBezTo>
                  <a:pt x="866553" y="1746560"/>
                  <a:pt x="1031358" y="759504"/>
                  <a:pt x="914400" y="309392"/>
                </a:cubicBezTo>
                <a:cubicBezTo>
                  <a:pt x="797442" y="-140720"/>
                  <a:pt x="0" y="32946"/>
                  <a:pt x="0" y="32946"/>
                </a:cubicBezTo>
                <a:lnTo>
                  <a:pt x="0" y="32946"/>
                </a:lnTo>
              </a:path>
            </a:pathLst>
          </a:custGeom>
          <a:noFill/>
          <a:ln w="3175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6262549" y="4005909"/>
            <a:ext cx="1311347" cy="659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Existing Foreign Subs</a:t>
            </a:r>
            <a:endParaRPr lang="en-US" sz="1400" dirty="0"/>
          </a:p>
        </p:txBody>
      </p:sp>
      <p:sp>
        <p:nvSpPr>
          <p:cNvPr id="61" name="Rectangle 60"/>
          <p:cNvSpPr/>
          <p:nvPr/>
        </p:nvSpPr>
        <p:spPr>
          <a:xfrm>
            <a:off x="7963749" y="2860156"/>
            <a:ext cx="1047327" cy="659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Future Growth</a:t>
            </a:r>
            <a:endParaRPr lang="en-US" sz="1600" dirty="0"/>
          </a:p>
        </p:txBody>
      </p:sp>
      <p:cxnSp>
        <p:nvCxnSpPr>
          <p:cNvPr id="63" name="Elbow Connector 62"/>
          <p:cNvCxnSpPr/>
          <p:nvPr/>
        </p:nvCxnSpPr>
        <p:spPr>
          <a:xfrm>
            <a:off x="6911132" y="2794082"/>
            <a:ext cx="1642743" cy="254902"/>
          </a:xfrm>
          <a:prstGeom prst="bentConnector2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169042" y="0"/>
            <a:ext cx="55651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smtClean="0"/>
              <a:t>Inversions: Helen of Troy</a:t>
            </a:r>
            <a:endParaRPr lang="en-US" sz="3200" b="1" u="sng" dirty="0"/>
          </a:p>
        </p:txBody>
      </p:sp>
      <p:sp>
        <p:nvSpPr>
          <p:cNvPr id="32" name="Text Placeholder 5"/>
          <p:cNvSpPr txBox="1">
            <a:spLocks/>
          </p:cNvSpPr>
          <p:nvPr/>
        </p:nvSpPr>
        <p:spPr>
          <a:xfrm>
            <a:off x="207601" y="4285899"/>
            <a:ext cx="2620656" cy="115797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ts val="500"/>
              </a:spcBef>
              <a:spcAft>
                <a:spcPts val="600"/>
              </a:spcAft>
              <a:buClr>
                <a:schemeClr val="bg1"/>
              </a:buClr>
              <a:buSzPct val="35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-2286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Clr>
                <a:schemeClr val="accent6"/>
              </a:buClr>
              <a:buSzPct val="75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2064" indent="-2286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Clr>
                <a:schemeClr val="accent6"/>
              </a:buClr>
              <a:buSzPct val="75000"/>
              <a:buFont typeface="Arial" pitchFamily="34" charset="0"/>
              <a:buChar char="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49808" indent="-2286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Clr>
                <a:schemeClr val="accent6"/>
              </a:buClr>
              <a:buSzPct val="75000"/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24128" indent="-2286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Clr>
                <a:schemeClr val="accent6"/>
              </a:buClr>
              <a:buSzPct val="75000"/>
              <a:buFont typeface="Arial" pitchFamily="34" charset="0"/>
              <a:buChar char="&gt;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1600" dirty="0" smtClean="0"/>
              <a:t>Taxpayers responded to new law by </a:t>
            </a:r>
            <a:r>
              <a:rPr lang="en-US" sz="1600" u="sng" dirty="0" smtClean="0"/>
              <a:t>not</a:t>
            </a:r>
            <a:r>
              <a:rPr lang="en-US" sz="1600" dirty="0" smtClean="0"/>
              <a:t> using an </a:t>
            </a:r>
            <a:r>
              <a:rPr lang="en-US" sz="1600" u="sng" dirty="0" smtClean="0"/>
              <a:t>existing</a:t>
            </a:r>
            <a:r>
              <a:rPr lang="en-US" sz="1600" dirty="0" smtClean="0"/>
              <a:t> foreign sub (like </a:t>
            </a:r>
            <a:r>
              <a:rPr lang="en-US" sz="1600" dirty="0" err="1" smtClean="0"/>
              <a:t>McD</a:t>
            </a:r>
            <a:r>
              <a:rPr lang="en-US" sz="1600" dirty="0" smtClean="0"/>
              <a:t> Foreign in prior slide), but instead using a </a:t>
            </a:r>
            <a:r>
              <a:rPr lang="en-US" sz="1600" b="1" dirty="0" smtClean="0"/>
              <a:t>newly formed foreign sub with no earnings as </a:t>
            </a:r>
            <a:r>
              <a:rPr lang="en-US" sz="1600" b="1" dirty="0" err="1" smtClean="0"/>
              <a:t>NFP</a:t>
            </a:r>
            <a:endParaRPr lang="en-US" sz="1600" b="1" dirty="0" smtClean="0"/>
          </a:p>
          <a:p>
            <a:pPr lvl="1"/>
            <a:r>
              <a:rPr lang="en-US" sz="1600" dirty="0" smtClean="0"/>
              <a:t>Avoids “hook” stock issue</a:t>
            </a:r>
          </a:p>
        </p:txBody>
      </p:sp>
    </p:spTree>
    <p:extLst>
      <p:ext uri="{BB962C8B-B14F-4D97-AF65-F5344CB8AC3E}">
        <p14:creationId xmlns:p14="http://schemas.microsoft.com/office/powerpoint/2010/main" val="8914338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7"/>
            <a:ext cx="9144000" cy="643325"/>
          </a:xfrm>
        </p:spPr>
        <p:txBody>
          <a:bodyPr>
            <a:noAutofit/>
          </a:bodyPr>
          <a:lstStyle/>
          <a:p>
            <a:r>
              <a:rPr lang="en-US" sz="3200" b="1" u="sng" dirty="0" smtClean="0"/>
              <a:t>Inversions:  The Empire Strikes Back: 367(a) </a:t>
            </a:r>
            <a:r>
              <a:rPr lang="en-US" sz="3200" b="1" u="sng" dirty="0" err="1" smtClean="0"/>
              <a:t>Regs</a:t>
            </a:r>
            <a:endParaRPr lang="en-US" sz="32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5310" y="1070926"/>
            <a:ext cx="8071945" cy="4972522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Regulations under section 367 require shareholders recognize gain in an otherwise tax-free transaction when US shareholders own &gt;50% of the transferee foreign corporation.  Reg. 1.367(a)-3(c).</a:t>
            </a:r>
          </a:p>
          <a:p>
            <a:pPr lvl="1" algn="just"/>
            <a:r>
              <a:rPr lang="en-US" dirty="0" smtClean="0"/>
              <a:t>Self-inversions taxable</a:t>
            </a:r>
          </a:p>
          <a:p>
            <a:pPr lvl="1" algn="just"/>
            <a:r>
              <a:rPr lang="en-US" dirty="0" smtClean="0"/>
              <a:t>Combinations taxable when US acquirer was larger than foreign target</a:t>
            </a:r>
          </a:p>
          <a:p>
            <a:pPr lvl="1" algn="just"/>
            <a:endParaRPr lang="en-US" dirty="0" smtClean="0"/>
          </a:p>
          <a:p>
            <a:pPr algn="just"/>
            <a:r>
              <a:rPr lang="en-US" dirty="0" smtClean="0"/>
              <a:t>In some situations, however, </a:t>
            </a:r>
            <a:r>
              <a:rPr lang="en-US" dirty="0" err="1" smtClean="0"/>
              <a:t>SH</a:t>
            </a:r>
            <a:r>
              <a:rPr lang="en-US" dirty="0" smtClean="0"/>
              <a:t>-level tax acceptable if low BIG, tax-exempt </a:t>
            </a:r>
            <a:r>
              <a:rPr lang="en-US" dirty="0" err="1" smtClean="0"/>
              <a:t>SHs</a:t>
            </a:r>
            <a:r>
              <a:rPr lang="en-US" dirty="0" smtClean="0"/>
              <a:t>, etc.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MA_7874_13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9D445-7B58-7C45-A38A-9A75F663A8C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479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7"/>
            <a:ext cx="9144000" cy="643325"/>
          </a:xfrm>
        </p:spPr>
        <p:txBody>
          <a:bodyPr>
            <a:noAutofit/>
          </a:bodyPr>
          <a:lstStyle/>
          <a:p>
            <a:r>
              <a:rPr lang="en-US" sz="3200" b="1" u="sng" dirty="0" smtClean="0"/>
              <a:t>Inversions:  The Empire Strikes Back: Section 7874</a:t>
            </a:r>
            <a:endParaRPr lang="en-US" sz="32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206" y="1070926"/>
            <a:ext cx="8476593" cy="5370090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en-US" sz="3800" b="1" u="sng" dirty="0"/>
              <a:t>7874(a</a:t>
            </a:r>
            <a:r>
              <a:rPr lang="en-US" sz="3800" b="1" u="sng" dirty="0" smtClean="0"/>
              <a:t>)</a:t>
            </a:r>
          </a:p>
          <a:p>
            <a:pPr algn="just">
              <a:lnSpc>
                <a:spcPct val="120000"/>
              </a:lnSpc>
            </a:pPr>
            <a:r>
              <a:rPr lang="en-US" sz="3800" dirty="0" smtClean="0"/>
              <a:t>If </a:t>
            </a:r>
            <a:r>
              <a:rPr lang="en-US" sz="3800" dirty="0"/>
              <a:t>(</a:t>
            </a:r>
            <a:r>
              <a:rPr lang="en-US" sz="3800" dirty="0" err="1"/>
              <a:t>i</a:t>
            </a:r>
            <a:r>
              <a:rPr lang="en-US" sz="3800" dirty="0"/>
              <a:t>) foreign corporation acquires </a:t>
            </a:r>
            <a:r>
              <a:rPr lang="en-US" sz="3800" dirty="0" smtClean="0"/>
              <a:t>substantially </a:t>
            </a:r>
            <a:r>
              <a:rPr lang="en-US" sz="3800" dirty="0"/>
              <a:t>all of US </a:t>
            </a:r>
            <a:r>
              <a:rPr lang="en-US" sz="3800" dirty="0" smtClean="0"/>
              <a:t>corporation’s </a:t>
            </a:r>
            <a:r>
              <a:rPr lang="en-US" sz="3800" dirty="0"/>
              <a:t>assets, and (ii) resulting foreign entity does not have substantial business </a:t>
            </a:r>
            <a:r>
              <a:rPr lang="en-US" sz="3800" dirty="0" smtClean="0"/>
              <a:t>activities </a:t>
            </a:r>
            <a:r>
              <a:rPr lang="en-US" sz="3800" b="1" dirty="0" smtClean="0"/>
              <a:t>(“SBA”) </a:t>
            </a:r>
            <a:r>
              <a:rPr lang="en-US" sz="3800" dirty="0" smtClean="0"/>
              <a:t>in </a:t>
            </a:r>
            <a:r>
              <a:rPr lang="en-US" sz="3800" dirty="0"/>
              <a:t>the place of its reincorporation, and (iii) shareholders receive </a:t>
            </a:r>
            <a:r>
              <a:rPr lang="en-US" sz="3800" b="1" dirty="0"/>
              <a:t>60% or more (but less than 80%) </a:t>
            </a:r>
            <a:r>
              <a:rPr lang="en-US" sz="3800" dirty="0"/>
              <a:t>of resulting foreign corporation by reason of holding US stock then certain </a:t>
            </a:r>
            <a:r>
              <a:rPr lang="en-US" sz="3800" dirty="0" smtClean="0"/>
              <a:t>tax attributes </a:t>
            </a:r>
            <a:r>
              <a:rPr lang="en-US" sz="3800" dirty="0"/>
              <a:t>limited and excise tax imposed. </a:t>
            </a:r>
            <a:endParaRPr lang="en-US" sz="3800" dirty="0" smtClean="0"/>
          </a:p>
          <a:p>
            <a:pPr marL="0" indent="0" algn="just">
              <a:lnSpc>
                <a:spcPct val="120000"/>
              </a:lnSpc>
              <a:buNone/>
            </a:pPr>
            <a:endParaRPr lang="en-US" sz="3800" dirty="0" smtClean="0"/>
          </a:p>
          <a:p>
            <a:pPr marL="0" indent="0" algn="ctr">
              <a:lnSpc>
                <a:spcPct val="120000"/>
              </a:lnSpc>
              <a:buNone/>
            </a:pPr>
            <a:r>
              <a:rPr lang="en-US" sz="3800" b="1" u="sng" dirty="0" smtClean="0"/>
              <a:t>7874(b)</a:t>
            </a:r>
            <a:r>
              <a:rPr lang="en-US" sz="3800" u="sng" dirty="0" smtClean="0"/>
              <a:t> </a:t>
            </a:r>
          </a:p>
          <a:p>
            <a:pPr algn="just">
              <a:lnSpc>
                <a:spcPct val="120000"/>
              </a:lnSpc>
            </a:pPr>
            <a:r>
              <a:rPr lang="en-US" sz="3800" dirty="0" smtClean="0"/>
              <a:t>All </a:t>
            </a:r>
            <a:r>
              <a:rPr lang="en-US" sz="3800" dirty="0"/>
              <a:t>of the above but shareholders receive 80% or more then resulting foreign corporation is a </a:t>
            </a:r>
            <a:r>
              <a:rPr lang="en-US" sz="3800" b="1" dirty="0"/>
              <a:t>US </a:t>
            </a:r>
            <a:r>
              <a:rPr lang="en-US" sz="3800" b="1" dirty="0" err="1"/>
              <a:t>corp</a:t>
            </a:r>
            <a:r>
              <a:rPr lang="en-US" sz="3800" b="1" dirty="0"/>
              <a:t> (regardless of place of incorporation). </a:t>
            </a:r>
            <a:endParaRPr lang="en-US" sz="3800" b="1" dirty="0">
              <a:effectLst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MA_7874_13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9D445-7B58-7C45-A38A-9A75F663A8C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08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639"/>
            <a:ext cx="8229600" cy="643325"/>
          </a:xfrm>
        </p:spPr>
        <p:txBody>
          <a:bodyPr>
            <a:normAutofit fontScale="90000"/>
          </a:bodyPr>
          <a:lstStyle/>
          <a:p>
            <a:r>
              <a:rPr lang="en-US" b="1" u="sng" dirty="0" smtClean="0"/>
              <a:t>Inversions: Section 7874</a:t>
            </a:r>
            <a:endParaRPr lang="en-US" b="1" u="sn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Presentation_2015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ECE6B9-A0C1-7744-9F00-8F132D053D89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cxnSp>
        <p:nvCxnSpPr>
          <p:cNvPr id="6" name="Straight Connector 5"/>
          <p:cNvCxnSpPr>
            <a:stCxn id="11" idx="4"/>
          </p:cNvCxnSpPr>
          <p:nvPr/>
        </p:nvCxnSpPr>
        <p:spPr>
          <a:xfrm flipH="1">
            <a:off x="1116430" y="2309052"/>
            <a:ext cx="1" cy="1470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478477" y="1674644"/>
            <a:ext cx="1275907" cy="6344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Public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35947" y="2755621"/>
            <a:ext cx="1488558" cy="659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 Parent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39492" y="3779886"/>
            <a:ext cx="1488558" cy="659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Existing Foreign Subs</a:t>
            </a:r>
            <a:endParaRPr lang="en-US" sz="16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3735571" y="2277147"/>
            <a:ext cx="0" cy="2473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097617" y="1642739"/>
            <a:ext cx="1275907" cy="6344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Public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55087" y="2723716"/>
            <a:ext cx="1488558" cy="659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NFP</a:t>
            </a:r>
            <a:endParaRPr lang="en-US" dirty="0" smtClean="0"/>
          </a:p>
          <a:p>
            <a:pPr algn="ctr"/>
            <a:r>
              <a:rPr lang="en-US" sz="1100" dirty="0" smtClean="0"/>
              <a:t>Bermuda, Caymans or Barbados</a:t>
            </a:r>
            <a:endParaRPr lang="en-US" sz="1100" dirty="0"/>
          </a:p>
        </p:txBody>
      </p:sp>
      <p:sp>
        <p:nvSpPr>
          <p:cNvPr id="13" name="Rectangle 12"/>
          <p:cNvSpPr/>
          <p:nvPr/>
        </p:nvSpPr>
        <p:spPr>
          <a:xfrm>
            <a:off x="3058632" y="3747981"/>
            <a:ext cx="1488558" cy="659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 Parent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083442" y="4750981"/>
            <a:ext cx="1488558" cy="659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Existing Foreign Subs</a:t>
            </a:r>
            <a:endParaRPr lang="en-US" sz="1600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4945960" y="1098610"/>
            <a:ext cx="3443" cy="5517208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4"/>
          <p:cNvSpPr txBox="1">
            <a:spLocks/>
          </p:cNvSpPr>
          <p:nvPr/>
        </p:nvSpPr>
        <p:spPr>
          <a:xfrm>
            <a:off x="5051425" y="912483"/>
            <a:ext cx="3593805" cy="5557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SzPct val="50000"/>
              <a:buFont typeface="Wingdings" charset="2"/>
              <a:buChar char="Ø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SzPct val="50000"/>
              <a:buFont typeface="Wingdings" charset="2"/>
              <a:buChar char="²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SzPct val="50000"/>
              <a:buFont typeface="Wingdings" charset="2"/>
              <a:buChar char="Ø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SzPct val="50000"/>
              <a:buFont typeface="Wingdings" charset="2"/>
              <a:buChar char="Ø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/>
              <a:t>These transactions fail section 7874 tests</a:t>
            </a:r>
          </a:p>
          <a:p>
            <a:pPr lvl="1"/>
            <a:r>
              <a:rPr lang="en-US" sz="2000" dirty="0" smtClean="0"/>
              <a:t>Typically 100% continuity so 80% test met.</a:t>
            </a:r>
          </a:p>
          <a:p>
            <a:pPr lvl="1"/>
            <a:r>
              <a:rPr lang="en-US" sz="2000" dirty="0" smtClean="0"/>
              <a:t>Little or no business activities (assets, employees, revenue) in tax haven so fail the SBA Test.</a:t>
            </a:r>
          </a:p>
          <a:p>
            <a:pPr lvl="1"/>
            <a:r>
              <a:rPr lang="en-US" sz="2000" dirty="0" smtClean="0"/>
              <a:t>Consequently, </a:t>
            </a:r>
            <a:r>
              <a:rPr lang="en-US" sz="2000" dirty="0" err="1" smtClean="0"/>
              <a:t>NFP</a:t>
            </a:r>
            <a:r>
              <a:rPr lang="en-US" sz="2000" dirty="0" smtClean="0"/>
              <a:t> treated as US Corp all US tax purposes.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8361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7661"/>
            <a:ext cx="8229600" cy="643325"/>
          </a:xfrm>
        </p:spPr>
        <p:txBody>
          <a:bodyPr>
            <a:normAutofit fontScale="90000"/>
          </a:bodyPr>
          <a:lstStyle/>
          <a:p>
            <a:r>
              <a:rPr lang="en-US" b="1" u="sng" dirty="0" smtClean="0"/>
              <a:t>Inversions after Section </a:t>
            </a:r>
            <a:r>
              <a:rPr lang="en-US" b="1" u="sng" dirty="0" smtClean="0"/>
              <a:t>7874</a:t>
            </a:r>
            <a:endParaRPr lang="en-US" b="1" u="sn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Presentation_2015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ECE6B9-A0C1-7744-9F00-8F132D053D89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951890" y="1229896"/>
            <a:ext cx="443011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0150" lvl="2" indent="-285750">
              <a:buFont typeface="Arial" charset="0"/>
              <a:buChar char="•"/>
            </a:pPr>
            <a:r>
              <a:rPr lang="en-US" dirty="0" err="1"/>
              <a:t>Actavis</a:t>
            </a:r>
            <a:r>
              <a:rPr lang="en-US" dirty="0"/>
              <a:t>/Warner </a:t>
            </a:r>
            <a:r>
              <a:rPr lang="en-US" dirty="0" err="1"/>
              <a:t>Chilcott</a:t>
            </a:r>
            <a:r>
              <a:rPr lang="en-US" dirty="0"/>
              <a:t> (Ireland)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dirty="0"/>
              <a:t>Pentair/Tyco International’s Flow Control Business (Switzerland)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dirty="0" err="1"/>
              <a:t>Perrigo</a:t>
            </a:r>
            <a:r>
              <a:rPr lang="en-US" dirty="0"/>
              <a:t>/</a:t>
            </a:r>
            <a:r>
              <a:rPr lang="en-US" dirty="0" err="1"/>
              <a:t>Elan</a:t>
            </a:r>
            <a:r>
              <a:rPr lang="en-US" dirty="0"/>
              <a:t> (Ireland)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dirty="0"/>
              <a:t>Applied Materials/Tokyo Electron (Netherlands)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dirty="0"/>
              <a:t>Endo Health/</a:t>
            </a:r>
            <a:r>
              <a:rPr lang="en-US" dirty="0" err="1"/>
              <a:t>Palladin</a:t>
            </a:r>
            <a:r>
              <a:rPr lang="en-US" dirty="0"/>
              <a:t> (Ireland)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dirty="0" err="1"/>
              <a:t>Actavis</a:t>
            </a:r>
            <a:r>
              <a:rPr lang="en-US" dirty="0"/>
              <a:t>/Forest Laboratories (Ireland)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dirty="0"/>
              <a:t>Horizon Pharma/</a:t>
            </a:r>
            <a:r>
              <a:rPr lang="en-US" dirty="0" err="1"/>
              <a:t>Vidara</a:t>
            </a:r>
            <a:r>
              <a:rPr lang="en-US" dirty="0"/>
              <a:t> Therapeutics (Ireland)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dirty="0" err="1"/>
              <a:t>Mylan</a:t>
            </a:r>
            <a:r>
              <a:rPr lang="en-US" dirty="0"/>
              <a:t>/Abbott Laboratories subsidiary (Netherlands)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dirty="0" err="1"/>
              <a:t>Covidien</a:t>
            </a:r>
            <a:r>
              <a:rPr lang="en-US" dirty="0"/>
              <a:t>/Medtronic (Ireland)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dirty="0"/>
              <a:t>Tim </a:t>
            </a:r>
            <a:r>
              <a:rPr lang="en-US" dirty="0" err="1"/>
              <a:t>Hortons</a:t>
            </a:r>
            <a:r>
              <a:rPr lang="en-US" dirty="0"/>
              <a:t>/Burger King (Canada)</a:t>
            </a:r>
          </a:p>
        </p:txBody>
      </p:sp>
      <p:sp>
        <p:nvSpPr>
          <p:cNvPr id="6" name="Rectangle 5"/>
          <p:cNvSpPr/>
          <p:nvPr/>
        </p:nvSpPr>
        <p:spPr>
          <a:xfrm>
            <a:off x="246993" y="1742642"/>
            <a:ext cx="4114800" cy="2970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/>
            <a:r>
              <a:rPr lang="en-US" sz="1700" dirty="0"/>
              <a:t>2005 – Luna Gold (Canada)</a:t>
            </a:r>
          </a:p>
          <a:p>
            <a:pPr lvl="2"/>
            <a:r>
              <a:rPr lang="en-US" sz="1700" dirty="0"/>
              <a:t>2007 – Fluid Media Networks (Canada)</a:t>
            </a:r>
          </a:p>
          <a:p>
            <a:pPr lvl="2"/>
            <a:r>
              <a:rPr lang="en-US" sz="1700" dirty="0"/>
              <a:t>2008 – Patch International (Canada)</a:t>
            </a:r>
          </a:p>
          <a:p>
            <a:pPr lvl="2"/>
            <a:r>
              <a:rPr lang="en-US" sz="1700" dirty="0"/>
              <a:t>2009 – Tim </a:t>
            </a:r>
            <a:r>
              <a:rPr lang="en-US" sz="1700" dirty="0" err="1"/>
              <a:t>Hortons</a:t>
            </a:r>
            <a:r>
              <a:rPr lang="en-US" sz="1700" dirty="0"/>
              <a:t> (Canada), Ensco International (U.K.)</a:t>
            </a:r>
          </a:p>
          <a:p>
            <a:pPr lvl="2"/>
            <a:r>
              <a:rPr lang="en-US" sz="1700" dirty="0"/>
              <a:t>2010 – </a:t>
            </a:r>
            <a:r>
              <a:rPr lang="en-US" sz="1700" dirty="0" err="1"/>
              <a:t>Plastinum</a:t>
            </a:r>
            <a:r>
              <a:rPr lang="en-US" sz="1700" dirty="0"/>
              <a:t> Polymer (Netherlands)</a:t>
            </a:r>
          </a:p>
          <a:p>
            <a:pPr lvl="2"/>
            <a:r>
              <a:rPr lang="en-US" sz="1700" dirty="0"/>
              <a:t>2012 – Rowan (U.K.), Aon (U.K.), DE Master Blenders (Netherlands)</a:t>
            </a:r>
            <a:endParaRPr lang="en-US" sz="1700" dirty="0"/>
          </a:p>
        </p:txBody>
      </p:sp>
      <p:sp>
        <p:nvSpPr>
          <p:cNvPr id="7" name="TextBox 6"/>
          <p:cNvSpPr txBox="1"/>
          <p:nvPr/>
        </p:nvSpPr>
        <p:spPr>
          <a:xfrm>
            <a:off x="1425787" y="1095172"/>
            <a:ext cx="17572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 smtClean="0"/>
              <a:t>2005-2012</a:t>
            </a:r>
            <a:endParaRPr lang="en-US" b="1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5288339" y="753800"/>
            <a:ext cx="1627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2013 +</a:t>
            </a:r>
            <a:endParaRPr lang="en-US" sz="2400" b="1" u="sng" dirty="0"/>
          </a:p>
        </p:txBody>
      </p:sp>
    </p:spTree>
    <p:extLst>
      <p:ext uri="{BB962C8B-B14F-4D97-AF65-F5344CB8AC3E}">
        <p14:creationId xmlns:p14="http://schemas.microsoft.com/office/powerpoint/2010/main" val="752260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832342" y="3611513"/>
            <a:ext cx="1127052" cy="659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" name="Text Placeholder 4"/>
          <p:cNvSpPr txBox="1">
            <a:spLocks/>
          </p:cNvSpPr>
          <p:nvPr/>
        </p:nvSpPr>
        <p:spPr>
          <a:xfrm>
            <a:off x="6010930" y="1300312"/>
            <a:ext cx="2877865" cy="478138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500"/>
              </a:spcBef>
              <a:spcAft>
                <a:spcPts val="600"/>
              </a:spcAft>
              <a:buClr>
                <a:schemeClr val="bg1"/>
              </a:buClr>
              <a:buSzPct val="35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-2286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Clr>
                <a:schemeClr val="accent6"/>
              </a:buClr>
              <a:buSzPct val="75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2064" indent="-2286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Clr>
                <a:schemeClr val="accent6"/>
              </a:buClr>
              <a:buSzPct val="75000"/>
              <a:buFont typeface="Arial" pitchFamily="34" charset="0"/>
              <a:buChar char="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49808" indent="-2286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Clr>
                <a:schemeClr val="accent6"/>
              </a:buClr>
              <a:buSzPct val="75000"/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24128" indent="-2286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Clr>
                <a:schemeClr val="accent6"/>
              </a:buClr>
              <a:buSzPct val="75000"/>
              <a:buFont typeface="Arial" pitchFamily="34" charset="0"/>
              <a:buChar char="&gt;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1800" dirty="0" err="1" smtClean="0"/>
              <a:t>NFP</a:t>
            </a:r>
            <a:r>
              <a:rPr lang="en-US" sz="1800" dirty="0" smtClean="0"/>
              <a:t> not formed </a:t>
            </a:r>
            <a:r>
              <a:rPr lang="en-US" sz="1800" dirty="0" smtClean="0"/>
              <a:t>in a “tax haven</a:t>
            </a:r>
            <a:r>
              <a:rPr lang="en-US" sz="1800" dirty="0" smtClean="0"/>
              <a:t>” but in </a:t>
            </a:r>
            <a:r>
              <a:rPr lang="en-US" sz="1800" dirty="0" smtClean="0"/>
              <a:t>a country where the overall group, tested after the transaction, can satisfy the SBA Test (here the UK)</a:t>
            </a:r>
          </a:p>
          <a:p>
            <a:pPr lvl="1"/>
            <a:r>
              <a:rPr lang="en-US" sz="1800" dirty="0" smtClean="0"/>
              <a:t>Still flunks the continuity test (generally 100% continuity in these cases) </a:t>
            </a:r>
            <a:r>
              <a:rPr lang="en-US" sz="1800" u="sng" dirty="0" smtClean="0"/>
              <a:t>but</a:t>
            </a:r>
            <a:r>
              <a:rPr lang="en-US" sz="1800" dirty="0" smtClean="0"/>
              <a:t> focus on the SBA Test to comply with the section 7874 rules</a:t>
            </a:r>
            <a:endParaRPr lang="en-US" sz="1800" dirty="0"/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1421213" y="1765005"/>
            <a:ext cx="1" cy="1470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783260" y="1173127"/>
            <a:ext cx="1275907" cy="6344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Public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40730" y="2254104"/>
            <a:ext cx="1488558" cy="659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 Parent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33915" y="3469754"/>
            <a:ext cx="1127052" cy="659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UK (etc.)</a:t>
            </a:r>
          </a:p>
          <a:p>
            <a:pPr algn="ctr"/>
            <a:r>
              <a:rPr lang="en-US" sz="1400" dirty="0" smtClean="0"/>
              <a:t>operations</a:t>
            </a:r>
            <a:endParaRPr lang="en-US" sz="140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4625157" y="1500956"/>
            <a:ext cx="0" cy="28548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987203" y="1183752"/>
            <a:ext cx="1275907" cy="6344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Public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944673" y="2264729"/>
            <a:ext cx="1488558" cy="659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NFP</a:t>
            </a:r>
            <a:endParaRPr lang="en-US" dirty="0" smtClean="0"/>
          </a:p>
          <a:p>
            <a:pPr algn="ctr"/>
            <a:r>
              <a:rPr lang="en-US" sz="1600" dirty="0" smtClean="0"/>
              <a:t>UK</a:t>
            </a:r>
            <a:endParaRPr lang="en-US" sz="1100" dirty="0"/>
          </a:p>
        </p:txBody>
      </p:sp>
      <p:sp>
        <p:nvSpPr>
          <p:cNvPr id="13" name="Rectangle 12"/>
          <p:cNvSpPr/>
          <p:nvPr/>
        </p:nvSpPr>
        <p:spPr>
          <a:xfrm>
            <a:off x="3948218" y="3288994"/>
            <a:ext cx="1488558" cy="659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 Parent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3168501" y="730104"/>
            <a:ext cx="0" cy="535171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4"/>
          <p:cNvSpPr txBox="1">
            <a:spLocks/>
          </p:cNvSpPr>
          <p:nvPr/>
        </p:nvSpPr>
        <p:spPr>
          <a:xfrm>
            <a:off x="127588" y="4621603"/>
            <a:ext cx="2679406" cy="188905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500"/>
              </a:spcBef>
              <a:spcAft>
                <a:spcPts val="600"/>
              </a:spcAft>
              <a:buClr>
                <a:schemeClr val="bg1"/>
              </a:buClr>
              <a:buSzPct val="35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-2286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Clr>
                <a:schemeClr val="accent6"/>
              </a:buClr>
              <a:buSzPct val="75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2064" indent="-2286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Clr>
                <a:schemeClr val="accent6"/>
              </a:buClr>
              <a:buSzPct val="75000"/>
              <a:buFont typeface="Arial" pitchFamily="34" charset="0"/>
              <a:buChar char="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49808" indent="-2286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Clr>
                <a:schemeClr val="accent6"/>
              </a:buClr>
              <a:buSzPct val="75000"/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24128" indent="-228600" algn="l" defTabSz="914400" rtl="0" eaLnBrk="1" latinLnBrk="0" hangingPunct="1">
              <a:spcBef>
                <a:spcPts val="300"/>
              </a:spcBef>
              <a:spcAft>
                <a:spcPts val="600"/>
              </a:spcAft>
              <a:buClr>
                <a:schemeClr val="accent6"/>
              </a:buClr>
              <a:buSzPct val="75000"/>
              <a:buFont typeface="Arial" pitchFamily="34" charset="0"/>
              <a:buChar char="&gt;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1800" dirty="0" smtClean="0"/>
              <a:t>Do the same inversion transaction (</a:t>
            </a:r>
            <a:r>
              <a:rPr lang="en-US" sz="1800" dirty="0" err="1" smtClean="0"/>
              <a:t>NFP</a:t>
            </a:r>
            <a:r>
              <a:rPr lang="en-US" sz="1800" dirty="0" smtClean="0"/>
              <a:t>, US merger Sub, etc.) but with </a:t>
            </a:r>
            <a:r>
              <a:rPr lang="en-US" sz="1800" dirty="0" err="1" smtClean="0"/>
              <a:t>NFP</a:t>
            </a:r>
            <a:r>
              <a:rPr lang="en-US" sz="1800" dirty="0" smtClean="0"/>
              <a:t> formed in a jurisdiction in which the corporate group had a meaningful presence. </a:t>
            </a:r>
            <a:endParaRPr lang="en-US" sz="1800" dirty="0"/>
          </a:p>
        </p:txBody>
      </p:sp>
      <p:sp>
        <p:nvSpPr>
          <p:cNvPr id="17" name="Rectangle 16"/>
          <p:cNvSpPr/>
          <p:nvPr/>
        </p:nvSpPr>
        <p:spPr>
          <a:xfrm>
            <a:off x="1679942" y="3459113"/>
            <a:ext cx="1127052" cy="659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ROW</a:t>
            </a:r>
          </a:p>
          <a:p>
            <a:pPr algn="ctr"/>
            <a:r>
              <a:rPr lang="en-US" sz="1400" dirty="0" smtClean="0"/>
              <a:t>operations</a:t>
            </a:r>
            <a:endParaRPr lang="en-US" sz="1400" dirty="0"/>
          </a:p>
        </p:txBody>
      </p:sp>
      <p:cxnSp>
        <p:nvCxnSpPr>
          <p:cNvPr id="20" name="Elbow Connector 19"/>
          <p:cNvCxnSpPr>
            <a:stCxn id="8" idx="0"/>
            <a:endCxn id="17" idx="0"/>
          </p:cNvCxnSpPr>
          <p:nvPr/>
        </p:nvCxnSpPr>
        <p:spPr>
          <a:xfrm rot="5400000" flipH="1" flipV="1">
            <a:off x="1515134" y="2741421"/>
            <a:ext cx="10641" cy="1446027"/>
          </a:xfrm>
          <a:prstGeom prst="bentConnector3">
            <a:avLst>
              <a:gd name="adj1" fmla="val 22482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025650" y="4715514"/>
            <a:ext cx="1127052" cy="659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3" name="Rectangle 22"/>
          <p:cNvSpPr/>
          <p:nvPr/>
        </p:nvSpPr>
        <p:spPr>
          <a:xfrm>
            <a:off x="3427223" y="4573755"/>
            <a:ext cx="1127052" cy="659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UK (etc.)</a:t>
            </a:r>
          </a:p>
          <a:p>
            <a:pPr algn="ctr"/>
            <a:r>
              <a:rPr lang="en-US" sz="1400" dirty="0" smtClean="0"/>
              <a:t>operations</a:t>
            </a:r>
            <a:endParaRPr lang="en-US" sz="1400" dirty="0"/>
          </a:p>
        </p:txBody>
      </p:sp>
      <p:sp>
        <p:nvSpPr>
          <p:cNvPr id="24" name="Rectangle 23"/>
          <p:cNvSpPr/>
          <p:nvPr/>
        </p:nvSpPr>
        <p:spPr>
          <a:xfrm>
            <a:off x="4873250" y="4563114"/>
            <a:ext cx="1127052" cy="659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ROW</a:t>
            </a:r>
          </a:p>
          <a:p>
            <a:pPr algn="ctr"/>
            <a:r>
              <a:rPr lang="en-US" sz="1400" dirty="0" smtClean="0"/>
              <a:t>operations</a:t>
            </a:r>
            <a:endParaRPr lang="en-US" sz="1400" dirty="0"/>
          </a:p>
        </p:txBody>
      </p:sp>
      <p:cxnSp>
        <p:nvCxnSpPr>
          <p:cNvPr id="25" name="Elbow Connector 24"/>
          <p:cNvCxnSpPr>
            <a:stCxn id="23" idx="0"/>
            <a:endCxn id="24" idx="0"/>
          </p:cNvCxnSpPr>
          <p:nvPr/>
        </p:nvCxnSpPr>
        <p:spPr>
          <a:xfrm rot="5400000" flipH="1" flipV="1">
            <a:off x="4708442" y="3845422"/>
            <a:ext cx="10641" cy="1446027"/>
          </a:xfrm>
          <a:prstGeom prst="bentConnector3">
            <a:avLst>
              <a:gd name="adj1" fmla="val 22482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445529" y="-26565"/>
            <a:ext cx="6349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 smtClean="0"/>
              <a:t>Inversions after Section 7874</a:t>
            </a:r>
            <a:endParaRPr lang="en-US" sz="3600" b="1" u="sng" dirty="0"/>
          </a:p>
        </p:txBody>
      </p:sp>
    </p:spTree>
    <p:extLst>
      <p:ext uri="{BB962C8B-B14F-4D97-AF65-F5344CB8AC3E}">
        <p14:creationId xmlns:p14="http://schemas.microsoft.com/office/powerpoint/2010/main" val="17081448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323" y="203385"/>
            <a:ext cx="8229600" cy="643325"/>
          </a:xfrm>
        </p:spPr>
        <p:txBody>
          <a:bodyPr>
            <a:noAutofit/>
          </a:bodyPr>
          <a:lstStyle/>
          <a:p>
            <a:pPr lvl="1" algn="ctr"/>
            <a:r>
              <a:rPr lang="en-US" sz="4000" b="1" u="sng" dirty="0" smtClean="0">
                <a:latin typeface="+mn-lt"/>
              </a:rPr>
              <a:t>SBA Test</a:t>
            </a:r>
            <a:endParaRPr lang="en-US" sz="4000" b="1" u="sng" dirty="0" smtClean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757" y="846711"/>
            <a:ext cx="8775864" cy="5959430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dirty="0"/>
              <a:t>2006 </a:t>
            </a:r>
            <a:r>
              <a:rPr lang="en-US" sz="2400" b="1" dirty="0" smtClean="0"/>
              <a:t>Regulations</a:t>
            </a:r>
            <a:endParaRPr lang="en-US" sz="2400" dirty="0" smtClean="0"/>
          </a:p>
          <a:p>
            <a:pPr lvl="1"/>
            <a:r>
              <a:rPr lang="en-US" sz="2400" dirty="0" smtClean="0"/>
              <a:t>a </a:t>
            </a:r>
            <a:r>
              <a:rPr lang="en-US" sz="2400" dirty="0"/>
              <a:t>safe harbor (10% of relevant factors – sales, property, employees, and payroll – in </a:t>
            </a:r>
            <a:r>
              <a:rPr lang="en-US" sz="2400" dirty="0" err="1"/>
              <a:t>NFP’s</a:t>
            </a:r>
            <a:r>
              <a:rPr lang="en-US" sz="2400" dirty="0"/>
              <a:t> jurisdiction of incorporation); </a:t>
            </a:r>
            <a:r>
              <a:rPr lang="en-US" sz="2400" dirty="0" smtClean="0"/>
              <a:t>and</a:t>
            </a:r>
          </a:p>
          <a:p>
            <a:pPr lvl="1"/>
            <a:r>
              <a:rPr lang="en-US" sz="2400" dirty="0" smtClean="0"/>
              <a:t>facts </a:t>
            </a:r>
            <a:r>
              <a:rPr lang="en-US" sz="2400" dirty="0"/>
              <a:t>and circumstances </a:t>
            </a:r>
            <a:r>
              <a:rPr lang="en-US" sz="2400" dirty="0" smtClean="0"/>
              <a:t>test.</a:t>
            </a:r>
          </a:p>
          <a:p>
            <a:r>
              <a:rPr lang="en-US" sz="2400" b="1" dirty="0" smtClean="0"/>
              <a:t>2009 </a:t>
            </a:r>
            <a:r>
              <a:rPr lang="en-US" sz="2400" b="1" dirty="0"/>
              <a:t>Regulations </a:t>
            </a:r>
            <a:endParaRPr lang="en-US" sz="2400" b="1" dirty="0" smtClean="0"/>
          </a:p>
          <a:p>
            <a:pPr lvl="1"/>
            <a:r>
              <a:rPr lang="en-US" sz="2400" dirty="0" smtClean="0"/>
              <a:t>Dropped </a:t>
            </a:r>
            <a:r>
              <a:rPr lang="en-US" sz="2400" dirty="0"/>
              <a:t>the safe </a:t>
            </a:r>
            <a:r>
              <a:rPr lang="en-US" sz="2400" dirty="0" smtClean="0"/>
              <a:t>harbor.</a:t>
            </a:r>
          </a:p>
          <a:p>
            <a:r>
              <a:rPr lang="en-US" sz="2400" b="1" dirty="0" smtClean="0"/>
              <a:t>2012 </a:t>
            </a:r>
            <a:r>
              <a:rPr lang="en-US" sz="2400" b="1" dirty="0"/>
              <a:t>Regulations </a:t>
            </a:r>
            <a:endParaRPr lang="en-US" sz="2400" b="1" dirty="0" smtClean="0"/>
          </a:p>
          <a:p>
            <a:pPr lvl="1"/>
            <a:r>
              <a:rPr lang="en-US" sz="2400" dirty="0" smtClean="0"/>
              <a:t>Dropped </a:t>
            </a:r>
            <a:r>
              <a:rPr lang="en-US" sz="2400" dirty="0"/>
              <a:t>the facts and circumstances test in favor of a very stringent “bright line” 25% test (25% of each of gross income from sales, property, employees, and payroll in </a:t>
            </a:r>
            <a:r>
              <a:rPr lang="en-US" sz="2400" dirty="0" err="1"/>
              <a:t>NFP’s</a:t>
            </a:r>
            <a:r>
              <a:rPr lang="en-US" sz="2400" dirty="0"/>
              <a:t> jurisdiction of incorporation</a:t>
            </a:r>
            <a:r>
              <a:rPr lang="en-US" sz="2400" dirty="0" smtClean="0"/>
              <a:t>).</a:t>
            </a:r>
          </a:p>
          <a:p>
            <a:pPr lvl="2"/>
            <a:r>
              <a:rPr lang="en-US" dirty="0" smtClean="0"/>
              <a:t>Possible for corporate </a:t>
            </a:r>
            <a:r>
              <a:rPr lang="en-US" dirty="0"/>
              <a:t>group </a:t>
            </a:r>
            <a:r>
              <a:rPr lang="en-US" i="1" dirty="0" smtClean="0"/>
              <a:t>not </a:t>
            </a:r>
            <a:r>
              <a:rPr lang="en-US" dirty="0"/>
              <a:t>to have SBA in the U.S. and for 7874 to still </a:t>
            </a:r>
            <a:r>
              <a:rPr lang="en-US" dirty="0" smtClean="0"/>
              <a:t>apply.</a:t>
            </a:r>
          </a:p>
          <a:p>
            <a:pPr lvl="2"/>
            <a:r>
              <a:rPr lang="en-US" dirty="0" smtClean="0"/>
              <a:t>Possible </a:t>
            </a:r>
            <a:r>
              <a:rPr lang="en-US" dirty="0"/>
              <a:t>for a corporate group not to have SBA in </a:t>
            </a:r>
            <a:r>
              <a:rPr lang="en-US" i="1" dirty="0"/>
              <a:t>any </a:t>
            </a:r>
            <a:r>
              <a:rPr lang="en-US" dirty="0" smtClean="0"/>
              <a:t>country</a:t>
            </a:r>
          </a:p>
          <a:p>
            <a:r>
              <a:rPr lang="en-US" sz="2200" b="1" dirty="0" smtClean="0"/>
              <a:t>2015 Regulations</a:t>
            </a:r>
          </a:p>
          <a:p>
            <a:pPr lvl="1"/>
            <a:r>
              <a:rPr lang="en-US" sz="2400" dirty="0" smtClean="0"/>
              <a:t>Maintain bright-line 25% test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MA_7874_13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9D445-7B58-7C45-A38A-9A75F663A8C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731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5714</TotalTime>
  <Words>1119</Words>
  <Application>Microsoft Macintosh PowerPoint</Application>
  <PresentationFormat>On-screen Show (4:3)</PresentationFormat>
  <Paragraphs>179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Wingdings</vt:lpstr>
      <vt:lpstr>Arial</vt:lpstr>
      <vt:lpstr>Office Theme</vt:lpstr>
      <vt:lpstr>Inversion Transactions and Section 7874</vt:lpstr>
      <vt:lpstr>PowerPoint Presentation</vt:lpstr>
      <vt:lpstr>PowerPoint Presentation</vt:lpstr>
      <vt:lpstr>Inversions:  The Empire Strikes Back: 367(a) Regs</vt:lpstr>
      <vt:lpstr>Inversions:  The Empire Strikes Back: Section 7874</vt:lpstr>
      <vt:lpstr>Inversions: Section 7874</vt:lpstr>
      <vt:lpstr>Inversions after Section 7874</vt:lpstr>
      <vt:lpstr>PowerPoint Presentation</vt:lpstr>
      <vt:lpstr>SBA Test</vt:lpstr>
      <vt:lpstr>Inversions</vt:lpstr>
      <vt:lpstr>Anti-Inversion Guidance</vt:lpstr>
      <vt:lpstr>Anti-Inversion Guidance</vt:lpstr>
    </vt:vector>
  </TitlesOfParts>
  <Company>Fordham Law School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Inversion Transactions and Section 7874</dc:title>
  <dc:creator>Jeffrey Colon</dc:creator>
  <cp:lastModifiedBy>J Colon</cp:lastModifiedBy>
  <cp:revision>100</cp:revision>
  <dcterms:created xsi:type="dcterms:W3CDTF">2012-04-08T16:41:57Z</dcterms:created>
  <dcterms:modified xsi:type="dcterms:W3CDTF">2015-11-23T01:57:58Z</dcterms:modified>
</cp:coreProperties>
</file>