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7" r:id="rId5"/>
    <p:sldId id="710" r:id="rId6"/>
    <p:sldId id="709" r:id="rId7"/>
    <p:sldId id="258" r:id="rId8"/>
    <p:sldId id="259" r:id="rId9"/>
    <p:sldId id="261" r:id="rId10"/>
    <p:sldId id="262" r:id="rId11"/>
    <p:sldId id="260" r:id="rId12"/>
    <p:sldId id="263" r:id="rId13"/>
    <p:sldId id="711" r:id="rId14"/>
    <p:sldId id="712" r:id="rId15"/>
    <p:sldId id="713" r:id="rId16"/>
    <p:sldId id="714" r:id="rId17"/>
    <p:sldId id="71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A9865C-7F38-1E40-B9BF-962DF89211B7}" v="107" dt="2022-04-21T12:47:59.6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64"/>
    <p:restoredTop sz="96327"/>
  </p:normalViewPr>
  <p:slideViewPr>
    <p:cSldViewPr snapToGrid="0" snapToObjects="1">
      <p:cViewPr varScale="1">
        <p:scale>
          <a:sx n="85" d="100"/>
          <a:sy n="85" d="100"/>
        </p:scale>
        <p:origin x="10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2016 US</a:t>
            </a:r>
            <a:r>
              <a:rPr lang="en-US" baseline="0" dirty="0"/>
              <a:t> c</a:t>
            </a:r>
            <a:r>
              <a:rPr lang="en-US" dirty="0"/>
              <a:t>orporate tax liability - $321B</a:t>
            </a:r>
          </a:p>
        </c:rich>
      </c:tx>
      <c:layout>
        <c:manualLayout>
          <c:xMode val="edge"/>
          <c:yMode val="edge"/>
          <c:x val="0.15603163743850598"/>
          <c:y val="3.0773279771796839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13083574981367449"/>
          <c:y val="0.20603535353535354"/>
          <c:w val="0.72905348829481387"/>
          <c:h val="0.79396464646464648"/>
        </c:manualLayout>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86B-E141-AE9D-F0F9DBD6ADB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86B-E141-AE9D-F0F9DBD6ADB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86B-E141-AE9D-F0F9DBD6ADB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86B-E141-AE9D-F0F9DBD6ADBF}"/>
              </c:ext>
            </c:extLst>
          </c:dPt>
          <c:dLbls>
            <c:dLbl>
              <c:idx val="0"/>
              <c:layout>
                <c:manualLayout>
                  <c:x val="-0.13242612229870179"/>
                  <c:y val="0.20670659923758314"/>
                </c:manualLayout>
              </c:layout>
              <c:spPr>
                <a:solidFill>
                  <a:schemeClr val="accent1"/>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F86B-E141-AE9D-F0F9DBD6ADBF}"/>
                </c:ext>
              </c:extLst>
            </c:dLbl>
            <c:dLbl>
              <c:idx val="1"/>
              <c:layout>
                <c:manualLayout>
                  <c:x val="0.41430477146676964"/>
                  <c:y val="-9.7816345961002374E-2"/>
                </c:manualLayout>
              </c:layout>
              <c:dLblPos val="bestFi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F86B-E141-AE9D-F0F9DBD6ADBF}"/>
                </c:ext>
              </c:extLst>
            </c:dLbl>
            <c:spPr>
              <a:solidFill>
                <a:schemeClr val="accent2"/>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2"/>
                <c:pt idx="0">
                  <c:v>FTCs</c:v>
                </c:pt>
                <c:pt idx="1">
                  <c:v>US Tax Paid</c:v>
                </c:pt>
              </c:strCache>
            </c:strRef>
          </c:cat>
          <c:val>
            <c:numRef>
              <c:f>Sheet1!$B$2:$B$5</c:f>
              <c:numCache>
                <c:formatCode>General</c:formatCode>
                <c:ptCount val="4"/>
                <c:pt idx="0">
                  <c:v>27</c:v>
                </c:pt>
                <c:pt idx="1">
                  <c:v>73</c:v>
                </c:pt>
              </c:numCache>
            </c:numRef>
          </c:val>
          <c:extLst>
            <c:ext xmlns:c16="http://schemas.microsoft.com/office/drawing/2014/chart" uri="{C3380CC4-5D6E-409C-BE32-E72D297353CC}">
              <c16:uniqueId val="{00000008-F86B-E141-AE9D-F0F9DBD6ADBF}"/>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0.2624</cdr:x>
      <cdr:y>0.6657</cdr:y>
    </cdr:from>
    <cdr:to>
      <cdr:x>0.391</cdr:x>
      <cdr:y>0.78143</cdr:y>
    </cdr:to>
    <cdr:sp macro="" textlink="">
      <cdr:nvSpPr>
        <cdr:cNvPr id="2" name="TextBox 1"/>
        <cdr:cNvSpPr txBox="1"/>
      </cdr:nvSpPr>
      <cdr:spPr>
        <a:xfrm xmlns:a="http://schemas.openxmlformats.org/drawingml/2006/main">
          <a:off x="1607809" y="3571508"/>
          <a:ext cx="787987" cy="62089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dirty="0">
              <a:solidFill>
                <a:schemeClr val="bg1"/>
              </a:solidFill>
            </a:rPr>
            <a:t>Liabilities paid - $232B</a:t>
          </a:r>
          <a:r>
            <a:rPr lang="en-US" sz="1400" dirty="0">
              <a:solidFill>
                <a:schemeClr val="bg1"/>
              </a:solidFill>
            </a:rPr>
            <a:t> </a:t>
          </a:r>
        </a:p>
      </cdr:txBody>
    </cdr:sp>
  </cdr:relSizeAnchor>
  <cdr:relSizeAnchor xmlns:cdr="http://schemas.openxmlformats.org/drawingml/2006/chartDrawing">
    <cdr:from>
      <cdr:x>0.48795</cdr:x>
      <cdr:y>0.36143</cdr:y>
    </cdr:from>
    <cdr:to>
      <cdr:x>0.57129</cdr:x>
      <cdr:y>0.53187</cdr:y>
    </cdr:to>
    <cdr:sp macro="" textlink="">
      <cdr:nvSpPr>
        <cdr:cNvPr id="3" name="TextBox 2"/>
        <cdr:cNvSpPr txBox="1"/>
      </cdr:nvSpPr>
      <cdr:spPr>
        <a:xfrm xmlns:a="http://schemas.openxmlformats.org/drawingml/2006/main">
          <a:off x="2672499" y="1817679"/>
          <a:ext cx="456451" cy="8571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dirty="0">
              <a:solidFill>
                <a:schemeClr val="bg1"/>
              </a:solidFill>
            </a:rPr>
            <a:t>Liabilities covered </a:t>
          </a:r>
        </a:p>
        <a:p xmlns:a="http://schemas.openxmlformats.org/drawingml/2006/main">
          <a:r>
            <a:rPr lang="en-US" sz="1400" b="1" dirty="0">
              <a:solidFill>
                <a:schemeClr val="bg1"/>
              </a:solidFill>
            </a:rPr>
            <a:t>by FTCs - $89B</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5"/>
            <a:ext cx="3860800" cy="288925"/>
          </a:xfrm>
        </p:spPr>
        <p:txBody>
          <a:bodyPr/>
          <a:lstStyle>
            <a:lvl1pPr>
              <a:defRPr smtClean="0"/>
            </a:lvl1pPr>
          </a:lstStyle>
          <a:p>
            <a:pPr>
              <a:defRPr/>
            </a:pPr>
            <a:r>
              <a:rPr lang="en-US" dirty="0"/>
              <a:t>Foreign Tax Credit Limitation: Section 904</a:t>
            </a:r>
          </a:p>
        </p:txBody>
      </p:sp>
    </p:spTree>
    <p:extLst>
      <p:ext uri="{BB962C8B-B14F-4D97-AF65-F5344CB8AC3E}">
        <p14:creationId xmlns:p14="http://schemas.microsoft.com/office/powerpoint/2010/main" val="264610356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282007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632974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569940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Foreign Tax Credits</a:t>
            </a:r>
            <a:endParaRPr lang="en-US" dirty="0"/>
          </a:p>
        </p:txBody>
      </p:sp>
    </p:spTree>
    <p:extLst>
      <p:ext uri="{BB962C8B-B14F-4D97-AF65-F5344CB8AC3E}">
        <p14:creationId xmlns:p14="http://schemas.microsoft.com/office/powerpoint/2010/main" val="794640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861525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68716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998013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3941644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3"/>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3048000" y="3632203"/>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9004300" y="3632203"/>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611719"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4572000" y="3651253"/>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814919" y="3460753"/>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1198530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4020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7"/>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Foreign Tax Credits</a:t>
            </a:r>
            <a:endParaRPr lang="en-US" dirty="0"/>
          </a:p>
        </p:txBody>
      </p:sp>
      <p:sp>
        <p:nvSpPr>
          <p:cNvPr id="8" name="Rectangle 7"/>
          <p:cNvSpPr/>
          <p:nvPr userDrawn="1"/>
        </p:nvSpPr>
        <p:spPr>
          <a:xfrm>
            <a:off x="512064" y="407061"/>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50638782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901927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192762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5" y="1911353"/>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3403601" y="1911353"/>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6197602" y="1911353"/>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9027586" y="1911353"/>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824432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066989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93993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5085901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9263952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578228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313864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51675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Foreign Tax Credits</a:t>
            </a:r>
          </a:p>
        </p:txBody>
      </p:sp>
      <p:sp>
        <p:nvSpPr>
          <p:cNvPr id="2" name="TextBox 1"/>
          <p:cNvSpPr txBox="1"/>
          <p:nvPr userDrawn="1"/>
        </p:nvSpPr>
        <p:spPr>
          <a:xfrm>
            <a:off x="2748041" y="537029"/>
            <a:ext cx="184731" cy="300082"/>
          </a:xfrm>
          <a:prstGeom prst="rect">
            <a:avLst/>
          </a:prstGeom>
          <a:noFill/>
        </p:spPr>
        <p:txBody>
          <a:bodyPr wrap="none" rtlCol="0">
            <a:spAutoFit/>
          </a:bodyPr>
          <a:lstStyle/>
          <a:p>
            <a:endParaRPr lang="en-US" sz="1350" b="0" i="0" dirty="0">
              <a:latin typeface="Calibri Regular" charset="0"/>
            </a:endParaRPr>
          </a:p>
        </p:txBody>
      </p:sp>
    </p:spTree>
    <p:extLst>
      <p:ext uri="{BB962C8B-B14F-4D97-AF65-F5344CB8AC3E}">
        <p14:creationId xmlns:p14="http://schemas.microsoft.com/office/powerpoint/2010/main" val="22588283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1741489"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3758673"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577797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8497608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968250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5132081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5124608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20" y="1981203"/>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609602" y="1982791"/>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7579786" y="1981203"/>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7574516"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0442259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9"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9723080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8" y="1497016"/>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510763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6"/>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5" y="3486682"/>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7"/>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2"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40699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5" y="1782765"/>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950385" y="5300666"/>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950385" y="4129091"/>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950385"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710236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6"/>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91"/>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0228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191557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6"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880785"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4"/>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624419"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9131578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3"/>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590552"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6" y="1566866"/>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683686"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5" y="1468441"/>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2061635"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6019262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6"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b="0" i="0">
                <a:solidFill>
                  <a:srgbClr val="4D4D4D"/>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9188853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126531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8555723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6820676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8666601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755900" y="1108078"/>
            <a:ext cx="42672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7340600" y="1108078"/>
            <a:ext cx="42672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7465634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0647146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584202"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584202"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853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260408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2370763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1049516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805452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7726237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6843996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Foreign Tax Credits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32781121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Foreign Tax Credits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214017739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3"/>
            <a:ext cx="28448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Foreign Tax Credits</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1928187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304800" y="152400"/>
            <a:ext cx="112776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304800" y="838200"/>
            <a:ext cx="112776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Foreign Tax Credits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2513919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85607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040720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557338"/>
            <a:ext cx="6815667"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557338"/>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609600" y="0"/>
            <a:ext cx="109728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9245600" y="6356351"/>
            <a:ext cx="21336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69538415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295400"/>
            <a:ext cx="73152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4435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9245600" y="6356351"/>
            <a:ext cx="21336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8828729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OV] Blank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lang="en-US" sz="1600" kern="1200" dirty="0">
                <a:solidFill>
                  <a:schemeClr val="tx1">
                    <a:tint val="75000"/>
                  </a:schemeClr>
                </a:solidFill>
                <a:latin typeface="+mn-lt"/>
                <a:ea typeface="+mn-ea"/>
                <a:cs typeface="+mn-cs"/>
              </a:defRPr>
            </a:lvl1pPr>
          </a:lstStyle>
          <a:p>
            <a:endParaRPr lang="en-US" dirty="0"/>
          </a:p>
        </p:txBody>
      </p:sp>
      <p:sp>
        <p:nvSpPr>
          <p:cNvPr id="4" name="Slide Number Placeholder 3"/>
          <p:cNvSpPr>
            <a:spLocks noGrp="1"/>
          </p:cNvSpPr>
          <p:nvPr>
            <p:ph type="sldNum" sz="quarter" idx="11"/>
          </p:nvPr>
        </p:nvSpPr>
        <p:spPr/>
        <p:txBody>
          <a:bodyPr vert="horz" lIns="91440" tIns="45720" rIns="0" bIns="45720" rtlCol="0" anchor="ctr"/>
          <a:lstStyle>
            <a:lvl1pPr>
              <a:defRPr lang="en-US" smtClean="0"/>
            </a:lvl1pPr>
          </a:lstStyle>
          <a:p>
            <a:fld id="{B5AE6EB1-25D1-4B13-8311-ED92175E049E}" type="slidenum">
              <a:rPr lang="en-US" smtClean="0"/>
              <a:t>‹#›</a:t>
            </a:fld>
            <a:endParaRPr lang="en-US" dirty="0"/>
          </a:p>
        </p:txBody>
      </p:sp>
    </p:spTree>
    <p:extLst>
      <p:ext uri="{BB962C8B-B14F-4D97-AF65-F5344CB8AC3E}">
        <p14:creationId xmlns:p14="http://schemas.microsoft.com/office/powerpoint/2010/main" val="354467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
        <p:nvSpPr>
          <p:cNvPr id="15" name="Rectangle 14"/>
          <p:cNvSpPr/>
          <p:nvPr userDrawn="1"/>
        </p:nvSpPr>
        <p:spPr>
          <a:xfrm>
            <a:off x="512064" y="407061"/>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512064" y="4"/>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386219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5587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78261918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11480800" y="6436636"/>
            <a:ext cx="6096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9"/>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Foreign Tax Credit Limitation: Section 904</a:t>
            </a:r>
          </a:p>
        </p:txBody>
      </p:sp>
      <p:sp>
        <p:nvSpPr>
          <p:cNvPr id="9" name="Footer Placeholder 3"/>
          <p:cNvSpPr txBox="1">
            <a:spLocks/>
          </p:cNvSpPr>
          <p:nvPr userDrawn="1"/>
        </p:nvSpPr>
        <p:spPr>
          <a:xfrm>
            <a:off x="96545" y="6423030"/>
            <a:ext cx="31496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IT_FTC_904_22</a:t>
            </a:r>
          </a:p>
        </p:txBody>
      </p:sp>
    </p:spTree>
    <p:extLst>
      <p:ext uri="{BB962C8B-B14F-4D97-AF65-F5344CB8AC3E}">
        <p14:creationId xmlns:p14="http://schemas.microsoft.com/office/powerpoint/2010/main" val="4074680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449119-5108-C987-8686-B2160C13B160}"/>
              </a:ext>
            </a:extLst>
          </p:cNvPr>
          <p:cNvSpPr>
            <a:spLocks noGrp="1"/>
          </p:cNvSpPr>
          <p:nvPr>
            <p:ph idx="1"/>
          </p:nvPr>
        </p:nvSpPr>
        <p:spPr/>
        <p:txBody>
          <a:bodyPr>
            <a:normAutofit fontScale="92500" lnSpcReduction="10000"/>
          </a:bodyPr>
          <a:lstStyle/>
          <a:p>
            <a:r>
              <a:rPr lang="en-US" sz="2800" dirty="0"/>
              <a:t>To prevent the double taxation of foreign source income (“FSI”), US persons are permitted a credit for foreign income taxes paid against their US tax liability, subject to the limitations under §904.</a:t>
            </a:r>
          </a:p>
          <a:p>
            <a:endParaRPr lang="en-US" sz="2800" dirty="0"/>
          </a:p>
          <a:p>
            <a:r>
              <a:rPr lang="en-US" sz="2800" dirty="0"/>
              <a:t>Creditable taxes:  </a:t>
            </a:r>
          </a:p>
          <a:p>
            <a:pPr lvl="1"/>
            <a:r>
              <a:rPr lang="en-US" sz="2650" dirty="0"/>
              <a:t>Direct income taxes (</a:t>
            </a:r>
            <a:r>
              <a:rPr lang="en-US" sz="2800" dirty="0"/>
              <a:t>§</a:t>
            </a:r>
            <a:r>
              <a:rPr lang="en-US" sz="2650" dirty="0"/>
              <a:t>901)</a:t>
            </a:r>
          </a:p>
          <a:p>
            <a:pPr lvl="1"/>
            <a:r>
              <a:rPr lang="en-US" sz="2650" dirty="0"/>
              <a:t>In-lieu income taxes (</a:t>
            </a:r>
            <a:r>
              <a:rPr lang="en-US" sz="2800" dirty="0"/>
              <a:t>§</a:t>
            </a:r>
            <a:r>
              <a:rPr lang="en-US" sz="2650" dirty="0"/>
              <a:t>903)</a:t>
            </a:r>
          </a:p>
          <a:p>
            <a:pPr lvl="1"/>
            <a:r>
              <a:rPr lang="en-US" sz="2650" dirty="0"/>
              <a:t>Deemed paid income taxes (</a:t>
            </a:r>
            <a:r>
              <a:rPr lang="en-US" sz="2800" dirty="0"/>
              <a:t>§</a:t>
            </a:r>
            <a:r>
              <a:rPr lang="en-US" sz="2650" dirty="0"/>
              <a:t>960) </a:t>
            </a:r>
          </a:p>
          <a:p>
            <a:pPr lvl="1"/>
            <a:endParaRPr lang="en-US" sz="2650" dirty="0"/>
          </a:p>
          <a:p>
            <a:r>
              <a:rPr lang="en-US" sz="2800" dirty="0"/>
              <a:t>Excess FTCs: Carryback 1 and forward 10 years, except on GILTI (§ 904(c))</a:t>
            </a:r>
          </a:p>
          <a:p>
            <a:endParaRPr lang="en-US" sz="2800" dirty="0"/>
          </a:p>
          <a:p>
            <a:r>
              <a:rPr lang="en-US" sz="2800" dirty="0"/>
              <a:t>FTC Limitation  	= US Taxes (pre-credit) x FSTI/WWTI, or </a:t>
            </a:r>
          </a:p>
          <a:p>
            <a:pPr marL="0" indent="0">
              <a:buNone/>
            </a:pPr>
            <a:r>
              <a:rPr lang="en-US" sz="2800" dirty="0"/>
              <a:t>			   	=  FSTI x US Tax Rate  (§904(a))</a:t>
            </a:r>
          </a:p>
          <a:p>
            <a:endParaRPr lang="en-US" dirty="0"/>
          </a:p>
        </p:txBody>
      </p:sp>
      <p:sp>
        <p:nvSpPr>
          <p:cNvPr id="3" name="Title 2">
            <a:extLst>
              <a:ext uri="{FF2B5EF4-FFF2-40B4-BE49-F238E27FC236}">
                <a16:creationId xmlns:a16="http://schemas.microsoft.com/office/drawing/2014/main" id="{169398B2-9D75-DE7D-F15F-46B5CE4EA8AF}"/>
              </a:ext>
            </a:extLst>
          </p:cNvPr>
          <p:cNvSpPr>
            <a:spLocks noGrp="1"/>
          </p:cNvSpPr>
          <p:nvPr>
            <p:ph type="title"/>
          </p:nvPr>
        </p:nvSpPr>
        <p:spPr/>
        <p:txBody>
          <a:bodyPr/>
          <a:lstStyle/>
          <a:p>
            <a:r>
              <a:rPr lang="en-US" sz="1800" dirty="0"/>
              <a:t>Foreign Tax Credit Limitation: </a:t>
            </a:r>
            <a:r>
              <a:rPr lang="en-US" sz="2000" dirty="0"/>
              <a:t>§</a:t>
            </a:r>
            <a:r>
              <a:rPr lang="en-US" sz="1800" dirty="0"/>
              <a:t>904(d)</a:t>
            </a:r>
          </a:p>
        </p:txBody>
      </p:sp>
      <p:sp>
        <p:nvSpPr>
          <p:cNvPr id="4" name="Slide Number Placeholder 3">
            <a:extLst>
              <a:ext uri="{FF2B5EF4-FFF2-40B4-BE49-F238E27FC236}">
                <a16:creationId xmlns:a16="http://schemas.microsoft.com/office/drawing/2014/main" id="{489B7898-1AEA-35E8-325A-93CB799413F7}"/>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D2642727-5001-250B-1F48-2744D45F20D1}"/>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78052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Dividends, interest, rents, royalties, and SF inclusions of USSHs of a CFC are generally allocated to the same basket as the income of the CFC to which the income relates.</a:t>
            </a:r>
          </a:p>
          <a:p>
            <a:endParaRPr lang="en-US" sz="2400" dirty="0"/>
          </a:p>
          <a:p>
            <a:pPr marL="0" indent="0" algn="ctr">
              <a:buNone/>
            </a:pPr>
            <a:r>
              <a:rPr lang="en-US" sz="2400" b="1" u="sng" dirty="0"/>
              <a:t>Example (SF Inclusion; Reg. 1.904-5(c))</a:t>
            </a:r>
          </a:p>
          <a:p>
            <a:r>
              <a:rPr lang="en-US" sz="2400" dirty="0"/>
              <a:t>CFC has 30 of </a:t>
            </a:r>
            <a:r>
              <a:rPr lang="en-US" sz="2400" dirty="0" err="1"/>
              <a:t>FBCSalesInc</a:t>
            </a:r>
            <a:r>
              <a:rPr lang="en-US" sz="2400" dirty="0"/>
              <a:t>, 15 of FPHCI, and 70 non-SF income.  CFC paid no taxes with respect to any of its income.  USSH has SF inclusion of 45, and 15 goes into passive basket, and 30 into the GC basket. </a:t>
            </a:r>
          </a:p>
          <a:p>
            <a:endParaRPr lang="en-US" sz="2400" dirty="0" smtClean="0"/>
          </a:p>
          <a:p>
            <a:pPr marL="0" indent="0" algn="ctr">
              <a:buNone/>
            </a:pPr>
            <a:r>
              <a:rPr lang="en-US" sz="2400" b="1" u="sng" dirty="0" smtClean="0"/>
              <a:t>Example (SF Inclusion)</a:t>
            </a:r>
          </a:p>
          <a:p>
            <a:r>
              <a:rPr lang="en-US" sz="2400" dirty="0" smtClean="0"/>
              <a:t>CFC</a:t>
            </a:r>
            <a:r>
              <a:rPr lang="en-US" sz="2400" dirty="0"/>
              <a:t>, a financial services entity, has 200 of interest income not related to its banking business.  CFC paid no taxes with respect to any of its income.  USSH has SF inclusion of 200 (assume that 954(h) doesn’t apply), and all goes into the passive basket.</a:t>
            </a:r>
          </a:p>
          <a:p>
            <a:endParaRPr lang="en-US" dirty="0"/>
          </a:p>
        </p:txBody>
      </p:sp>
      <p:sp>
        <p:nvSpPr>
          <p:cNvPr id="3" name="Title 2"/>
          <p:cNvSpPr>
            <a:spLocks noGrp="1"/>
          </p:cNvSpPr>
          <p:nvPr>
            <p:ph type="title"/>
          </p:nvPr>
        </p:nvSpPr>
        <p:spPr/>
        <p:txBody>
          <a:bodyPr/>
          <a:lstStyle/>
          <a:p>
            <a:r>
              <a:rPr lang="en-US" altLang="en-US" sz="1800" dirty="0"/>
              <a:t>FTC Limitation: Look-Through Rules for CFCs </a:t>
            </a:r>
            <a:r>
              <a:rPr lang="en-US" altLang="en-US" sz="1800" dirty="0" smtClean="0"/>
              <a:t>(</a:t>
            </a:r>
            <a:r>
              <a:rPr lang="en-US" sz="1800" dirty="0" smtClean="0"/>
              <a:t>§</a:t>
            </a:r>
            <a:r>
              <a:rPr lang="en-US" altLang="en-US" sz="1800" dirty="0" smtClean="0"/>
              <a:t>904(d</a:t>
            </a:r>
            <a:r>
              <a:rPr lang="en-US" altLang="en-US" sz="1800" dirty="0"/>
              <a:t>)(3))</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smtClean="0"/>
              <a:t>Foreign Tax Credits</a:t>
            </a:r>
            <a:endParaRPr lang="en-US" dirty="0"/>
          </a:p>
        </p:txBody>
      </p:sp>
    </p:spTree>
    <p:extLst>
      <p:ext uri="{BB962C8B-B14F-4D97-AF65-F5344CB8AC3E}">
        <p14:creationId xmlns:p14="http://schemas.microsoft.com/office/powerpoint/2010/main" val="186673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lgn="ctr">
              <a:buNone/>
            </a:pPr>
            <a:r>
              <a:rPr lang="en-US" sz="2800" b="1" u="sng" dirty="0"/>
              <a:t>Example (Royalties)</a:t>
            </a:r>
          </a:p>
          <a:p>
            <a:r>
              <a:rPr lang="en-US" sz="2800" dirty="0"/>
              <a:t>USSH licenses patent to CFC, which in turn, licenses to unrelated foreign person.  The CFC’s deductions are allocated to the royalties received, and the USSH’s income is deemed paid from the CFC’s royalty income and is passive, unless the royalties are earned in the active conduct of a licensing business. </a:t>
            </a:r>
          </a:p>
          <a:p>
            <a:endParaRPr lang="en-US" sz="2800" dirty="0" smtClean="0"/>
          </a:p>
          <a:p>
            <a:endParaRPr lang="en-US" sz="2800" dirty="0"/>
          </a:p>
          <a:p>
            <a:endParaRPr lang="en-US" sz="2800" dirty="0"/>
          </a:p>
          <a:p>
            <a:pPr marL="0" indent="0" algn="ctr">
              <a:buNone/>
            </a:pPr>
            <a:r>
              <a:rPr lang="en-US" sz="2800" b="1" u="sng" dirty="0"/>
              <a:t>Example (Dividends)</a:t>
            </a:r>
          </a:p>
          <a:p>
            <a:r>
              <a:rPr lang="en-US" sz="2800" dirty="0"/>
              <a:t>CFC1 has E&amp;Ps of 1,000, 600 of which are GC income and 400 are from dividends from CFC2, which is incorporated in the same country as CFC1.  CFC2 earns only financial services income.  CFC1 pays a dividend to USSH of 200.  All of the dividend is GC income</a:t>
            </a:r>
          </a:p>
        </p:txBody>
      </p:sp>
      <p:sp>
        <p:nvSpPr>
          <p:cNvPr id="3" name="Title 2"/>
          <p:cNvSpPr>
            <a:spLocks noGrp="1"/>
          </p:cNvSpPr>
          <p:nvPr>
            <p:ph type="title"/>
          </p:nvPr>
        </p:nvSpPr>
        <p:spPr/>
        <p:txBody>
          <a:bodyPr/>
          <a:lstStyle/>
          <a:p>
            <a:r>
              <a:rPr lang="en-US" altLang="en-US" sz="1800" dirty="0"/>
              <a:t>FTC Limitation: Look-Through Rules for CFCs </a:t>
            </a:r>
            <a:r>
              <a:rPr lang="en-US" altLang="en-US" sz="1800" dirty="0" smtClean="0"/>
              <a:t>(</a:t>
            </a:r>
            <a:r>
              <a:rPr lang="en-US" sz="1800" dirty="0"/>
              <a:t>§</a:t>
            </a:r>
            <a:r>
              <a:rPr lang="en-US" altLang="en-US" sz="1800" dirty="0" smtClean="0"/>
              <a:t>904(d</a:t>
            </a:r>
            <a:r>
              <a:rPr lang="en-US" altLang="en-US" sz="1800" dirty="0"/>
              <a:t>)(3))</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smtClean="0"/>
              <a:t>Foreign Tax Credits</a:t>
            </a:r>
            <a:endParaRPr lang="en-US" dirty="0"/>
          </a:p>
        </p:txBody>
      </p:sp>
    </p:spTree>
    <p:extLst>
      <p:ext uri="{BB962C8B-B14F-4D97-AF65-F5344CB8AC3E}">
        <p14:creationId xmlns:p14="http://schemas.microsoft.com/office/powerpoint/2010/main" val="168459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FTC:  US Tax (pre-credit) x FS Tax </a:t>
            </a:r>
            <a:r>
              <a:rPr lang="en-US" sz="3200" dirty="0" err="1"/>
              <a:t>Inc</a:t>
            </a:r>
            <a:r>
              <a:rPr lang="en-US" sz="3200" dirty="0"/>
              <a:t>/ WW Tax </a:t>
            </a:r>
            <a:r>
              <a:rPr lang="en-US" sz="3200" dirty="0" err="1" smtClean="0"/>
              <a:t>Inc</a:t>
            </a:r>
            <a:endParaRPr lang="en-US" sz="3200" dirty="0" smtClean="0"/>
          </a:p>
          <a:p>
            <a:endParaRPr lang="en-US" sz="3200" dirty="0"/>
          </a:p>
          <a:p>
            <a:pPr lvl="1"/>
            <a:r>
              <a:rPr lang="en-US" sz="3050" dirty="0"/>
              <a:t>FS </a:t>
            </a:r>
            <a:r>
              <a:rPr lang="en-US" sz="3050" b="1" dirty="0">
                <a:solidFill>
                  <a:srgbClr val="FF0000"/>
                </a:solidFill>
              </a:rPr>
              <a:t>Taxable</a:t>
            </a:r>
            <a:r>
              <a:rPr lang="en-US" sz="3050" dirty="0"/>
              <a:t> Income:  FS Gross Income less allocable deductions (section 861(b), 862(b), and 863(a))</a:t>
            </a:r>
          </a:p>
          <a:p>
            <a:endParaRPr lang="en-US" sz="3200" dirty="0"/>
          </a:p>
          <a:p>
            <a:pPr lvl="1"/>
            <a:r>
              <a:rPr lang="en-US" sz="3050" dirty="0"/>
              <a:t>EC </a:t>
            </a:r>
            <a:r>
              <a:rPr lang="en-US" sz="3050" b="1" dirty="0">
                <a:solidFill>
                  <a:srgbClr val="FF0000"/>
                </a:solidFill>
              </a:rPr>
              <a:t>Taxable</a:t>
            </a:r>
            <a:r>
              <a:rPr lang="en-US" sz="3050" dirty="0"/>
              <a:t> </a:t>
            </a:r>
            <a:r>
              <a:rPr lang="en-US" sz="3050" dirty="0" err="1"/>
              <a:t>Inc</a:t>
            </a:r>
            <a:r>
              <a:rPr lang="en-US" sz="3050" dirty="0"/>
              <a:t>: ECI less allocable deductions (sections 873(a) and 882(c)(1)(A))</a:t>
            </a:r>
          </a:p>
          <a:p>
            <a:endParaRPr lang="en-US" sz="3200" dirty="0"/>
          </a:p>
          <a:p>
            <a:pPr lvl="1"/>
            <a:r>
              <a:rPr lang="en-US" sz="3050" dirty="0"/>
              <a:t>FBC </a:t>
            </a:r>
            <a:r>
              <a:rPr lang="en-US" sz="3050" b="1" dirty="0">
                <a:solidFill>
                  <a:srgbClr val="FF0000"/>
                </a:solidFill>
              </a:rPr>
              <a:t>Taxable</a:t>
            </a:r>
            <a:r>
              <a:rPr lang="en-US" sz="3050" dirty="0"/>
              <a:t> </a:t>
            </a:r>
            <a:r>
              <a:rPr lang="en-US" sz="3050" dirty="0" err="1"/>
              <a:t>Inc</a:t>
            </a:r>
            <a:r>
              <a:rPr lang="en-US" sz="3050" dirty="0"/>
              <a:t>:  Gross income less allocable deductions (954(b)(5))</a:t>
            </a:r>
          </a:p>
          <a:p>
            <a:endParaRPr lang="en-US" dirty="0"/>
          </a:p>
        </p:txBody>
      </p:sp>
      <p:sp>
        <p:nvSpPr>
          <p:cNvPr id="3" name="Title 2"/>
          <p:cNvSpPr>
            <a:spLocks noGrp="1"/>
          </p:cNvSpPr>
          <p:nvPr>
            <p:ph type="title"/>
          </p:nvPr>
        </p:nvSpPr>
        <p:spPr/>
        <p:txBody>
          <a:bodyPr/>
          <a:lstStyle/>
          <a:p>
            <a:r>
              <a:rPr lang="en-US" altLang="en-US" dirty="0"/>
              <a:t>Source and Allocation of Deductions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smtClean="0"/>
              <a:t>Foreign Tax Credits</a:t>
            </a:r>
            <a:endParaRPr lang="en-US" dirty="0"/>
          </a:p>
        </p:txBody>
      </p:sp>
    </p:spTree>
    <p:extLst>
      <p:ext uri="{BB962C8B-B14F-4D97-AF65-F5344CB8AC3E}">
        <p14:creationId xmlns:p14="http://schemas.microsoft.com/office/powerpoint/2010/main" val="3763977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dirty="0"/>
              <a:t>Deductions are first “allocated” to a “class” of income, and then “apportioned” within a class between the “statutory groupings” and “residual groupings” of gross income.  Reg. 1.861-8(a)(2).  Many important expenses, such as interest, state and local taxes, R&amp;D expenses, are subject to specific A&amp;A rules</a:t>
            </a:r>
          </a:p>
          <a:p>
            <a:endParaRPr lang="en-US" sz="2400" dirty="0"/>
          </a:p>
          <a:p>
            <a:r>
              <a:rPr lang="en-US" sz="2400" dirty="0"/>
              <a:t>Expenses are allocated to class of income to which they are “definitely related;” expenses may be related to all of a taxpayer’s income, e.g., general management expenses.</a:t>
            </a:r>
          </a:p>
          <a:p>
            <a:endParaRPr lang="en-US" sz="2400" dirty="0"/>
          </a:p>
          <a:p>
            <a:r>
              <a:rPr lang="en-US" sz="2400" dirty="0"/>
              <a:t>Statutory and Residual Groupings:  statutory grouping is gross income that, reduced by deductions, is relevant under an “operative” provision, e.g., foreign source income in a particular basket, gross ECI</a:t>
            </a:r>
          </a:p>
          <a:p>
            <a:endParaRPr lang="en-US" sz="2400" dirty="0"/>
          </a:p>
          <a:p>
            <a:r>
              <a:rPr lang="en-US" sz="2400" dirty="0"/>
              <a:t>Deductions not definitely related to any GI are apportioned ratably among statutory and residual grouping. </a:t>
            </a:r>
          </a:p>
          <a:p>
            <a:endParaRPr lang="en-US" sz="2400" dirty="0"/>
          </a:p>
        </p:txBody>
      </p:sp>
      <p:sp>
        <p:nvSpPr>
          <p:cNvPr id="3" name="Title 2"/>
          <p:cNvSpPr>
            <a:spLocks noGrp="1"/>
          </p:cNvSpPr>
          <p:nvPr>
            <p:ph type="title"/>
          </p:nvPr>
        </p:nvSpPr>
        <p:spPr/>
        <p:txBody>
          <a:bodyPr/>
          <a:lstStyle/>
          <a:p>
            <a:r>
              <a:rPr lang="en-US" altLang="en-US" dirty="0"/>
              <a:t>Source and Allocation of Deductions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smtClean="0"/>
              <a:t>Foreign Tax Credits</a:t>
            </a:r>
            <a:endParaRPr lang="en-US" dirty="0"/>
          </a:p>
        </p:txBody>
      </p:sp>
    </p:spTree>
    <p:extLst>
      <p:ext uri="{BB962C8B-B14F-4D97-AF65-F5344CB8AC3E}">
        <p14:creationId xmlns:p14="http://schemas.microsoft.com/office/powerpoint/2010/main" val="836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b="1" dirty="0"/>
              <a:t>Money is fungible</a:t>
            </a:r>
            <a:r>
              <a:rPr lang="en-US" sz="3200" dirty="0"/>
              <a:t>: interest expense related to all income producing activities and assets of taxpayer and thus allocable to all GI of taxpayer.  Reg. 1.861-9T(a)</a:t>
            </a:r>
          </a:p>
          <a:p>
            <a:endParaRPr lang="en-US" sz="3200" dirty="0"/>
          </a:p>
          <a:p>
            <a:r>
              <a:rPr lang="en-US" sz="3200" b="1" dirty="0" smtClean="0"/>
              <a:t>Interest </a:t>
            </a:r>
            <a:r>
              <a:rPr lang="en-US" sz="3200" b="1" dirty="0"/>
              <a:t>Paid by Individuals</a:t>
            </a:r>
            <a:r>
              <a:rPr lang="en-US" sz="3200" dirty="0"/>
              <a:t>:  </a:t>
            </a:r>
            <a:endParaRPr lang="en-US" sz="3200" dirty="0" smtClean="0"/>
          </a:p>
          <a:p>
            <a:pPr lvl="1"/>
            <a:r>
              <a:rPr lang="en-US" sz="2800" dirty="0" smtClean="0"/>
              <a:t>If </a:t>
            </a:r>
            <a:r>
              <a:rPr lang="en-US" sz="2800" dirty="0"/>
              <a:t>individual has at least $5K of FSGI, A&amp;A required: </a:t>
            </a:r>
          </a:p>
          <a:p>
            <a:pPr lvl="1"/>
            <a:r>
              <a:rPr lang="en-US" sz="2800" dirty="0"/>
              <a:t>business interest apportioned to business income; </a:t>
            </a:r>
          </a:p>
          <a:p>
            <a:pPr lvl="1"/>
            <a:r>
              <a:rPr lang="en-US" sz="2800" dirty="0"/>
              <a:t>investment interest to investment income; and </a:t>
            </a:r>
          </a:p>
          <a:p>
            <a:pPr lvl="1"/>
            <a:r>
              <a:rPr lang="en-US" sz="2800" dirty="0"/>
              <a:t>personal interest (i.e., home mortgage interest) to ALL GROSS INCOME. Reg. 1.861-9T(d)(1). </a:t>
            </a:r>
          </a:p>
          <a:p>
            <a:endParaRPr lang="en-US" dirty="0"/>
          </a:p>
        </p:txBody>
      </p:sp>
      <p:sp>
        <p:nvSpPr>
          <p:cNvPr id="3" name="Title 2"/>
          <p:cNvSpPr>
            <a:spLocks noGrp="1"/>
          </p:cNvSpPr>
          <p:nvPr>
            <p:ph type="title"/>
          </p:nvPr>
        </p:nvSpPr>
        <p:spPr/>
        <p:txBody>
          <a:bodyPr/>
          <a:lstStyle/>
          <a:p>
            <a:r>
              <a:rPr lang="en-US" altLang="en-US" dirty="0"/>
              <a:t>Source and Allocation of Deductions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p:cNvSpPr>
            <a:spLocks noGrp="1"/>
          </p:cNvSpPr>
          <p:nvPr>
            <p:ph type="ftr" sz="quarter" idx="11"/>
          </p:nvPr>
        </p:nvSpPr>
        <p:spPr/>
        <p:txBody>
          <a:bodyPr/>
          <a:lstStyle/>
          <a:p>
            <a:pPr>
              <a:defRPr/>
            </a:pPr>
            <a:r>
              <a:rPr lang="en-US" smtClean="0"/>
              <a:t>Foreign Tax Credits</a:t>
            </a:r>
            <a:endParaRPr lang="en-US" dirty="0"/>
          </a:p>
        </p:txBody>
      </p:sp>
    </p:spTree>
    <p:extLst>
      <p:ext uri="{BB962C8B-B14F-4D97-AF65-F5344CB8AC3E}">
        <p14:creationId xmlns:p14="http://schemas.microsoft.com/office/powerpoint/2010/main" val="224671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DC681B-CB6D-5724-B1F3-10E5ED9AA2D7}"/>
              </a:ext>
            </a:extLst>
          </p:cNvPr>
          <p:cNvSpPr>
            <a:spLocks noGrp="1"/>
          </p:cNvSpPr>
          <p:nvPr>
            <p:ph idx="1"/>
          </p:nvPr>
        </p:nvSpPr>
        <p:spPr>
          <a:xfrm>
            <a:off x="512064" y="533400"/>
            <a:ext cx="5122617" cy="5812064"/>
          </a:xfrm>
        </p:spPr>
        <p:txBody>
          <a:bodyPr/>
          <a:lstStyle/>
          <a:p>
            <a:r>
              <a:rPr lang="en-US" sz="2800" dirty="0"/>
              <a:t>In 2016, the FTCs offset $89B of corporate tax liability, about 25% of the corporate tax revenues.</a:t>
            </a:r>
          </a:p>
          <a:p>
            <a:endParaRPr lang="en-US" sz="2800" dirty="0"/>
          </a:p>
          <a:p>
            <a:r>
              <a:rPr lang="en-US" sz="2800" dirty="0"/>
              <a:t> </a:t>
            </a:r>
          </a:p>
          <a:p>
            <a:r>
              <a:rPr lang="en-US" sz="2800" dirty="0"/>
              <a:t>In 2013, FTCs ate roughly 36% of the corporate tax base in 2013 ($118B out of a total of $329B)</a:t>
            </a:r>
          </a:p>
          <a:p>
            <a:endParaRPr lang="en-US" dirty="0"/>
          </a:p>
        </p:txBody>
      </p:sp>
      <p:sp>
        <p:nvSpPr>
          <p:cNvPr id="3" name="Title 2">
            <a:extLst>
              <a:ext uri="{FF2B5EF4-FFF2-40B4-BE49-F238E27FC236}">
                <a16:creationId xmlns:a16="http://schemas.microsoft.com/office/drawing/2014/main" id="{C532A247-39AC-D59E-1CE0-7DDB8A45BC1A}"/>
              </a:ext>
            </a:extLst>
          </p:cNvPr>
          <p:cNvSpPr>
            <a:spLocks noGrp="1"/>
          </p:cNvSpPr>
          <p:nvPr>
            <p:ph type="title"/>
          </p:nvPr>
        </p:nvSpPr>
        <p:spPr/>
        <p:txBody>
          <a:bodyPr/>
          <a:lstStyle/>
          <a:p>
            <a:r>
              <a:rPr lang="en-US" dirty="0"/>
              <a:t>Foreign Tax Credit: Revenue Costs</a:t>
            </a:r>
          </a:p>
        </p:txBody>
      </p:sp>
      <p:sp>
        <p:nvSpPr>
          <p:cNvPr id="4" name="Slide Number Placeholder 3">
            <a:extLst>
              <a:ext uri="{FF2B5EF4-FFF2-40B4-BE49-F238E27FC236}">
                <a16:creationId xmlns:a16="http://schemas.microsoft.com/office/drawing/2014/main" id="{DDD75A9E-4BB1-312E-F841-E2579FE3EA09}"/>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27537784-2BBD-9BD1-A207-5C467EB332FF}"/>
              </a:ext>
            </a:extLst>
          </p:cNvPr>
          <p:cNvSpPr>
            <a:spLocks noGrp="1"/>
          </p:cNvSpPr>
          <p:nvPr>
            <p:ph type="ftr" sz="quarter" idx="11"/>
          </p:nvPr>
        </p:nvSpPr>
        <p:spPr/>
        <p:txBody>
          <a:bodyPr/>
          <a:lstStyle/>
          <a:p>
            <a:pPr>
              <a:defRPr/>
            </a:pPr>
            <a:r>
              <a:rPr lang="en-US"/>
              <a:t>Foreign Tax Credits</a:t>
            </a:r>
            <a:endParaRPr lang="en-US" dirty="0"/>
          </a:p>
        </p:txBody>
      </p:sp>
      <p:graphicFrame>
        <p:nvGraphicFramePr>
          <p:cNvPr id="6" name="Content Placeholder 6">
            <a:extLst>
              <a:ext uri="{FF2B5EF4-FFF2-40B4-BE49-F238E27FC236}">
                <a16:creationId xmlns:a16="http://schemas.microsoft.com/office/drawing/2014/main" id="{0024DFF0-262D-4784-0B50-60F950668E4A}"/>
              </a:ext>
            </a:extLst>
          </p:cNvPr>
          <p:cNvGraphicFramePr>
            <a:graphicFrameLocks/>
          </p:cNvGraphicFramePr>
          <p:nvPr>
            <p:extLst>
              <p:ext uri="{D42A27DB-BD31-4B8C-83A1-F6EECF244321}">
                <p14:modId xmlns:p14="http://schemas.microsoft.com/office/powerpoint/2010/main" val="494854527"/>
              </p:ext>
            </p:extLst>
          </p:nvPr>
        </p:nvGraphicFramePr>
        <p:xfrm>
          <a:off x="6202962" y="641765"/>
          <a:ext cx="5476974" cy="54748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137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457618" y="889002"/>
            <a:ext cx="1761582" cy="643103"/>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Creditable Taxes</a:t>
            </a:r>
          </a:p>
        </p:txBody>
      </p:sp>
      <p:sp>
        <p:nvSpPr>
          <p:cNvPr id="5" name="Rounded Rectangle 4"/>
          <p:cNvSpPr/>
          <p:nvPr/>
        </p:nvSpPr>
        <p:spPr>
          <a:xfrm>
            <a:off x="4395618" y="889002"/>
            <a:ext cx="1557969" cy="64310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Overall Limitation</a:t>
            </a:r>
          </a:p>
        </p:txBody>
      </p:sp>
      <p:sp>
        <p:nvSpPr>
          <p:cNvPr id="6" name="Rounded Rectangle 5"/>
          <p:cNvSpPr/>
          <p:nvPr/>
        </p:nvSpPr>
        <p:spPr>
          <a:xfrm>
            <a:off x="10029564" y="889000"/>
            <a:ext cx="1761582" cy="64310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Legal Structure Limitations</a:t>
            </a:r>
          </a:p>
        </p:txBody>
      </p:sp>
      <p:sp>
        <p:nvSpPr>
          <p:cNvPr id="7" name="Rounded Rectangle 6"/>
          <p:cNvSpPr/>
          <p:nvPr/>
        </p:nvSpPr>
        <p:spPr>
          <a:xfrm>
            <a:off x="8206782" y="889001"/>
            <a:ext cx="1761582" cy="64310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Character Based Baskets</a:t>
            </a:r>
          </a:p>
        </p:txBody>
      </p:sp>
      <p:sp>
        <p:nvSpPr>
          <p:cNvPr id="8" name="Rounded Rectangle 7"/>
          <p:cNvSpPr/>
          <p:nvPr/>
        </p:nvSpPr>
        <p:spPr>
          <a:xfrm>
            <a:off x="2457618" y="1604589"/>
            <a:ext cx="1761582" cy="373769"/>
          </a:xfrm>
          <a:prstGeom prst="round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Source-country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taxes only</a:t>
            </a:r>
          </a:p>
        </p:txBody>
      </p:sp>
      <p:sp>
        <p:nvSpPr>
          <p:cNvPr id="9" name="Rounded Rectangle 8"/>
          <p:cNvSpPr/>
          <p:nvPr/>
        </p:nvSpPr>
        <p:spPr>
          <a:xfrm>
            <a:off x="461923" y="1604587"/>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1918 - 1921</a:t>
            </a:r>
          </a:p>
        </p:txBody>
      </p:sp>
      <p:sp>
        <p:nvSpPr>
          <p:cNvPr id="10" name="Rounded Rectangle 9"/>
          <p:cNvSpPr/>
          <p:nvPr/>
        </p:nvSpPr>
        <p:spPr>
          <a:xfrm>
            <a:off x="4395618" y="2050842"/>
            <a:ext cx="3584364" cy="373769"/>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11" name="Rounded Rectangle 10"/>
          <p:cNvSpPr/>
          <p:nvPr/>
        </p:nvSpPr>
        <p:spPr>
          <a:xfrm>
            <a:off x="461923" y="2050840"/>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1921 - 1932</a:t>
            </a:r>
          </a:p>
        </p:txBody>
      </p:sp>
      <p:sp>
        <p:nvSpPr>
          <p:cNvPr id="12" name="Rounded Rectangle 11"/>
          <p:cNvSpPr/>
          <p:nvPr/>
        </p:nvSpPr>
        <p:spPr>
          <a:xfrm>
            <a:off x="4395618" y="2497095"/>
            <a:ext cx="1761582" cy="373769"/>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13" name="Rounded Rectangle 12"/>
          <p:cNvSpPr/>
          <p:nvPr/>
        </p:nvSpPr>
        <p:spPr>
          <a:xfrm>
            <a:off x="6218400" y="2497095"/>
            <a:ext cx="1761582" cy="373769"/>
          </a:xfrm>
          <a:prstGeom prst="round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14" name="Rounded Rectangle 13"/>
          <p:cNvSpPr/>
          <p:nvPr/>
        </p:nvSpPr>
        <p:spPr>
          <a:xfrm>
            <a:off x="461923" y="2497093"/>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1932 - 1954</a:t>
            </a:r>
          </a:p>
        </p:txBody>
      </p:sp>
      <p:sp>
        <p:nvSpPr>
          <p:cNvPr id="15" name="Rounded Rectangle 14"/>
          <p:cNvSpPr/>
          <p:nvPr/>
        </p:nvSpPr>
        <p:spPr>
          <a:xfrm>
            <a:off x="4365582" y="2943348"/>
            <a:ext cx="3614400"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16" name="Rounded Rectangle 15"/>
          <p:cNvSpPr/>
          <p:nvPr/>
        </p:nvSpPr>
        <p:spPr>
          <a:xfrm>
            <a:off x="461923" y="2943346"/>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1954 - 1960</a:t>
            </a:r>
          </a:p>
        </p:txBody>
      </p:sp>
      <p:sp>
        <p:nvSpPr>
          <p:cNvPr id="17" name="Rounded Rectangle 16"/>
          <p:cNvSpPr/>
          <p:nvPr/>
        </p:nvSpPr>
        <p:spPr>
          <a:xfrm>
            <a:off x="4395618" y="3389601"/>
            <a:ext cx="1785564" cy="820020"/>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18" name="Rounded Rectangle 17"/>
          <p:cNvSpPr/>
          <p:nvPr/>
        </p:nvSpPr>
        <p:spPr>
          <a:xfrm>
            <a:off x="8206782" y="3835852"/>
            <a:ext cx="1785564" cy="820022"/>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Interest Basket</a:t>
            </a:r>
          </a:p>
        </p:txBody>
      </p:sp>
      <p:sp>
        <p:nvSpPr>
          <p:cNvPr id="19" name="Rounded Rectangle 18"/>
          <p:cNvSpPr/>
          <p:nvPr/>
        </p:nvSpPr>
        <p:spPr>
          <a:xfrm>
            <a:off x="6218400" y="3389601"/>
            <a:ext cx="1785564" cy="820020"/>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20" name="Rounded Rectangle 19"/>
          <p:cNvSpPr/>
          <p:nvPr/>
        </p:nvSpPr>
        <p:spPr>
          <a:xfrm>
            <a:off x="461923" y="3389599"/>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1960 - 1962</a:t>
            </a:r>
          </a:p>
        </p:txBody>
      </p:sp>
      <p:sp>
        <p:nvSpPr>
          <p:cNvPr id="21" name="Rounded Rectangle 20"/>
          <p:cNvSpPr/>
          <p:nvPr/>
        </p:nvSpPr>
        <p:spPr>
          <a:xfrm>
            <a:off x="461923" y="3835852"/>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1962 - 1976</a:t>
            </a:r>
          </a:p>
        </p:txBody>
      </p:sp>
      <p:sp>
        <p:nvSpPr>
          <p:cNvPr id="22" name="Rounded Rectangle 21"/>
          <p:cNvSpPr/>
          <p:nvPr/>
        </p:nvSpPr>
        <p:spPr>
          <a:xfrm>
            <a:off x="4395618" y="4282107"/>
            <a:ext cx="3584364" cy="1712526"/>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23" name="Rounded Rectangle 22"/>
          <p:cNvSpPr/>
          <p:nvPr/>
        </p:nvSpPr>
        <p:spPr>
          <a:xfrm>
            <a:off x="461923" y="4282105"/>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1976 - 1986</a:t>
            </a:r>
          </a:p>
        </p:txBody>
      </p:sp>
      <p:sp>
        <p:nvSpPr>
          <p:cNvPr id="24" name="Rounded Rectangle 23"/>
          <p:cNvSpPr/>
          <p:nvPr/>
        </p:nvSpPr>
        <p:spPr>
          <a:xfrm>
            <a:off x="8206782" y="4728359"/>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[8+] Baskets</a:t>
            </a:r>
          </a:p>
        </p:txBody>
      </p:sp>
      <p:sp>
        <p:nvSpPr>
          <p:cNvPr id="25" name="Rounded Rectangle 24"/>
          <p:cNvSpPr/>
          <p:nvPr/>
        </p:nvSpPr>
        <p:spPr>
          <a:xfrm>
            <a:off x="461923" y="4728358"/>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1986 - 2004</a:t>
            </a:r>
          </a:p>
        </p:txBody>
      </p:sp>
      <p:sp>
        <p:nvSpPr>
          <p:cNvPr id="26" name="Rounded Rectangle 25"/>
          <p:cNvSpPr/>
          <p:nvPr/>
        </p:nvSpPr>
        <p:spPr>
          <a:xfrm>
            <a:off x="8206782" y="5174612"/>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[2+] Baskets</a:t>
            </a:r>
          </a:p>
        </p:txBody>
      </p:sp>
      <p:sp>
        <p:nvSpPr>
          <p:cNvPr id="27" name="Rounded Rectangle 26"/>
          <p:cNvSpPr/>
          <p:nvPr/>
        </p:nvSpPr>
        <p:spPr>
          <a:xfrm>
            <a:off x="461923" y="5174611"/>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2004 - 2017</a:t>
            </a:r>
          </a:p>
        </p:txBody>
      </p:sp>
      <p:sp>
        <p:nvSpPr>
          <p:cNvPr id="28" name="Rounded Rectangle 27"/>
          <p:cNvSpPr/>
          <p:nvPr/>
        </p:nvSpPr>
        <p:spPr>
          <a:xfrm>
            <a:off x="10029564" y="5620864"/>
            <a:ext cx="1785564"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GILTI &amp; Branch</a:t>
            </a:r>
          </a:p>
        </p:txBody>
      </p:sp>
      <p:sp>
        <p:nvSpPr>
          <p:cNvPr id="29" name="Rounded Rectangle 28"/>
          <p:cNvSpPr/>
          <p:nvPr/>
        </p:nvSpPr>
        <p:spPr>
          <a:xfrm>
            <a:off x="8206782" y="5620865"/>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Passive Basket</a:t>
            </a:r>
          </a:p>
        </p:txBody>
      </p:sp>
      <p:sp>
        <p:nvSpPr>
          <p:cNvPr id="30" name="Rounded Rectangle 29"/>
          <p:cNvSpPr/>
          <p:nvPr/>
        </p:nvSpPr>
        <p:spPr>
          <a:xfrm>
            <a:off x="461923" y="5620864"/>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2017 - 2021</a:t>
            </a:r>
          </a:p>
        </p:txBody>
      </p:sp>
      <p:sp>
        <p:nvSpPr>
          <p:cNvPr id="31" name="Rounded Rectangle 30"/>
          <p:cNvSpPr/>
          <p:nvPr/>
        </p:nvSpPr>
        <p:spPr>
          <a:xfrm>
            <a:off x="2457618" y="6067119"/>
            <a:ext cx="1785564" cy="373769"/>
          </a:xfrm>
          <a:prstGeom prst="round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Proposed nexus rules?</a:t>
            </a:r>
          </a:p>
        </p:txBody>
      </p:sp>
      <p:sp>
        <p:nvSpPr>
          <p:cNvPr id="32" name="Rounded Rectangle 31"/>
          <p:cNvSpPr/>
          <p:nvPr/>
        </p:nvSpPr>
        <p:spPr>
          <a:xfrm>
            <a:off x="10029564" y="6067117"/>
            <a:ext cx="1785564"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GILTI &amp; Branch/General? </a:t>
            </a:r>
          </a:p>
        </p:txBody>
      </p:sp>
      <p:sp>
        <p:nvSpPr>
          <p:cNvPr id="33" name="Rounded Rectangle 32"/>
          <p:cNvSpPr/>
          <p:nvPr/>
        </p:nvSpPr>
        <p:spPr>
          <a:xfrm>
            <a:off x="8206782" y="6067118"/>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Passive Basket?</a:t>
            </a:r>
          </a:p>
        </p:txBody>
      </p:sp>
      <p:sp>
        <p:nvSpPr>
          <p:cNvPr id="34" name="Rounded Rectangle 33"/>
          <p:cNvSpPr/>
          <p:nvPr/>
        </p:nvSpPr>
        <p:spPr>
          <a:xfrm>
            <a:off x="4428036" y="6067119"/>
            <a:ext cx="3575928"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35" name="Rounded Rectangle 34"/>
          <p:cNvSpPr/>
          <p:nvPr/>
        </p:nvSpPr>
        <p:spPr>
          <a:xfrm>
            <a:off x="461923" y="6067117"/>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2022 - ????</a:t>
            </a:r>
          </a:p>
        </p:txBody>
      </p:sp>
      <p:sp>
        <p:nvSpPr>
          <p:cNvPr id="36" name="Rounded Rectangle 35"/>
          <p:cNvSpPr/>
          <p:nvPr/>
        </p:nvSpPr>
        <p:spPr>
          <a:xfrm>
            <a:off x="4365582" y="2453867"/>
            <a:ext cx="3638382" cy="452900"/>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srgbClr val="000000"/>
              </a:solidFill>
              <a:effectLst/>
              <a:uLnTx/>
              <a:uFillTx/>
              <a:latin typeface="Arial"/>
              <a:ea typeface="+mn-ea"/>
              <a:cs typeface="+mn-cs"/>
            </a:endParaRPr>
          </a:p>
        </p:txBody>
      </p:sp>
      <p:sp>
        <p:nvSpPr>
          <p:cNvPr id="37" name="TextBox 36"/>
          <p:cNvSpPr txBox="1"/>
          <p:nvPr/>
        </p:nvSpPr>
        <p:spPr>
          <a:xfrm>
            <a:off x="8207531" y="2504986"/>
            <a:ext cx="1596343" cy="29238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FF0000"/>
                </a:solidFill>
                <a:effectLst/>
                <a:uLnTx/>
                <a:uFillTx/>
                <a:latin typeface="Arial"/>
                <a:ea typeface="+mn-ea"/>
                <a:cs typeface="+mn-cs"/>
              </a:rPr>
              <a:t>Lesser of the two</a:t>
            </a:r>
          </a:p>
        </p:txBody>
      </p:sp>
      <p:cxnSp>
        <p:nvCxnSpPr>
          <p:cNvPr id="38" name="Straight Connector 37"/>
          <p:cNvCxnSpPr/>
          <p:nvPr/>
        </p:nvCxnSpPr>
        <p:spPr>
          <a:xfrm flipH="1" flipV="1">
            <a:off x="8003964" y="2680316"/>
            <a:ext cx="274902" cy="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369629" y="3353697"/>
            <a:ext cx="3652944" cy="880239"/>
          </a:xfrm>
          <a:prstGeom prst="roundRect">
            <a:avLst>
              <a:gd name="adj" fmla="val 5269"/>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srgbClr val="000000"/>
              </a:solidFill>
              <a:effectLst/>
              <a:uLnTx/>
              <a:uFillTx/>
              <a:latin typeface="Arial"/>
              <a:ea typeface="+mn-ea"/>
              <a:cs typeface="+mn-cs"/>
            </a:endParaRPr>
          </a:p>
        </p:txBody>
      </p:sp>
      <p:sp>
        <p:nvSpPr>
          <p:cNvPr id="40" name="TextBox 39"/>
          <p:cNvSpPr txBox="1"/>
          <p:nvPr/>
        </p:nvSpPr>
        <p:spPr>
          <a:xfrm>
            <a:off x="8159409" y="3353697"/>
            <a:ext cx="1644465" cy="29238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FF0000"/>
                </a:solidFill>
                <a:effectLst/>
                <a:uLnTx/>
                <a:uFillTx/>
                <a:latin typeface="Arial"/>
                <a:ea typeface="+mn-ea"/>
                <a:cs typeface="+mn-cs"/>
              </a:rPr>
              <a:t>Taxpayer election</a:t>
            </a:r>
          </a:p>
        </p:txBody>
      </p:sp>
      <p:sp>
        <p:nvSpPr>
          <p:cNvPr id="42" name="Rounded Rectangle 41"/>
          <p:cNvSpPr/>
          <p:nvPr/>
        </p:nvSpPr>
        <p:spPr>
          <a:xfrm>
            <a:off x="6356138" y="889000"/>
            <a:ext cx="1615632" cy="64310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Per Country Limitation</a:t>
            </a:r>
          </a:p>
        </p:txBody>
      </p:sp>
      <p:sp>
        <p:nvSpPr>
          <p:cNvPr id="43" name="TextBox 42"/>
          <p:cNvSpPr txBox="1"/>
          <p:nvPr/>
        </p:nvSpPr>
        <p:spPr>
          <a:xfrm>
            <a:off x="5964616" y="1109729"/>
            <a:ext cx="43313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a:ea typeface="+mn-ea"/>
                <a:cs typeface="+mn-cs"/>
              </a:rPr>
              <a:t>vs.</a:t>
            </a:r>
          </a:p>
        </p:txBody>
      </p:sp>
      <p:cxnSp>
        <p:nvCxnSpPr>
          <p:cNvPr id="44" name="Straight Connector 43"/>
          <p:cNvCxnSpPr/>
          <p:nvPr/>
        </p:nvCxnSpPr>
        <p:spPr>
          <a:xfrm>
            <a:off x="2363691" y="1123249"/>
            <a:ext cx="20902" cy="5415716"/>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090525" y="1109729"/>
            <a:ext cx="20902" cy="5415716"/>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A5567E3-E7A4-1322-2690-109048033C53}"/>
              </a:ext>
            </a:extLst>
          </p:cNvPr>
          <p:cNvSpPr>
            <a:spLocks noGrp="1"/>
          </p:cNvSpPr>
          <p:nvPr>
            <p:ph type="title"/>
          </p:nvPr>
        </p:nvSpPr>
        <p:spPr/>
        <p:txBody>
          <a:bodyPr/>
          <a:lstStyle/>
          <a:p>
            <a:r>
              <a:rPr kumimoji="0" lang="en-US" sz="1800" i="0" u="none" strike="noStrike" kern="1200" cap="none" spc="0" normalizeH="0" baseline="0" noProof="0" dirty="0">
                <a:ln>
                  <a:noFill/>
                </a:ln>
                <a:effectLst/>
                <a:uLnTx/>
                <a:uFillTx/>
                <a:latin typeface="+mn-lt"/>
                <a:ea typeface="+mn-ea"/>
                <a:cs typeface="+mn-cs"/>
              </a:rPr>
              <a:t>Evolution of the Foreign Tax Credit and Limitation</a:t>
            </a:r>
            <a:endParaRPr lang="en-US" dirty="0">
              <a:latin typeface="+mn-lt"/>
            </a:endParaRPr>
          </a:p>
        </p:txBody>
      </p:sp>
      <p:sp>
        <p:nvSpPr>
          <p:cNvPr id="47" name="Slide Number Placeholder 3"/>
          <p:cNvSpPr>
            <a:spLocks noGrp="1"/>
          </p:cNvSpPr>
          <p:nvPr>
            <p:ph type="sldNum" sz="quarter" idx="10"/>
          </p:nvPr>
        </p:nvSpPr>
        <p:spPr>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491B89-2A89-418E-9698-F445E987FD16}" type="slidenum">
              <a:rPr kumimoji="0" lang="en-US" sz="1200" b="0" i="0" u="none" strike="noStrike" kern="1200" cap="none" spc="0" normalizeH="0" baseline="0" noProof="0" smtClean="0">
                <a:ln>
                  <a:noFill/>
                </a:ln>
                <a:solidFill>
                  <a:srgbClr val="000000">
                    <a:tint val="75000"/>
                  </a:srgbClr>
                </a:solidFill>
                <a:effectLst/>
                <a:uLnTx/>
                <a:uFillTx/>
                <a:latin typeface="Georg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000000">
                  <a:tint val="75000"/>
                </a:srgbClr>
              </a:solidFill>
              <a:effectLst/>
              <a:uLnTx/>
              <a:uFillTx/>
              <a:latin typeface="Georgia"/>
              <a:ea typeface="+mn-ea"/>
              <a:cs typeface="+mn-cs"/>
            </a:endParaRPr>
          </a:p>
        </p:txBody>
      </p:sp>
      <p:sp>
        <p:nvSpPr>
          <p:cNvPr id="48" name="Rounded Rectangle 47"/>
          <p:cNvSpPr/>
          <p:nvPr/>
        </p:nvSpPr>
        <p:spPr>
          <a:xfrm>
            <a:off x="2465294" y="2041712"/>
            <a:ext cx="1762885" cy="3952921"/>
          </a:xfrm>
          <a:prstGeom prst="roundRect">
            <a:avLst/>
          </a:prstGeom>
          <a:solidFill>
            <a:schemeClr val="accent6">
              <a:lumMod val="40000"/>
              <a:lumOff val="60000"/>
            </a:schemeClr>
          </a:solidFill>
          <a:ln w="222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All foreign income taxes, subject to the FTC limitation</a:t>
            </a:r>
          </a:p>
        </p:txBody>
      </p:sp>
      <p:cxnSp>
        <p:nvCxnSpPr>
          <p:cNvPr id="50" name="Straight Connector 49"/>
          <p:cNvCxnSpPr/>
          <p:nvPr/>
        </p:nvCxnSpPr>
        <p:spPr>
          <a:xfrm flipH="1" flipV="1">
            <a:off x="8022573" y="3524189"/>
            <a:ext cx="274902" cy="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297630" y="1109729"/>
            <a:ext cx="20902" cy="5415716"/>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00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6B404B-228C-2578-803B-46501CC7A032}"/>
              </a:ext>
            </a:extLst>
          </p:cNvPr>
          <p:cNvSpPr>
            <a:spLocks noGrp="1"/>
          </p:cNvSpPr>
          <p:nvPr>
            <p:ph idx="1"/>
          </p:nvPr>
        </p:nvSpPr>
        <p:spPr/>
        <p:txBody>
          <a:bodyPr/>
          <a:lstStyle/>
          <a:p>
            <a:r>
              <a:rPr lang="en-US" sz="2800" dirty="0"/>
              <a:t>To prevent cross-crediting--averaging low-taxed FSI and high-taxed FSI--US persons must compute a separate 904 limitation for each statutory category or “basket” of income.  (§904(d)(1)).  </a:t>
            </a:r>
          </a:p>
          <a:p>
            <a:endParaRPr lang="en-US" sz="2800" dirty="0"/>
          </a:p>
          <a:p>
            <a:r>
              <a:rPr lang="en-US" sz="2800" dirty="0"/>
              <a:t>Cross crediting is thus permitted within each basket, but not among the separate baskets.</a:t>
            </a:r>
          </a:p>
          <a:p>
            <a:endParaRPr lang="en-US" sz="2800" dirty="0"/>
          </a:p>
          <a:p>
            <a:r>
              <a:rPr lang="en-US" sz="2800" dirty="0"/>
              <a:t>Exemption for $300 ($600 joint return) of taxes paid with respect to “qualified passive income.” §904(j).  </a:t>
            </a:r>
          </a:p>
          <a:p>
            <a:endParaRPr lang="en-US" dirty="0"/>
          </a:p>
        </p:txBody>
      </p:sp>
      <p:sp>
        <p:nvSpPr>
          <p:cNvPr id="3" name="Title 2">
            <a:extLst>
              <a:ext uri="{FF2B5EF4-FFF2-40B4-BE49-F238E27FC236}">
                <a16:creationId xmlns:a16="http://schemas.microsoft.com/office/drawing/2014/main" id="{E57634EA-A65D-CAD0-FD46-36A3B65DA6D3}"/>
              </a:ext>
            </a:extLst>
          </p:cNvPr>
          <p:cNvSpPr>
            <a:spLocks noGrp="1"/>
          </p:cNvSpPr>
          <p:nvPr>
            <p:ph type="title"/>
          </p:nvPr>
        </p:nvSpPr>
        <p:spPr/>
        <p:txBody>
          <a:bodyPr/>
          <a:lstStyle/>
          <a:p>
            <a:r>
              <a:rPr lang="en-US" sz="1600" dirty="0"/>
              <a:t>Foreign Tax Credit Limitation: </a:t>
            </a:r>
            <a:r>
              <a:rPr lang="en-US" sz="1800" dirty="0"/>
              <a:t>§</a:t>
            </a:r>
            <a:r>
              <a:rPr lang="en-US" sz="1600" dirty="0"/>
              <a:t>904(d)</a:t>
            </a:r>
            <a:endParaRPr lang="en-US" dirty="0"/>
          </a:p>
        </p:txBody>
      </p:sp>
      <p:sp>
        <p:nvSpPr>
          <p:cNvPr id="4" name="Slide Number Placeholder 3">
            <a:extLst>
              <a:ext uri="{FF2B5EF4-FFF2-40B4-BE49-F238E27FC236}">
                <a16:creationId xmlns:a16="http://schemas.microsoft.com/office/drawing/2014/main" id="{8061A8D5-F8C0-53CF-3B31-25B8C36698B7}"/>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22A552E0-9A37-1DE3-B5B7-A3B7C885073F}"/>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08660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D98C48-4E69-5640-B45C-83AADE3B54F1}"/>
              </a:ext>
            </a:extLst>
          </p:cNvPr>
          <p:cNvSpPr>
            <a:spLocks noGrp="1"/>
          </p:cNvSpPr>
          <p:nvPr>
            <p:ph idx="1"/>
          </p:nvPr>
        </p:nvSpPr>
        <p:spPr/>
        <p:txBody>
          <a:bodyPr/>
          <a:lstStyle/>
          <a:p>
            <a:pPr>
              <a:lnSpc>
                <a:spcPct val="80000"/>
              </a:lnSpc>
            </a:pPr>
            <a:r>
              <a:rPr lang="en-US" altLang="en-US" sz="2400" dirty="0"/>
              <a:t>USP earns $100 of FS interest income (passive), subject to $0 foreign taxes, and $100 of FS manufacturing income (general category), subject to $50 foreign taxes, and his US tax rate is 35%. </a:t>
            </a:r>
          </a:p>
          <a:p>
            <a:pPr>
              <a:lnSpc>
                <a:spcPct val="80000"/>
              </a:lnSpc>
            </a:pPr>
            <a:endParaRPr lang="en-US" altLang="en-US" sz="2400" dirty="0"/>
          </a:p>
          <a:p>
            <a:pPr>
              <a:lnSpc>
                <a:spcPct val="80000"/>
              </a:lnSpc>
            </a:pPr>
            <a:r>
              <a:rPr lang="en-US" altLang="en-US" sz="2400" dirty="0"/>
              <a:t>In the absence of </a:t>
            </a:r>
            <a:r>
              <a:rPr lang="en-US" sz="2400" dirty="0"/>
              <a:t>§</a:t>
            </a:r>
            <a:r>
              <a:rPr lang="en-US" altLang="en-US" sz="2400" dirty="0"/>
              <a:t>904(d), his FTC limitation would be:</a:t>
            </a:r>
          </a:p>
          <a:p>
            <a:pPr lvl="1">
              <a:lnSpc>
                <a:spcPct val="80000"/>
              </a:lnSpc>
            </a:pPr>
            <a:r>
              <a:rPr lang="en-US" altLang="en-US" sz="2400" b="1" dirty="0"/>
              <a:t>70, calculated as follows: 70 x (200/200).</a:t>
            </a:r>
            <a:r>
              <a:rPr lang="en-US" altLang="en-US" sz="2400" dirty="0"/>
              <a:t> </a:t>
            </a:r>
          </a:p>
          <a:p>
            <a:pPr lvl="1">
              <a:lnSpc>
                <a:spcPct val="80000"/>
              </a:lnSpc>
            </a:pPr>
            <a:r>
              <a:rPr lang="en-US" altLang="en-US" sz="2400" dirty="0"/>
              <a:t>Thus, USP could credit all foreign taxes paid.</a:t>
            </a:r>
          </a:p>
          <a:p>
            <a:pPr marL="406400" indent="-406400">
              <a:lnSpc>
                <a:spcPct val="80000"/>
              </a:lnSpc>
              <a:buFontTx/>
              <a:buNone/>
            </a:pPr>
            <a:endParaRPr lang="en-US" altLang="en-US" sz="2400" dirty="0"/>
          </a:p>
          <a:p>
            <a:pPr>
              <a:lnSpc>
                <a:spcPct val="80000"/>
              </a:lnSpc>
            </a:pPr>
            <a:r>
              <a:rPr lang="en-US" altLang="en-US" sz="2400" dirty="0"/>
              <a:t>Under </a:t>
            </a:r>
            <a:r>
              <a:rPr lang="en-US" sz="2400" dirty="0"/>
              <a:t>§</a:t>
            </a:r>
            <a:r>
              <a:rPr lang="en-US" altLang="en-US" sz="2400" dirty="0"/>
              <a:t>904(d), however, USP must calculate a separate FTC limitation for each basket.  His FTC limitation for each basket would be:  </a:t>
            </a:r>
          </a:p>
          <a:p>
            <a:pPr lvl="1">
              <a:lnSpc>
                <a:spcPct val="80000"/>
              </a:lnSpc>
            </a:pPr>
            <a:r>
              <a:rPr lang="en-US" altLang="en-US" sz="2400" b="1" dirty="0"/>
              <a:t>35 [70 x (100/200)] [Passive Basket], and</a:t>
            </a:r>
          </a:p>
          <a:p>
            <a:pPr lvl="1">
              <a:lnSpc>
                <a:spcPct val="80000"/>
              </a:lnSpc>
            </a:pPr>
            <a:r>
              <a:rPr lang="en-US" altLang="en-US" sz="2400" b="1" dirty="0"/>
              <a:t>35 [70 x (100/200)] [General Category Basket]</a:t>
            </a:r>
          </a:p>
          <a:p>
            <a:pPr lvl="1">
              <a:lnSpc>
                <a:spcPct val="80000"/>
              </a:lnSpc>
            </a:pPr>
            <a:endParaRPr lang="en-US" altLang="en-US" sz="2400" b="1" dirty="0"/>
          </a:p>
          <a:p>
            <a:pPr>
              <a:lnSpc>
                <a:spcPct val="80000"/>
              </a:lnSpc>
            </a:pPr>
            <a:r>
              <a:rPr lang="en-US" altLang="en-US" sz="2400" dirty="0"/>
              <a:t>USP could credit only $35 of the $50 of foreign taxes paid on the GC income.</a:t>
            </a:r>
            <a:endParaRPr lang="en-US" altLang="en-US" sz="2400" u="sng" dirty="0"/>
          </a:p>
          <a:p>
            <a:endParaRPr lang="en-US" dirty="0"/>
          </a:p>
        </p:txBody>
      </p:sp>
      <p:sp>
        <p:nvSpPr>
          <p:cNvPr id="3" name="Title 2">
            <a:extLst>
              <a:ext uri="{FF2B5EF4-FFF2-40B4-BE49-F238E27FC236}">
                <a16:creationId xmlns:a16="http://schemas.microsoft.com/office/drawing/2014/main" id="{C551B458-4C17-1B8A-DEF6-4AD41412FCC1}"/>
              </a:ext>
            </a:extLst>
          </p:cNvPr>
          <p:cNvSpPr>
            <a:spLocks noGrp="1"/>
          </p:cNvSpPr>
          <p:nvPr>
            <p:ph type="title"/>
          </p:nvPr>
        </p:nvSpPr>
        <p:spPr/>
        <p:txBody>
          <a:bodyPr/>
          <a:lstStyle/>
          <a:p>
            <a:r>
              <a:rPr lang="en-US" sz="1600" dirty="0"/>
              <a:t>Foreign Tax Credit Limitation: </a:t>
            </a:r>
            <a:r>
              <a:rPr lang="en-US" sz="1800" dirty="0"/>
              <a:t>§</a:t>
            </a:r>
            <a:r>
              <a:rPr lang="en-US" sz="1600" dirty="0"/>
              <a:t>904(d)</a:t>
            </a:r>
            <a:endParaRPr lang="en-US" dirty="0"/>
          </a:p>
        </p:txBody>
      </p:sp>
      <p:sp>
        <p:nvSpPr>
          <p:cNvPr id="4" name="Slide Number Placeholder 3">
            <a:extLst>
              <a:ext uri="{FF2B5EF4-FFF2-40B4-BE49-F238E27FC236}">
                <a16:creationId xmlns:a16="http://schemas.microsoft.com/office/drawing/2014/main" id="{BC433C45-F38F-A0D4-F4BA-BCD65B81E9A0}"/>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5E80FE9B-F289-5BB7-069A-FB7F35BCC18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14875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24B439-BFF0-6903-91DD-B33F64768C6D}"/>
              </a:ext>
            </a:extLst>
          </p:cNvPr>
          <p:cNvSpPr>
            <a:spLocks noGrp="1"/>
          </p:cNvSpPr>
          <p:nvPr>
            <p:ph idx="1"/>
          </p:nvPr>
        </p:nvSpPr>
        <p:spPr/>
        <p:txBody>
          <a:bodyPr/>
          <a:lstStyle/>
          <a:p>
            <a:r>
              <a:rPr lang="en-US" sz="2800" b="1" dirty="0"/>
              <a:t>Passive (d)(1)(A), (2)(A)</a:t>
            </a:r>
          </a:p>
          <a:p>
            <a:pPr lvl="1"/>
            <a:r>
              <a:rPr lang="en-US" sz="2400" dirty="0"/>
              <a:t>FPHCI, PFIC  </a:t>
            </a:r>
          </a:p>
          <a:p>
            <a:pPr lvl="1"/>
            <a:r>
              <a:rPr lang="en-US" sz="2400" dirty="0"/>
              <a:t>Lowest priority of all baskets</a:t>
            </a:r>
          </a:p>
          <a:p>
            <a:pPr lvl="1"/>
            <a:r>
              <a:rPr lang="en-US" sz="2400" dirty="0"/>
              <a:t>Excludes export financing interest and high-taxed income. </a:t>
            </a:r>
          </a:p>
          <a:p>
            <a:r>
              <a:rPr lang="en-US" sz="2800" b="1" dirty="0"/>
              <a:t>High withholding tax interest (d)(1)(B), (d)(2)(B)</a:t>
            </a:r>
          </a:p>
          <a:p>
            <a:pPr lvl="1"/>
            <a:r>
              <a:rPr lang="en-US" sz="2400" dirty="0"/>
              <a:t>&gt; or = 5% gross WH tax</a:t>
            </a:r>
          </a:p>
          <a:p>
            <a:pPr lvl="1"/>
            <a:r>
              <a:rPr lang="en-US" sz="2400" dirty="0"/>
              <a:t>Excludes export financing</a:t>
            </a:r>
          </a:p>
          <a:p>
            <a:r>
              <a:rPr lang="en-US" sz="2800" b="1" dirty="0"/>
              <a:t>Financial Services Income (d)(1)(C), (d)(2)(C)</a:t>
            </a:r>
          </a:p>
          <a:p>
            <a:pPr lvl="1"/>
            <a:r>
              <a:rPr lang="en-US" sz="2400" dirty="0"/>
              <a:t>Income of banking, insurance, and financing businesses</a:t>
            </a:r>
          </a:p>
          <a:p>
            <a:pPr lvl="1"/>
            <a:r>
              <a:rPr lang="en-US" sz="2400" dirty="0"/>
              <a:t>Excludes high WH tax interest and export financing</a:t>
            </a:r>
          </a:p>
          <a:p>
            <a:pPr lvl="1"/>
            <a:r>
              <a:rPr lang="en-US" sz="2400" dirty="0"/>
              <a:t>Shipping Income (d)(1)(D), (d)(2)(D)--? </a:t>
            </a:r>
          </a:p>
          <a:p>
            <a:endParaRPr lang="en-US" dirty="0"/>
          </a:p>
        </p:txBody>
      </p:sp>
      <p:sp>
        <p:nvSpPr>
          <p:cNvPr id="3" name="Title 2">
            <a:extLst>
              <a:ext uri="{FF2B5EF4-FFF2-40B4-BE49-F238E27FC236}">
                <a16:creationId xmlns:a16="http://schemas.microsoft.com/office/drawing/2014/main" id="{1C20CF3A-A3E9-C4FC-9785-1C5C28174CFF}"/>
              </a:ext>
            </a:extLst>
          </p:cNvPr>
          <p:cNvSpPr>
            <a:spLocks noGrp="1"/>
          </p:cNvSpPr>
          <p:nvPr>
            <p:ph type="title"/>
          </p:nvPr>
        </p:nvSpPr>
        <p:spPr/>
        <p:txBody>
          <a:bodyPr/>
          <a:lstStyle/>
          <a:p>
            <a:r>
              <a:rPr lang="en-US" altLang="en-US" b="1" dirty="0"/>
              <a:t>FTC Limitation:  Baskets (pre-’07 tax years)</a:t>
            </a:r>
            <a:r>
              <a:rPr lang="en-US" altLang="en-US" dirty="0">
                <a:latin typeface="Arial Unicode MS" panose="020B0604020202020204" pitchFamily="34" charset="-128"/>
              </a:rPr>
              <a:t> </a:t>
            </a:r>
            <a:endParaRPr lang="en-US" dirty="0"/>
          </a:p>
        </p:txBody>
      </p:sp>
      <p:sp>
        <p:nvSpPr>
          <p:cNvPr id="4" name="Slide Number Placeholder 3">
            <a:extLst>
              <a:ext uri="{FF2B5EF4-FFF2-40B4-BE49-F238E27FC236}">
                <a16:creationId xmlns:a16="http://schemas.microsoft.com/office/drawing/2014/main" id="{27EF76D9-40B7-9BE8-1CF8-B8BF349A8D6E}"/>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2496B10A-1775-BB19-8E02-3A6DAC017D4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55500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24B439-BFF0-6903-91DD-B33F64768C6D}"/>
              </a:ext>
            </a:extLst>
          </p:cNvPr>
          <p:cNvSpPr>
            <a:spLocks noGrp="1"/>
          </p:cNvSpPr>
          <p:nvPr>
            <p:ph idx="1"/>
          </p:nvPr>
        </p:nvSpPr>
        <p:spPr/>
        <p:txBody>
          <a:bodyPr/>
          <a:lstStyle/>
          <a:p>
            <a:r>
              <a:rPr lang="en-US" sz="2800" b="1" dirty="0"/>
              <a:t>Dividends from 10/50 Corp [Repealed] </a:t>
            </a:r>
          </a:p>
          <a:p>
            <a:pPr lvl="1"/>
            <a:r>
              <a:rPr lang="en-US" sz="2650" dirty="0"/>
              <a:t>Applied on a </a:t>
            </a:r>
            <a:r>
              <a:rPr lang="en-US" sz="2650" dirty="0" err="1"/>
              <a:t>corp</a:t>
            </a:r>
            <a:r>
              <a:rPr lang="en-US" sz="2650" dirty="0"/>
              <a:t>-by-</a:t>
            </a:r>
            <a:r>
              <a:rPr lang="en-US" sz="2650" dirty="0" err="1"/>
              <a:t>corp</a:t>
            </a:r>
            <a:r>
              <a:rPr lang="en-US" sz="2650" dirty="0"/>
              <a:t> basis for pre-2003 tax years</a:t>
            </a:r>
          </a:p>
          <a:p>
            <a:pPr lvl="1"/>
            <a:r>
              <a:rPr lang="en-US" sz="2650" dirty="0"/>
              <a:t>For post-2002 years, dividends from pre-2003 E&amp;Ps of all 10/50 companies aggregated, except for PFICs</a:t>
            </a:r>
          </a:p>
          <a:p>
            <a:pPr lvl="1"/>
            <a:r>
              <a:rPr lang="en-US" sz="2650" dirty="0"/>
              <a:t>For post-2002 dividends from post-2002 E&amp;Ps, look through treatment</a:t>
            </a:r>
          </a:p>
          <a:p>
            <a:pPr lvl="1"/>
            <a:r>
              <a:rPr lang="en-US" sz="2650" dirty="0"/>
              <a:t>[All dividends from 10/50 corps given look through treatment (d)(4)</a:t>
            </a:r>
            <a:endParaRPr lang="en-US" sz="2800" b="1" dirty="0"/>
          </a:p>
          <a:p>
            <a:r>
              <a:rPr lang="en-US" sz="2800" b="1" dirty="0"/>
              <a:t>DISC, FSC, and Foreign Trade Income (d)(1)(F), (H), and (I)</a:t>
            </a:r>
          </a:p>
          <a:p>
            <a:r>
              <a:rPr lang="en-US" sz="2800" b="1" dirty="0"/>
              <a:t>General Limitation (d)(1)(H)</a:t>
            </a:r>
          </a:p>
          <a:p>
            <a:pPr lvl="1"/>
            <a:r>
              <a:rPr lang="en-US" sz="2650" dirty="0"/>
              <a:t>Note:  High-taxed [Kickout] Income (d)(2)(F)</a:t>
            </a:r>
          </a:p>
          <a:p>
            <a:pPr lvl="2"/>
            <a:r>
              <a:rPr lang="en-US" sz="2650" dirty="0"/>
              <a:t>Foreign Taxes exceed highest rate in </a:t>
            </a:r>
            <a:r>
              <a:rPr lang="en-US" sz="2400" dirty="0"/>
              <a:t> §1 or  §11</a:t>
            </a:r>
            <a:endParaRPr lang="en-US" sz="2650" dirty="0"/>
          </a:p>
          <a:p>
            <a:endParaRPr lang="en-US" dirty="0"/>
          </a:p>
        </p:txBody>
      </p:sp>
      <p:sp>
        <p:nvSpPr>
          <p:cNvPr id="3" name="Title 2">
            <a:extLst>
              <a:ext uri="{FF2B5EF4-FFF2-40B4-BE49-F238E27FC236}">
                <a16:creationId xmlns:a16="http://schemas.microsoft.com/office/drawing/2014/main" id="{1C20CF3A-A3E9-C4FC-9785-1C5C28174CFF}"/>
              </a:ext>
            </a:extLst>
          </p:cNvPr>
          <p:cNvSpPr>
            <a:spLocks noGrp="1"/>
          </p:cNvSpPr>
          <p:nvPr>
            <p:ph type="title"/>
          </p:nvPr>
        </p:nvSpPr>
        <p:spPr/>
        <p:txBody>
          <a:bodyPr/>
          <a:lstStyle/>
          <a:p>
            <a:r>
              <a:rPr lang="en-US" altLang="en-US" b="1" dirty="0"/>
              <a:t>FTC Limitation:  Baskets (pre-’07 tax years)</a:t>
            </a:r>
            <a:r>
              <a:rPr lang="en-US" altLang="en-US" dirty="0">
                <a:latin typeface="Arial Unicode MS" panose="020B0604020202020204" pitchFamily="34" charset="-128"/>
              </a:rPr>
              <a:t> </a:t>
            </a:r>
            <a:endParaRPr lang="en-US" dirty="0"/>
          </a:p>
        </p:txBody>
      </p:sp>
      <p:sp>
        <p:nvSpPr>
          <p:cNvPr id="4" name="Slide Number Placeholder 3">
            <a:extLst>
              <a:ext uri="{FF2B5EF4-FFF2-40B4-BE49-F238E27FC236}">
                <a16:creationId xmlns:a16="http://schemas.microsoft.com/office/drawing/2014/main" id="{27EF76D9-40B7-9BE8-1CF8-B8BF349A8D6E}"/>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2496B10A-1775-BB19-8E02-3A6DAC017D4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12994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1E8966-CCA1-14A1-721E-060ED3BB12EE}"/>
              </a:ext>
            </a:extLst>
          </p:cNvPr>
          <p:cNvSpPr>
            <a:spLocks noGrp="1"/>
          </p:cNvSpPr>
          <p:nvPr>
            <p:ph idx="1"/>
          </p:nvPr>
        </p:nvSpPr>
        <p:spPr/>
        <p:txBody>
          <a:bodyPr>
            <a:normAutofit fontScale="92500" lnSpcReduction="10000"/>
          </a:bodyPr>
          <a:lstStyle/>
          <a:p>
            <a:r>
              <a:rPr lang="en-US" sz="2800" b="1" dirty="0"/>
              <a:t>Two baskets:</a:t>
            </a:r>
          </a:p>
          <a:p>
            <a:pPr lvl="1"/>
            <a:r>
              <a:rPr lang="en-US" sz="2400" dirty="0"/>
              <a:t>Passive Income </a:t>
            </a:r>
          </a:p>
          <a:p>
            <a:pPr lvl="1"/>
            <a:r>
              <a:rPr lang="en-US" sz="2400" dirty="0"/>
              <a:t>General Category Income [(d)(2)(A)]</a:t>
            </a:r>
          </a:p>
          <a:p>
            <a:endParaRPr lang="en-US" sz="2800" dirty="0"/>
          </a:p>
          <a:p>
            <a:r>
              <a:rPr lang="en-US" sz="2800" b="1" dirty="0"/>
              <a:t>Passive Income</a:t>
            </a:r>
          </a:p>
          <a:p>
            <a:pPr lvl="1"/>
            <a:r>
              <a:rPr lang="en-US" sz="2400" dirty="0"/>
              <a:t>FPHCI, but no Export Financing Interest or High-Taxed Income (d)(2)(B)</a:t>
            </a:r>
          </a:p>
          <a:p>
            <a:pPr lvl="1"/>
            <a:r>
              <a:rPr lang="en-US" sz="2400" dirty="0"/>
              <a:t>DISC, FSC, and Foreign Trade Income (d)(1)(F), (H), and (I)</a:t>
            </a:r>
          </a:p>
          <a:p>
            <a:pPr marL="171450" lvl="1" indent="0">
              <a:buNone/>
            </a:pPr>
            <a:endParaRPr lang="en-US" sz="2400" dirty="0"/>
          </a:p>
          <a:p>
            <a:r>
              <a:rPr lang="en-US" sz="2550" b="1" dirty="0"/>
              <a:t>General Category</a:t>
            </a:r>
          </a:p>
          <a:p>
            <a:pPr lvl="1"/>
            <a:r>
              <a:rPr lang="en-US" sz="2400" dirty="0"/>
              <a:t>Everything except passive</a:t>
            </a:r>
          </a:p>
          <a:p>
            <a:pPr lvl="1"/>
            <a:r>
              <a:rPr lang="en-US" sz="2400" dirty="0"/>
              <a:t>Financial Services Income (d)(2)(C)</a:t>
            </a:r>
          </a:p>
          <a:p>
            <a:pPr lvl="1"/>
            <a:endParaRPr lang="en-US" sz="2800" dirty="0"/>
          </a:p>
          <a:p>
            <a:r>
              <a:rPr lang="en-US" sz="2800" dirty="0"/>
              <a:t>Note:  </a:t>
            </a:r>
            <a:r>
              <a:rPr lang="en-US" sz="2800" b="1" dirty="0"/>
              <a:t>High-taxed [Kickout] Income (d)(2)(F)</a:t>
            </a:r>
          </a:p>
          <a:p>
            <a:pPr lvl="1"/>
            <a:r>
              <a:rPr lang="en-US" sz="2400" dirty="0"/>
              <a:t>Foreign Taxes exceed highest rate in  §1 or  §11</a:t>
            </a:r>
          </a:p>
        </p:txBody>
      </p:sp>
      <p:sp>
        <p:nvSpPr>
          <p:cNvPr id="3" name="Title 2">
            <a:extLst>
              <a:ext uri="{FF2B5EF4-FFF2-40B4-BE49-F238E27FC236}">
                <a16:creationId xmlns:a16="http://schemas.microsoft.com/office/drawing/2014/main" id="{6C845181-8E62-402E-A35E-2C37D5AB564D}"/>
              </a:ext>
            </a:extLst>
          </p:cNvPr>
          <p:cNvSpPr>
            <a:spLocks noGrp="1"/>
          </p:cNvSpPr>
          <p:nvPr>
            <p:ph type="title"/>
          </p:nvPr>
        </p:nvSpPr>
        <p:spPr/>
        <p:txBody>
          <a:bodyPr/>
          <a:lstStyle/>
          <a:p>
            <a:r>
              <a:rPr lang="en-US" altLang="en-US" b="1" dirty="0"/>
              <a:t>FTC Limitation:  Baskets (post-’06 tax years)</a:t>
            </a:r>
            <a:endParaRPr lang="en-US" dirty="0"/>
          </a:p>
        </p:txBody>
      </p:sp>
      <p:sp>
        <p:nvSpPr>
          <p:cNvPr id="4" name="Slide Number Placeholder 3">
            <a:extLst>
              <a:ext uri="{FF2B5EF4-FFF2-40B4-BE49-F238E27FC236}">
                <a16:creationId xmlns:a16="http://schemas.microsoft.com/office/drawing/2014/main" id="{2D5FB82E-7BE0-6890-BDB6-0D5FEA79ABC7}"/>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C2B21167-D109-2CB0-ADA4-E2FDBEF06CCD}"/>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58435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A8AEB2-4AD3-CBAB-58C0-EA24C50A1962}"/>
              </a:ext>
            </a:extLst>
          </p:cNvPr>
          <p:cNvSpPr>
            <a:spLocks noGrp="1"/>
          </p:cNvSpPr>
          <p:nvPr>
            <p:ph idx="1"/>
          </p:nvPr>
        </p:nvSpPr>
        <p:spPr/>
        <p:txBody>
          <a:bodyPr/>
          <a:lstStyle/>
          <a:p>
            <a:r>
              <a:rPr lang="en-US" sz="4400" dirty="0"/>
              <a:t>4 Baskets Now:</a:t>
            </a:r>
          </a:p>
          <a:p>
            <a:pPr lvl="1"/>
            <a:r>
              <a:rPr lang="en-US" sz="4000" dirty="0"/>
              <a:t>Passive</a:t>
            </a:r>
          </a:p>
          <a:p>
            <a:pPr lvl="1"/>
            <a:r>
              <a:rPr lang="en-US" sz="4000" dirty="0"/>
              <a:t>General Category</a:t>
            </a:r>
          </a:p>
          <a:p>
            <a:pPr lvl="1"/>
            <a:r>
              <a:rPr lang="en-US" sz="4000" b="1" dirty="0">
                <a:solidFill>
                  <a:srgbClr val="FF0000"/>
                </a:solidFill>
              </a:rPr>
              <a:t>Foreign Branch Income (d)(2)(J)</a:t>
            </a:r>
          </a:p>
          <a:p>
            <a:pPr lvl="2"/>
            <a:r>
              <a:rPr lang="en-US" altLang="en-US" sz="3200" b="1" dirty="0"/>
              <a:t>Profits attributable to a QBU, but NOT including passive income</a:t>
            </a:r>
            <a:endParaRPr lang="en-US" sz="3200" b="1" dirty="0">
              <a:solidFill>
                <a:srgbClr val="FF0000"/>
              </a:solidFill>
            </a:endParaRPr>
          </a:p>
          <a:p>
            <a:pPr lvl="1"/>
            <a:r>
              <a:rPr lang="en-US" sz="4000" b="1" dirty="0">
                <a:solidFill>
                  <a:srgbClr val="FF0000"/>
                </a:solidFill>
              </a:rPr>
              <a:t>GILTI </a:t>
            </a:r>
            <a:endParaRPr lang="en-US" sz="2400" b="1" dirty="0">
              <a:solidFill>
                <a:srgbClr val="FF0000"/>
              </a:solidFill>
            </a:endParaRPr>
          </a:p>
        </p:txBody>
      </p:sp>
      <p:sp>
        <p:nvSpPr>
          <p:cNvPr id="3" name="Title 2">
            <a:extLst>
              <a:ext uri="{FF2B5EF4-FFF2-40B4-BE49-F238E27FC236}">
                <a16:creationId xmlns:a16="http://schemas.microsoft.com/office/drawing/2014/main" id="{9B8E7872-4276-2ECA-25DD-67A809EE5C7A}"/>
              </a:ext>
            </a:extLst>
          </p:cNvPr>
          <p:cNvSpPr>
            <a:spLocks noGrp="1"/>
          </p:cNvSpPr>
          <p:nvPr>
            <p:ph type="title"/>
          </p:nvPr>
        </p:nvSpPr>
        <p:spPr/>
        <p:txBody>
          <a:bodyPr/>
          <a:lstStyle/>
          <a:p>
            <a:r>
              <a:rPr lang="en-US" altLang="en-US" b="1" dirty="0"/>
              <a:t>FTC Limitation:  Baskets (post-’06 tax years) + post-TCJA</a:t>
            </a:r>
            <a:endParaRPr lang="en-US" dirty="0"/>
          </a:p>
        </p:txBody>
      </p:sp>
      <p:sp>
        <p:nvSpPr>
          <p:cNvPr id="4" name="Slide Number Placeholder 3">
            <a:extLst>
              <a:ext uri="{FF2B5EF4-FFF2-40B4-BE49-F238E27FC236}">
                <a16:creationId xmlns:a16="http://schemas.microsoft.com/office/drawing/2014/main" id="{DF7EE61B-D4FD-5B27-92FC-1885336DBDB6}"/>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CFCB13D6-B04A-B5C7-6A01-DB30B37DC135}"/>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406170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4" ma:contentTypeDescription="Create a new document." ma:contentTypeScope="" ma:versionID="355496d53b48951c1c2360cf12630e2f">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cde13c9cc2618a69b6b012c7e41fbbcd"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A46A76-A9E1-4AC4-9B99-7363E51DA2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FD569A-9C29-4009-A022-60398455E954}">
  <ds:schemaRefs>
    <ds:schemaRef ds:uri="http://schemas.microsoft.com/sharepoint/v3/contenttype/forms"/>
  </ds:schemaRefs>
</ds:datastoreItem>
</file>

<file path=customXml/itemProps3.xml><?xml version="1.0" encoding="utf-8"?>
<ds:datastoreItem xmlns:ds="http://schemas.openxmlformats.org/officeDocument/2006/customXml" ds:itemID="{D90605BF-2FF8-467F-A304-47147C184134}">
  <ds:schemaRefs>
    <ds:schemaRef ds:uri="dee7606c-638d-4687-a004-8de278f93ba2"/>
    <ds:schemaRef ds:uri="http://www.w3.org/XML/1998/namespace"/>
    <ds:schemaRef ds:uri="f450584a-cb59-46a6-8009-931c1e5e40a6"/>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purl.org/dc/term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55</TotalTime>
  <Words>1587</Words>
  <Application>Microsoft Office PowerPoint</Application>
  <PresentationFormat>Widescreen</PresentationFormat>
  <Paragraphs>191</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NSimSun</vt:lpstr>
      <vt:lpstr>Arial</vt:lpstr>
      <vt:lpstr>Arial Unicode MS</vt:lpstr>
      <vt:lpstr>Calibri</vt:lpstr>
      <vt:lpstr>Calibri Regular</vt:lpstr>
      <vt:lpstr>Courier New</vt:lpstr>
      <vt:lpstr>Georgia</vt:lpstr>
      <vt:lpstr>Wingdings</vt:lpstr>
      <vt:lpstr>Wingdings 2</vt:lpstr>
      <vt:lpstr>CG Body - Standard</vt:lpstr>
      <vt:lpstr>Foreign Tax Credit Limitation: §904(d)</vt:lpstr>
      <vt:lpstr>Foreign Tax Credit: Revenue Costs</vt:lpstr>
      <vt:lpstr>Evolution of the Foreign Tax Credit and Limitation</vt:lpstr>
      <vt:lpstr>Foreign Tax Credit Limitation: §904(d)</vt:lpstr>
      <vt:lpstr>Foreign Tax Credit Limitation: §904(d)</vt:lpstr>
      <vt:lpstr>FTC Limitation:  Baskets (pre-’07 tax years) </vt:lpstr>
      <vt:lpstr>FTC Limitation:  Baskets (pre-’07 tax years) </vt:lpstr>
      <vt:lpstr>FTC Limitation:  Baskets (post-’06 tax years)</vt:lpstr>
      <vt:lpstr>FTC Limitation:  Baskets (post-’06 tax years) + post-TCJA</vt:lpstr>
      <vt:lpstr>FTC Limitation: Look-Through Rules for CFCs (§904(d)(3))</vt:lpstr>
      <vt:lpstr>FTC Limitation: Look-Through Rules for CFCs (§904(d)(3))</vt:lpstr>
      <vt:lpstr>Source and Allocation of Deductions</vt:lpstr>
      <vt:lpstr>Source and Allocation of Deductions</vt:lpstr>
      <vt:lpstr>Source and Allocation of Deductions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M. Colon</dc:creator>
  <cp:lastModifiedBy>Jeffrey M. Colon</cp:lastModifiedBy>
  <cp:revision>4</cp:revision>
  <dcterms:created xsi:type="dcterms:W3CDTF">2022-04-21T12:03:27Z</dcterms:created>
  <dcterms:modified xsi:type="dcterms:W3CDTF">2022-04-21T14:28:54Z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