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1"/>
  </p:sldMasterIdLst>
  <p:notesMasterIdLst>
    <p:notesMasterId r:id="rId36"/>
  </p:notesMasterIdLst>
  <p:handoutMasterIdLst>
    <p:handoutMasterId r:id="rId37"/>
  </p:handoutMasterIdLst>
  <p:sldIdLst>
    <p:sldId id="281" r:id="rId2"/>
    <p:sldId id="317" r:id="rId3"/>
    <p:sldId id="318" r:id="rId4"/>
    <p:sldId id="340" r:id="rId5"/>
    <p:sldId id="343" r:id="rId6"/>
    <p:sldId id="342" r:id="rId7"/>
    <p:sldId id="344" r:id="rId8"/>
    <p:sldId id="320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6" r:id="rId26"/>
    <p:sldId id="347" r:id="rId27"/>
    <p:sldId id="349" r:id="rId28"/>
    <p:sldId id="339" r:id="rId29"/>
    <p:sldId id="350" r:id="rId30"/>
    <p:sldId id="351" r:id="rId31"/>
    <p:sldId id="336" r:id="rId32"/>
    <p:sldId id="345" r:id="rId33"/>
    <p:sldId id="337" r:id="rId34"/>
    <p:sldId id="338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C4A"/>
    <a:srgbClr val="3D6696"/>
    <a:srgbClr val="345E8F"/>
    <a:srgbClr val="19358B"/>
    <a:srgbClr val="162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0E006-2539-F442-98F1-4BBE6BFC2A6C}" v="251" dt="2022-01-10T00:21:02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56"/>
  </p:normalViewPr>
  <p:slideViewPr>
    <p:cSldViewPr snapToObjects="1">
      <p:cViewPr varScale="1">
        <p:scale>
          <a:sx n="173" d="100"/>
          <a:sy n="173" d="100"/>
        </p:scale>
        <p:origin x="20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Colon" userId="615143b1-cdee-493d-9a9d-1565ce8666d9" providerId="ADAL" clId="{0630E006-2539-F442-98F1-4BBE6BFC2A6C}"/>
    <pc:docChg chg="modSld">
      <pc:chgData name="Jeffrey Colon" userId="615143b1-cdee-493d-9a9d-1565ce8666d9" providerId="ADAL" clId="{0630E006-2539-F442-98F1-4BBE6BFC2A6C}" dt="2022-01-10T00:22:02.838" v="254" actId="14100"/>
      <pc:docMkLst>
        <pc:docMk/>
      </pc:docMkLst>
      <pc:sldChg chg="modSp modAnim">
        <pc:chgData name="Jeffrey Colon" userId="615143b1-cdee-493d-9a9d-1565ce8666d9" providerId="ADAL" clId="{0630E006-2539-F442-98F1-4BBE6BFC2A6C}" dt="2022-01-09T23:00:48.098" v="172"/>
        <pc:sldMkLst>
          <pc:docMk/>
          <pc:sldMk cId="0" sldId="317"/>
        </pc:sldMkLst>
        <pc:spChg chg="mod">
          <ac:chgData name="Jeffrey Colon" userId="615143b1-cdee-493d-9a9d-1565ce8666d9" providerId="ADAL" clId="{0630E006-2539-F442-98F1-4BBE6BFC2A6C}" dt="2022-01-09T23:00:01.563" v="171" actId="20577"/>
          <ac:spMkLst>
            <pc:docMk/>
            <pc:sldMk cId="0" sldId="317"/>
            <ac:spMk id="3079" creationId="{00000000-0000-0000-0000-000000000000}"/>
          </ac:spMkLst>
        </pc:spChg>
      </pc:sldChg>
      <pc:sldChg chg="modSp">
        <pc:chgData name="Jeffrey Colon" userId="615143b1-cdee-493d-9a9d-1565ce8666d9" providerId="ADAL" clId="{0630E006-2539-F442-98F1-4BBE6BFC2A6C}" dt="2022-01-09T23:03:14.294" v="181" actId="20577"/>
        <pc:sldMkLst>
          <pc:docMk/>
          <pc:sldMk cId="0" sldId="318"/>
        </pc:sldMkLst>
        <pc:spChg chg="mod">
          <ac:chgData name="Jeffrey Colon" userId="615143b1-cdee-493d-9a9d-1565ce8666d9" providerId="ADAL" clId="{0630E006-2539-F442-98F1-4BBE6BFC2A6C}" dt="2022-01-09T23:03:14.294" v="181" actId="20577"/>
          <ac:spMkLst>
            <pc:docMk/>
            <pc:sldMk cId="0" sldId="318"/>
            <ac:spMk id="119811" creationId="{00000000-0000-0000-0000-000000000000}"/>
          </ac:spMkLst>
        </pc:spChg>
      </pc:sldChg>
      <pc:sldChg chg="modSp">
        <pc:chgData name="Jeffrey Colon" userId="615143b1-cdee-493d-9a9d-1565ce8666d9" providerId="ADAL" clId="{0630E006-2539-F442-98F1-4BBE6BFC2A6C}" dt="2022-01-09T23:03:44.871" v="184" actId="20577"/>
        <pc:sldMkLst>
          <pc:docMk/>
          <pc:sldMk cId="0" sldId="320"/>
        </pc:sldMkLst>
        <pc:spChg chg="mod">
          <ac:chgData name="Jeffrey Colon" userId="615143b1-cdee-493d-9a9d-1565ce8666d9" providerId="ADAL" clId="{0630E006-2539-F442-98F1-4BBE6BFC2A6C}" dt="2022-01-09T23:03:44.871" v="184" actId="20577"/>
          <ac:spMkLst>
            <pc:docMk/>
            <pc:sldMk cId="0" sldId="320"/>
            <ac:spMk id="12293" creationId="{00000000-0000-0000-0000-000000000000}"/>
          </ac:spMkLst>
        </pc:spChg>
      </pc:sldChg>
      <pc:sldChg chg="modSp mod">
        <pc:chgData name="Jeffrey Colon" userId="615143b1-cdee-493d-9a9d-1565ce8666d9" providerId="ADAL" clId="{0630E006-2539-F442-98F1-4BBE6BFC2A6C}" dt="2022-01-09T23:03:33.893" v="182" actId="20577"/>
        <pc:sldMkLst>
          <pc:docMk/>
          <pc:sldMk cId="0" sldId="321"/>
        </pc:sldMkLst>
        <pc:spChg chg="mod">
          <ac:chgData name="Jeffrey Colon" userId="615143b1-cdee-493d-9a9d-1565ce8666d9" providerId="ADAL" clId="{0630E006-2539-F442-98F1-4BBE6BFC2A6C}" dt="2022-01-09T23:03:33.893" v="182" actId="20577"/>
          <ac:spMkLst>
            <pc:docMk/>
            <pc:sldMk cId="0" sldId="321"/>
            <ac:spMk id="6148" creationId="{00000000-0000-0000-0000-000000000000}"/>
          </ac:spMkLst>
        </pc:spChg>
      </pc:sldChg>
      <pc:sldChg chg="modSp">
        <pc:chgData name="Jeffrey Colon" userId="615143b1-cdee-493d-9a9d-1565ce8666d9" providerId="ADAL" clId="{0630E006-2539-F442-98F1-4BBE6BFC2A6C}" dt="2022-01-09T23:04:24.612" v="196" actId="20577"/>
        <pc:sldMkLst>
          <pc:docMk/>
          <pc:sldMk cId="0" sldId="322"/>
        </pc:sldMkLst>
        <pc:spChg chg="mod">
          <ac:chgData name="Jeffrey Colon" userId="615143b1-cdee-493d-9a9d-1565ce8666d9" providerId="ADAL" clId="{0630E006-2539-F442-98F1-4BBE6BFC2A6C}" dt="2022-01-09T23:04:24.612" v="196" actId="20577"/>
          <ac:spMkLst>
            <pc:docMk/>
            <pc:sldMk cId="0" sldId="322"/>
            <ac:spMk id="16389" creationId="{00000000-0000-0000-0000-000000000000}"/>
          </ac:spMkLst>
        </pc:spChg>
      </pc:sldChg>
      <pc:sldChg chg="modAnim">
        <pc:chgData name="Jeffrey Colon" userId="615143b1-cdee-493d-9a9d-1565ce8666d9" providerId="ADAL" clId="{0630E006-2539-F442-98F1-4BBE6BFC2A6C}" dt="2022-01-09T23:04:41.290" v="197"/>
        <pc:sldMkLst>
          <pc:docMk/>
          <pc:sldMk cId="0" sldId="324"/>
        </pc:sldMkLst>
      </pc:sldChg>
      <pc:sldChg chg="modSp">
        <pc:chgData name="Jeffrey Colon" userId="615143b1-cdee-493d-9a9d-1565ce8666d9" providerId="ADAL" clId="{0630E006-2539-F442-98F1-4BBE6BFC2A6C}" dt="2022-01-09T23:04:58.327" v="198" actId="6549"/>
        <pc:sldMkLst>
          <pc:docMk/>
          <pc:sldMk cId="0" sldId="325"/>
        </pc:sldMkLst>
        <pc:spChg chg="mod">
          <ac:chgData name="Jeffrey Colon" userId="615143b1-cdee-493d-9a9d-1565ce8666d9" providerId="ADAL" clId="{0630E006-2539-F442-98F1-4BBE6BFC2A6C}" dt="2022-01-09T23:04:58.327" v="198" actId="6549"/>
          <ac:spMkLst>
            <pc:docMk/>
            <pc:sldMk cId="0" sldId="325"/>
            <ac:spMk id="24581" creationId="{00000000-0000-0000-0000-000000000000}"/>
          </ac:spMkLst>
        </pc:spChg>
      </pc:sldChg>
      <pc:sldChg chg="modSp">
        <pc:chgData name="Jeffrey Colon" userId="615143b1-cdee-493d-9a9d-1565ce8666d9" providerId="ADAL" clId="{0630E006-2539-F442-98F1-4BBE6BFC2A6C}" dt="2022-01-09T23:06:03.048" v="214" actId="313"/>
        <pc:sldMkLst>
          <pc:docMk/>
          <pc:sldMk cId="0" sldId="326"/>
        </pc:sldMkLst>
        <pc:spChg chg="mod">
          <ac:chgData name="Jeffrey Colon" userId="615143b1-cdee-493d-9a9d-1565ce8666d9" providerId="ADAL" clId="{0630E006-2539-F442-98F1-4BBE6BFC2A6C}" dt="2022-01-09T23:06:03.048" v="214" actId="313"/>
          <ac:spMkLst>
            <pc:docMk/>
            <pc:sldMk cId="0" sldId="326"/>
            <ac:spMk id="35845" creationId="{00000000-0000-0000-0000-000000000000}"/>
          </ac:spMkLst>
        </pc:spChg>
      </pc:sldChg>
      <pc:sldChg chg="modSp modAnim">
        <pc:chgData name="Jeffrey Colon" userId="615143b1-cdee-493d-9a9d-1565ce8666d9" providerId="ADAL" clId="{0630E006-2539-F442-98F1-4BBE6BFC2A6C}" dt="2022-01-09T23:49:19.951" v="218"/>
        <pc:sldMkLst>
          <pc:docMk/>
          <pc:sldMk cId="0" sldId="328"/>
        </pc:sldMkLst>
        <pc:spChg chg="mod">
          <ac:chgData name="Jeffrey Colon" userId="615143b1-cdee-493d-9a9d-1565ce8666d9" providerId="ADAL" clId="{0630E006-2539-F442-98F1-4BBE6BFC2A6C}" dt="2022-01-09T23:49:02.563" v="217" actId="20577"/>
          <ac:spMkLst>
            <pc:docMk/>
            <pc:sldMk cId="0" sldId="328"/>
            <ac:spMk id="28677" creationId="{00000000-0000-0000-0000-000000000000}"/>
          </ac:spMkLst>
        </pc:spChg>
      </pc:sldChg>
      <pc:sldChg chg="modAnim">
        <pc:chgData name="Jeffrey Colon" userId="615143b1-cdee-493d-9a9d-1565ce8666d9" providerId="ADAL" clId="{0630E006-2539-F442-98F1-4BBE6BFC2A6C}" dt="2022-01-09T23:49:36.404" v="219"/>
        <pc:sldMkLst>
          <pc:docMk/>
          <pc:sldMk cId="0" sldId="329"/>
        </pc:sldMkLst>
      </pc:sldChg>
      <pc:sldChg chg="modSp mod">
        <pc:chgData name="Jeffrey Colon" userId="615143b1-cdee-493d-9a9d-1565ce8666d9" providerId="ADAL" clId="{0630E006-2539-F442-98F1-4BBE6BFC2A6C}" dt="2022-01-09T23:50:13.779" v="221" actId="6549"/>
        <pc:sldMkLst>
          <pc:docMk/>
          <pc:sldMk cId="0" sldId="331"/>
        </pc:sldMkLst>
        <pc:spChg chg="mod">
          <ac:chgData name="Jeffrey Colon" userId="615143b1-cdee-493d-9a9d-1565ce8666d9" providerId="ADAL" clId="{0630E006-2539-F442-98F1-4BBE6BFC2A6C}" dt="2022-01-09T23:50:13.779" v="221" actId="6549"/>
          <ac:spMkLst>
            <pc:docMk/>
            <pc:sldMk cId="0" sldId="331"/>
            <ac:spMk id="51202" creationId="{00000000-0000-0000-0000-000000000000}"/>
          </ac:spMkLst>
        </pc:spChg>
      </pc:sldChg>
      <pc:sldChg chg="modSp modAnim">
        <pc:chgData name="Jeffrey Colon" userId="615143b1-cdee-493d-9a9d-1565ce8666d9" providerId="ADAL" clId="{0630E006-2539-F442-98F1-4BBE6BFC2A6C}" dt="2022-01-09T23:51:59.769" v="225" actId="20577"/>
        <pc:sldMkLst>
          <pc:docMk/>
          <pc:sldMk cId="0" sldId="334"/>
        </pc:sldMkLst>
        <pc:spChg chg="mod">
          <ac:chgData name="Jeffrey Colon" userId="615143b1-cdee-493d-9a9d-1565ce8666d9" providerId="ADAL" clId="{0630E006-2539-F442-98F1-4BBE6BFC2A6C}" dt="2022-01-09T23:51:59.769" v="225" actId="20577"/>
          <ac:spMkLst>
            <pc:docMk/>
            <pc:sldMk cId="0" sldId="334"/>
            <ac:spMk id="26629" creationId="{00000000-0000-0000-0000-000000000000}"/>
          </ac:spMkLst>
        </pc:spChg>
      </pc:sldChg>
      <pc:sldChg chg="modAnim">
        <pc:chgData name="Jeffrey Colon" userId="615143b1-cdee-493d-9a9d-1565ce8666d9" providerId="ADAL" clId="{0630E006-2539-F442-98F1-4BBE6BFC2A6C}" dt="2022-01-09T23:52:27.218" v="226"/>
        <pc:sldMkLst>
          <pc:docMk/>
          <pc:sldMk cId="0" sldId="335"/>
        </pc:sldMkLst>
      </pc:sldChg>
      <pc:sldChg chg="modSp mod">
        <pc:chgData name="Jeffrey Colon" userId="615143b1-cdee-493d-9a9d-1565ce8666d9" providerId="ADAL" clId="{0630E006-2539-F442-98F1-4BBE6BFC2A6C}" dt="2022-01-10T00:22:02.838" v="254" actId="14100"/>
        <pc:sldMkLst>
          <pc:docMk/>
          <pc:sldMk cId="0" sldId="338"/>
        </pc:sldMkLst>
        <pc:spChg chg="mod">
          <ac:chgData name="Jeffrey Colon" userId="615143b1-cdee-493d-9a9d-1565ce8666d9" providerId="ADAL" clId="{0630E006-2539-F442-98F1-4BBE6BFC2A6C}" dt="2022-01-10T00:22:02.838" v="254" actId="14100"/>
          <ac:spMkLst>
            <pc:docMk/>
            <pc:sldMk cId="0" sldId="338"/>
            <ac:spMk id="137233" creationId="{00000000-0000-0000-0000-000000000000}"/>
          </ac:spMkLst>
        </pc:spChg>
      </pc:sldChg>
      <pc:sldChg chg="modAnim">
        <pc:chgData name="Jeffrey Colon" userId="615143b1-cdee-493d-9a9d-1565ce8666d9" providerId="ADAL" clId="{0630E006-2539-F442-98F1-4BBE6BFC2A6C}" dt="2022-01-09T23:01:30.644" v="175"/>
        <pc:sldMkLst>
          <pc:docMk/>
          <pc:sldMk cId="0" sldId="340"/>
        </pc:sldMkLst>
      </pc:sldChg>
      <pc:sldChg chg="modAnim">
        <pc:chgData name="Jeffrey Colon" userId="615143b1-cdee-493d-9a9d-1565ce8666d9" providerId="ADAL" clId="{0630E006-2539-F442-98F1-4BBE6BFC2A6C}" dt="2022-01-09T23:02:26.537" v="178"/>
        <pc:sldMkLst>
          <pc:docMk/>
          <pc:sldMk cId="0" sldId="343"/>
        </pc:sldMkLst>
      </pc:sldChg>
      <pc:sldChg chg="modAnim">
        <pc:chgData name="Jeffrey Colon" userId="615143b1-cdee-493d-9a9d-1565ce8666d9" providerId="ADAL" clId="{0630E006-2539-F442-98F1-4BBE6BFC2A6C}" dt="2022-01-09T23:53:29.606" v="227"/>
        <pc:sldMkLst>
          <pc:docMk/>
          <pc:sldMk cId="0" sldId="347"/>
        </pc:sldMkLst>
      </pc:sldChg>
      <pc:sldChg chg="modSp">
        <pc:chgData name="Jeffrey Colon" userId="615143b1-cdee-493d-9a9d-1565ce8666d9" providerId="ADAL" clId="{0630E006-2539-F442-98F1-4BBE6BFC2A6C}" dt="2022-01-10T00:15:36.204" v="245" actId="20577"/>
        <pc:sldMkLst>
          <pc:docMk/>
          <pc:sldMk cId="0" sldId="350"/>
        </pc:sldMkLst>
        <pc:spChg chg="mod">
          <ac:chgData name="Jeffrey Colon" userId="615143b1-cdee-493d-9a9d-1565ce8666d9" providerId="ADAL" clId="{0630E006-2539-F442-98F1-4BBE6BFC2A6C}" dt="2022-01-10T00:15:36.204" v="245" actId="20577"/>
          <ac:spMkLst>
            <pc:docMk/>
            <pc:sldMk cId="0" sldId="350"/>
            <ac:spMk id="3" creationId="{00000000-0000-0000-0000-000000000000}"/>
          </ac:spMkLst>
        </pc:spChg>
      </pc:sldChg>
      <pc:sldChg chg="modSp modAnim">
        <pc:chgData name="Jeffrey Colon" userId="615143b1-cdee-493d-9a9d-1565ce8666d9" providerId="ADAL" clId="{0630E006-2539-F442-98F1-4BBE6BFC2A6C}" dt="2022-01-10T00:21:02.087" v="253" actId="20577"/>
        <pc:sldMkLst>
          <pc:docMk/>
          <pc:sldMk cId="0" sldId="351"/>
        </pc:sldMkLst>
        <pc:spChg chg="mod">
          <ac:chgData name="Jeffrey Colon" userId="615143b1-cdee-493d-9a9d-1565ce8666d9" providerId="ADAL" clId="{0630E006-2539-F442-98F1-4BBE6BFC2A6C}" dt="2022-01-10T00:21:02.087" v="253" actId="20577"/>
          <ac:spMkLst>
            <pc:docMk/>
            <pc:sldMk cId="0" sldId="351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7CDCF-286D-4395-9147-93F5BF013621}" type="doc">
      <dgm:prSet loTypeId="urn:microsoft.com/office/officeart/2005/8/layout/default#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23E616E5-BCD0-4A72-9C5E-791F469A5479}" type="pres">
      <dgm:prSet presAssocID="{0617CDCF-286D-4395-9147-93F5BF013621}" presName="diagram" presStyleCnt="0">
        <dgm:presLayoutVars>
          <dgm:dir/>
          <dgm:resizeHandles val="exact"/>
        </dgm:presLayoutVars>
      </dgm:prSet>
      <dgm:spPr/>
    </dgm:pt>
  </dgm:ptLst>
  <dgm:cxnLst>
    <dgm:cxn modelId="{4CD3B3FA-D458-9F4C-80E7-8EC228FAF122}" type="presOf" srcId="{0617CDCF-286D-4395-9147-93F5BF013621}" destId="{23E616E5-BCD0-4A72-9C5E-791F469A5479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DBFAB23-A837-F549-A29F-3D12D0409741}" type="datetime1">
              <a:rPr lang="en-US"/>
              <a:pPr>
                <a:defRPr/>
              </a:pPr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3B1381E-5ADA-5347-A869-27B19765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12C00C85-810C-7945-9B31-AB4F7E0C99C3}" type="datetime1">
              <a:rPr lang="en-US"/>
              <a:pPr>
                <a:defRPr/>
              </a:pPr>
              <a:t>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F4DEE54-98C4-234C-9C99-DAFF8C976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7D0EF0-906D-6A47-8E8E-6E98614655F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B6495-2620-A848-AFCC-186B606A098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117E71-9DE8-634F-96E2-BA24453B6E84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1EC178-6556-724C-88E3-1DC11EC3875E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948838-032F-E04D-8DA3-84A2B11A2324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2E35ED-48C1-2F4B-8AFA-24A325BACF28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655EDF-7AE1-0E4E-AF29-D5E9585EDC90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CF035-FC3F-5F45-BA83-228C088BDB90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8D173F-4F0D-EE4C-9FDC-AF277C229860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066A5-4BD5-EC4D-B9EC-D0EB21D48968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461DCA-A5D3-B24B-93F6-065B348FCE1D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24D45C-D2B9-3540-88DB-895FE49A6F6A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4A6655-4402-6742-908D-FC5041D53A30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FBF4C1-A97F-C44C-B27E-05B47E02DDBD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FE329-F6F7-AF4E-8A01-3ABFF675305F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65A8C-534C-904B-AD1B-2625BB01F64B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9FDC54-0B27-4E42-BAFD-F2F8F3DEA100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051F5-1D98-5C4C-94CC-92CD83B7843D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C38-B77C-8B41-A63F-00FCB46F547A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6E6140-5A48-1148-82EB-3D6316607370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69E9D2-2FC2-4541-8AD0-ED982876771F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AFFB09-500B-3A48-A93C-9DF6F5F0073E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Residence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8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82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IT_Residence_22</a:t>
            </a:r>
          </a:p>
        </p:txBody>
      </p:sp>
    </p:spTree>
    <p:extLst>
      <p:ext uri="{BB962C8B-B14F-4D97-AF65-F5344CB8AC3E}">
        <p14:creationId xmlns:p14="http://schemas.microsoft.com/office/powerpoint/2010/main" val="21400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00" r:id="rId42"/>
    <p:sldLayoutId id="2147483801" r:id="rId43"/>
    <p:sldLayoutId id="2147483802" r:id="rId44"/>
    <p:sldLayoutId id="2147483803" r:id="rId45"/>
    <p:sldLayoutId id="2147483804" r:id="rId46"/>
    <p:sldLayoutId id="2147483805" r:id="rId47"/>
    <p:sldLayoutId id="2147483806" r:id="rId48"/>
    <p:sldLayoutId id="2147483807" r:id="rId49"/>
    <p:sldLayoutId id="2147483808" r:id="rId50"/>
    <p:sldLayoutId id="2147483809" r:id="rId51"/>
    <p:sldLayoutId id="2147483810" r:id="rId52"/>
    <p:sldLayoutId id="2147483811" r:id="rId53"/>
    <p:sldLayoutId id="2147483812" r:id="rId54"/>
    <p:sldLayoutId id="2147483813" r:id="rId55"/>
    <p:sldLayoutId id="2147483814" r:id="rId56"/>
    <p:sldLayoutId id="2147483815" r:id="rId57"/>
    <p:sldLayoutId id="2147483816" r:id="rId58"/>
    <p:sldLayoutId id="2147483755" r:id="rId59"/>
    <p:sldLayoutId id="2147483756" r:id="rId60"/>
    <p:sldLayoutId id="2147483757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4800" y="1600200"/>
            <a:ext cx="8534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International Taxation:  Residence</a:t>
            </a: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Residence determined by either immigration status or actual time spent in the US: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Lawfully admitted for permanent residence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Substantial Presence Test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First-Year Election (Why make the election?)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36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Resident Aliens:  §7701(b)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Independent of immigration status</a:t>
            </a: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Present in US for 31 days or more during current calendar year, </a:t>
            </a:r>
            <a:r>
              <a:rPr lang="en-US" sz="2600" i="1" dirty="0">
                <a:latin typeface="Calibri" charset="0"/>
              </a:rPr>
              <a:t>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Present in US for 183 days or more during the current year and previous two years.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Each current year day counts as one; each day during the first preceding year counts as 1/3; and each day during the second preceding year counts as 1/6.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600" b="1" u="sng" dirty="0">
                <a:latin typeface="Calibri" charset="0"/>
              </a:rPr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Ana, a UK citizen, is present in the US for 90 days in ‘</a:t>
            </a:r>
            <a:r>
              <a:rPr lang="en-US" sz="2600" dirty="0"/>
              <a:t>20</a:t>
            </a:r>
            <a:r>
              <a:rPr lang="en-US" altLang="ja-JP" sz="2600" dirty="0">
                <a:latin typeface="Calibri" charset="0"/>
              </a:rPr>
              <a:t>, 150 in ‘</a:t>
            </a:r>
            <a:r>
              <a:rPr lang="en-US" altLang="ja-JP" sz="2600" dirty="0"/>
              <a:t>21</a:t>
            </a:r>
            <a:r>
              <a:rPr lang="en-US" altLang="ja-JP" sz="2600" dirty="0">
                <a:latin typeface="Calibri" charset="0"/>
              </a:rPr>
              <a:t>, and 120 in ‘22.  Is she a resident in 2022?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Yes:  120 + 50 + 15 = 185</a:t>
            </a:r>
          </a:p>
        </p:txBody>
      </p:sp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Substantial Presence Test:  §7701(b)(3)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Present fewer than 183 days during current year;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Foreign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tax home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Closer connection to foreign country</a:t>
            </a:r>
          </a:p>
          <a:p>
            <a:pPr eaLnBrk="1" hangingPunct="1"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Days of Physical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Includes all 50 states, DC, and continental and coastal water over which the US has exclusive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Exceptions for persons with medical condition, in transit, and commuting day (Mexicans and Canadians)</a:t>
            </a:r>
          </a:p>
        </p:txBody>
      </p:sp>
      <p:sp>
        <p:nvSpPr>
          <p:cNvPr id="348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Closer Connection Exception:  §7701(b)(3)(B)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Days of presence </a:t>
            </a:r>
            <a:r>
              <a:rPr lang="en-US" sz="2800" u="sng" dirty="0">
                <a:latin typeface="Calibri" charset="0"/>
              </a:rPr>
              <a:t>not</a:t>
            </a:r>
            <a:r>
              <a:rPr lang="en-US" sz="2800" dirty="0">
                <a:latin typeface="Calibri" charset="0"/>
              </a:rPr>
              <a:t> counted for: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Foreign government-related individual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Teacher or trainee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Student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Athlete competing in charitable sports event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20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Exempt Individual:  §7701(b)(5)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If a person claims either exempt status or the closer connection exception, he must disclose the basis for either position to the IRS.  Reg. §301.7701(b)-8(a), (d)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Sailing permits (§6851(d))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Pre-immigration tax planning</a:t>
            </a:r>
          </a:p>
        </p:txBody>
      </p:sp>
      <p:sp>
        <p:nvSpPr>
          <p:cNvPr id="389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Disclosure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RA who is also a resident of a treaty country can elect to be taxed as NRA.  Reg. §301.7701(b)-7.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Filing requirements (§§6114 and 6712)</a:t>
            </a:r>
          </a:p>
          <a:p>
            <a:pPr lvl="1">
              <a:lnSpc>
                <a:spcPct val="80000"/>
              </a:lnSpc>
            </a:pPr>
            <a:r>
              <a:rPr lang="en-US" altLang="ja-JP" sz="2600" dirty="0"/>
              <a:t>“</a:t>
            </a:r>
            <a:r>
              <a:rPr lang="en-US" altLang="ja-JP" sz="2600" dirty="0">
                <a:latin typeface="Calibri" charset="0"/>
              </a:rPr>
              <a:t>Liable to Tax</a:t>
            </a:r>
            <a:r>
              <a:rPr lang="en-US" altLang="ja-JP" sz="2600" dirty="0"/>
              <a:t>”</a:t>
            </a:r>
            <a:r>
              <a:rPr lang="en-US" altLang="ja-JP" sz="2600" dirty="0">
                <a:latin typeface="Calibri" charset="0"/>
              </a:rPr>
              <a:t> requirement (Art. 4(1))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Substantial economic nexus to the US for citizen and green-card holder (Art. 4(2)) </a:t>
            </a:r>
          </a:p>
          <a:p>
            <a:pPr lvl="1"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Tie-breaker rules (Art. 4(4))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Personal home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Centre of vital interests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Habitual abode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Competent authorities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Treaty Residence and Dual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Although tax-exempt, pension funds and charitable organizations are residents of the country of formation. Art. 4(3).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Business entities not classified as corporations can choose their tax status, </a:t>
            </a:r>
            <a:r>
              <a:rPr lang="en-US" sz="2800" i="1" dirty="0">
                <a:latin typeface="Calibri" charset="0"/>
              </a:rPr>
              <a:t>i.e.,</a:t>
            </a:r>
            <a:r>
              <a:rPr lang="en-US" sz="2800" dirty="0">
                <a:latin typeface="Calibri" charset="0"/>
              </a:rPr>
              <a:t> branch, partnership or corporation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Per se Corporations cannot elect tax status.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Per se corporation:  </a:t>
            </a:r>
            <a:r>
              <a:rPr lang="en-US" sz="2400" dirty="0" err="1">
                <a:latin typeface="Calibri" charset="0"/>
              </a:rPr>
              <a:t>Societas</a:t>
            </a:r>
            <a:r>
              <a:rPr lang="en-US" sz="2400" dirty="0">
                <a:latin typeface="Calibri" charset="0"/>
              </a:rPr>
              <a:t> Europaea.  </a:t>
            </a:r>
            <a:r>
              <a:rPr lang="en-US" sz="2400" i="1" dirty="0">
                <a:latin typeface="Calibri" charset="0"/>
              </a:rPr>
              <a:t>See</a:t>
            </a:r>
            <a:r>
              <a:rPr lang="en-US" sz="2400" dirty="0">
                <a:latin typeface="Calibri" charset="0"/>
              </a:rPr>
              <a:t> Notice 2004-68.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Eligible entities (</a:t>
            </a:r>
            <a:r>
              <a:rPr lang="ja-JP" altLang="en-US" sz="2800" dirty="0">
                <a:latin typeface="Calibri" charset="0"/>
              </a:rPr>
              <a:t>“</a:t>
            </a:r>
            <a:r>
              <a:rPr lang="en-US" altLang="ja-JP" sz="2800" dirty="0">
                <a:latin typeface="Calibri" charset="0"/>
              </a:rPr>
              <a:t>EE</a:t>
            </a:r>
            <a:r>
              <a:rPr lang="ja-JP" altLang="en-US" sz="2800" dirty="0">
                <a:latin typeface="Calibri" charset="0"/>
              </a:rPr>
              <a:t>”</a:t>
            </a:r>
            <a:r>
              <a:rPr lang="en-US" altLang="ja-JP" sz="2800" dirty="0">
                <a:latin typeface="Calibri" charset="0"/>
              </a:rPr>
              <a:t>) can elect status: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two or more members is either association or 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one member (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SME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) is either association or disregarded entity (sole proprietorship, branch, division)</a:t>
            </a:r>
            <a:endParaRPr lang="en-US" sz="2400" dirty="0">
              <a:latin typeface="Calibri" charset="0"/>
            </a:endParaRPr>
          </a:p>
        </p:txBody>
      </p:sp>
      <p:sp>
        <p:nvSpPr>
          <p:cNvPr id="450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Business Entities:  Check-the-Box (</a:t>
            </a:r>
            <a:r>
              <a:rPr lang="en-US" sz="2000" dirty="0" err="1">
                <a:latin typeface="Calibri" charset="0"/>
              </a:rPr>
              <a:t>CTB</a:t>
            </a:r>
            <a:r>
              <a:rPr lang="en-US" sz="2000" dirty="0">
                <a:latin typeface="Calibri" charset="0"/>
              </a:rPr>
              <a:t>)Rules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b="1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Domestic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(SME)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Foreign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 and at least one member doesn’</a:t>
            </a:r>
            <a:r>
              <a:rPr lang="en-US" altLang="ja-JP" sz="2400" dirty="0">
                <a:latin typeface="Calibri" charset="0"/>
              </a:rPr>
              <a:t>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Association if all members have limited liability (BV, GmbH)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who does not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Liability determined under foreign law or organizational documents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CTB Default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u="sng" dirty="0">
                <a:latin typeface="Calibri" charset="0"/>
              </a:rPr>
              <a:t>DGCL § 388</a:t>
            </a:r>
            <a:r>
              <a:rPr lang="en-US" sz="2400" dirty="0">
                <a:latin typeface="Calibri" charset="0"/>
              </a:rPr>
              <a:t>:  Any non-United States corporation [PS, JV, Assoc., etc.] may become domesticated in this State by filing with the Secretary of State: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A certificate of domestication which shall be executed in accordance with subsection (g) of this section and filed in accordance with § 103 of this title;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A certificate of incorporation, which shall be executed, acknowledged and filed in accordance with § 103 of this title.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domestic to foreign corporate continuances, see DGCL § 390.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foreign to domestic non-corporate continuances, see DLLCA §  18-212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If an entity is a DCE, its US tax classification is established by determining first: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corporation; and 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foreign or domestic entity</a:t>
            </a:r>
            <a:endParaRPr lang="en-US" sz="2000" dirty="0">
              <a:latin typeface="Calibri" charset="0"/>
            </a:endParaRPr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Foreign persons:  Source Basis Taxation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Taxed on income that has some economic connection to the U.S.—U.S.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source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lvl="1" eaLnBrk="1" hangingPunct="1">
              <a:buSzPct val="75000"/>
            </a:pPr>
            <a:r>
              <a:rPr lang="en-US" sz="2000" i="1" dirty="0">
                <a:latin typeface="Calibri" charset="0"/>
              </a:rPr>
              <a:t>Gross</a:t>
            </a:r>
            <a:r>
              <a:rPr lang="en-US" sz="2000" dirty="0">
                <a:latin typeface="Calibri" charset="0"/>
              </a:rPr>
              <a:t> amount of passive income, </a:t>
            </a:r>
            <a:r>
              <a:rPr lang="en-US" sz="2000" i="1" dirty="0">
                <a:latin typeface="Calibri" charset="0"/>
              </a:rPr>
              <a:t>e.g.</a:t>
            </a:r>
            <a:r>
              <a:rPr lang="en-US" sz="2000" dirty="0">
                <a:latin typeface="Calibri" charset="0"/>
              </a:rPr>
              <a:t>, dividends, interest, and royalties, is taxed at a flat 30% rate (unless reduced by treaty); and</a:t>
            </a:r>
          </a:p>
          <a:p>
            <a:pPr lvl="1" eaLnBrk="1" hangingPunct="1">
              <a:buSzPct val="65000"/>
            </a:pPr>
            <a:r>
              <a:rPr lang="en-US" sz="2000" i="1" dirty="0">
                <a:latin typeface="Calibri" charset="0"/>
              </a:rPr>
              <a:t>Net</a:t>
            </a:r>
            <a:r>
              <a:rPr lang="en-US" sz="2000" dirty="0">
                <a:latin typeface="Calibri" charset="0"/>
              </a:rPr>
              <a:t> business income effectively connected with a U.S. trade/business is taxed at graduated rates.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U.S. persons:  Residence Basis Taxation 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Worldwide income taxed at graduated rates with a credit for foreign taxes on foreign source income. </a:t>
            </a:r>
          </a:p>
          <a:p>
            <a:pPr eaLnBrk="1" hangingPunct="1"/>
            <a:r>
              <a:rPr lang="en-US" sz="2400" dirty="0"/>
              <a:t>Certain income from controlled foreign corporations taxed currently under anti-deferral regimes (subpart F, GILTI, PFIC)</a:t>
            </a:r>
            <a:endParaRPr lang="en-US" sz="2400" dirty="0">
              <a:latin typeface="Calibri" charset="0"/>
            </a:endParaRP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Residence and Source Basis Taxation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381000" y="6248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DCE is a corporation for US tax purposes if it would treated under the entity classification rules as a corporation in either of the jurisdictions where it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 dirty="0">
                <a:latin typeface="Calibri" charset="0"/>
              </a:rPr>
              <a:t>s created or organized.  Reg. §301.7701-2(b)(9).  The order of organization is irrelevant.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X, a foreign, single member per se entity listed in -2(b)(8)(</a:t>
            </a:r>
            <a:r>
              <a:rPr lang="en-US" sz="2000" dirty="0" err="1">
                <a:latin typeface="Calibri" charset="0"/>
              </a:rPr>
              <a:t>i</a:t>
            </a:r>
            <a:r>
              <a:rPr lang="en-US" sz="2000" dirty="0">
                <a:latin typeface="Calibri" charset="0"/>
              </a:rPr>
              <a:t>), files a certificate of domestication in State B as an LLC.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Y, a US corporation with 2 SHs, files a certificate of continuance in Country B as an unlimited company.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Z is a multiple member entity that is organized simultaneously in two foreign countries as an unlimited company and private limited company, respectively. (-2T(b)(9), Examples).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business entity is domestic if organized in the US.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Y is organized as a PLC and a Delaware LLC. Reg. §301.7701-5T.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6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5324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Tax Consequences of Continuances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838200" y="25146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5" name="Oval 9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1295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8288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1752600" y="4876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53260" name="Rectangle 15"/>
          <p:cNvSpPr>
            <a:spLocks noChangeArrowheads="1"/>
          </p:cNvSpPr>
          <p:nvPr/>
        </p:nvSpPr>
        <p:spPr bwMode="auto">
          <a:xfrm>
            <a:off x="533400" y="2667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>
              <a:latin typeface="Calibri" charset="0"/>
            </a:endParaRPr>
          </a:p>
        </p:txBody>
      </p:sp>
      <p:sp>
        <p:nvSpPr>
          <p:cNvPr id="53261" name="Rectangle 18"/>
          <p:cNvSpPr>
            <a:spLocks noChangeArrowheads="1"/>
          </p:cNvSpPr>
          <p:nvPr/>
        </p:nvSpPr>
        <p:spPr bwMode="auto">
          <a:xfrm>
            <a:off x="4800600" y="25908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3" name="Oval 20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For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64" name="Line 21"/>
          <p:cNvSpPr>
            <a:spLocks noChangeShapeType="1"/>
          </p:cNvSpPr>
          <p:nvPr/>
        </p:nvSpPr>
        <p:spPr bwMode="auto">
          <a:xfrm>
            <a:off x="5257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2"/>
          <p:cNvSpPr>
            <a:spLocks noChangeShapeType="1"/>
          </p:cNvSpPr>
          <p:nvPr/>
        </p:nvSpPr>
        <p:spPr bwMode="auto">
          <a:xfrm>
            <a:off x="57912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69342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67" name="Text Box 24"/>
          <p:cNvSpPr txBox="1">
            <a:spLocks noChangeArrowheads="1"/>
          </p:cNvSpPr>
          <p:nvPr/>
        </p:nvSpPr>
        <p:spPr bwMode="auto">
          <a:xfrm>
            <a:off x="5715000" y="49530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b="1" u="sng">
                <a:latin typeface="Calibri" charset="0"/>
              </a:rPr>
              <a:t> </a:t>
            </a:r>
          </a:p>
        </p:txBody>
      </p:sp>
      <p:sp>
        <p:nvSpPr>
          <p:cNvPr id="18436" name="Rectangle 2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Disregarded Entities:  Rev. Rul. 2004-77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6670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latin typeface="Calibri" charset="0"/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>
            <a:off x="1905000" y="3200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82863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(LLC)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(LLC)</a:t>
            </a:r>
            <a:endParaRPr lang="en-US">
              <a:latin typeface="Calibri" charset="0"/>
            </a:endParaRPr>
          </a:p>
        </p:txBody>
      </p:sp>
      <p:cxnSp>
        <p:nvCxnSpPr>
          <p:cNvPr id="55306" name="AutoShape 10"/>
          <p:cNvCxnSpPr>
            <a:cxnSpLocks noChangeShapeType="1"/>
            <a:stCxn id="55303" idx="0"/>
            <a:endCxn id="55304" idx="0"/>
          </p:cNvCxnSpPr>
          <p:nvPr/>
        </p:nvCxnSpPr>
        <p:spPr bwMode="auto">
          <a:xfrm flipH="1">
            <a:off x="3040063" y="3200400"/>
            <a:ext cx="7937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905000" y="4343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9342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68580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934200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(For EE)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cxnSp>
        <p:nvCxnSpPr>
          <p:cNvPr id="55312" name="AutoShape 16"/>
          <p:cNvCxnSpPr>
            <a:cxnSpLocks noChangeShapeType="1"/>
            <a:stCxn id="55309" idx="0"/>
            <a:endCxn id="55310" idx="0"/>
          </p:cNvCxnSpPr>
          <p:nvPr/>
        </p:nvCxnSpPr>
        <p:spPr bwMode="auto">
          <a:xfrm>
            <a:off x="7391400" y="32004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705600" y="4648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667000" y="167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u="sng">
                <a:latin typeface="Calibri" charset="0"/>
              </a:rPr>
              <a:t>Sit 1</a:t>
            </a:r>
            <a:endParaRPr lang="en-US" sz="2800">
              <a:latin typeface="Calibri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10400" y="17526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 b="1" u="sng">
                <a:latin typeface="Calibri" charset="0"/>
              </a:rPr>
              <a:t>Sit 2</a:t>
            </a:r>
            <a:endParaRPr lang="en-US" sz="2800">
              <a:latin typeface="Calibri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581400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V="1">
            <a:off x="53340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876800" y="495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??</a:t>
            </a:r>
            <a:endParaRPr lang="en-US" sz="1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Corporation, Partnership (GP or LP), and LLC</a:t>
            </a:r>
            <a:r>
              <a:rPr lang="en-US" sz="2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U.S. person if created or organized or formed under federal or state law (§§7701(a)(30) and 7701(a)(4); Reg. §301.7701-5T).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Foreign person if not a U.S. person. (§7701(a)(5))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entities organized in both the U.S. and a foreign jurisdiction (dually chartered entity), the classification of the domestic organization takes precedence.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Residence of a Partnership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Formerly, a PS engaged in a US trade or business, was a US resident.  This rule revoked as of 8/12/04. (</a:t>
            </a:r>
            <a:r>
              <a:rPr lang="en-US" sz="2400" i="1" dirty="0">
                <a:latin typeface="Calibri" charset="0"/>
              </a:rPr>
              <a:t>Former</a:t>
            </a:r>
            <a:r>
              <a:rPr lang="en-US" sz="2400" dirty="0">
                <a:latin typeface="Calibri" charset="0"/>
              </a:rPr>
              <a:t> Reg. §301.7701-5)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73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of Juridical Entities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Article 4: Resident is any person liable to tax by reason of place of management or place of incorporation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Dual Resident Corporation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DRC is a corporation that is a resident of two (or more) treaty countries.  Example:  A US Corporation that is managed and controlled in the UK.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Art. 4(5):  Tie-breaker rule and competent authority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of Corporations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For example, a company is treated as resident in the US if it is created or organized under the laws of the US or a political subdivision. Under U.K. law, a company is treated as a resident of the UK if it is either established there or managed and controlled there. Dual residence, therefore, can arise if a U.S. company is managed and controlled in the UK. Paragraph 5 provides that the competent authorities will try to determine a single State of residence for such a company. </a:t>
            </a:r>
          </a:p>
          <a:p>
            <a:pPr eaLnBrk="1" hangingPunct="1">
              <a:lnSpc>
                <a:spcPct val="80000"/>
              </a:lnSpc>
            </a:pPr>
            <a:endParaRPr lang="en-US" sz="2200" i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If the competent authorities do not reach an agreement on the single State of residence, that person may not claim any benefit provided by the Convention, except those provided by paragraph 4 of Article 24 (Relief from Double Taxation), Article 25 (Non-Discrimination), and Article 26 (Mutual Agreement Procedure</a:t>
            </a:r>
            <a:r>
              <a:rPr lang="en-US" sz="2200">
                <a:latin typeface="Calibri" charset="0"/>
              </a:rPr>
              <a:t>).</a:t>
            </a:r>
            <a:r>
              <a:rPr lang="en-US" sz="1900" b="1">
                <a:latin typeface="Calibri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>
                <a:latin typeface="Calibri" charset="0"/>
              </a:rPr>
              <a:t>				</a:t>
            </a:r>
            <a:r>
              <a:rPr lang="en-US" sz="1600" b="1">
                <a:latin typeface="Calibri" charset="0"/>
              </a:rPr>
              <a:t>Technical Explanation to Article 4(5) of the UK-US Treaty</a:t>
            </a:r>
            <a:endParaRPr lang="en-US" sz="1800" b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>
                <a:latin typeface="Calibri" charset="0"/>
              </a:rPr>
              <a:t> </a:t>
            </a:r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Tax Treatment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Taxed as separate entity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Income subject to corporate tax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Distributions to partners taxed as dividends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Fiscally transparent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Partnership not taxed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Each partner subject to tax on share of partnership income, whether or not it </a:t>
            </a:r>
            <a:r>
              <a:rPr lang="en-US" sz="2200">
                <a:ea typeface="+mn-ea"/>
              </a:rPr>
              <a:t>is distributed</a:t>
            </a:r>
            <a:endParaRPr lang="en-US" sz="2200" dirty="0">
              <a:ea typeface="+mn-ea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Actual distributions to partners generally not subject to tax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Examples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US:  GP, LP, LLP, LLC, LLLP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Germany:  GmbH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>
              <a:ea typeface="+mn-ea"/>
              <a:cs typeface="+mn-cs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 flipV="1">
            <a:off x="3657600" y="3276600"/>
            <a:ext cx="2133600" cy="10668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494" name="Straight Connector 5"/>
          <p:cNvCxnSpPr>
            <a:cxnSpLocks noChangeShapeType="1"/>
          </p:cNvCxnSpPr>
          <p:nvPr/>
        </p:nvCxnSpPr>
        <p:spPr bwMode="auto">
          <a:xfrm>
            <a:off x="1981200" y="4648200"/>
            <a:ext cx="579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2057400" y="47244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S</a:t>
            </a:r>
          </a:p>
        </p:txBody>
      </p:sp>
      <p:cxnSp>
        <p:nvCxnSpPr>
          <p:cNvPr id="63496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4267994" y="4876006"/>
            <a:ext cx="914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7" name="TextBox 10"/>
          <p:cNvSpPr txBox="1">
            <a:spLocks noChangeArrowheads="1"/>
          </p:cNvSpPr>
          <p:nvPr/>
        </p:nvSpPr>
        <p:spPr bwMode="auto">
          <a:xfrm>
            <a:off x="4800600" y="4876800"/>
            <a:ext cx="18224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Interest Payment</a:t>
            </a:r>
          </a:p>
        </p:txBody>
      </p:sp>
      <p:cxnSp>
        <p:nvCxnSpPr>
          <p:cNvPr id="63498" name="Straight Connector 12"/>
          <p:cNvCxnSpPr>
            <a:cxnSpLocks noChangeShapeType="1"/>
          </p:cNvCxnSpPr>
          <p:nvPr/>
        </p:nvCxnSpPr>
        <p:spPr bwMode="auto">
          <a:xfrm rot="16200000" flipV="1">
            <a:off x="3505200" y="2438400"/>
            <a:ext cx="1143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499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4800600" y="24384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0" name="TextBox 20"/>
          <p:cNvSpPr txBox="1">
            <a:spLocks noChangeArrowheads="1"/>
          </p:cNvSpPr>
          <p:nvPr/>
        </p:nvSpPr>
        <p:spPr bwMode="auto">
          <a:xfrm>
            <a:off x="3581400" y="16764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1" name="TextBox 21"/>
          <p:cNvSpPr txBox="1">
            <a:spLocks noChangeArrowheads="1"/>
          </p:cNvSpPr>
          <p:nvPr/>
        </p:nvSpPr>
        <p:spPr bwMode="auto">
          <a:xfrm>
            <a:off x="5486400" y="16002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2" name="TextBox 22"/>
          <p:cNvSpPr txBox="1">
            <a:spLocks noChangeArrowheads="1"/>
          </p:cNvSpPr>
          <p:nvPr/>
        </p:nvSpPr>
        <p:spPr bwMode="auto">
          <a:xfrm>
            <a:off x="4267200" y="3352800"/>
            <a:ext cx="93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PSHIP</a:t>
            </a:r>
          </a:p>
        </p:txBody>
      </p:sp>
      <p:cxnSp>
        <p:nvCxnSpPr>
          <p:cNvPr id="63503" name="Straight Connector 14"/>
          <p:cNvCxnSpPr>
            <a:cxnSpLocks noChangeShapeType="1"/>
          </p:cNvCxnSpPr>
          <p:nvPr/>
        </p:nvCxnSpPr>
        <p:spPr bwMode="auto">
          <a:xfrm>
            <a:off x="2362200" y="2590800"/>
            <a:ext cx="4876800" cy="158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4" name="TextBox 15"/>
          <p:cNvSpPr txBox="1">
            <a:spLocks noChangeArrowheads="1"/>
          </p:cNvSpPr>
          <p:nvPr/>
        </p:nvSpPr>
        <p:spPr bwMode="auto">
          <a:xfrm>
            <a:off x="1828800" y="22098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</a:t>
            </a:r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1600200" y="35052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R, S, or Z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6" name="Rectangle 38"/>
          <p:cNvSpPr>
            <a:spLocks noGrp="1" noChangeArrowheads="1"/>
          </p:cNvSpPr>
          <p:nvPr>
            <p:ph idx="1"/>
          </p:nvPr>
        </p:nvSpPr>
        <p:spPr>
          <a:ln>
            <a:prstDash val="solid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n w="6350" cmpd="sng">
                  <a:solidFill>
                    <a:srgbClr val="000000"/>
                  </a:solidFill>
                </a:ln>
                <a:latin typeface="Calibri" charset="0"/>
              </a:rPr>
              <a:t> </a:t>
            </a:r>
          </a:p>
        </p:txBody>
      </p:sp>
      <p:sp>
        <p:nvSpPr>
          <p:cNvPr id="7270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Hybrid Tax Planning</a:t>
            </a:r>
          </a:p>
        </p:txBody>
      </p:sp>
      <p:sp>
        <p:nvSpPr>
          <p:cNvPr id="72709" name="AutoShape 17"/>
          <p:cNvSpPr>
            <a:spLocks noChangeArrowheads="1"/>
          </p:cNvSpPr>
          <p:nvPr/>
        </p:nvSpPr>
        <p:spPr bwMode="auto">
          <a:xfrm>
            <a:off x="3886200" y="1946275"/>
            <a:ext cx="91440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US Corp</a:t>
            </a:r>
          </a:p>
        </p:txBody>
      </p:sp>
      <p:sp>
        <p:nvSpPr>
          <p:cNvPr id="72710" name="AutoShape 18"/>
          <p:cNvSpPr>
            <a:spLocks noChangeArrowheads="1"/>
          </p:cNvSpPr>
          <p:nvPr/>
        </p:nvSpPr>
        <p:spPr bwMode="auto">
          <a:xfrm>
            <a:off x="3865880" y="3259454"/>
            <a:ext cx="93472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Irish Co</a:t>
            </a:r>
          </a:p>
        </p:txBody>
      </p:sp>
      <p:cxnSp>
        <p:nvCxnSpPr>
          <p:cNvPr id="72712" name="AutoShape 20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 flipH="1">
            <a:off x="4333240" y="2555875"/>
            <a:ext cx="10160" cy="703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716" name="Line 26"/>
          <p:cNvSpPr>
            <a:spLocks noChangeShapeType="1"/>
          </p:cNvSpPr>
          <p:nvPr/>
        </p:nvSpPr>
        <p:spPr bwMode="auto">
          <a:xfrm flipH="1">
            <a:off x="4333240" y="3869054"/>
            <a:ext cx="10161" cy="931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AutoShape 33"/>
          <p:cNvSpPr>
            <a:spLocks noChangeArrowheads="1"/>
          </p:cNvSpPr>
          <p:nvPr/>
        </p:nvSpPr>
        <p:spPr bwMode="auto">
          <a:xfrm>
            <a:off x="3873500" y="4592320"/>
            <a:ext cx="91948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Germ</a:t>
            </a:r>
          </a:p>
        </p:txBody>
      </p:sp>
      <p:cxnSp>
        <p:nvCxnSpPr>
          <p:cNvPr id="28" name="Straight Connector 27"/>
          <p:cNvCxnSpPr>
            <a:stCxn id="72722" idx="0"/>
          </p:cNvCxnSpPr>
          <p:nvPr/>
        </p:nvCxnSpPr>
        <p:spPr>
          <a:xfrm flipH="1">
            <a:off x="3886200" y="4592320"/>
            <a:ext cx="447040" cy="6096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2722" idx="0"/>
          </p:cNvCxnSpPr>
          <p:nvPr/>
        </p:nvCxnSpPr>
        <p:spPr>
          <a:xfrm>
            <a:off x="4333240" y="4592320"/>
            <a:ext cx="459740" cy="60960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05200" y="3505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81600" y="3657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4475" y="3962400"/>
            <a:ext cx="98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</a:t>
            </a:r>
          </a:p>
          <a:p>
            <a:r>
              <a:rPr lang="en-US" dirty="0"/>
              <a:t>of IP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86400" y="4006612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Royalty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Is a partnership entitled to treaty benefits?</a:t>
            </a:r>
          </a:p>
          <a:p>
            <a:pPr eaLnBrk="1" hangingPunct="1"/>
            <a:r>
              <a:rPr lang="en-US" dirty="0">
                <a:latin typeface="Calibri" charset="0"/>
              </a:rPr>
              <a:t>Are the partners entitled to treaty benefits?</a:t>
            </a:r>
          </a:p>
          <a:p>
            <a:r>
              <a:rPr lang="en-US" dirty="0">
                <a:latin typeface="Calibri" charset="0"/>
              </a:rPr>
              <a:t>How are hybrid entities to be treated?  </a:t>
            </a:r>
            <a:r>
              <a:rPr lang="en-US" i="1" dirty="0">
                <a:latin typeface="Calibri" charset="0"/>
              </a:rPr>
              <a:t>See </a:t>
            </a:r>
            <a:r>
              <a:rPr lang="en-US" dirty="0"/>
              <a:t>§§894</a:t>
            </a:r>
            <a:r>
              <a:rPr lang="en-US" dirty="0">
                <a:latin typeface="Calibri" charset="0"/>
              </a:rPr>
              <a:t>(c) and 267A (to be covered in Ch. 7).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Hybrid entity: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An entity that is treated as a pass-through entity by one country and a separate taxable entity by another country.</a:t>
            </a:r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60000"/>
              </a:lnSpc>
              <a:buFontTx/>
              <a:buNone/>
              <a:defRPr/>
            </a:pPr>
            <a:endParaRPr lang="en-US" sz="2200" b="1" u="sng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Citizens and resident aliens taxed on residence basis, regardless of actual residence (</a:t>
            </a:r>
            <a:r>
              <a:rPr lang="en-US" sz="2400" i="1" dirty="0">
                <a:latin typeface="Calibri" charset="0"/>
                <a:cs typeface="+mn-cs"/>
              </a:rPr>
              <a:t>Cook v. </a:t>
            </a:r>
            <a:r>
              <a:rPr lang="en-US" sz="2400" i="1" dirty="0" err="1">
                <a:latin typeface="Calibri" charset="0"/>
                <a:cs typeface="+mn-cs"/>
              </a:rPr>
              <a:t>Tait</a:t>
            </a:r>
            <a:r>
              <a:rPr lang="en-US" sz="2400" dirty="0">
                <a:latin typeface="Calibri" charset="0"/>
                <a:cs typeface="+mn-cs"/>
              </a:rPr>
              <a:t>) or additional nationalities (Rev. Rul. 75-82).  Reg. §1.1-1(b).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U.S. tax residence determined under §7701(b). Reg. §1.871-2(c).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U.S. citizenship determined under immigration and nationalization laws.  Reg. §1.1-1(c).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ea typeface="+mj-ea"/>
                <a:cs typeface="+mj-cs"/>
              </a:rPr>
              <a:t>U.S. Citizens and Resident Aliens:  Residence Basis Taxation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Font typeface="Arial" charset="0"/>
              <a:buNone/>
              <a:defRPr/>
            </a:pPr>
            <a:r>
              <a:rPr lang="en-US" sz="1600" i="1" dirty="0">
                <a:latin typeface="Calibri" charset="0"/>
                <a:cs typeface="+mn-cs"/>
              </a:rPr>
              <a:t>	An item of income, profit or gain derived through a person that is fiscally transparent under the laws of either Contracting State shall be considered to be derived by a resident of a Contracting State to the extent that the item is treated for the purposes of the taxation law of such Contracting State as the income, profit or gain of a resident. 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latin typeface="Calibri" charset="0"/>
                <a:cs typeface="+mn-cs"/>
              </a:rPr>
              <a:t>Art. 1(8) of the US-UK Treaty</a:t>
            </a:r>
            <a:endParaRPr lang="en-US" sz="1600" b="1" i="1" dirty="0">
              <a:latin typeface="Calibri" charset="0"/>
              <a:cs typeface="+mn-cs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A is a US citizen and resident who owns an interest in entity E, which receives interest from UK sources.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UK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a corporation under US law and fiscally transparent under UK law (domestic reverse hybrid).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law and a corporation under UK law (hybrid).</a:t>
            </a: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Please read (and re-read slowly) the Tech. Explanation to Art. 1(8)</a:t>
            </a:r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3701"/>
              </p:ext>
            </p:extLst>
          </p:nvPr>
        </p:nvGraphicFramePr>
        <p:xfrm>
          <a:off x="533400" y="535781"/>
          <a:ext cx="84582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Treaty</a:t>
            </a:r>
            <a:r>
              <a:rPr lang="pt-BR" dirty="0">
                <a:ea typeface="+mj-ea"/>
                <a:cs typeface="+mj-cs"/>
              </a:rPr>
              <a:t> Residence </a:t>
            </a:r>
            <a:r>
              <a:rPr lang="pt-BR" dirty="0" err="1">
                <a:ea typeface="+mj-ea"/>
                <a:cs typeface="+mj-cs"/>
              </a:rPr>
              <a:t>of</a:t>
            </a:r>
            <a:r>
              <a:rPr lang="pt-BR" dirty="0">
                <a:ea typeface="+mj-ea"/>
                <a:cs typeface="+mj-cs"/>
              </a:rPr>
              <a:t> </a:t>
            </a:r>
            <a:r>
              <a:rPr lang="pt-BR" dirty="0" err="1">
                <a:ea typeface="+mj-ea"/>
                <a:cs typeface="+mj-cs"/>
              </a:rPr>
              <a:t>Corporations</a:t>
            </a:r>
            <a:r>
              <a:rPr lang="pt-BR" dirty="0">
                <a:ea typeface="+mj-ea"/>
                <a:cs typeface="+mj-cs"/>
              </a:rPr>
              <a:t>: Rev. </a:t>
            </a:r>
            <a:r>
              <a:rPr lang="pt-BR" dirty="0" err="1">
                <a:ea typeface="+mj-ea"/>
                <a:cs typeface="+mj-cs"/>
              </a:rPr>
              <a:t>Rul</a:t>
            </a:r>
            <a:r>
              <a:rPr lang="pt-BR" dirty="0">
                <a:ea typeface="+mj-ea"/>
                <a:cs typeface="+mj-cs"/>
              </a:rPr>
              <a:t>. 2004-76</a:t>
            </a:r>
          </a:p>
        </p:txBody>
      </p:sp>
      <p:cxnSp>
        <p:nvCxnSpPr>
          <p:cNvPr id="8" name="Conector de seta reta 7"/>
          <p:cNvCxnSpPr>
            <a:cxnSpLocks noChangeShapeType="1"/>
          </p:cNvCxnSpPr>
          <p:nvPr/>
        </p:nvCxnSpPr>
        <p:spPr bwMode="auto">
          <a:xfrm>
            <a:off x="1000125" y="3714750"/>
            <a:ext cx="257175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CaixaDeTexto 8"/>
          <p:cNvSpPr txBox="1"/>
          <p:nvPr/>
        </p:nvSpPr>
        <p:spPr>
          <a:xfrm>
            <a:off x="928688" y="3243263"/>
            <a:ext cx="257175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atin typeface="+mj-lt"/>
                <a:ea typeface="+mn-ea"/>
                <a:cs typeface="+mn-cs"/>
              </a:rPr>
              <a:t>US Source Income</a:t>
            </a:r>
          </a:p>
        </p:txBody>
      </p:sp>
      <p:sp>
        <p:nvSpPr>
          <p:cNvPr id="66567" name="CaixaDeTexto 10"/>
          <p:cNvSpPr txBox="1">
            <a:spLocks noChangeArrowheads="1"/>
          </p:cNvSpPr>
          <p:nvPr/>
        </p:nvSpPr>
        <p:spPr bwMode="auto">
          <a:xfrm>
            <a:off x="5713413" y="3214688"/>
            <a:ext cx="3198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000" b="1" dirty="0" err="1">
                <a:latin typeface="Verdana" charset="0"/>
              </a:rPr>
              <a:t>Formed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X</a:t>
            </a:r>
            <a:endParaRPr lang="pt-BR" sz="2000" b="1" dirty="0">
              <a:latin typeface="Verdana" charset="0"/>
            </a:endParaRPr>
          </a:p>
          <a:p>
            <a:pPr eaLnBrk="1" hangingPunct="1"/>
            <a:r>
              <a:rPr lang="pt-BR" sz="2000" b="1" dirty="0">
                <a:latin typeface="Verdana" charset="0"/>
              </a:rPr>
              <a:t>M&amp;C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Y</a:t>
            </a:r>
            <a:endParaRPr lang="pt-BR" sz="2000" b="1" dirty="0">
              <a:latin typeface="Verdana" charset="0"/>
            </a:endParaRPr>
          </a:p>
        </p:txBody>
      </p:sp>
      <p:sp>
        <p:nvSpPr>
          <p:cNvPr id="66568" name="CaixaDeTexto 11"/>
          <p:cNvSpPr txBox="1">
            <a:spLocks noChangeArrowheads="1"/>
          </p:cNvSpPr>
          <p:nvPr/>
        </p:nvSpPr>
        <p:spPr bwMode="auto">
          <a:xfrm>
            <a:off x="3200400" y="4468813"/>
            <a:ext cx="3783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 dirty="0" err="1">
                <a:latin typeface="Verdana" charset="0"/>
              </a:rPr>
              <a:t>Under</a:t>
            </a:r>
            <a:r>
              <a:rPr lang="pt-BR" sz="1800" b="1" dirty="0">
                <a:latin typeface="Verdana" charset="0"/>
              </a:rPr>
              <a:t> X-Y </a:t>
            </a:r>
            <a:r>
              <a:rPr lang="pt-BR" sz="1800" b="1" dirty="0" err="1">
                <a:latin typeface="Verdana" charset="0"/>
              </a:rPr>
              <a:t>Treaty</a:t>
            </a:r>
            <a:r>
              <a:rPr lang="pt-BR" sz="1800" b="1" dirty="0">
                <a:latin typeface="Verdana" charset="0"/>
              </a:rPr>
              <a:t>, A </a:t>
            </a:r>
            <a:r>
              <a:rPr lang="pt-BR" sz="1800" b="1" dirty="0" err="1">
                <a:latin typeface="Verdana" charset="0"/>
              </a:rPr>
              <a:t>treated</a:t>
            </a:r>
            <a:endParaRPr lang="pt-BR" sz="1800" b="1" dirty="0">
              <a:latin typeface="Verdana" charset="0"/>
            </a:endParaRPr>
          </a:p>
          <a:p>
            <a:pPr eaLnBrk="1" hangingPunct="1"/>
            <a:r>
              <a:rPr lang="pt-BR" sz="1800" b="1" dirty="0">
                <a:latin typeface="Verdana" charset="0"/>
                <a:sym typeface="Wingdings" charset="0"/>
              </a:rPr>
              <a:t>as </a:t>
            </a:r>
            <a:r>
              <a:rPr lang="pt-BR" sz="1800" b="1" dirty="0">
                <a:latin typeface="Verdana" charset="0"/>
              </a:rPr>
              <a:t>Country </a:t>
            </a:r>
            <a:r>
              <a:rPr lang="pt-BR" sz="1800" b="1" dirty="0" err="1">
                <a:latin typeface="Verdana" charset="0"/>
              </a:rPr>
              <a:t>Y</a:t>
            </a:r>
            <a:r>
              <a:rPr lang="pt-BR" sz="1800" b="1" dirty="0">
                <a:latin typeface="Verdana" charset="0"/>
              </a:rPr>
              <a:t> </a:t>
            </a:r>
            <a:r>
              <a:rPr lang="pt-BR" sz="1800" b="1" dirty="0" err="1">
                <a:latin typeface="Verdana" charset="0"/>
              </a:rPr>
              <a:t>resident</a:t>
            </a:r>
            <a:endParaRPr lang="pt-BR" sz="1800" b="1" dirty="0">
              <a:latin typeface="Verdana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0" y="2819400"/>
            <a:ext cx="1762125" cy="146685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Trust</a:t>
            </a:r>
            <a:r>
              <a:rPr lang="en-US" sz="2000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U.S. person if: (1) U.S. court able to supervise trust administration; </a:t>
            </a:r>
            <a:r>
              <a:rPr lang="en-US" sz="1800" u="sng" dirty="0">
                <a:latin typeface="Calibri" charset="0"/>
              </a:rPr>
              <a:t>and</a:t>
            </a:r>
            <a:r>
              <a:rPr lang="en-US" sz="1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(2) one or more U.S. persons control all substantial decisions of trust (§7701(a)(30)(E)).  </a:t>
            </a:r>
            <a:r>
              <a:rPr lang="en-US" sz="1800" i="1" dirty="0">
                <a:latin typeface="Calibri" charset="0"/>
              </a:rPr>
              <a:t>See</a:t>
            </a:r>
            <a:r>
              <a:rPr lang="en-US" sz="1800" dirty="0">
                <a:latin typeface="Calibri" charset="0"/>
              </a:rPr>
              <a:t> Reg. § 301.7701-7.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Estate</a:t>
            </a:r>
            <a:r>
              <a:rPr lang="en-US" sz="2000" dirty="0">
                <a:latin typeface="Calibri" charset="0"/>
              </a:rPr>
              <a:t>  Rev. Rul. 81-112 (factors:  location of assets, decedents, beneficiaries and administrator)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Trusts and Estates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Hybrid</a:t>
            </a:r>
            <a:r>
              <a:rPr lang="en-US" sz="2400" dirty="0">
                <a:ea typeface="+mn-ea"/>
                <a:cs typeface="+mn-cs"/>
              </a:rPr>
              <a:t>:  Entity FC taxes as a corporation, but U.S. taxes as a flow-through (</a:t>
            </a:r>
            <a:r>
              <a:rPr lang="en-US" sz="2400" i="1" dirty="0">
                <a:ea typeface="+mn-ea"/>
                <a:cs typeface="+mn-cs"/>
              </a:rPr>
              <a:t>i.e.,</a:t>
            </a:r>
            <a:r>
              <a:rPr lang="en-US" sz="2400" dirty="0">
                <a:ea typeface="+mn-ea"/>
                <a:cs typeface="+mn-cs"/>
              </a:rPr>
              <a:t> partnership or a branch).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Branch</a:t>
            </a:r>
            <a:r>
              <a:rPr lang="en-US" sz="2000" dirty="0">
                <a:ea typeface="+mn-ea"/>
              </a:rPr>
              <a:t>:  Entity FC taxes as a corporation, but U.S. taxes as a branch.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Partnership</a:t>
            </a:r>
            <a:r>
              <a:rPr lang="en-US" sz="2000" dirty="0">
                <a:ea typeface="+mn-ea"/>
              </a:rPr>
              <a:t>:  Entity FC taxes as a corporation, but as U.S. taxes as a partnership.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Reverse Hybrid</a:t>
            </a:r>
            <a:r>
              <a:rPr lang="en-US" sz="2400" dirty="0">
                <a:ea typeface="+mn-ea"/>
                <a:cs typeface="+mn-cs"/>
              </a:rPr>
              <a:t>:  Entity that FC taxes as a flow-through, but US treats as a corporation.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To Hybridize</a:t>
            </a:r>
            <a:r>
              <a:rPr lang="en-US" sz="2400" dirty="0">
                <a:ea typeface="+mn-ea"/>
                <a:cs typeface="+mn-cs"/>
              </a:rPr>
              <a:t>: To convert an entity classified as a corporation (or a partnership or a branch) for U.S.  tax purposes by making a CTB election to be taxed as a partnership (or a branch or a corporation).</a:t>
            </a:r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Hybrids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Entities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828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05000" y="3505200"/>
            <a:ext cx="12954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LLC</a:t>
            </a:r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1981200" y="4724400"/>
            <a:ext cx="1219200" cy="914400"/>
          </a:xfrm>
          <a:prstGeom prst="triangle">
            <a:avLst>
              <a:gd name="adj" fmla="val 50000"/>
            </a:avLst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GP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19050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>
            <a:off x="25908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charset="0"/>
            </a:endParaRPr>
          </a:p>
        </p:txBody>
      </p:sp>
      <p:sp>
        <p:nvSpPr>
          <p:cNvPr id="137228" name="Oval 12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ellipse">
            <a:avLst/>
          </a:prstGeom>
          <a:solidFill>
            <a:srgbClr val="C6D9F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DRE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343400" y="35052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4343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>
            <a:off x="5105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4343400" y="48006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Reverse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4343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105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6781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70675" name="Line 20"/>
          <p:cNvSpPr>
            <a:spLocks noChangeShapeType="1"/>
          </p:cNvSpPr>
          <p:nvPr/>
        </p:nvSpPr>
        <p:spPr bwMode="auto">
          <a:xfrm>
            <a:off x="7467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6934200" y="3505200"/>
            <a:ext cx="1066800" cy="990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lt"/>
                <a:ea typeface="+mn-ea"/>
                <a:cs typeface="+mn-cs"/>
              </a:rPr>
              <a:t>Branch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The importance of residence: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Eligibility for treaty benefits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residence basis taxation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taxation based on residence and source </a:t>
            </a:r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and Treaties: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Citizens are generally residents for treaty purposes.  Art. 4(1).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Why don’</a:t>
            </a:r>
            <a:r>
              <a:rPr lang="en-US" altLang="ja-JP" sz="2400" dirty="0">
                <a:latin typeface="Calibri" charset="0"/>
              </a:rPr>
              <a:t>t other countries generally allow non-domiciled U.S. citizens treaty benefits?</a:t>
            </a:r>
            <a:r>
              <a:rPr lang="en-US" altLang="ja-JP" sz="1600" dirty="0">
                <a:latin typeface="Calibri" charset="0"/>
              </a:rPr>
              <a:t> 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  <a:r>
              <a:rPr lang="en-US" sz="2000" i="1" dirty="0">
                <a:latin typeface="Calibri" charset="0"/>
              </a:rPr>
              <a:t>An individual who is a U.S. citizen or an alien admitted to the U.S. for permanent residence (a </a:t>
            </a:r>
            <a:r>
              <a:rPr lang="ja-JP" altLang="en-US" sz="2000" i="1" dirty="0">
                <a:latin typeface="Calibri" charset="0"/>
              </a:rPr>
              <a:t>“</a:t>
            </a:r>
            <a:r>
              <a:rPr lang="en-US" altLang="ja-JP" sz="2000" i="1" dirty="0">
                <a:latin typeface="Calibri" charset="0"/>
              </a:rPr>
              <a:t>green card</a:t>
            </a:r>
            <a:r>
              <a:rPr lang="ja-JP" altLang="en-US" sz="2000" i="1" dirty="0">
                <a:latin typeface="Calibri" charset="0"/>
              </a:rPr>
              <a:t>”</a:t>
            </a:r>
            <a:r>
              <a:rPr lang="en-US" altLang="ja-JP" sz="2000" i="1" dirty="0">
                <a:latin typeface="Calibri" charset="0"/>
              </a:rPr>
              <a:t> holder) is a resident of the U.S. only if the individual has a substantial presence, permanent home or habitual abode in the U.S. </a:t>
            </a:r>
            <a:r>
              <a:rPr lang="en-US" altLang="ja-JP" sz="2000" i="1" u="sng" dirty="0">
                <a:latin typeface="Calibri" charset="0"/>
              </a:rPr>
              <a:t>and</a:t>
            </a:r>
            <a:r>
              <a:rPr lang="en-US" altLang="ja-JP" sz="2000" i="1" dirty="0">
                <a:latin typeface="Calibri" charset="0"/>
              </a:rPr>
              <a:t> if that individual is not a resident of a State other than the United Kingdom for the purposes of a double taxation convention between that State and the United Kingdom. </a:t>
            </a:r>
            <a:r>
              <a:rPr lang="en-US" altLang="ja-JP" sz="2000" b="1" dirty="0">
                <a:latin typeface="Calibri" charset="0"/>
              </a:rPr>
              <a:t>Art. 4(2)</a:t>
            </a:r>
            <a:endParaRPr lang="en-US" altLang="ja-JP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endParaRPr lang="en-US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r>
              <a:rPr lang="en-US" sz="2000" b="1" dirty="0">
                <a:latin typeface="Calibri" charset="0"/>
              </a:rPr>
              <a:t>Hint:</a:t>
            </a:r>
            <a:r>
              <a:rPr lang="en-US" sz="2000" dirty="0">
                <a:latin typeface="Calibri" charset="0"/>
              </a:rPr>
              <a:t>  If the U.S. were to extend treaty benefits to U.K. citizens residing outside of the U.K., how much tax revenue would the U.K. receive?</a:t>
            </a:r>
            <a:endParaRPr lang="en-US" sz="2400" dirty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Citizens and Treaty Residence: Art.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0174"/>
            <a:ext cx="8001000" cy="5029200"/>
          </a:xfrm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Treaties and Revenue Sharing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What is the purpose of the tie-breaker test of Art. 4(4)?  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Why is it necessary that a person be a resident for treaty purposes of only one country?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How does the tie-breaker test work for individuals?</a:t>
            </a:r>
          </a:p>
          <a:p>
            <a:pPr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 Residence: Art. 4(4)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800" b="1" u="sng" dirty="0">
              <a:latin typeface="Calibri" charset="0"/>
            </a:endParaRPr>
          </a:p>
          <a:p>
            <a:pPr eaLnBrk="1" hangingPunct="1"/>
            <a:r>
              <a:rPr lang="en-US" sz="2800" b="1" dirty="0">
                <a:latin typeface="Calibri" charset="0"/>
              </a:rPr>
              <a:t>Article 1(4)</a:t>
            </a:r>
            <a:r>
              <a:rPr lang="en-US" sz="2800" dirty="0">
                <a:latin typeface="Calibri" charset="0"/>
              </a:rPr>
              <a:t> of the Treaty provides: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Notwithstanding any provision of this Convention except paragraph 5 of this Article, a contracting state may tax its residents (as determined under Article 4 (Residence)), and by reason of citizenship may tax its citizens, as if the Convention had not come into effect.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  <a:p>
            <a:r>
              <a:rPr lang="en-US" sz="2800" i="1" dirty="0">
                <a:latin typeface="Calibri" charset="0"/>
              </a:rPr>
              <a:t>See also </a:t>
            </a:r>
            <a:r>
              <a:rPr lang="en-US" sz="2800" b="1" dirty="0">
                <a:latin typeface="Calibri" charset="0"/>
              </a:rPr>
              <a:t>Art. 1(6)</a:t>
            </a:r>
            <a:r>
              <a:rPr lang="en-US" sz="2800" dirty="0">
                <a:latin typeface="Calibri" charset="0"/>
              </a:rPr>
              <a:t> (persons subject to </a:t>
            </a:r>
            <a:r>
              <a:rPr lang="en-US" sz="2800" dirty="0"/>
              <a:t>§</a:t>
            </a:r>
            <a:r>
              <a:rPr lang="en-US" sz="2800" dirty="0">
                <a:latin typeface="Calibri" charset="0"/>
              </a:rPr>
              <a:t>877A treated as citizens for purpose of savings clause).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Citizens and Treaties:  Savings Clause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u="sng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How should a person whose citizenship has been restored retroactively be taxed?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Felix and Lucienne de Benitez </a:t>
            </a:r>
            <a:r>
              <a:rPr lang="en-US" sz="2400" dirty="0" err="1">
                <a:ea typeface="+mn-ea"/>
                <a:cs typeface="+mn-cs"/>
              </a:rPr>
              <a:t>Rexach</a:t>
            </a:r>
            <a:r>
              <a:rPr lang="en-US" sz="2400" dirty="0">
                <a:ea typeface="+mn-ea"/>
                <a:cs typeface="+mn-cs"/>
              </a:rPr>
              <a:t> cases.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ea typeface="+mn-ea"/>
              </a:rPr>
              <a:t>Why was Felix retroactively dunned for taxes but Lucienne was not?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Rev. Rul. 92-109</a:t>
            </a:r>
          </a:p>
        </p:txBody>
      </p:sp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Citizenship Lost and Regained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2661</Words>
  <Application>Microsoft Macintosh PowerPoint</Application>
  <PresentationFormat>On-screen Show (4:3)</PresentationFormat>
  <Paragraphs>361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PowerPoint Presentation</vt:lpstr>
      <vt:lpstr>Residence and Source Basis Taxation</vt:lpstr>
      <vt:lpstr>U.S. Citizens and Resident Aliens:  Residence Basis Taxation</vt:lpstr>
      <vt:lpstr>Residence and Treaties:  Article 4</vt:lpstr>
      <vt:lpstr>Citizens and Treaty Residence: Art. 4</vt:lpstr>
      <vt:lpstr>Treaties and Revenue Sharing</vt:lpstr>
      <vt:lpstr>Dual Residence: Art. 4(4)</vt:lpstr>
      <vt:lpstr>Citizens and Treaties:  Savings Clause</vt:lpstr>
      <vt:lpstr>Citizenship Lost and Regained</vt:lpstr>
      <vt:lpstr> Resident Aliens:  §7701(b) </vt:lpstr>
      <vt:lpstr>Substantial Presence Test:  §7701(b)(3)  </vt:lpstr>
      <vt:lpstr>Closer Connection Exception:  §7701(b)(3)(B)</vt:lpstr>
      <vt:lpstr> Exempt Individual:  §7701(b)(5)</vt:lpstr>
      <vt:lpstr>Disclosure Requirements</vt:lpstr>
      <vt:lpstr>Treaty Residence and Dual Residence (Art. 4)</vt:lpstr>
      <vt:lpstr>Treaty Residence (Art. 4)</vt:lpstr>
      <vt:lpstr>Business Entities:  Check-the-Box (CTB)Rules</vt:lpstr>
      <vt:lpstr>CTB Default Rules</vt:lpstr>
      <vt:lpstr>Dually Chartered Entities (DCE)</vt:lpstr>
      <vt:lpstr>Dually Chartered Entities (DCE)</vt:lpstr>
      <vt:lpstr>Tax Consequences of Continuances</vt:lpstr>
      <vt:lpstr>Disregarded Entities:  Rev. Rul. 2004-77</vt:lpstr>
      <vt:lpstr>Residence of Juridical Entities</vt:lpstr>
      <vt:lpstr>Treaty Residence of Corporations</vt:lpstr>
      <vt:lpstr>Residence:  Article 4</vt:lpstr>
      <vt:lpstr>Partnerships</vt:lpstr>
      <vt:lpstr>Partnerships</vt:lpstr>
      <vt:lpstr>Hybrid Tax Planning</vt:lpstr>
      <vt:lpstr>Partnerships</vt:lpstr>
      <vt:lpstr>Partnerships</vt:lpstr>
      <vt:lpstr>Treaty Residence of Corporations: Rev. Rul. 2004-76</vt:lpstr>
      <vt:lpstr>Trusts and Estates</vt:lpstr>
      <vt:lpstr>Hybrids</vt:lpstr>
      <vt:lpstr>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Juruena  Silveira</dc:creator>
  <cp:lastModifiedBy>Jeffrey M. Colon</cp:lastModifiedBy>
  <cp:revision>78</cp:revision>
  <dcterms:created xsi:type="dcterms:W3CDTF">2011-01-15T13:43:04Z</dcterms:created>
  <dcterms:modified xsi:type="dcterms:W3CDTF">2023-01-01T21:46:37Z</dcterms:modified>
</cp:coreProperties>
</file>