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0"/>
    <p:restoredTop sz="94656"/>
  </p:normalViewPr>
  <p:slideViewPr>
    <p:cSldViewPr snapToObjects="1">
      <p:cViewPr varScale="1">
        <p:scale>
          <a:sx n="173" d="100"/>
          <a:sy n="173" d="100"/>
        </p:scale>
        <p:origin x="20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IT_Residence_23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sz="2600" dirty="0"/>
              <a:t>20</a:t>
            </a:r>
            <a:r>
              <a:rPr lang="en-US" altLang="ja-JP" sz="2600" dirty="0">
                <a:latin typeface="Calibri" charset="0"/>
              </a:rPr>
              <a:t>, 150 in ‘</a:t>
            </a:r>
            <a:r>
              <a:rPr lang="en-US" altLang="ja-JP" sz="2600" dirty="0"/>
              <a:t>21</a:t>
            </a:r>
            <a:r>
              <a:rPr lang="en-US" altLang="ja-JP" sz="2600" dirty="0">
                <a:latin typeface="Calibri" charset="0"/>
              </a:rPr>
              <a:t>, and 120 in ‘22.  Is she a resident in 2022?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position to the IRS.  Reg. §301.7701(b)-8(a),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>
              <a:lnSpc>
                <a:spcPct val="80000"/>
              </a:lnSpc>
            </a:pPr>
            <a:r>
              <a:rPr lang="en-US" altLang="ja-JP" sz="2600" dirty="0"/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en-US" altLang="ja-JP" sz="2600" dirty="0"/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Europaea.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i="1" dirty="0">
                <a:latin typeface="Calibri" charset="0"/>
              </a:rPr>
              <a:t>Gross</a:t>
            </a:r>
            <a:r>
              <a:rPr lang="en-US" sz="2000" dirty="0">
                <a:latin typeface="Calibri" charset="0"/>
              </a:rPr>
              <a:t> amount of 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i="1" dirty="0">
                <a:latin typeface="Calibri" charset="0"/>
              </a:rPr>
              <a:t>Net</a:t>
            </a:r>
            <a:r>
              <a:rPr lang="en-US" sz="2000" dirty="0">
                <a:latin typeface="Calibri" charset="0"/>
              </a:rPr>
              <a:t>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  <a:p>
            <a:pPr eaLnBrk="1" hangingPunct="1"/>
            <a:r>
              <a:rPr lang="en-US" sz="2400" dirty="0"/>
              <a:t>Certain income from controlled foreign corporations taxed currently under anti-deferral regimes (subpart F, GILTI, PFIC)</a:t>
            </a:r>
            <a:endParaRPr lang="en-US" sz="2400" dirty="0">
              <a:latin typeface="Calibri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created or organized.  Reg. §301.7701-2(b)(9).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X, a foreign, single member per se entity listed in -2(b)(8)(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 is organized as a PLC and a Delaware LLC. Reg. §301.7701-5T.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(§§7701(a)(30) and 7701(a)(4); Reg. §301.7701-5T).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income, whether or not it is distributed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1716024" y="462188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1828800" y="2592388"/>
            <a:ext cx="541020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669026" y="2210774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69026" y="3449901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r>
              <a:rPr lang="en-US" dirty="0">
                <a:latin typeface="Calibri" charset="0"/>
              </a:rPr>
              <a:t>How are hybrid entities to be treated?  </a:t>
            </a:r>
            <a:r>
              <a:rPr lang="en-US" i="1" dirty="0">
                <a:latin typeface="Calibri" charset="0"/>
              </a:rPr>
              <a:t>See </a:t>
            </a:r>
            <a:r>
              <a:rPr lang="en-US" dirty="0"/>
              <a:t>§§894</a:t>
            </a:r>
            <a:r>
              <a:rPr lang="en-US" dirty="0">
                <a:latin typeface="Calibri" charset="0"/>
              </a:rPr>
              <a:t>(c) and 267A (to be covered in Ch. 7).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400" i="1" dirty="0">
                <a:latin typeface="Calibri" charset="0"/>
                <a:cs typeface="+mn-cs"/>
              </a:rPr>
              <a:t>Cook v. </a:t>
            </a:r>
            <a:r>
              <a:rPr lang="en-US" sz="2400" i="1" dirty="0" err="1">
                <a:latin typeface="Calibri" charset="0"/>
                <a:cs typeface="+mn-cs"/>
              </a:rPr>
              <a:t>Tait</a:t>
            </a:r>
            <a:r>
              <a:rPr lang="en-US" sz="2400" dirty="0">
                <a:latin typeface="Calibri" charset="0"/>
                <a:cs typeface="+mn-cs"/>
              </a:rPr>
              <a:t>) or additional nationalities (Rev. Rul. 75-82).  Reg. §1.1-1(b).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tax residence determined under §7701(b). Reg. §1.871-2(c).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citizenship determined under immigration and nationalization laws.  Reg. §1.1-1(c).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	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</a:t>
            </a:r>
            <a:r>
              <a:rPr lang="pt-BR" sz="1800" b="1" dirty="0" err="1">
                <a:latin typeface="Verdana" charset="0"/>
              </a:rPr>
              <a:t>Treaty</a:t>
            </a:r>
            <a:r>
              <a:rPr lang="pt-BR" sz="1800" b="1" dirty="0">
                <a:latin typeface="Verdana" charset="0"/>
              </a:rPr>
              <a:t>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U.S. person if: (1) U.S. 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1800" i="1" dirty="0">
                <a:latin typeface="Calibri" charset="0"/>
              </a:rPr>
              <a:t>See</a:t>
            </a:r>
            <a:r>
              <a:rPr lang="en-US" sz="1800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343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</a:t>
            </a:r>
            <a:r>
              <a:rPr lang="en-US" sz="2800" dirty="0"/>
              <a:t>§</a:t>
            </a:r>
            <a:r>
              <a:rPr lang="en-US" sz="2800" dirty="0">
                <a:latin typeface="Calibri" charset="0"/>
              </a:rPr>
              <a:t>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2661</Words>
  <Application>Microsoft Macintosh PowerPoint</Application>
  <PresentationFormat>On-screen Show (4:3)</PresentationFormat>
  <Paragraphs>361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80</cp:revision>
  <dcterms:created xsi:type="dcterms:W3CDTF">2011-01-15T13:43:04Z</dcterms:created>
  <dcterms:modified xsi:type="dcterms:W3CDTF">2023-01-01T22:05:29Z</dcterms:modified>
</cp:coreProperties>
</file>