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1"/>
  </p:notesMasterIdLst>
  <p:handoutMasterIdLst>
    <p:handoutMasterId r:id="rId22"/>
  </p:handoutMasterIdLst>
  <p:sldIdLst>
    <p:sldId id="309" r:id="rId2"/>
    <p:sldId id="324" r:id="rId3"/>
    <p:sldId id="326" r:id="rId4"/>
    <p:sldId id="327" r:id="rId5"/>
    <p:sldId id="328" r:id="rId6"/>
    <p:sldId id="329" r:id="rId7"/>
    <p:sldId id="330" r:id="rId8"/>
    <p:sldId id="331" r:id="rId9"/>
    <p:sldId id="332" r:id="rId10"/>
    <p:sldId id="310" r:id="rId11"/>
    <p:sldId id="322" r:id="rId12"/>
    <p:sldId id="323" r:id="rId13"/>
    <p:sldId id="313" r:id="rId14"/>
    <p:sldId id="319" r:id="rId15"/>
    <p:sldId id="314" r:id="rId16"/>
    <p:sldId id="315" r:id="rId17"/>
    <p:sldId id="316" r:id="rId18"/>
    <p:sldId id="318" r:id="rId19"/>
    <p:sldId id="320" r:id="rId2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5AA53-A7AD-744A-9939-A74BA84C72D5}" v="4" dt="2022-04-17T22:26:0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43"/>
    <p:restoredTop sz="94660"/>
  </p:normalViewPr>
  <p:slideViewPr>
    <p:cSldViewPr>
      <p:cViewPr>
        <p:scale>
          <a:sx n="102" d="100"/>
          <a:sy n="102" d="100"/>
        </p:scale>
        <p:origin x="872" y="2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054B8799-0ECD-4321-94AC-3CE9B2BC9C19}" type="slidenum">
              <a:rPr lang="en-US" altLang="en-US"/>
              <a:pPr/>
              <a:t>‹#›</a:t>
            </a:fld>
            <a:endParaRPr lang="en-US" altLang="en-US"/>
          </a:p>
        </p:txBody>
      </p:sp>
    </p:spTree>
    <p:extLst>
      <p:ext uri="{BB962C8B-B14F-4D97-AF65-F5344CB8AC3E}">
        <p14:creationId xmlns:p14="http://schemas.microsoft.com/office/powerpoint/2010/main" val="78839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B446023C-356D-4B07-8730-5B36070B2687}" type="slidenum">
              <a:rPr lang="en-US" altLang="en-US"/>
              <a:pPr/>
              <a:t>‹#›</a:t>
            </a:fld>
            <a:endParaRPr lang="en-US" altLang="en-US"/>
          </a:p>
        </p:txBody>
      </p:sp>
    </p:spTree>
    <p:extLst>
      <p:ext uri="{BB962C8B-B14F-4D97-AF65-F5344CB8AC3E}">
        <p14:creationId xmlns:p14="http://schemas.microsoft.com/office/powerpoint/2010/main" val="3355513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6419032-D7B2-4C3E-8224-01B07A0F36C7}" type="slidenum">
              <a:rPr lang="en-US" altLang="en-US"/>
              <a:pPr eaLnBrk="1" hangingPunct="1"/>
              <a:t>1</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9685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6FA074D-869C-4DA8-967D-2578EC099CB1}" type="slidenum">
              <a:rPr lang="en-US" altLang="en-US"/>
              <a:pPr eaLnBrk="1" hangingPunct="1"/>
              <a:t>10</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6515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D85C78A-55B1-41E6-B977-CC835920445E}" type="slidenum">
              <a:rPr lang="en-US" altLang="en-US"/>
              <a:pPr eaLnBrk="1" hangingPunct="1"/>
              <a:t>13</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087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E125D8A-0B6A-425E-B9D9-3CDFC39C2659}" type="slidenum">
              <a:rPr lang="en-US" altLang="en-US"/>
              <a:pPr eaLnBrk="1" hangingPunct="1"/>
              <a:t>15</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642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00366CF-967D-4732-9EDC-D23AC0DBEF2B}" type="slidenum">
              <a:rPr lang="en-US" altLang="en-US"/>
              <a:pPr eaLnBrk="1" hangingPunct="1"/>
              <a:t>16</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95773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46023C-356D-4B07-8730-5B36070B2687}" type="slidenum">
              <a:rPr lang="en-US" altLang="en-US" smtClean="0"/>
              <a:pPr/>
              <a:t>17</a:t>
            </a:fld>
            <a:endParaRPr lang="en-US" altLang="en-US"/>
          </a:p>
        </p:txBody>
      </p:sp>
    </p:spTree>
    <p:extLst>
      <p:ext uri="{BB962C8B-B14F-4D97-AF65-F5344CB8AC3E}">
        <p14:creationId xmlns:p14="http://schemas.microsoft.com/office/powerpoint/2010/main" val="41085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Foreign Tax Credits</a:t>
            </a:r>
            <a:endParaRPr lang="en-US" dirty="0"/>
          </a:p>
        </p:txBody>
      </p:sp>
    </p:spTree>
    <p:extLst>
      <p:ext uri="{BB962C8B-B14F-4D97-AF65-F5344CB8AC3E}">
        <p14:creationId xmlns:p14="http://schemas.microsoft.com/office/powerpoint/2010/main" val="31628132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680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69045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46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69050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5176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0414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59422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72670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32367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7277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511145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7286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25839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02327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7192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75087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79973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92706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35521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96762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4003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518401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79366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21949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267605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70254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7276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63254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51019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939594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64582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0797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55873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9376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7733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37633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08419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4390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07799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50982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4059490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53502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13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0871306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696439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716336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0442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71008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407915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833147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40786062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4487308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05876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9452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43426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23000626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159022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8168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1727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713291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a:t>Foreign Tax Credits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IT_FTC_901_902</a:t>
            </a:r>
          </a:p>
        </p:txBody>
      </p:sp>
    </p:spTree>
    <p:extLst>
      <p:ext uri="{BB962C8B-B14F-4D97-AF65-F5344CB8AC3E}">
        <p14:creationId xmlns:p14="http://schemas.microsoft.com/office/powerpoint/2010/main" val="40261294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Subject to the </a:t>
            </a:r>
            <a:r>
              <a:rPr lang="en-US" sz="2400" dirty="0">
                <a:latin typeface="Calibri" panose="020F0502020204030204" pitchFamily="34" charset="0"/>
                <a:cs typeface="Calibri" panose="020F0502020204030204" pitchFamily="34" charset="0"/>
              </a:rPr>
              <a: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904 limitations, US persons may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elect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to credit foreign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income, war profits, and excess profits taxes paid or accrued to foreign country or possession of the US.</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901(b)(1). (Direct) </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Foreign taxes that are paid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in lieu</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of income, war profits, or excess profits generally imposed are creditable.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903. (Direct)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In addition,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US corporations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may also take a credit for foreign taxes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with respect to subpart F and GILTI inclusions.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960(a) and (d).  These rules were formerly in </a:t>
            </a:r>
            <a:r>
              <a:rPr lang="en-US" sz="2400" dirty="0">
                <a:latin typeface="Calibri" panose="020F0502020204030204" pitchFamily="34" charset="0"/>
                <a:cs typeface="Calibri" panose="020F0502020204030204" pitchFamily="34" charset="0"/>
              </a:rPr>
              <a:t>§902.</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(Indirect)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 US corporation electing to take a credit for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taxes must include in income the amount of taxes deemed paid.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78.</a:t>
            </a: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052"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Foreign Tax Credit</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p:txBody>
          <a:bodyPr/>
          <a:lstStyle/>
          <a:p>
            <a:pPr marL="342900" indent="-342900" eaLnBrk="1" hangingPunct="1"/>
            <a:r>
              <a:rPr lang="en-US" altLang="en-US" sz="2400" b="1" dirty="0">
                <a:ea typeface="ＭＳ Ｐゴシック" panose="020B0600070205080204" pitchFamily="34" charset="-128"/>
              </a:rPr>
              <a:t>Foreign levy</a:t>
            </a:r>
            <a:r>
              <a:rPr lang="en-US" altLang="en-US" sz="2400" dirty="0">
                <a:ea typeface="ＭＳ Ｐゴシック" panose="020B0600070205080204" pitchFamily="34" charset="-128"/>
              </a:rPr>
              <a:t> is income tax if and only if:</a:t>
            </a:r>
          </a:p>
          <a:p>
            <a:pPr marL="742950" lvl="1" indent="-285750" eaLnBrk="1" hangingPunct="1"/>
            <a:r>
              <a:rPr lang="en-US" altLang="en-US" sz="2000" dirty="0">
                <a:ea typeface="ＭＳ Ｐゴシック" panose="020B0600070205080204" pitchFamily="34" charset="-128"/>
              </a:rPr>
              <a:t>(1) it is a tax, and </a:t>
            </a:r>
          </a:p>
          <a:p>
            <a:pPr marL="742950" lvl="1" indent="-285750" eaLnBrk="1" hangingPunct="1"/>
            <a:r>
              <a:rPr lang="en-US" altLang="en-US" sz="2000" dirty="0">
                <a:ea typeface="ＭＳ Ｐゴシック" panose="020B0600070205080204" pitchFamily="34" charset="-128"/>
              </a:rPr>
              <a:t>(2) the </a:t>
            </a:r>
            <a:r>
              <a:rPr lang="en-US" altLang="en-US" sz="2000" b="1" dirty="0">
                <a:ea typeface="ＭＳ Ｐゴシック" panose="020B0600070205080204" pitchFamily="34" charset="-128"/>
              </a:rPr>
              <a:t>predominant character</a:t>
            </a:r>
            <a:r>
              <a:rPr lang="en-US" altLang="en-US" sz="2000" dirty="0">
                <a:ea typeface="ＭＳ Ｐゴシック" panose="020B0600070205080204" pitchFamily="34" charset="-128"/>
              </a:rPr>
              <a:t> is that of an income tax in the US sense ((a)(1)).</a:t>
            </a:r>
          </a:p>
          <a:p>
            <a:pPr marL="342900" indent="-342900" eaLnBrk="1" hangingPunct="1"/>
            <a:r>
              <a:rPr lang="en-US" altLang="en-US" sz="2400" dirty="0">
                <a:ea typeface="ＭＳ Ｐゴシック" panose="020B0600070205080204" pitchFamily="34" charset="-128"/>
              </a:rPr>
              <a:t>Foreign levy is a tax if it requires a </a:t>
            </a:r>
            <a:r>
              <a:rPr lang="en-US" altLang="en-US" sz="2400" i="1" dirty="0">
                <a:ea typeface="ＭＳ Ｐゴシック" panose="020B0600070205080204" pitchFamily="34" charset="-128"/>
              </a:rPr>
              <a:t>compulsory payment </a:t>
            </a:r>
            <a:r>
              <a:rPr lang="en-US" altLang="en-US" sz="2400" dirty="0">
                <a:ea typeface="ＭＳ Ｐゴシック" panose="020B0600070205080204" pitchFamily="34" charset="-128"/>
              </a:rPr>
              <a:t>pursuant to the authority of a foreign country to levy taxes (-(a)(2)).</a:t>
            </a:r>
          </a:p>
          <a:p>
            <a:pPr marL="342900" indent="-342900" eaLnBrk="1" hangingPunct="1"/>
            <a:r>
              <a:rPr lang="en-US" altLang="en-US" sz="2400" dirty="0">
                <a:ea typeface="ＭＳ Ｐゴシック" panose="020B0600070205080204" pitchFamily="34" charset="-128"/>
              </a:rPr>
              <a:t>Foreign levy is not a tax if taxpayer receives a </a:t>
            </a:r>
            <a:r>
              <a:rPr lang="en-US" altLang="en-US" sz="2400" b="1" i="1" dirty="0">
                <a:ea typeface="ＭＳ Ｐゴシック" panose="020B0600070205080204" pitchFamily="34" charset="-128"/>
              </a:rPr>
              <a:t>specific economic benefit</a:t>
            </a:r>
            <a:r>
              <a:rPr lang="en-US" altLang="en-US" sz="2400" dirty="0">
                <a:ea typeface="ＭＳ Ｐゴシック" panose="020B0600070205080204" pitchFamily="34" charset="-128"/>
              </a:rPr>
              <a:t> from foreign country in exchange for payment pursuant to the levy.  </a:t>
            </a:r>
            <a:r>
              <a:rPr lang="en-US" altLang="en-US" sz="2400" i="1" dirty="0">
                <a:ea typeface="ＭＳ Ｐゴシック" panose="020B0600070205080204" pitchFamily="34" charset="-128"/>
              </a:rPr>
              <a:t>Id</a:t>
            </a:r>
            <a:r>
              <a:rPr lang="en-US" altLang="en-US" sz="2400" dirty="0">
                <a:ea typeface="ＭＳ Ｐゴシック" panose="020B0600070205080204" pitchFamily="34" charset="-128"/>
              </a:rPr>
              <a:t>.  Taxpayers receiving such benefits are </a:t>
            </a:r>
            <a:r>
              <a:rPr lang="en-US" altLang="en-US" sz="2400" b="1" i="1" dirty="0">
                <a:ea typeface="ＭＳ Ｐゴシック" panose="020B0600070205080204" pitchFamily="34" charset="-128"/>
              </a:rPr>
              <a:t>dual capacity taxpayers</a:t>
            </a:r>
            <a:r>
              <a:rPr lang="en-US" altLang="en-US" sz="2400" dirty="0">
                <a:ea typeface="ＭＳ Ｐゴシック" panose="020B0600070205080204" pitchFamily="34" charset="-128"/>
              </a:rPr>
              <a:t>.</a:t>
            </a:r>
            <a:r>
              <a:rPr lang="en-US" altLang="en-US" sz="2000" dirty="0">
                <a:ea typeface="ＭＳ Ｐゴシック" panose="020B0600070205080204" pitchFamily="34" charset="-128"/>
              </a:rPr>
              <a:t> </a:t>
            </a:r>
          </a:p>
        </p:txBody>
      </p:sp>
      <p:sp>
        <p:nvSpPr>
          <p:cNvPr id="3076"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Foreign Income Taxes:  Regs. </a:t>
            </a:r>
            <a:r>
              <a:rPr lang="en-US" altLang="en-US">
                <a:ea typeface="ＭＳ Ｐゴシック" panose="020B0600070205080204" pitchFamily="34" charset="-128"/>
              </a:rPr>
              <a:t>§</a:t>
            </a:r>
            <a:r>
              <a:rPr lang="en-US" altLang="en-US" b="1">
                <a:ea typeface="ＭＳ Ｐゴシック" panose="020B0600070205080204" pitchFamily="34" charset="-128"/>
              </a:rPr>
              <a:t>1.901-2</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lstStyle/>
          <a:p>
            <a:pPr eaLnBrk="1" hangingPunct="1">
              <a:lnSpc>
                <a:spcPct val="80000"/>
              </a:lnSpc>
              <a:buFontTx/>
              <a:buNone/>
            </a:pPr>
            <a:r>
              <a:rPr lang="en-US" altLang="en-US" sz="2400" b="1" dirty="0">
                <a:ea typeface="ＭＳ Ｐゴシック" panose="020B0600070205080204" pitchFamily="34" charset="-128"/>
              </a:rPr>
              <a:t>Net Income (-b)(4)):</a:t>
            </a:r>
          </a:p>
          <a:p>
            <a:pPr eaLnBrk="1" hangingPunct="1">
              <a:lnSpc>
                <a:spcPct val="80000"/>
              </a:lnSpc>
            </a:pPr>
            <a:r>
              <a:rPr lang="en-US" altLang="en-US" sz="2400" dirty="0">
                <a:ea typeface="ＭＳ Ｐゴシック" panose="020B0600070205080204" pitchFamily="34" charset="-128"/>
              </a:rPr>
              <a:t>A foreign tax is treated as reaching net income, if judged on predominant character, tax allows:</a:t>
            </a:r>
          </a:p>
          <a:p>
            <a:pPr lvl="1" eaLnBrk="1" hangingPunct="1">
              <a:lnSpc>
                <a:spcPct val="80000"/>
              </a:lnSpc>
            </a:pPr>
            <a:r>
              <a:rPr lang="en-US" altLang="en-US" sz="2000" dirty="0">
                <a:ea typeface="ＭＳ Ｐゴシック" panose="020B0600070205080204" pitchFamily="34" charset="-128"/>
              </a:rPr>
              <a:t>(1) recovery of significant costs and expenses attributable under reasonable principles to gross receipts, or </a:t>
            </a:r>
          </a:p>
          <a:p>
            <a:pPr lvl="1" eaLnBrk="1" hangingPunct="1">
              <a:lnSpc>
                <a:spcPct val="80000"/>
              </a:lnSpc>
            </a:pPr>
            <a:r>
              <a:rPr lang="en-US" altLang="en-US" sz="2000" dirty="0">
                <a:ea typeface="ＭＳ Ｐゴシック" panose="020B0600070205080204" pitchFamily="34" charset="-128"/>
              </a:rPr>
              <a:t>(2) recovery of costs computed under a method that approximates the actual costs and expenses.  </a:t>
            </a:r>
            <a:r>
              <a:rPr lang="en-US" altLang="en-US" sz="2000" i="1" dirty="0">
                <a:ea typeface="ＭＳ Ｐゴシック" panose="020B0600070205080204" pitchFamily="34" charset="-128"/>
              </a:rPr>
              <a:t>Example</a:t>
            </a:r>
            <a:r>
              <a:rPr lang="en-US" altLang="en-US" sz="2000" dirty="0">
                <a:ea typeface="ＭＳ Ｐゴシック" panose="020B0600070205080204" pitchFamily="34" charset="-128"/>
              </a:rPr>
              <a:t>: Tax on gross amount of interest received by banks.</a:t>
            </a:r>
          </a:p>
          <a:p>
            <a:endParaRPr lang="en-US" altLang="en-US" dirty="0">
              <a:ea typeface="ＭＳ Ｐゴシック" panose="020B0600070205080204" pitchFamily="34" charset="-128"/>
            </a:endParaRPr>
          </a:p>
        </p:txBody>
      </p:sp>
      <p:sp>
        <p:nvSpPr>
          <p:cNvPr id="7170" name="Title 1"/>
          <p:cNvSpPr>
            <a:spLocks noGrp="1"/>
          </p:cNvSpPr>
          <p:nvPr>
            <p:ph type="title"/>
          </p:nvPr>
        </p:nvSpPr>
        <p:spPr/>
        <p:txBody>
          <a:bodyPr/>
          <a:lstStyle/>
          <a:p>
            <a:r>
              <a:rPr lang="en-US" altLang="en-US" b="1">
                <a:ea typeface="ＭＳ Ｐゴシック" panose="020B0600070205080204" pitchFamily="34" charset="-128"/>
              </a:rPr>
              <a:t>Foreign Tax Credit Regulations: Net Income</a:t>
            </a:r>
            <a:endParaRPr lang="en-US" altLang="en-US">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altLang="en-US" sz="2400">
                <a:ea typeface="ＭＳ Ｐゴシック" panose="020B0600070205080204" pitchFamily="34" charset="-128"/>
              </a:rPr>
              <a:t>23% *[(Average Profit * 9) – Flotation Value)]</a:t>
            </a:r>
          </a:p>
          <a:p>
            <a:pPr lvl="1"/>
            <a:r>
              <a:rPr lang="en-US" altLang="en-US" sz="2000">
                <a:ea typeface="ＭＳ Ｐゴシック" panose="020B0600070205080204" pitchFamily="34" charset="-128"/>
              </a:rPr>
              <a:t>Ave. Prof. = profits for 4 years</a:t>
            </a:r>
          </a:p>
          <a:p>
            <a:pPr lvl="1"/>
            <a:r>
              <a:rPr lang="en-US" altLang="en-US" sz="2000">
                <a:ea typeface="ＭＳ Ｐゴシック" panose="020B0600070205080204" pitchFamily="34" charset="-128"/>
              </a:rPr>
              <a:t>Flotation Value = Price received at public offering</a:t>
            </a:r>
          </a:p>
          <a:p>
            <a:pPr lvl="1"/>
            <a:endParaRPr lang="en-US" altLang="en-US" sz="2000">
              <a:ea typeface="ＭＳ Ｐゴシック" panose="020B0600070205080204" pitchFamily="34" charset="-128"/>
            </a:endParaRPr>
          </a:p>
          <a:p>
            <a:r>
              <a:rPr lang="en-US" altLang="en-US" sz="2400">
                <a:ea typeface="ＭＳ Ｐゴシック" panose="020B0600070205080204" pitchFamily="34" charset="-128"/>
              </a:rPr>
              <a:t>51.71% * {P – (44.47% * FV)}            [1]</a:t>
            </a:r>
          </a:p>
          <a:p>
            <a:endParaRPr lang="en-US" altLang="en-US" sz="2400">
              <a:ea typeface="ＭＳ Ｐゴシック" panose="020B0600070205080204" pitchFamily="34" charset="-128"/>
            </a:endParaRPr>
          </a:p>
          <a:p>
            <a:r>
              <a:rPr lang="en-US" altLang="en-US" sz="2000">
                <a:ea typeface="ＭＳ Ｐゴシック" panose="020B0600070205080204" pitchFamily="34" charset="-128"/>
              </a:rPr>
              <a:t>         51.71% * {P</a:t>
            </a:r>
            <a:r>
              <a:rPr lang="en-US" altLang="en-US" sz="2000" baseline="-25000">
                <a:ea typeface="ＭＳ Ｐゴシック" panose="020B0600070205080204" pitchFamily="34" charset="-128"/>
              </a:rPr>
              <a:t>1</a:t>
            </a:r>
            <a:r>
              <a:rPr lang="en-US" altLang="en-US" sz="2000">
                <a:ea typeface="ＭＳ Ｐゴシック" panose="020B0600070205080204" pitchFamily="34" charset="-128"/>
              </a:rPr>
              <a:t> – 11.11% * FV}                </a:t>
            </a:r>
            <a:r>
              <a:rPr lang="en-US" altLang="en-US" sz="2400">
                <a:ea typeface="ＭＳ Ｐゴシック" panose="020B0600070205080204" pitchFamily="34" charset="-128"/>
              </a:rPr>
              <a:t>[2]</a:t>
            </a:r>
          </a:p>
          <a:p>
            <a:pPr lvl="1"/>
            <a:r>
              <a:rPr lang="en-US" altLang="en-US" sz="2000">
                <a:ea typeface="ＭＳ Ｐゴシック" panose="020B0600070205080204" pitchFamily="34" charset="-128"/>
              </a:rPr>
              <a:t>+ 51.71% * {P</a:t>
            </a:r>
            <a:r>
              <a:rPr lang="en-US" altLang="en-US" sz="2000" baseline="-25000">
                <a:ea typeface="ＭＳ Ｐゴシック" panose="020B0600070205080204" pitchFamily="34" charset="-128"/>
              </a:rPr>
              <a:t>2</a:t>
            </a:r>
            <a:r>
              <a:rPr lang="en-US" altLang="en-US" sz="2000">
                <a:ea typeface="ＭＳ Ｐゴシック" panose="020B0600070205080204" pitchFamily="34" charset="-128"/>
              </a:rPr>
              <a:t> – 11.11% * FV}</a:t>
            </a:r>
          </a:p>
          <a:p>
            <a:pPr lvl="1"/>
            <a:r>
              <a:rPr lang="en-US" altLang="en-US" sz="2000">
                <a:ea typeface="ＭＳ Ｐゴシック" panose="020B0600070205080204" pitchFamily="34" charset="-128"/>
              </a:rPr>
              <a:t>+ 51.71% * {P</a:t>
            </a:r>
            <a:r>
              <a:rPr lang="en-US" altLang="en-US" sz="2000" baseline="-25000">
                <a:ea typeface="ＭＳ Ｐゴシック" panose="020B0600070205080204" pitchFamily="34" charset="-128"/>
              </a:rPr>
              <a:t>3</a:t>
            </a:r>
            <a:r>
              <a:rPr lang="en-US" altLang="en-US" sz="2000">
                <a:ea typeface="ＭＳ Ｐゴシック" panose="020B0600070205080204" pitchFamily="34" charset="-128"/>
              </a:rPr>
              <a:t> – 11.11% * FV}</a:t>
            </a:r>
          </a:p>
          <a:p>
            <a:pPr lvl="1"/>
            <a:r>
              <a:rPr lang="en-US" altLang="en-US" sz="2000">
                <a:ea typeface="ＭＳ Ｐゴシック" panose="020B0600070205080204" pitchFamily="34" charset="-128"/>
              </a:rPr>
              <a:t>+ 51.71% * {P</a:t>
            </a:r>
            <a:r>
              <a:rPr lang="en-US" altLang="en-US" sz="2000" baseline="-25000">
                <a:ea typeface="ＭＳ Ｐゴシック" panose="020B0600070205080204" pitchFamily="34" charset="-128"/>
              </a:rPr>
              <a:t>4</a:t>
            </a:r>
            <a:r>
              <a:rPr lang="en-US" altLang="en-US" sz="2000">
                <a:ea typeface="ＭＳ Ｐゴシック" panose="020B0600070205080204" pitchFamily="34" charset="-128"/>
              </a:rPr>
              <a:t> – 11.11% * FV}</a:t>
            </a:r>
          </a:p>
        </p:txBody>
      </p:sp>
      <p:sp>
        <p:nvSpPr>
          <p:cNvPr id="8194" name="Title 1"/>
          <p:cNvSpPr>
            <a:spLocks noGrp="1"/>
          </p:cNvSpPr>
          <p:nvPr>
            <p:ph type="title"/>
          </p:nvPr>
        </p:nvSpPr>
        <p:spPr/>
        <p:txBody>
          <a:bodyPr/>
          <a:lstStyle/>
          <a:p>
            <a:r>
              <a:rPr lang="en-US" altLang="en-US" b="1" u="sng">
                <a:ea typeface="ＭＳ Ｐゴシック" panose="020B0600070205080204" pitchFamily="34" charset="-128"/>
              </a:rPr>
              <a:t>PPL v. CIR</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pPr marL="342900" indent="-342900" eaLnBrk="1" hangingPunct="1">
              <a:lnSpc>
                <a:spcPct val="90000"/>
              </a:lnSpc>
            </a:pPr>
            <a:r>
              <a:rPr lang="en-US" altLang="en-US" sz="2400" b="1">
                <a:ea typeface="ＭＳ Ｐゴシック" panose="020B0600070205080204" pitchFamily="34" charset="-128"/>
              </a:rPr>
              <a:t>Soak-up Taxes</a:t>
            </a:r>
            <a:r>
              <a:rPr lang="en-US" altLang="en-US" sz="2400">
                <a:ea typeface="ＭＳ Ｐゴシック" panose="020B0600070205080204" pitchFamily="34" charset="-128"/>
              </a:rPr>
              <a:t>:  </a:t>
            </a:r>
          </a:p>
          <a:p>
            <a:pPr marL="742950" lvl="1" indent="-285750" eaLnBrk="1" hangingPunct="1">
              <a:lnSpc>
                <a:spcPct val="90000"/>
              </a:lnSpc>
            </a:pPr>
            <a:r>
              <a:rPr lang="en-US" altLang="en-US" sz="2000">
                <a:ea typeface="ＭＳ Ｐゴシック" panose="020B0600070205080204" pitchFamily="34" charset="-128"/>
              </a:rPr>
              <a:t>Rev. Rul. 87-39; and </a:t>
            </a:r>
          </a:p>
          <a:p>
            <a:pPr marL="742950" lvl="1" indent="-285750" eaLnBrk="1" hangingPunct="1">
              <a:lnSpc>
                <a:spcPct val="90000"/>
              </a:lnSpc>
            </a:pPr>
            <a:r>
              <a:rPr lang="en-US" altLang="en-US" sz="2000">
                <a:ea typeface="ＭＳ Ｐゴシック" panose="020B0600070205080204" pitchFamily="34" charset="-128"/>
              </a:rPr>
              <a:t>Regs. §1.901-2(c)(1)</a:t>
            </a:r>
          </a:p>
          <a:p>
            <a:pPr marL="342900" indent="-342900" eaLnBrk="1" hangingPunct="1">
              <a:lnSpc>
                <a:spcPct val="90000"/>
              </a:lnSpc>
              <a:buFontTx/>
              <a:buNone/>
            </a:pPr>
            <a:endParaRPr lang="en-US" altLang="en-US" sz="2400">
              <a:ea typeface="ＭＳ Ｐゴシック" panose="020B0600070205080204" pitchFamily="34" charset="-128"/>
            </a:endParaRPr>
          </a:p>
          <a:p>
            <a:pPr marL="342900" indent="-342900" eaLnBrk="1" hangingPunct="1">
              <a:lnSpc>
                <a:spcPct val="90000"/>
              </a:lnSpc>
            </a:pPr>
            <a:r>
              <a:rPr lang="en-US" altLang="en-US" sz="2400" b="1">
                <a:ea typeface="ＭＳ Ｐゴシック" panose="020B0600070205080204" pitchFamily="34" charset="-128"/>
              </a:rPr>
              <a:t>Dual Capacity Taxpayers</a:t>
            </a:r>
          </a:p>
          <a:p>
            <a:pPr marL="342900" indent="-342900" eaLnBrk="1" hangingPunct="1">
              <a:lnSpc>
                <a:spcPct val="90000"/>
              </a:lnSpc>
              <a:buFontTx/>
              <a:buNone/>
            </a:pPr>
            <a:endParaRPr lang="en-US" altLang="en-US" sz="2400" b="1" u="sng">
              <a:ea typeface="ＭＳ Ｐゴシック" panose="020B0600070205080204" pitchFamily="34" charset="-128"/>
            </a:endParaRPr>
          </a:p>
          <a:p>
            <a:pPr marL="342900" indent="-342900" eaLnBrk="1" hangingPunct="1">
              <a:lnSpc>
                <a:spcPct val="90000"/>
              </a:lnSpc>
            </a:pPr>
            <a:r>
              <a:rPr lang="ja-JP" altLang="en-US" sz="2400" b="1">
                <a:ea typeface="ＭＳ Ｐゴシック" panose="020B0600070205080204" pitchFamily="34" charset="-128"/>
              </a:rPr>
              <a:t>“</a:t>
            </a:r>
            <a:r>
              <a:rPr lang="en-US" altLang="ja-JP" sz="2400" b="1">
                <a:ea typeface="ＭＳ Ｐゴシック" panose="020B0600070205080204" pitchFamily="34" charset="-128"/>
              </a:rPr>
              <a:t>In-lieu of</a:t>
            </a:r>
            <a:r>
              <a:rPr lang="ja-JP" altLang="en-US" sz="2400" b="1">
                <a:ea typeface="ＭＳ Ｐゴシック" panose="020B0600070205080204" pitchFamily="34" charset="-128"/>
              </a:rPr>
              <a:t>”</a:t>
            </a:r>
            <a:r>
              <a:rPr lang="en-US" altLang="ja-JP" sz="2400" b="1">
                <a:ea typeface="ＭＳ Ｐゴシック" panose="020B0600070205080204" pitchFamily="34" charset="-128"/>
              </a:rPr>
              <a:t> Taxes—</a:t>
            </a:r>
            <a:r>
              <a:rPr lang="en-US" altLang="ja-JP" sz="2400">
                <a:ea typeface="ＭＳ Ｐゴシック" panose="020B0600070205080204" pitchFamily="34" charset="-128"/>
              </a:rPr>
              <a:t>§</a:t>
            </a:r>
            <a:r>
              <a:rPr lang="en-US" altLang="ja-JP" sz="2400" b="1">
                <a:ea typeface="ＭＳ Ｐゴシック" panose="020B0600070205080204" pitchFamily="34" charset="-128"/>
              </a:rPr>
              <a:t>903</a:t>
            </a:r>
          </a:p>
          <a:p>
            <a:pPr marL="742950" lvl="1" indent="-285750" eaLnBrk="1" hangingPunct="1">
              <a:lnSpc>
                <a:spcPct val="90000"/>
              </a:lnSpc>
            </a:pPr>
            <a:r>
              <a:rPr lang="en-US" altLang="en-US">
                <a:ea typeface="ＭＳ Ｐゴシック" panose="020B0600070205080204" pitchFamily="34" charset="-128"/>
              </a:rPr>
              <a:t>Must be a tax</a:t>
            </a:r>
          </a:p>
          <a:p>
            <a:pPr marL="742950" lvl="1" indent="-285750" eaLnBrk="1" hangingPunct="1">
              <a:lnSpc>
                <a:spcPct val="90000"/>
              </a:lnSpc>
            </a:pPr>
            <a:r>
              <a:rPr lang="en-US" altLang="en-US">
                <a:ea typeface="ＭＳ Ｐゴシック" panose="020B0600070205080204" pitchFamily="34" charset="-128"/>
              </a:rPr>
              <a:t>Satisfy substitution requirement</a:t>
            </a:r>
          </a:p>
          <a:p>
            <a:pPr marL="742950" lvl="1" indent="-285750" eaLnBrk="1" hangingPunct="1">
              <a:lnSpc>
                <a:spcPct val="90000"/>
              </a:lnSpc>
            </a:pPr>
            <a:r>
              <a:rPr lang="en-US" altLang="en-US">
                <a:ea typeface="ＭＳ Ｐゴシック" panose="020B0600070205080204" pitchFamily="34" charset="-128"/>
              </a:rPr>
              <a:t>Not a soak-up tax</a:t>
            </a:r>
          </a:p>
          <a:p>
            <a:pPr marL="742950" lvl="1" indent="-285750" eaLnBrk="1" hangingPunct="1">
              <a:lnSpc>
                <a:spcPct val="90000"/>
              </a:lnSpc>
            </a:pPr>
            <a:r>
              <a:rPr lang="en-US" altLang="en-US">
                <a:ea typeface="ＭＳ Ｐゴシック" panose="020B0600070205080204" pitchFamily="34" charset="-128"/>
              </a:rPr>
              <a:t>Can be imposed on gross receipts, gross income, or number of units produced or exported.</a:t>
            </a:r>
          </a:p>
          <a:p>
            <a:pPr marL="342900" indent="-342900" eaLnBrk="1" hangingPunct="1">
              <a:lnSpc>
                <a:spcPct val="90000"/>
              </a:lnSpc>
              <a:buFontTx/>
              <a:buNone/>
            </a:pPr>
            <a:r>
              <a:rPr lang="en-US" altLang="en-US" sz="2400">
                <a:ea typeface="ＭＳ Ｐゴシック" panose="020B0600070205080204" pitchFamily="34" charset="-128"/>
              </a:rPr>
              <a:t>	</a:t>
            </a:r>
          </a:p>
        </p:txBody>
      </p:sp>
      <p:sp>
        <p:nvSpPr>
          <p:cNvPr id="9220" name="Rectangle 2"/>
          <p:cNvSpPr>
            <a:spLocks noGrp="1" noChangeArrowheads="1"/>
          </p:cNvSpPr>
          <p:nvPr>
            <p:ph type="title"/>
          </p:nvPr>
        </p:nvSpPr>
        <p:spPr>
          <a:noFill/>
        </p:spPr>
        <p:txBody>
          <a:bodyPr/>
          <a:lstStyle/>
          <a:p>
            <a:pPr eaLnBrk="1" hangingPunct="1"/>
            <a:r>
              <a:rPr lang="en-US" altLang="en-US" sz="2800" b="1">
                <a:ea typeface="ＭＳ Ｐゴシック" panose="020B0600070205080204" pitchFamily="34" charset="-128"/>
              </a:rPr>
              <a:t>Foreign Tax Credit: Soak-up Taxes and In-lieu Taxes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buFontTx/>
              <a:buNone/>
            </a:pPr>
            <a:r>
              <a:rPr lang="en-US" altLang="en-US">
                <a:ea typeface="ＭＳ Ｐゴシック" panose="020B0600070205080204" pitchFamily="34" charset="-128"/>
              </a:rPr>
              <a:t> </a:t>
            </a:r>
          </a:p>
        </p:txBody>
      </p:sp>
      <p:sp>
        <p:nvSpPr>
          <p:cNvPr id="10242" name="Title 1"/>
          <p:cNvSpPr>
            <a:spLocks noGrp="1"/>
          </p:cNvSpPr>
          <p:nvPr>
            <p:ph type="title"/>
          </p:nvPr>
        </p:nvSpPr>
        <p:spPr/>
        <p:txBody>
          <a:bodyPr/>
          <a:lstStyle/>
          <a:p>
            <a:pPr eaLnBrk="1" hangingPunct="1"/>
            <a:r>
              <a:rPr lang="en-US" altLang="en-US" b="1">
                <a:ea typeface="ＭＳ Ｐゴシック" panose="020B0600070205080204" pitchFamily="34" charset="-128"/>
              </a:rPr>
              <a:t>Deemed Paid Taxes:  Section 902</a:t>
            </a:r>
            <a:endParaRPr lang="en-US" altLang="en-US">
              <a:ea typeface="ＭＳ Ｐゴシック" panose="020B0600070205080204" pitchFamily="34" charset="-128"/>
            </a:endParaRPr>
          </a:p>
        </p:txBody>
      </p:sp>
      <p:sp>
        <p:nvSpPr>
          <p:cNvPr id="6" name="Rectangle 5"/>
          <p:cNvSpPr>
            <a:spLocks noChangeArrowheads="1"/>
          </p:cNvSpPr>
          <p:nvPr/>
        </p:nvSpPr>
        <p:spPr bwMode="auto">
          <a:xfrm>
            <a:off x="1676400" y="20574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US Co</a:t>
            </a:r>
          </a:p>
        </p:txBody>
      </p:sp>
      <p:sp>
        <p:nvSpPr>
          <p:cNvPr id="7" name="Rectangle 6"/>
          <p:cNvSpPr>
            <a:spLocks noChangeArrowheads="1"/>
          </p:cNvSpPr>
          <p:nvPr/>
        </p:nvSpPr>
        <p:spPr bwMode="auto">
          <a:xfrm>
            <a:off x="4648200" y="20574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US Co</a:t>
            </a:r>
          </a:p>
        </p:txBody>
      </p:sp>
      <p:sp>
        <p:nvSpPr>
          <p:cNvPr id="8" name="Rectangle 7"/>
          <p:cNvSpPr>
            <a:spLocks noChangeArrowheads="1"/>
          </p:cNvSpPr>
          <p:nvPr/>
        </p:nvSpPr>
        <p:spPr bwMode="auto">
          <a:xfrm>
            <a:off x="4648200" y="37338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Co</a:t>
            </a:r>
          </a:p>
        </p:txBody>
      </p:sp>
      <p:cxnSp>
        <p:nvCxnSpPr>
          <p:cNvPr id="25608" name="Straight Connector 9"/>
          <p:cNvCxnSpPr>
            <a:cxnSpLocks noChangeShapeType="1"/>
            <a:stCxn id="7" idx="2"/>
            <a:endCxn id="8" idx="0"/>
          </p:cNvCxnSpPr>
          <p:nvPr/>
        </p:nvCxnSpPr>
        <p:spPr bwMode="auto">
          <a:xfrm rot="5400000">
            <a:off x="4800601" y="3238500"/>
            <a:ext cx="9906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25609" name="Straight Connector 14"/>
          <p:cNvCxnSpPr>
            <a:cxnSpLocks noChangeShapeType="1"/>
            <a:stCxn id="8" idx="2"/>
            <a:endCxn id="17" idx="0"/>
          </p:cNvCxnSpPr>
          <p:nvPr/>
        </p:nvCxnSpPr>
        <p:spPr bwMode="auto">
          <a:xfrm rot="5400000">
            <a:off x="5029201" y="4686300"/>
            <a:ext cx="5334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sp>
        <p:nvSpPr>
          <p:cNvPr id="17" name="Oval 16"/>
          <p:cNvSpPr>
            <a:spLocks noChangeArrowheads="1"/>
          </p:cNvSpPr>
          <p:nvPr/>
        </p:nvSpPr>
        <p:spPr bwMode="auto">
          <a:xfrm>
            <a:off x="4724400" y="4953000"/>
            <a:ext cx="1143000" cy="685800"/>
          </a:xfrm>
          <a:prstGeom prst="ellipse">
            <a:avLst/>
          </a:prstGeom>
          <a:gradFill rotWithShape="1">
            <a:gsLst>
              <a:gs pos="0">
                <a:srgbClr val="FFE9DD"/>
              </a:gs>
              <a:gs pos="64999">
                <a:srgbClr val="FFCBAF"/>
              </a:gs>
              <a:gs pos="100000">
                <a:srgbClr val="FFB78E"/>
              </a:gs>
            </a:gsLst>
            <a:lin ang="5400000" scaled="1"/>
          </a:gradFill>
          <a:ln w="9525">
            <a:solidFill>
              <a:srgbClr val="FD9460"/>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Op</a:t>
            </a:r>
          </a:p>
        </p:txBody>
      </p:sp>
      <p:sp>
        <p:nvSpPr>
          <p:cNvPr id="18" name="Oval 17"/>
          <p:cNvSpPr>
            <a:spLocks noChangeArrowheads="1"/>
          </p:cNvSpPr>
          <p:nvPr/>
        </p:nvSpPr>
        <p:spPr bwMode="auto">
          <a:xfrm>
            <a:off x="1752600" y="3200400"/>
            <a:ext cx="1066800" cy="685800"/>
          </a:xfrm>
          <a:prstGeom prst="ellipse">
            <a:avLst/>
          </a:prstGeom>
          <a:gradFill rotWithShape="1">
            <a:gsLst>
              <a:gs pos="0">
                <a:srgbClr val="FFE9DD"/>
              </a:gs>
              <a:gs pos="64999">
                <a:srgbClr val="FFCBAF"/>
              </a:gs>
              <a:gs pos="100000">
                <a:srgbClr val="FFB78E"/>
              </a:gs>
            </a:gsLst>
            <a:lin ang="5400000" scaled="1"/>
          </a:gradFill>
          <a:ln w="9525">
            <a:solidFill>
              <a:srgbClr val="FD9460"/>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Op</a:t>
            </a:r>
          </a:p>
        </p:txBody>
      </p:sp>
      <p:cxnSp>
        <p:nvCxnSpPr>
          <p:cNvPr id="25612" name="Straight Connector 21"/>
          <p:cNvCxnSpPr>
            <a:cxnSpLocks noChangeShapeType="1"/>
            <a:stCxn id="6" idx="2"/>
          </p:cNvCxnSpPr>
          <p:nvPr/>
        </p:nvCxnSpPr>
        <p:spPr bwMode="auto">
          <a:xfrm rot="5400000">
            <a:off x="2095501" y="2971800"/>
            <a:ext cx="4572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sp>
        <p:nvSpPr>
          <p:cNvPr id="10254" name="TextBox 30"/>
          <p:cNvSpPr txBox="1">
            <a:spLocks noChangeArrowheads="1"/>
          </p:cNvSpPr>
          <p:nvPr/>
        </p:nvSpPr>
        <p:spPr bwMode="auto">
          <a:xfrm>
            <a:off x="6248400" y="4953000"/>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NI = 100</a:t>
            </a:r>
          </a:p>
          <a:p>
            <a:pPr eaLnBrk="1" hangingPunct="1"/>
            <a:r>
              <a:rPr lang="en-US" altLang="en-US"/>
              <a:t>FT = 35</a:t>
            </a:r>
          </a:p>
        </p:txBody>
      </p:sp>
      <p:sp>
        <p:nvSpPr>
          <p:cNvPr id="10255" name="TextBox 31"/>
          <p:cNvSpPr txBox="1">
            <a:spLocks noChangeArrowheads="1"/>
          </p:cNvSpPr>
          <p:nvPr/>
        </p:nvSpPr>
        <p:spPr bwMode="auto">
          <a:xfrm>
            <a:off x="457200" y="32004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NI = 100</a:t>
            </a:r>
          </a:p>
          <a:p>
            <a:pPr eaLnBrk="1" hangingPunct="1"/>
            <a:r>
              <a:rPr lang="en-US" altLang="en-US"/>
              <a:t>FT = 35</a:t>
            </a:r>
          </a:p>
        </p:txBody>
      </p:sp>
      <p:sp>
        <p:nvSpPr>
          <p:cNvPr id="46" name="Arc 45"/>
          <p:cNvSpPr>
            <a:spLocks noChangeArrowheads="1"/>
          </p:cNvSpPr>
          <p:nvPr/>
        </p:nvSpPr>
        <p:spPr bwMode="auto">
          <a:xfrm>
            <a:off x="5562600" y="2514600"/>
            <a:ext cx="762000" cy="1600200"/>
          </a:xfrm>
          <a:custGeom>
            <a:avLst/>
            <a:gdLst>
              <a:gd name="T0" fmla="*/ 381000 w 762000"/>
              <a:gd name="T1" fmla="*/ 0 h 1600200"/>
              <a:gd name="T2" fmla="*/ 381000 w 762000"/>
              <a:gd name="T3" fmla="*/ 800100 h 1600200"/>
              <a:gd name="T4" fmla="*/ 441758 w 762000"/>
              <a:gd name="T5" fmla="*/ 1589961 h 1600200"/>
              <a:gd name="T6" fmla="*/ 0 60000 65536"/>
              <a:gd name="T7" fmla="*/ 0 60000 65536"/>
              <a:gd name="T8" fmla="*/ 0 60000 65536"/>
              <a:gd name="T9" fmla="*/ 381000 w 762000"/>
              <a:gd name="T10" fmla="*/ 0 h 1600200"/>
              <a:gd name="T11" fmla="*/ 762000 w 762000"/>
              <a:gd name="T12" fmla="*/ 1589961 h 1600200"/>
            </a:gdLst>
            <a:ahLst/>
            <a:cxnLst>
              <a:cxn ang="T6">
                <a:pos x="T0" y="T1"/>
              </a:cxn>
              <a:cxn ang="T7">
                <a:pos x="T2" y="T3"/>
              </a:cxn>
              <a:cxn ang="T8">
                <a:pos x="T4" y="T5"/>
              </a:cxn>
            </a:cxnLst>
            <a:rect l="T9" t="T10" r="T11" b="T12"/>
            <a:pathLst>
              <a:path w="762000" h="1600200" stroke="0">
                <a:moveTo>
                  <a:pt x="381000" y="0"/>
                </a:moveTo>
                <a:lnTo>
                  <a:pt x="380999" y="0"/>
                </a:lnTo>
                <a:cubicBezTo>
                  <a:pt x="591420" y="0"/>
                  <a:pt x="762000" y="358216"/>
                  <a:pt x="762000" y="800100"/>
                </a:cubicBezTo>
                <a:cubicBezTo>
                  <a:pt x="762000" y="1192732"/>
                  <a:pt x="626333" y="1527347"/>
                  <a:pt x="441757" y="1589960"/>
                </a:cubicBezTo>
                <a:lnTo>
                  <a:pt x="381000" y="800100"/>
                </a:lnTo>
                <a:lnTo>
                  <a:pt x="381000" y="0"/>
                </a:lnTo>
                <a:close/>
              </a:path>
              <a:path w="762000" h="1600200" fill="none">
                <a:moveTo>
                  <a:pt x="381000" y="0"/>
                </a:moveTo>
                <a:lnTo>
                  <a:pt x="380999" y="0"/>
                </a:lnTo>
                <a:cubicBezTo>
                  <a:pt x="591420" y="0"/>
                  <a:pt x="762000" y="358216"/>
                  <a:pt x="762000" y="800100"/>
                </a:cubicBezTo>
                <a:cubicBezTo>
                  <a:pt x="762000" y="1192732"/>
                  <a:pt x="626333" y="1527347"/>
                  <a:pt x="441757" y="1589960"/>
                </a:cubicBezTo>
              </a:path>
            </a:pathLst>
          </a:custGeom>
          <a:noFill/>
          <a:ln w="25400">
            <a:solidFill>
              <a:schemeClr val="tx1"/>
            </a:solidFill>
            <a:miter lim="800000"/>
            <a:headEnd type="triangle" w="med" len="med"/>
            <a:tailEnd/>
          </a:ln>
          <a:effectLst>
            <a:outerShdw dist="20000" dir="5400000" rotWithShape="0">
              <a:srgbClr val="808080">
                <a:alpha val="37999"/>
              </a:srgbClr>
            </a:outerShdw>
          </a:effectLst>
        </p:spPr>
        <p:txBody>
          <a:bodyPr anchor="ctr"/>
          <a:lstStyle/>
          <a:p>
            <a:pPr>
              <a:defRPr/>
            </a:pPr>
            <a:endParaRPr lang="en-US"/>
          </a:p>
        </p:txBody>
      </p:sp>
      <p:sp>
        <p:nvSpPr>
          <p:cNvPr id="10257" name="TextBox 46"/>
          <p:cNvSpPr txBox="1">
            <a:spLocks noChangeArrowheads="1"/>
          </p:cNvSpPr>
          <p:nvPr/>
        </p:nvSpPr>
        <p:spPr bwMode="auto">
          <a:xfrm>
            <a:off x="6400800" y="28194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Dividend = 65</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marL="342900" indent="-342900" eaLnBrk="1" hangingPunct="1"/>
            <a:r>
              <a:rPr lang="en-US" altLang="en-US" sz="2400">
                <a:ea typeface="ＭＳ Ｐゴシック" panose="020B0600070205080204" pitchFamily="34" charset="-128"/>
              </a:rPr>
              <a:t>A US corporation owning 10% or more of the vote of a FC from which it receives a dividend is treated as having paid a portion of the FC’</a:t>
            </a:r>
            <a:r>
              <a:rPr lang="en-US" altLang="ja-JP" sz="2400">
                <a:ea typeface="ＭＳ Ｐゴシック" panose="020B0600070205080204" pitchFamily="34" charset="-128"/>
              </a:rPr>
              <a:t>s foreign income taxes.  The deemed paid taxes (</a:t>
            </a:r>
            <a:r>
              <a:rPr lang="ja-JP" altLang="en-US" sz="2400">
                <a:ea typeface="ＭＳ Ｐゴシック" panose="020B0600070205080204" pitchFamily="34" charset="-128"/>
              </a:rPr>
              <a:t>“</a:t>
            </a:r>
            <a:r>
              <a:rPr lang="en-US" altLang="ja-JP" sz="2400">
                <a:ea typeface="ＭＳ Ｐゴシック" panose="020B0600070205080204" pitchFamily="34" charset="-128"/>
              </a:rPr>
              <a:t>DPT</a:t>
            </a:r>
            <a:r>
              <a:rPr lang="ja-JP" altLang="en-US" sz="2400">
                <a:ea typeface="ＭＳ Ｐゴシック" panose="020B0600070205080204" pitchFamily="34" charset="-128"/>
              </a:rPr>
              <a:t>”</a:t>
            </a:r>
            <a:r>
              <a:rPr lang="en-US" altLang="ja-JP" sz="2400">
                <a:ea typeface="ＭＳ Ｐゴシック" panose="020B0600070205080204" pitchFamily="34" charset="-128"/>
              </a:rPr>
              <a:t>) are calculated as follows:   </a:t>
            </a:r>
          </a:p>
          <a:p>
            <a:pPr marL="342900" indent="-342900" eaLnBrk="1" hangingPunct="1">
              <a:buFontTx/>
              <a:buNone/>
            </a:pPr>
            <a:r>
              <a:rPr lang="en-US" altLang="en-US" sz="2400">
                <a:ea typeface="ＭＳ Ｐゴシック" panose="020B0600070205080204" pitchFamily="34" charset="-128"/>
              </a:rPr>
              <a:t>		</a:t>
            </a:r>
            <a:r>
              <a:rPr lang="en-US" altLang="en-US" sz="2400" b="1">
                <a:ea typeface="ＭＳ Ｐゴシック" panose="020B0600070205080204" pitchFamily="34" charset="-128"/>
              </a:rPr>
              <a:t>DPT = Post-86 Taxes *(Dividends/Post-86 E&amp;Ps) 	</a:t>
            </a:r>
          </a:p>
          <a:p>
            <a:pPr marL="342900" indent="-342900" eaLnBrk="1" hangingPunct="1">
              <a:buFontTx/>
              <a:buNone/>
            </a:pPr>
            <a:endParaRPr lang="en-US" altLang="en-US" sz="2400">
              <a:ea typeface="ＭＳ Ｐゴシック" panose="020B0600070205080204" pitchFamily="34" charset="-128"/>
            </a:endParaRPr>
          </a:p>
          <a:p>
            <a:pPr marL="342900" indent="-342900" eaLnBrk="1" hangingPunct="1"/>
            <a:r>
              <a:rPr lang="en-US" altLang="en-US" sz="2400">
                <a:ea typeface="ＭＳ Ｐゴシック" panose="020B0600070205080204" pitchFamily="34" charset="-128"/>
              </a:rPr>
              <a:t>US corporation must be a direct shareholder, but can satisfy ownership requirements through a partnership (§902(c)(7))</a:t>
            </a:r>
            <a:endParaRPr lang="en-US" altLang="en-US" sz="2000">
              <a:ea typeface="ＭＳ Ｐゴシック" panose="020B0600070205080204" pitchFamily="34" charset="-128"/>
            </a:endParaRPr>
          </a:p>
        </p:txBody>
      </p:sp>
      <p:sp>
        <p:nvSpPr>
          <p:cNvPr id="11268"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Deemed Paid Taxes:  Section 902</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342900" indent="-342900" eaLnBrk="1" hangingPunct="1">
              <a:lnSpc>
                <a:spcPct val="90000"/>
              </a:lnSpc>
            </a:pPr>
            <a:r>
              <a:rPr lang="en-US" altLang="en-US" sz="2600">
                <a:ea typeface="ＭＳ Ｐゴシック" panose="020B0600070205080204" pitchFamily="34" charset="-128"/>
              </a:rPr>
              <a:t>An upper-tier FC is treated as having paid the foreign taxes of lower-tier FCs provided </a:t>
            </a:r>
          </a:p>
          <a:p>
            <a:pPr marL="723900" lvl="1" indent="-342900" eaLnBrk="1" hangingPunct="1">
              <a:lnSpc>
                <a:spcPct val="90000"/>
              </a:lnSpc>
            </a:pPr>
            <a:r>
              <a:rPr lang="en-US" altLang="en-US" sz="2200">
                <a:ea typeface="ＭＳ Ｐゴシック" panose="020B0600070205080204" pitchFamily="34" charset="-128"/>
              </a:rPr>
              <a:t>(a) the lower-tier FC is a member of a </a:t>
            </a:r>
            <a:r>
              <a:rPr lang="en-US" altLang="en-US" sz="2200" i="1">
                <a:ea typeface="ＭＳ Ｐゴシック" panose="020B0600070205080204" pitchFamily="34" charset="-128"/>
              </a:rPr>
              <a:t>qualified group</a:t>
            </a:r>
            <a:r>
              <a:rPr lang="en-US" altLang="en-US" sz="2200">
                <a:ea typeface="ＭＳ Ｐゴシック" panose="020B0600070205080204" pitchFamily="34" charset="-128"/>
              </a:rPr>
              <a:t>, and </a:t>
            </a:r>
          </a:p>
          <a:p>
            <a:pPr marL="723900" lvl="1" indent="-342900" eaLnBrk="1" hangingPunct="1">
              <a:lnSpc>
                <a:spcPct val="90000"/>
              </a:lnSpc>
            </a:pPr>
            <a:r>
              <a:rPr lang="en-US" altLang="en-US" sz="2200">
                <a:ea typeface="ＭＳ Ｐゴシック" panose="020B0600070205080204" pitchFamily="34" charset="-128"/>
              </a:rPr>
              <a:t>(2) the upper-tier FC owns 10% or more of the voting stock of the lower-tier FC.</a:t>
            </a:r>
          </a:p>
          <a:p>
            <a:pPr marL="342900" indent="-342900" eaLnBrk="1" hangingPunct="1">
              <a:lnSpc>
                <a:spcPct val="90000"/>
              </a:lnSpc>
            </a:pPr>
            <a:r>
              <a:rPr lang="en-US" altLang="en-US" sz="2600" i="1">
                <a:ea typeface="ＭＳ Ｐゴシック" panose="020B0600070205080204" pitchFamily="34" charset="-128"/>
              </a:rPr>
              <a:t>Qualified group</a:t>
            </a:r>
            <a:r>
              <a:rPr lang="en-US" altLang="en-US" sz="2600">
                <a:ea typeface="ＭＳ Ｐゴシック" panose="020B0600070205080204" pitchFamily="34" charset="-128"/>
              </a:rPr>
              <a:t>:  US parent owns indirectly at least 5% of the voting stock of FC through a chain of FCs connected through stock ownership of at least 10% of the voting stock. </a:t>
            </a:r>
          </a:p>
          <a:p>
            <a:pPr marL="342900" indent="-342900" eaLnBrk="1" hangingPunct="1">
              <a:lnSpc>
                <a:spcPct val="90000"/>
              </a:lnSpc>
            </a:pPr>
            <a:r>
              <a:rPr lang="en-US" altLang="en-US" sz="2600">
                <a:ea typeface="ＭＳ Ｐゴシック" panose="020B0600070205080204" pitchFamily="34" charset="-128"/>
              </a:rPr>
              <a:t>DPT doesn’</a:t>
            </a:r>
            <a:r>
              <a:rPr lang="en-US" altLang="ja-JP" sz="2600">
                <a:ea typeface="ＭＳ Ｐゴシック" panose="020B0600070205080204" pitchFamily="34" charset="-128"/>
              </a:rPr>
              <a:t>t extend past 6 tiers and only past 3 tiers if FC is a CFC </a:t>
            </a:r>
            <a:r>
              <a:rPr lang="en-US" altLang="ja-JP" sz="2600" u="sng">
                <a:ea typeface="ＭＳ Ｐゴシック" panose="020B0600070205080204" pitchFamily="34" charset="-128"/>
              </a:rPr>
              <a:t>and</a:t>
            </a:r>
            <a:r>
              <a:rPr lang="en-US" altLang="ja-JP" sz="2600">
                <a:ea typeface="ＭＳ Ｐゴシック" panose="020B0600070205080204" pitchFamily="34" charset="-128"/>
              </a:rPr>
              <a:t> US corporation is a US shareholder.</a:t>
            </a:r>
          </a:p>
          <a:p>
            <a:pPr marL="342900" indent="-342900" eaLnBrk="1" hangingPunct="1">
              <a:lnSpc>
                <a:spcPct val="90000"/>
              </a:lnSpc>
            </a:pPr>
            <a:r>
              <a:rPr lang="en-US" altLang="en-US" sz="2600">
                <a:ea typeface="ＭＳ Ｐゴシック" panose="020B0600070205080204" pitchFamily="34" charset="-128"/>
              </a:rPr>
              <a:t>Remember:  Gross up actual dividend by amount of of taxes deemed paid. §78.</a:t>
            </a:r>
          </a:p>
        </p:txBody>
      </p:sp>
      <p:sp>
        <p:nvSpPr>
          <p:cNvPr id="12292"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Taxes Paid by 2nd-6</a:t>
            </a:r>
            <a:r>
              <a:rPr lang="en-US" altLang="en-US" b="1" baseline="30000">
                <a:ea typeface="ＭＳ Ｐゴシック" panose="020B0600070205080204" pitchFamily="34" charset="-128"/>
              </a:rPr>
              <a:t>th</a:t>
            </a:r>
            <a:r>
              <a:rPr lang="en-US" altLang="en-US" b="1">
                <a:ea typeface="ＭＳ Ｐゴシック" panose="020B0600070205080204" pitchFamily="34" charset="-128"/>
              </a:rPr>
              <a:t> Tier Subsidiaries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eaLnBrk="1" hangingPunct="1">
              <a:buFontTx/>
              <a:buNone/>
            </a:pPr>
            <a:r>
              <a:rPr lang="en-US" altLang="en-US">
                <a:ea typeface="ＭＳ Ｐゴシック" panose="020B0600070205080204" pitchFamily="34" charset="-128"/>
              </a:rPr>
              <a:t> </a:t>
            </a:r>
          </a:p>
        </p:txBody>
      </p:sp>
      <p:sp>
        <p:nvSpPr>
          <p:cNvPr id="13316" name="Rectangle 2"/>
          <p:cNvSpPr>
            <a:spLocks noGrp="1" noChangeArrowheads="1"/>
          </p:cNvSpPr>
          <p:nvPr>
            <p:ph type="title"/>
          </p:nvPr>
        </p:nvSpPr>
        <p:spPr/>
        <p:txBody>
          <a:bodyPr/>
          <a:lstStyle/>
          <a:p>
            <a:pPr eaLnBrk="1" hangingPunct="1"/>
            <a:r>
              <a:rPr lang="en-US" altLang="en-US" b="1">
                <a:ea typeface="ＭＳ Ｐゴシック" panose="020B0600070205080204" pitchFamily="34" charset="-128"/>
              </a:rPr>
              <a:t>Guardian Industries</a:t>
            </a:r>
          </a:p>
        </p:txBody>
      </p:sp>
      <p:sp>
        <p:nvSpPr>
          <p:cNvPr id="13318" name="Rectangle 5"/>
          <p:cNvSpPr>
            <a:spLocks noChangeArrowheads="1"/>
          </p:cNvSpPr>
          <p:nvPr/>
        </p:nvSpPr>
        <p:spPr bwMode="auto">
          <a:xfrm>
            <a:off x="3733800" y="30480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GIE</a:t>
            </a:r>
          </a:p>
          <a:p>
            <a:pPr algn="ctr"/>
            <a:r>
              <a:rPr lang="en-US" altLang="en-US" b="1"/>
              <a:t>(Lux)</a:t>
            </a:r>
          </a:p>
        </p:txBody>
      </p:sp>
      <p:sp>
        <p:nvSpPr>
          <p:cNvPr id="13319" name="Rectangle 6"/>
          <p:cNvSpPr>
            <a:spLocks noChangeArrowheads="1"/>
          </p:cNvSpPr>
          <p:nvPr/>
        </p:nvSpPr>
        <p:spPr bwMode="auto">
          <a:xfrm>
            <a:off x="3581400" y="1676400"/>
            <a:ext cx="12192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IHC</a:t>
            </a:r>
          </a:p>
          <a:p>
            <a:pPr algn="ctr"/>
            <a:r>
              <a:rPr lang="en-US" altLang="en-US" b="1"/>
              <a:t>(US)</a:t>
            </a:r>
          </a:p>
        </p:txBody>
      </p:sp>
      <p:sp>
        <p:nvSpPr>
          <p:cNvPr id="13320" name="Rectangle 7"/>
          <p:cNvSpPr>
            <a:spLocks noChangeArrowheads="1"/>
          </p:cNvSpPr>
          <p:nvPr/>
        </p:nvSpPr>
        <p:spPr bwMode="auto">
          <a:xfrm>
            <a:off x="27432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FS1</a:t>
            </a:r>
          </a:p>
          <a:p>
            <a:pPr algn="ctr"/>
            <a:r>
              <a:rPr lang="en-US" altLang="en-US" b="1"/>
              <a:t>(Lux)</a:t>
            </a:r>
          </a:p>
        </p:txBody>
      </p:sp>
      <p:sp>
        <p:nvSpPr>
          <p:cNvPr id="13321" name="Rectangle 8"/>
          <p:cNvSpPr>
            <a:spLocks noChangeArrowheads="1"/>
          </p:cNvSpPr>
          <p:nvPr/>
        </p:nvSpPr>
        <p:spPr bwMode="auto">
          <a:xfrm>
            <a:off x="47244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FS2</a:t>
            </a:r>
          </a:p>
          <a:p>
            <a:pPr algn="ctr"/>
            <a:r>
              <a:rPr lang="en-US" altLang="en-US" b="1"/>
              <a:t>(Lux)</a:t>
            </a:r>
          </a:p>
        </p:txBody>
      </p:sp>
      <p:cxnSp>
        <p:nvCxnSpPr>
          <p:cNvPr id="13322" name="AutoShape 9"/>
          <p:cNvCxnSpPr>
            <a:cxnSpLocks noChangeShapeType="1"/>
            <a:stCxn id="13318" idx="2"/>
            <a:endCxn id="13320" idx="0"/>
          </p:cNvCxnSpPr>
          <p:nvPr/>
        </p:nvCxnSpPr>
        <p:spPr bwMode="auto">
          <a:xfrm rot="5400000">
            <a:off x="34671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323" name="AutoShape 11"/>
          <p:cNvCxnSpPr>
            <a:cxnSpLocks noChangeShapeType="1"/>
            <a:stCxn id="13318" idx="2"/>
            <a:endCxn id="13321" idx="0"/>
          </p:cNvCxnSpPr>
          <p:nvPr/>
        </p:nvCxnSpPr>
        <p:spPr bwMode="auto">
          <a:xfrm rot="16200000" flipH="1">
            <a:off x="44577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324" name="AutoShape 12"/>
          <p:cNvCxnSpPr>
            <a:cxnSpLocks noChangeShapeType="1"/>
            <a:stCxn id="13319" idx="2"/>
            <a:endCxn id="13318" idx="0"/>
          </p:cNvCxnSpPr>
          <p:nvPr/>
        </p:nvCxnSpPr>
        <p:spPr bwMode="auto">
          <a:xfrm>
            <a:off x="4191000" y="25908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25" name="Oval 15"/>
          <p:cNvSpPr>
            <a:spLocks noChangeArrowheads="1"/>
          </p:cNvSpPr>
          <p:nvPr/>
        </p:nvSpPr>
        <p:spPr bwMode="auto">
          <a:xfrm>
            <a:off x="1752600" y="2743200"/>
            <a:ext cx="5105400" cy="3505200"/>
          </a:xfrm>
          <a:prstGeom prst="ellipse">
            <a:avLst/>
          </a:prstGeom>
          <a:noFill/>
          <a:ln w="222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326" name="Oval 16"/>
          <p:cNvSpPr>
            <a:spLocks noChangeArrowheads="1"/>
          </p:cNvSpPr>
          <p:nvPr/>
        </p:nvSpPr>
        <p:spPr bwMode="auto">
          <a:xfrm>
            <a:off x="3733800" y="3048000"/>
            <a:ext cx="9144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buFontTx/>
              <a:buNone/>
            </a:pPr>
            <a:r>
              <a:rPr lang="en-US" altLang="en-US">
                <a:ea typeface="ＭＳ Ｐゴシック" panose="020B0600070205080204" pitchFamily="34" charset="-128"/>
              </a:rPr>
              <a:t> </a:t>
            </a:r>
          </a:p>
        </p:txBody>
      </p:sp>
      <p:sp>
        <p:nvSpPr>
          <p:cNvPr id="14340" name="Rectangle 2"/>
          <p:cNvSpPr>
            <a:spLocks noGrp="1" noChangeArrowheads="1"/>
          </p:cNvSpPr>
          <p:nvPr>
            <p:ph type="title"/>
          </p:nvPr>
        </p:nvSpPr>
        <p:spPr/>
        <p:txBody>
          <a:bodyPr/>
          <a:lstStyle/>
          <a:p>
            <a:pPr eaLnBrk="1" hangingPunct="1"/>
            <a:r>
              <a:rPr lang="en-US" altLang="en-US" sz="2800" b="1">
                <a:ea typeface="ＭＳ Ｐゴシック" panose="020B0600070205080204" pitchFamily="34" charset="-128"/>
              </a:rPr>
              <a:t>901 Regulations:  Reg. 1.901-2(f)(3)(i)</a:t>
            </a:r>
          </a:p>
        </p:txBody>
      </p:sp>
      <p:sp>
        <p:nvSpPr>
          <p:cNvPr id="14342" name="Rectangle 4"/>
          <p:cNvSpPr>
            <a:spLocks noChangeArrowheads="1"/>
          </p:cNvSpPr>
          <p:nvPr/>
        </p:nvSpPr>
        <p:spPr bwMode="auto">
          <a:xfrm>
            <a:off x="2514600" y="30480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a:t>
            </a:r>
          </a:p>
        </p:txBody>
      </p:sp>
      <p:sp>
        <p:nvSpPr>
          <p:cNvPr id="14343" name="Rectangle 5"/>
          <p:cNvSpPr>
            <a:spLocks noChangeArrowheads="1"/>
          </p:cNvSpPr>
          <p:nvPr/>
        </p:nvSpPr>
        <p:spPr bwMode="auto">
          <a:xfrm>
            <a:off x="2362200" y="1676400"/>
            <a:ext cx="12192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US</a:t>
            </a:r>
          </a:p>
        </p:txBody>
      </p:sp>
      <p:sp>
        <p:nvSpPr>
          <p:cNvPr id="14344" name="Rectangle 6"/>
          <p:cNvSpPr>
            <a:spLocks noChangeArrowheads="1"/>
          </p:cNvSpPr>
          <p:nvPr/>
        </p:nvSpPr>
        <p:spPr bwMode="auto">
          <a:xfrm>
            <a:off x="15240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FS1</a:t>
            </a:r>
          </a:p>
          <a:p>
            <a:pPr algn="ctr"/>
            <a:endParaRPr lang="en-US" altLang="en-US" b="1"/>
          </a:p>
        </p:txBody>
      </p:sp>
      <p:sp>
        <p:nvSpPr>
          <p:cNvPr id="14345" name="Rectangle 7"/>
          <p:cNvSpPr>
            <a:spLocks noChangeArrowheads="1"/>
          </p:cNvSpPr>
          <p:nvPr/>
        </p:nvSpPr>
        <p:spPr bwMode="auto">
          <a:xfrm>
            <a:off x="35052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FS2</a:t>
            </a:r>
          </a:p>
        </p:txBody>
      </p:sp>
      <p:cxnSp>
        <p:nvCxnSpPr>
          <p:cNvPr id="14346" name="AutoShape 8"/>
          <p:cNvCxnSpPr>
            <a:cxnSpLocks noChangeShapeType="1"/>
            <a:stCxn id="14342" idx="2"/>
            <a:endCxn id="14344" idx="0"/>
          </p:cNvCxnSpPr>
          <p:nvPr/>
        </p:nvCxnSpPr>
        <p:spPr bwMode="auto">
          <a:xfrm rot="5400000">
            <a:off x="22479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347" name="AutoShape 9"/>
          <p:cNvCxnSpPr>
            <a:cxnSpLocks noChangeShapeType="1"/>
            <a:stCxn id="14342" idx="2"/>
            <a:endCxn id="14345" idx="0"/>
          </p:cNvCxnSpPr>
          <p:nvPr/>
        </p:nvCxnSpPr>
        <p:spPr bwMode="auto">
          <a:xfrm rot="16200000" flipH="1">
            <a:off x="32385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348" name="AutoShape 10"/>
          <p:cNvCxnSpPr>
            <a:cxnSpLocks noChangeShapeType="1"/>
            <a:stCxn id="14343" idx="2"/>
            <a:endCxn id="14342" idx="0"/>
          </p:cNvCxnSpPr>
          <p:nvPr/>
        </p:nvCxnSpPr>
        <p:spPr bwMode="auto">
          <a:xfrm>
            <a:off x="2971800" y="25908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4349" name="Oval 11"/>
          <p:cNvSpPr>
            <a:spLocks noChangeArrowheads="1"/>
          </p:cNvSpPr>
          <p:nvPr/>
        </p:nvSpPr>
        <p:spPr bwMode="auto">
          <a:xfrm>
            <a:off x="1219200" y="2895600"/>
            <a:ext cx="3733800" cy="3200400"/>
          </a:xfrm>
          <a:prstGeom prst="ellipse">
            <a:avLst/>
          </a:prstGeom>
          <a:noFill/>
          <a:ln w="222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50" name="Oval 12"/>
          <p:cNvSpPr>
            <a:spLocks noChangeArrowheads="1"/>
          </p:cNvSpPr>
          <p:nvPr/>
        </p:nvSpPr>
        <p:spPr bwMode="auto">
          <a:xfrm>
            <a:off x="2514600" y="3048000"/>
            <a:ext cx="9144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51" name="Text Box 13"/>
          <p:cNvSpPr txBox="1">
            <a:spLocks noChangeArrowheads="1"/>
          </p:cNvSpPr>
          <p:nvPr/>
        </p:nvSpPr>
        <p:spPr bwMode="auto">
          <a:xfrm>
            <a:off x="5105400" y="1676400"/>
            <a:ext cx="3657600" cy="4370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15888" indent="-115888"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FontTx/>
              <a:buChar char="•"/>
            </a:pPr>
            <a:r>
              <a:rPr lang="en-US" altLang="en-US"/>
              <a:t> </a:t>
            </a:r>
            <a:r>
              <a:rPr lang="en-US" altLang="en-US" sz="2000"/>
              <a:t>If FT imposed on combined income of Corp and subsidiaries, foreign law is considered to impose legal liability on each Corp for the amount of tax attributable to the Corp’</a:t>
            </a:r>
            <a:r>
              <a:rPr lang="en-US" altLang="ja-JP" sz="2000"/>
              <a:t> portion of the base of the tax</a:t>
            </a:r>
          </a:p>
          <a:p>
            <a:pPr eaLnBrk="1" hangingPunct="1">
              <a:buFontTx/>
              <a:buChar char="•"/>
            </a:pPr>
            <a:r>
              <a:rPr lang="en-US" altLang="ja-JP" sz="2000" i="1"/>
              <a:t>See Reg. 1.901-2(f)(5), Ex. 2</a:t>
            </a:r>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“In general, the provision states that when there is a foreign tax credit splitting event with respect to a foreign income tax paid or accrued by the taxpayer, the foreign income tax is not taken into account for Federal tax purposes before the taxable year in which the related income is taken into account by the taxpayer. In addition, if there is a foreign tax credit splitting event with respect to a foreign income tax paid or accrued by a section 902 corporation, that tax is not taken into account for purposes of section 902 or 960…”  JCT Summary of P.L. 111-226</a:t>
            </a:r>
            <a:endParaRPr lang="en-US" altLang="en-US" sz="2600">
              <a:ea typeface="ＭＳ Ｐゴシック" panose="020B0600070205080204" pitchFamily="34" charset="-128"/>
            </a:endParaRPr>
          </a:p>
        </p:txBody>
      </p:sp>
      <p:sp>
        <p:nvSpPr>
          <p:cNvPr id="15362" name="Title 1"/>
          <p:cNvSpPr>
            <a:spLocks noGrp="1"/>
          </p:cNvSpPr>
          <p:nvPr>
            <p:ph type="title"/>
          </p:nvPr>
        </p:nvSpPr>
        <p:spPr/>
        <p:txBody>
          <a:bodyPr/>
          <a:lstStyle/>
          <a:p>
            <a:r>
              <a:rPr lang="en-US" altLang="en-US" sz="2800" b="1">
                <a:ea typeface="ＭＳ Ｐゴシック" panose="020B0600070205080204" pitchFamily="34" charset="-128"/>
              </a:rPr>
              <a:t>New Section 909: FTC Splitter Arrangements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E77E80-EAD6-6CCD-B7DE-BE37BD61B77B}"/>
              </a:ext>
            </a:extLst>
          </p:cNvPr>
          <p:cNvSpPr>
            <a:spLocks noGrp="1"/>
          </p:cNvSpPr>
          <p:nvPr>
            <p:ph idx="1"/>
          </p:nvPr>
        </p:nvSpPr>
        <p:spPr/>
        <p:txBody>
          <a:bodyPr>
            <a:normAutofit lnSpcReduction="10000"/>
          </a:bodyPr>
          <a:lstStyle/>
          <a:p>
            <a:r>
              <a:rPr lang="en-US" sz="2400" dirty="0"/>
              <a:t>Treasury issued new comprehensive and controversial regulations under §§901 and 903 and various other sections such as §245A.  They were published in the Fed. Reg. on Jan. 4, 2022.</a:t>
            </a:r>
          </a:p>
          <a:p>
            <a:endParaRPr lang="en-US" sz="2400" dirty="0"/>
          </a:p>
          <a:p>
            <a:r>
              <a:rPr lang="en-US" sz="2400" dirty="0"/>
              <a:t>These regulations replace prior regulations that were issued in 1983.</a:t>
            </a:r>
          </a:p>
          <a:p>
            <a:endParaRPr lang="en-US" sz="2400" dirty="0"/>
          </a:p>
          <a:p>
            <a:r>
              <a:rPr lang="en-US" sz="2400" dirty="0"/>
              <a:t>They significantly tighten the eligibility requirements for creditability, and many foreign taxes that were creditable before are probably not going to be creditable.</a:t>
            </a:r>
          </a:p>
          <a:p>
            <a:endParaRPr lang="en-US" sz="2400" dirty="0"/>
          </a:p>
          <a:p>
            <a:r>
              <a:rPr lang="en-US" sz="2400" dirty="0"/>
              <a:t>The new regulations are generally effective on Mar. 7, 2022, but have varying application dates.  </a:t>
            </a:r>
          </a:p>
          <a:p>
            <a:pPr lvl="1"/>
            <a:r>
              <a:rPr lang="en-US" sz="2000" dirty="0"/>
              <a:t>The regulations under </a:t>
            </a:r>
            <a:r>
              <a:rPr lang="en-US" sz="2000" dirty="0">
                <a:latin typeface="Calibri" panose="020F0502020204030204" pitchFamily="34" charset="0"/>
                <a:cs typeface="Calibri" panose="020F0502020204030204" pitchFamily="34" charset="0"/>
              </a:rPr>
              <a:t>§§901 and 903 are generally applicable for tax years beginning on or after Dec. 28, 2021.</a:t>
            </a:r>
            <a:endParaRPr lang="en-US" sz="2000" dirty="0"/>
          </a:p>
        </p:txBody>
      </p:sp>
      <p:sp>
        <p:nvSpPr>
          <p:cNvPr id="3" name="Title 2">
            <a:extLst>
              <a:ext uri="{FF2B5EF4-FFF2-40B4-BE49-F238E27FC236}">
                <a16:creationId xmlns:a16="http://schemas.microsoft.com/office/drawing/2014/main" id="{40A422D4-0B1B-BF47-C149-A28E26FF40CE}"/>
              </a:ext>
            </a:extLst>
          </p:cNvPr>
          <p:cNvSpPr>
            <a:spLocks noGrp="1"/>
          </p:cNvSpPr>
          <p:nvPr>
            <p:ph type="title"/>
          </p:nvPr>
        </p:nvSpPr>
        <p:spPr/>
        <p:txBody>
          <a:bodyPr/>
          <a:lstStyle/>
          <a:p>
            <a:r>
              <a:rPr lang="en-US" dirty="0"/>
              <a:t>Foreign Tax Credit Regulations</a:t>
            </a:r>
          </a:p>
        </p:txBody>
      </p:sp>
      <p:sp>
        <p:nvSpPr>
          <p:cNvPr id="4" name="Slide Number Placeholder 3">
            <a:extLst>
              <a:ext uri="{FF2B5EF4-FFF2-40B4-BE49-F238E27FC236}">
                <a16:creationId xmlns:a16="http://schemas.microsoft.com/office/drawing/2014/main" id="{EDFA3276-4BE1-E23B-5AB2-1EBA5DD19F2E}"/>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DBE3B7A9-BB31-1C92-58D0-191BAB0F233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98056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9A599-D3CE-928F-5A5D-7B00F894D2FF}"/>
              </a:ext>
            </a:extLst>
          </p:cNvPr>
          <p:cNvSpPr>
            <a:spLocks noGrp="1"/>
          </p:cNvSpPr>
          <p:nvPr>
            <p:ph idx="1"/>
          </p:nvPr>
        </p:nvSpPr>
        <p:spPr/>
        <p:txBody>
          <a:bodyPr/>
          <a:lstStyle/>
          <a:p>
            <a:r>
              <a:rPr lang="en-US" sz="2800" b="1" dirty="0"/>
              <a:t>Foreign levy </a:t>
            </a:r>
            <a:r>
              <a:rPr lang="en-US" sz="2800" dirty="0"/>
              <a:t>is </a:t>
            </a:r>
            <a:r>
              <a:rPr lang="en-US" sz="2800" b="1" dirty="0"/>
              <a:t>income tax </a:t>
            </a:r>
            <a:r>
              <a:rPr lang="en-US" sz="2800" dirty="0"/>
              <a:t>if and only if:</a:t>
            </a:r>
          </a:p>
          <a:p>
            <a:pPr lvl="1"/>
            <a:r>
              <a:rPr lang="en-US" sz="2400" dirty="0"/>
              <a:t>(1) it is a </a:t>
            </a:r>
            <a:r>
              <a:rPr lang="en-US" sz="2400" b="1" dirty="0"/>
              <a:t>foreign tax</a:t>
            </a:r>
            <a:r>
              <a:rPr lang="en-US" sz="2400" dirty="0"/>
              <a:t>, and </a:t>
            </a:r>
          </a:p>
          <a:p>
            <a:pPr lvl="2"/>
            <a:r>
              <a:rPr lang="en-US" sz="2400" dirty="0"/>
              <a:t>(2)(a) it is a </a:t>
            </a:r>
            <a:r>
              <a:rPr lang="en-US" sz="2400" b="1" dirty="0"/>
              <a:t>net income tax </a:t>
            </a:r>
            <a:r>
              <a:rPr lang="en-US" sz="2400" dirty="0"/>
              <a:t>or </a:t>
            </a:r>
          </a:p>
          <a:p>
            <a:pPr lvl="2"/>
            <a:r>
              <a:rPr lang="en-US" sz="2400" dirty="0"/>
              <a:t>(b) a </a:t>
            </a:r>
            <a:r>
              <a:rPr lang="en-US" sz="2400" b="1" dirty="0"/>
              <a:t>tax in lieu of an income tax</a:t>
            </a:r>
          </a:p>
          <a:p>
            <a:pPr marL="171450" lvl="1" indent="0">
              <a:buNone/>
            </a:pPr>
            <a:endParaRPr lang="en-US" sz="2400" b="1" dirty="0"/>
          </a:p>
          <a:p>
            <a:pPr marL="171450" lvl="1" indent="0">
              <a:buNone/>
            </a:pPr>
            <a:endParaRPr lang="en-US" sz="2400" b="1" dirty="0"/>
          </a:p>
          <a:p>
            <a:r>
              <a:rPr lang="en-US" sz="2400" i="1" dirty="0"/>
              <a:t>Net Income Tax (-2(b)(1)-(5)</a:t>
            </a:r>
          </a:p>
          <a:p>
            <a:pPr lvl="1"/>
            <a:r>
              <a:rPr lang="en-US" sz="2400" i="1" dirty="0"/>
              <a:t>Net Gain Requirement</a:t>
            </a:r>
          </a:p>
          <a:p>
            <a:pPr lvl="2"/>
            <a:r>
              <a:rPr lang="en-US" sz="2400" dirty="0"/>
              <a:t>Realization</a:t>
            </a:r>
          </a:p>
          <a:p>
            <a:pPr lvl="2"/>
            <a:r>
              <a:rPr lang="en-US" sz="2400" dirty="0"/>
              <a:t>Gross Receipts</a:t>
            </a:r>
          </a:p>
          <a:p>
            <a:pPr lvl="2"/>
            <a:r>
              <a:rPr lang="en-US" sz="2400" dirty="0"/>
              <a:t>Cost Recovery</a:t>
            </a:r>
          </a:p>
          <a:p>
            <a:pPr lvl="2"/>
            <a:r>
              <a:rPr lang="en-US" sz="2400" b="1" dirty="0">
                <a:solidFill>
                  <a:srgbClr val="FF0000"/>
                </a:solidFill>
              </a:rPr>
              <a:t>Attribution</a:t>
            </a:r>
          </a:p>
          <a:p>
            <a:endParaRPr lang="en-US" sz="2000" dirty="0"/>
          </a:p>
          <a:p>
            <a:endParaRPr lang="en-US" dirty="0"/>
          </a:p>
        </p:txBody>
      </p:sp>
      <p:sp>
        <p:nvSpPr>
          <p:cNvPr id="3" name="Title 2">
            <a:extLst>
              <a:ext uri="{FF2B5EF4-FFF2-40B4-BE49-F238E27FC236}">
                <a16:creationId xmlns:a16="http://schemas.microsoft.com/office/drawing/2014/main" id="{7F5529FF-AC3C-1506-EF17-FBAB231338FA}"/>
              </a:ext>
            </a:extLst>
          </p:cNvPr>
          <p:cNvSpPr>
            <a:spLocks noGrp="1"/>
          </p:cNvSpPr>
          <p:nvPr>
            <p:ph type="title"/>
          </p:nvPr>
        </p:nvSpPr>
        <p:spPr/>
        <p:txBody>
          <a:bodyPr/>
          <a:lstStyle/>
          <a:p>
            <a:r>
              <a:rPr lang="en-US" altLang="en-US" sz="1600" b="1" dirty="0">
                <a:ea typeface="ＭＳ Ｐゴシック" panose="020B0600070205080204" pitchFamily="34" charset="-128"/>
              </a:rPr>
              <a:t>Foreign Income Taxes:  Regs. </a:t>
            </a:r>
            <a:r>
              <a:rPr lang="en-US" sz="1600" dirty="0">
                <a:latin typeface="Calibri" panose="020F0502020204030204" pitchFamily="34" charset="0"/>
                <a:cs typeface="Calibri" panose="020F0502020204030204" pitchFamily="34" charset="0"/>
              </a:rPr>
              <a:t>§</a:t>
            </a:r>
            <a:r>
              <a:rPr lang="en-US" altLang="en-US" sz="1600" b="1" dirty="0">
                <a:ea typeface="ＭＳ Ｐゴシック" panose="020B0600070205080204" pitchFamily="34" charset="-128"/>
              </a:rPr>
              <a:t>1.901-2</a:t>
            </a:r>
            <a:endParaRPr lang="en-US" dirty="0"/>
          </a:p>
        </p:txBody>
      </p:sp>
      <p:sp>
        <p:nvSpPr>
          <p:cNvPr id="4" name="Slide Number Placeholder 3">
            <a:extLst>
              <a:ext uri="{FF2B5EF4-FFF2-40B4-BE49-F238E27FC236}">
                <a16:creationId xmlns:a16="http://schemas.microsoft.com/office/drawing/2014/main" id="{3D18EF5A-4E0F-24BF-1699-3CB0D8CAD974}"/>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F3B0F568-A454-E46C-A800-B212481162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32175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BB5848-C66D-1EE9-C117-47329CCB7DB8}"/>
              </a:ext>
            </a:extLst>
          </p:cNvPr>
          <p:cNvSpPr>
            <a:spLocks noGrp="1"/>
          </p:cNvSpPr>
          <p:nvPr>
            <p:ph idx="1"/>
          </p:nvPr>
        </p:nvSpPr>
        <p:spPr/>
        <p:txBody>
          <a:bodyPr/>
          <a:lstStyle/>
          <a:p>
            <a:r>
              <a:rPr lang="en-US" sz="2000" dirty="0"/>
              <a:t>Tax imposed on one or more of the following events:</a:t>
            </a:r>
          </a:p>
          <a:p>
            <a:r>
              <a:rPr lang="en-US" sz="2000" b="1" dirty="0"/>
              <a:t>Realization event</a:t>
            </a:r>
          </a:p>
          <a:p>
            <a:pPr lvl="1"/>
            <a:r>
              <a:rPr lang="en-US" sz="1800" b="1" dirty="0"/>
              <a:t>Realization event under the IRC</a:t>
            </a:r>
          </a:p>
          <a:p>
            <a:pPr lvl="1"/>
            <a:r>
              <a:rPr lang="en-US" sz="1800" dirty="0"/>
              <a:t>Certain non-realization events, e.g., imputed rental income, that are part of an income are acceptable in “insignificant relative to…gross receipt attributable to events that meet the realization event requirement”.</a:t>
            </a:r>
          </a:p>
          <a:p>
            <a:pPr lvl="2"/>
            <a:r>
              <a:rPr lang="en-US" sz="1800" i="1" dirty="0"/>
              <a:t>See </a:t>
            </a:r>
            <a:r>
              <a:rPr lang="en-US" altLang="en-US" sz="1800" dirty="0">
                <a:ea typeface="ＭＳ Ｐゴシック" panose="020B0600070205080204" pitchFamily="34" charset="-128"/>
              </a:rPr>
              <a:t>Rev. Rul. 2002-16:  de </a:t>
            </a:r>
            <a:r>
              <a:rPr lang="en-US" altLang="en-US" sz="1800" dirty="0" err="1">
                <a:ea typeface="ＭＳ Ｐゴシック" panose="020B0600070205080204" pitchFamily="34" charset="-128"/>
              </a:rPr>
              <a:t>inkomstenbelasting</a:t>
            </a:r>
            <a:endParaRPr lang="en-US" sz="1800" i="1" dirty="0"/>
          </a:p>
          <a:p>
            <a:r>
              <a:rPr lang="en-US" sz="2000" b="1" dirty="0"/>
              <a:t>Pre-realization recapture event</a:t>
            </a:r>
          </a:p>
          <a:p>
            <a:pPr lvl="1"/>
            <a:r>
              <a:rPr lang="en-US" sz="1800" dirty="0"/>
              <a:t>Tax imposed on an event </a:t>
            </a:r>
            <a:r>
              <a:rPr lang="en-US" sz="1800" b="1" dirty="0"/>
              <a:t>before</a:t>
            </a:r>
            <a:r>
              <a:rPr lang="en-US" sz="1800" dirty="0"/>
              <a:t> a realization event that results in the recapture of tax credit or deduction previously granted</a:t>
            </a:r>
          </a:p>
          <a:p>
            <a:r>
              <a:rPr lang="en-US" sz="2000" b="1" dirty="0"/>
              <a:t>Pre-realization timing difference</a:t>
            </a:r>
          </a:p>
          <a:p>
            <a:pPr lvl="1"/>
            <a:r>
              <a:rPr lang="en-US" sz="1800" dirty="0"/>
              <a:t>Foreign tax imposed on pre-realization event but only if foreign country doesn’t impose tax upon the occurrence of a later event on the same taxpayer and </a:t>
            </a:r>
          </a:p>
          <a:p>
            <a:pPr lvl="2"/>
            <a:r>
              <a:rPr lang="en-US" sz="1800" dirty="0"/>
              <a:t>Pre-realization event is mark-to-market regime,</a:t>
            </a:r>
          </a:p>
          <a:p>
            <a:pPr lvl="2"/>
            <a:r>
              <a:rPr lang="en-US" sz="1800" dirty="0"/>
              <a:t>Pre-realization event is physical transfer, processing, or export of marketable property and based on FMV of property, or</a:t>
            </a:r>
          </a:p>
          <a:p>
            <a:pPr lvl="2"/>
            <a:r>
              <a:rPr lang="en-US" sz="1800" dirty="0"/>
              <a:t> Pre-realization event related to deemed distribution or inclusion, e.g., CFC regime.</a:t>
            </a:r>
          </a:p>
          <a:p>
            <a:pPr lvl="2"/>
            <a:endParaRPr lang="en-US" dirty="0"/>
          </a:p>
          <a:p>
            <a:pPr lvl="2"/>
            <a:endParaRPr lang="en-US" b="1" dirty="0"/>
          </a:p>
          <a:p>
            <a:pPr lvl="1"/>
            <a:endParaRPr lang="en-US" dirty="0"/>
          </a:p>
          <a:p>
            <a:pPr lvl="2"/>
            <a:endParaRPr lang="en-US" dirty="0"/>
          </a:p>
        </p:txBody>
      </p:sp>
      <p:sp>
        <p:nvSpPr>
          <p:cNvPr id="3" name="Title 2">
            <a:extLst>
              <a:ext uri="{FF2B5EF4-FFF2-40B4-BE49-F238E27FC236}">
                <a16:creationId xmlns:a16="http://schemas.microsoft.com/office/drawing/2014/main" id="{A2102702-5CE6-CD35-502F-64F406E46F1E}"/>
              </a:ext>
            </a:extLst>
          </p:cNvPr>
          <p:cNvSpPr>
            <a:spLocks noGrp="1"/>
          </p:cNvSpPr>
          <p:nvPr>
            <p:ph type="title"/>
          </p:nvPr>
        </p:nvSpPr>
        <p:spPr/>
        <p:txBody>
          <a:bodyPr/>
          <a:lstStyle/>
          <a:p>
            <a:r>
              <a:rPr lang="en-US" altLang="en-US" b="1" dirty="0">
                <a:ea typeface="ＭＳ Ｐゴシック" panose="020B0600070205080204" pitchFamily="34" charset="-128"/>
              </a:rPr>
              <a:t>FTC Regulations:  Realization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1.901-2(b)(2)(C))</a:t>
            </a:r>
            <a:endParaRPr lang="en-US" dirty="0"/>
          </a:p>
        </p:txBody>
      </p:sp>
      <p:sp>
        <p:nvSpPr>
          <p:cNvPr id="4" name="Slide Number Placeholder 3">
            <a:extLst>
              <a:ext uri="{FF2B5EF4-FFF2-40B4-BE49-F238E27FC236}">
                <a16:creationId xmlns:a16="http://schemas.microsoft.com/office/drawing/2014/main" id="{BB33DEA5-FAE4-E58D-5095-AFFE46919A6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B948431-9A9F-DBDD-0813-CA50526AD46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5951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lstStyle/>
          <a:p>
            <a:r>
              <a:rPr lang="en-US" sz="2400" dirty="0"/>
              <a:t>Foreign tax must be imposed on:</a:t>
            </a:r>
          </a:p>
          <a:p>
            <a:pPr lvl="1"/>
            <a:r>
              <a:rPr lang="en-US" sz="2000" dirty="0"/>
              <a:t>(A) </a:t>
            </a:r>
            <a:r>
              <a:rPr lang="en-US" sz="2000" b="1" dirty="0"/>
              <a:t>Actual gross receipts</a:t>
            </a:r>
            <a:r>
              <a:rPr lang="en-US" sz="2000" dirty="0"/>
              <a:t>,</a:t>
            </a:r>
          </a:p>
          <a:p>
            <a:pPr lvl="1"/>
            <a:r>
              <a:rPr lang="en-US" sz="2000" dirty="0"/>
              <a:t>(B) An insignificant nonrealization event (imputed income) or a realization event that does not result in actual gross receipts, </a:t>
            </a:r>
            <a:r>
              <a:rPr lang="en-US" sz="2000" b="1" dirty="0"/>
              <a:t>deemed gross receipts </a:t>
            </a:r>
            <a:r>
              <a:rPr lang="en-US" sz="2000" dirty="0"/>
              <a:t>reasonably calculated to produce an amount that is not greater than fair market value, or </a:t>
            </a:r>
          </a:p>
          <a:p>
            <a:pPr lvl="1"/>
            <a:r>
              <a:rPr lang="en-US" sz="2000" dirty="0"/>
              <a:t>(C) </a:t>
            </a:r>
            <a:r>
              <a:rPr lang="en-US" sz="2000" b="1" dirty="0"/>
              <a:t>Deemed gross receipts </a:t>
            </a:r>
            <a:r>
              <a:rPr lang="en-US" sz="2000" dirty="0"/>
              <a:t>arising from pre-realization timing difference events</a:t>
            </a:r>
          </a:p>
          <a:p>
            <a:r>
              <a:rPr lang="en-US" sz="2400" dirty="0"/>
              <a:t>Examples:</a:t>
            </a:r>
          </a:p>
          <a:p>
            <a:pPr lvl="1"/>
            <a:r>
              <a:rPr lang="en-US" sz="2250" dirty="0"/>
              <a:t>Cost-plus tax, e.g., tax imposed based on 110% of business expenses,</a:t>
            </a:r>
          </a:p>
          <a:p>
            <a:pPr lvl="1"/>
            <a:r>
              <a:rPr lang="en-US" sz="2250" dirty="0"/>
              <a:t>Tax imposed on gross receipts from extraction income equal to 105% of the FMV of the petroleum extracted (-2(b)(3)(ii)(A) and (C).</a:t>
            </a:r>
          </a:p>
          <a:p>
            <a:pPr lvl="1"/>
            <a:endParaRPr lang="en-US" dirty="0"/>
          </a:p>
          <a:p>
            <a:endParaRPr lang="en-US" dirty="0"/>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Gross Receipts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1.901-2(b)(3))</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4606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Cost recovery requirement:</a:t>
            </a:r>
          </a:p>
          <a:p>
            <a:pPr lvl="1"/>
            <a:r>
              <a:rPr lang="en-US" sz="2000" dirty="0">
                <a:latin typeface="Calibri" panose="020F0502020204030204" pitchFamily="34" charset="0"/>
                <a:cs typeface="Calibri" panose="020F0502020204030204" pitchFamily="34" charset="0"/>
              </a:rPr>
              <a:t>Base of the tax is computed by reducing gross receipts to permit recovery of the </a:t>
            </a:r>
            <a:r>
              <a:rPr lang="en-US" sz="2000" i="1" dirty="0">
                <a:latin typeface="Calibri" panose="020F0502020204030204" pitchFamily="34" charset="0"/>
                <a:cs typeface="Calibri" panose="020F0502020204030204" pitchFamily="34" charset="0"/>
              </a:rPr>
              <a:t>significant costs and expenses </a:t>
            </a:r>
            <a:r>
              <a:rPr lang="en-US" sz="2000" dirty="0">
                <a:latin typeface="Calibri" panose="020F0502020204030204" pitchFamily="34" charset="0"/>
                <a:cs typeface="Calibri" panose="020F0502020204030204" pitchFamily="34" charset="0"/>
              </a:rPr>
              <a:t>(including significant capital expenditures) </a:t>
            </a:r>
            <a:r>
              <a:rPr lang="en-US" sz="2000" i="1" dirty="0">
                <a:latin typeface="Calibri" panose="020F0502020204030204" pitchFamily="34" charset="0"/>
                <a:cs typeface="Calibri" panose="020F0502020204030204" pitchFamily="34" charset="0"/>
              </a:rPr>
              <a:t>attributable to such gross receipts</a:t>
            </a:r>
            <a:r>
              <a:rPr lang="en-US" sz="2000" dirty="0">
                <a:latin typeface="Calibri" panose="020F0502020204030204" pitchFamily="34" charset="0"/>
                <a:cs typeface="Calibri" panose="020F0502020204030204" pitchFamily="34" charset="0"/>
              </a:rPr>
              <a:t>. </a:t>
            </a:r>
          </a:p>
          <a:p>
            <a:pPr lvl="1"/>
            <a:r>
              <a:rPr lang="en-US" sz="2000" dirty="0">
                <a:effectLst/>
                <a:latin typeface="Calibri" panose="020F0502020204030204" pitchFamily="34" charset="0"/>
                <a:cs typeface="Calibri" panose="020F0502020204030204" pitchFamily="34" charset="0"/>
              </a:rPr>
              <a:t>Whether a cost or expense is significant is determined based on whether the item of cost or expense constitutes a </a:t>
            </a:r>
            <a:r>
              <a:rPr lang="en-US" sz="2000" i="1" dirty="0">
                <a:effectLst/>
                <a:latin typeface="Calibri" panose="020F0502020204030204" pitchFamily="34" charset="0"/>
                <a:cs typeface="Calibri" panose="020F0502020204030204" pitchFamily="34" charset="0"/>
              </a:rPr>
              <a:t>significant portion </a:t>
            </a:r>
            <a:r>
              <a:rPr lang="en-US" sz="2000" dirty="0">
                <a:effectLst/>
                <a:latin typeface="Calibri" panose="020F0502020204030204" pitchFamily="34" charset="0"/>
                <a:cs typeface="Calibri" panose="020F0502020204030204" pitchFamily="34" charset="0"/>
              </a:rPr>
              <a:t>of the taxpayers’ total costs and expenses. </a:t>
            </a:r>
          </a:p>
          <a:p>
            <a:pPr lvl="2"/>
            <a:r>
              <a:rPr lang="en-US" sz="2000" dirty="0">
                <a:effectLst/>
                <a:latin typeface="Calibri" panose="020F0502020204030204" pitchFamily="34" charset="0"/>
                <a:cs typeface="Calibri" panose="020F0502020204030204" pitchFamily="34" charset="0"/>
              </a:rPr>
              <a:t>Costs and expenses related to </a:t>
            </a:r>
            <a:r>
              <a:rPr lang="en-US" sz="2000" i="1" dirty="0">
                <a:effectLst/>
                <a:latin typeface="Calibri" panose="020F0502020204030204" pitchFamily="34" charset="0"/>
                <a:cs typeface="Calibri" panose="020F0502020204030204" pitchFamily="34" charset="0"/>
              </a:rPr>
              <a:t>capital expenditures, interest, rents, royalties, wages or other payments for services, and research and experimentation </a:t>
            </a:r>
            <a:r>
              <a:rPr lang="en-US" sz="2000" dirty="0">
                <a:effectLst/>
                <a:latin typeface="Calibri" panose="020F0502020204030204" pitchFamily="34" charset="0"/>
                <a:cs typeface="Calibri" panose="020F0502020204030204" pitchFamily="34" charset="0"/>
              </a:rPr>
              <a:t>are always treated as significant costs or expense</a:t>
            </a:r>
          </a:p>
          <a:p>
            <a:pPr lvl="2"/>
            <a:r>
              <a:rPr lang="en-US" sz="2000" b="1" dirty="0">
                <a:latin typeface="Calibri" panose="020F0502020204030204" pitchFamily="34" charset="0"/>
                <a:cs typeface="Calibri" panose="020F0502020204030204" pitchFamily="34" charset="0"/>
              </a:rPr>
              <a:t>But</a:t>
            </a:r>
            <a:r>
              <a:rPr lang="en-US" sz="2000" dirty="0">
                <a:latin typeface="Calibri" panose="020F0502020204030204" pitchFamily="34" charset="0"/>
                <a:cs typeface="Calibri" panose="020F0502020204030204" pitchFamily="34" charset="0"/>
              </a:rPr>
              <a:t> f</a:t>
            </a:r>
            <a:r>
              <a:rPr lang="en-US" sz="2000" dirty="0">
                <a:effectLst/>
                <a:latin typeface="Calibri" panose="020F0502020204030204" pitchFamily="34" charset="0"/>
                <a:cs typeface="Calibri" panose="020F0502020204030204" pitchFamily="34" charset="0"/>
              </a:rPr>
              <a:t>oreign tax law permits recovery of significant costs and expenses even if certain costs or expenses </a:t>
            </a:r>
            <a:r>
              <a:rPr lang="en-US" sz="2000" dirty="0">
                <a:latin typeface="Calibri" panose="020F0502020204030204" pitchFamily="34" charset="0"/>
                <a:cs typeface="Calibri" panose="020F0502020204030204" pitchFamily="34" charset="0"/>
              </a:rPr>
              <a:t>are</a:t>
            </a:r>
            <a:r>
              <a:rPr lang="en-US" sz="2000" dirty="0">
                <a:effectLst/>
                <a:latin typeface="Calibri" panose="020F0502020204030204" pitchFamily="34" charset="0"/>
                <a:cs typeface="Calibri" panose="020F0502020204030204" pitchFamily="34" charset="0"/>
              </a:rPr>
              <a:t> disallowed, </a:t>
            </a:r>
            <a:r>
              <a:rPr lang="en-US" sz="2000" i="1" dirty="0">
                <a:effectLst/>
                <a:latin typeface="Calibri" panose="020F0502020204030204" pitchFamily="34" charset="0"/>
                <a:cs typeface="Calibri" panose="020F0502020204030204" pitchFamily="34" charset="0"/>
              </a:rPr>
              <a:t>if such disallowance is consistent with the principles underlying the disallowances required under the IRC</a:t>
            </a:r>
            <a:r>
              <a:rPr lang="en-US" sz="2000" dirty="0">
                <a:effectLst/>
                <a:latin typeface="Calibri" panose="020F0502020204030204" pitchFamily="34" charset="0"/>
                <a:cs typeface="Calibri" panose="020F0502020204030204" pitchFamily="34" charset="0"/>
              </a:rPr>
              <a:t>, including disallowances intended to limit base erosion or profit shifting, e.g</a:t>
            </a:r>
            <a:r>
              <a:rPr lang="en-US" sz="2000" dirty="0">
                <a:latin typeface="Calibri" panose="020F0502020204030204" pitchFamily="34" charset="0"/>
                <a:cs typeface="Calibri" panose="020F0502020204030204" pitchFamily="34" charset="0"/>
              </a:rPr>
              <a:t>., interest limited to 10% of TI</a:t>
            </a:r>
          </a:p>
          <a:p>
            <a:pPr lvl="2"/>
            <a:r>
              <a:rPr lang="en-US" sz="2000" dirty="0">
                <a:latin typeface="Calibri" panose="020F0502020204030204" pitchFamily="34" charset="0"/>
                <a:cs typeface="Calibri" panose="020F0502020204030204" pitchFamily="34" charset="0"/>
              </a:rPr>
              <a:t>Bank tax of 1% of gross amt of interest</a:t>
            </a:r>
          </a:p>
          <a:p>
            <a:pPr lvl="2"/>
            <a:r>
              <a:rPr lang="en-US" sz="2000" dirty="0">
                <a:latin typeface="Calibri" panose="020F0502020204030204" pitchFamily="34" charset="0"/>
                <a:cs typeface="Calibri" panose="020F0502020204030204" pitchFamily="34" charset="0"/>
              </a:rPr>
              <a:t>Country X tax limits interest expense to 30% of EBITDA</a:t>
            </a:r>
          </a:p>
          <a:p>
            <a:pPr lvl="2"/>
            <a:r>
              <a:rPr lang="en-US" sz="2000" dirty="0">
                <a:latin typeface="Calibri" panose="020F0502020204030204" pitchFamily="34" charset="0"/>
                <a:cs typeface="Calibri" panose="020F0502020204030204" pitchFamily="34" charset="0"/>
              </a:rPr>
              <a:t>Gross tax on wages</a:t>
            </a:r>
          </a:p>
          <a:p>
            <a:pPr lvl="2"/>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Cost Recovery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1.901-2(b)(4))</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43036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E4B3B7-E6FC-7297-EBCB-C9AAAF8F218B}"/>
              </a:ext>
            </a:extLst>
          </p:cNvPr>
          <p:cNvSpPr>
            <a:spLocks noGrp="1"/>
          </p:cNvSpPr>
          <p:nvPr>
            <p:ph idx="1"/>
          </p:nvPr>
        </p:nvSpPr>
        <p:spPr/>
        <p:txBody>
          <a:bodyPr/>
          <a:lstStyle/>
          <a:p>
            <a:r>
              <a:rPr lang="en-US" sz="2800" dirty="0"/>
              <a:t>The most controversial part of the new regulations: many foreign taxes may now be non-creditable</a:t>
            </a:r>
          </a:p>
          <a:p>
            <a:endParaRPr lang="en-US" sz="2800" dirty="0"/>
          </a:p>
          <a:p>
            <a:r>
              <a:rPr lang="en-US" sz="2800" dirty="0"/>
              <a:t>One aim of these provisions is to prevent </a:t>
            </a:r>
            <a:r>
              <a:rPr lang="en-US" sz="2800" i="1" dirty="0"/>
              <a:t>digital services taxes </a:t>
            </a:r>
            <a:r>
              <a:rPr lang="en-US" sz="2800" dirty="0"/>
              <a:t>and other </a:t>
            </a:r>
            <a:r>
              <a:rPr lang="en-US" sz="2800" i="1" dirty="0"/>
              <a:t>destination based foreign taxes </a:t>
            </a:r>
            <a:r>
              <a:rPr lang="en-US" sz="2800" dirty="0"/>
              <a:t>from being creditable</a:t>
            </a:r>
          </a:p>
          <a:p>
            <a:endParaRPr lang="en-US" sz="2800" dirty="0"/>
          </a:p>
          <a:p>
            <a:r>
              <a:rPr lang="en-US" sz="2800" dirty="0"/>
              <a:t>Attribution requirement applies differently depending on whether the taxpayer is a nonresident or resident.</a:t>
            </a:r>
          </a:p>
        </p:txBody>
      </p:sp>
      <p:sp>
        <p:nvSpPr>
          <p:cNvPr id="3" name="Title 2">
            <a:extLst>
              <a:ext uri="{FF2B5EF4-FFF2-40B4-BE49-F238E27FC236}">
                <a16:creationId xmlns:a16="http://schemas.microsoft.com/office/drawing/2014/main" id="{2658A723-6775-A61E-C73D-0DF560DE3E1E}"/>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endParaRPr lang="en-US" dirty="0"/>
          </a:p>
        </p:txBody>
      </p:sp>
      <p:sp>
        <p:nvSpPr>
          <p:cNvPr id="4" name="Slide Number Placeholder 3">
            <a:extLst>
              <a:ext uri="{FF2B5EF4-FFF2-40B4-BE49-F238E27FC236}">
                <a16:creationId xmlns:a16="http://schemas.microsoft.com/office/drawing/2014/main" id="{35661B3D-940D-1B77-CF52-E689AAC8DC06}"/>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1E77390E-05F7-A223-2EA5-D696CFD70C0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24077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D1881-E680-0E4C-1A6B-45BA065318A6}"/>
              </a:ext>
            </a:extLst>
          </p:cNvPr>
          <p:cNvSpPr>
            <a:spLocks noGrp="1"/>
          </p:cNvSpPr>
          <p:nvPr>
            <p:ph idx="1"/>
          </p:nvPr>
        </p:nvSpPr>
        <p:spPr>
          <a:xfrm>
            <a:off x="384048" y="533400"/>
            <a:ext cx="8458200" cy="5909088"/>
          </a:xfrm>
        </p:spPr>
        <p:txBody>
          <a:bodyPr>
            <a:normAutofit fontScale="92500" lnSpcReduction="20000"/>
          </a:bodyPr>
          <a:lstStyle/>
          <a:p>
            <a:r>
              <a:rPr lang="en-US" sz="2000" dirty="0"/>
              <a:t>Gross income and costs in foreign tax base must satisfy the following requirements:</a:t>
            </a:r>
          </a:p>
          <a:p>
            <a:r>
              <a:rPr lang="en-US" sz="2000" b="1" dirty="0"/>
              <a:t>Income attribution based on activities</a:t>
            </a:r>
            <a:r>
              <a:rPr lang="en-US" sz="2000" dirty="0"/>
              <a:t> </a:t>
            </a:r>
          </a:p>
          <a:p>
            <a:pPr lvl="1"/>
            <a:r>
              <a:rPr lang="en-US" sz="1800" dirty="0"/>
              <a:t>Foreign tax base limited to gross receipts and costs that are attributable, under reasonable principles, to the </a:t>
            </a:r>
            <a:r>
              <a:rPr lang="en-US" sz="1800" b="1" dirty="0"/>
              <a:t>nonresident’s activities within the foreign country </a:t>
            </a:r>
            <a:r>
              <a:rPr lang="en-US" sz="1800" dirty="0"/>
              <a:t>imposing the foreign tax (including the nonresident’s functions, assets, and risks located in the foreign country). </a:t>
            </a:r>
          </a:p>
          <a:p>
            <a:pPr lvl="1"/>
            <a:r>
              <a:rPr lang="en-US" sz="1800" dirty="0"/>
              <a:t>Gross receipts attributable under ECI principles are ok, but </a:t>
            </a:r>
            <a:r>
              <a:rPr lang="en-US" sz="1800" b="1" dirty="0"/>
              <a:t>not </a:t>
            </a:r>
            <a:r>
              <a:rPr lang="en-US" sz="1800" dirty="0"/>
              <a:t>rules that take into account as a significant factor the mere </a:t>
            </a:r>
            <a:r>
              <a:rPr lang="en-US" sz="1800" i="1" dirty="0"/>
              <a:t>location of customers, users, or any other similar destination- based criterion, or the mere location of persons from whom the nonresident makes purchases in the foreign country. </a:t>
            </a:r>
          </a:p>
          <a:p>
            <a:pPr lvl="1"/>
            <a:r>
              <a:rPr lang="en-US" sz="1800" dirty="0"/>
              <a:t>Also, no deemed T/B or PE or gross receipt or costs based on activities of another person (other than an agent acting on behalf of the NR)</a:t>
            </a:r>
          </a:p>
          <a:p>
            <a:r>
              <a:rPr lang="en-US" sz="2000" b="1" dirty="0"/>
              <a:t>Income attribution based on source</a:t>
            </a:r>
          </a:p>
          <a:p>
            <a:pPr lvl="1"/>
            <a:r>
              <a:rPr lang="en-US" sz="2000" dirty="0">
                <a:effectLst/>
                <a:latin typeface="Melior"/>
              </a:rPr>
              <a:t>Amount of gross income arising from gross receipts (other than gross receipts from sales or other dispositions of property) included in foreign tax base is limited to gross income arising from sources within the foreign country that imposes the tax, and the </a:t>
            </a:r>
            <a:r>
              <a:rPr lang="en-US" sz="2000" b="1" dirty="0">
                <a:effectLst/>
                <a:latin typeface="Melior"/>
              </a:rPr>
              <a:t>sourcing rules of the foreign tax law are reasonably similar to the sourcing rules that apply under the IRC</a:t>
            </a:r>
          </a:p>
          <a:p>
            <a:pPr lvl="1"/>
            <a:r>
              <a:rPr lang="en-US" sz="2000" b="1" dirty="0">
                <a:latin typeface="Melior"/>
              </a:rPr>
              <a:t>Services: where performed; not the location of the service recipient</a:t>
            </a:r>
          </a:p>
          <a:p>
            <a:pPr lvl="1"/>
            <a:r>
              <a:rPr lang="en-US" sz="1800" b="1" dirty="0"/>
              <a:t>Royalties: place of use or right to use the IP</a:t>
            </a:r>
          </a:p>
          <a:p>
            <a:pPr lvl="1"/>
            <a:r>
              <a:rPr lang="en-US" sz="1800" b="1" dirty="0"/>
              <a:t>Sale of Property: must be included in tax base based on activities or situs of property; not source</a:t>
            </a:r>
          </a:p>
        </p:txBody>
      </p:sp>
      <p:sp>
        <p:nvSpPr>
          <p:cNvPr id="3" name="Title 2">
            <a:extLst>
              <a:ext uri="{FF2B5EF4-FFF2-40B4-BE49-F238E27FC236}">
                <a16:creationId xmlns:a16="http://schemas.microsoft.com/office/drawing/2014/main" id="{1A98D187-2B47-D2A2-1C29-0E2674040110}"/>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61C1ACA9-082C-444F-B45D-709C1752DC50}"/>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4B8FC602-A6C5-73D9-994A-0F208D414E60}"/>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2745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B92294-29D7-39C4-5437-24FBE3176F10}"/>
              </a:ext>
            </a:extLst>
          </p:cNvPr>
          <p:cNvSpPr>
            <a:spLocks noGrp="1"/>
          </p:cNvSpPr>
          <p:nvPr>
            <p:ph idx="1"/>
          </p:nvPr>
        </p:nvSpPr>
        <p:spPr/>
        <p:txBody>
          <a:bodyPr/>
          <a:lstStyle/>
          <a:p>
            <a:r>
              <a:rPr lang="en-US" b="1" dirty="0"/>
              <a:t>Attribution based on situs of property</a:t>
            </a:r>
          </a:p>
          <a:p>
            <a:pPr lvl="1"/>
            <a:r>
              <a:rPr lang="en-US" dirty="0"/>
              <a:t>Income from sale of property including stock or partnership must be attributable to gross receipts from the disposition of real property located in the foreign country, or an interest in a resident entity that owns the real property, under rules reasonably similar to the U.S. FIRPTA rules, or</a:t>
            </a:r>
          </a:p>
          <a:p>
            <a:pPr lvl="1"/>
            <a:r>
              <a:rPr lang="en-US" dirty="0"/>
              <a:t>Property forming part of business property forming part of business property of a taxable presence in the foreign country under rules similar to the ECI rules</a:t>
            </a:r>
          </a:p>
          <a:p>
            <a:pPr lvl="1"/>
            <a:r>
              <a:rPr lang="en-US" dirty="0"/>
              <a:t>Many Lat. Amer. and Asian countries impose capital gains taxes on nonresidents.</a:t>
            </a:r>
          </a:p>
          <a:p>
            <a:pPr lvl="1"/>
            <a:endParaRPr lang="en-US" dirty="0"/>
          </a:p>
          <a:p>
            <a:endParaRPr lang="en-US" b="1" dirty="0"/>
          </a:p>
        </p:txBody>
      </p:sp>
      <p:sp>
        <p:nvSpPr>
          <p:cNvPr id="3" name="Title 2">
            <a:extLst>
              <a:ext uri="{FF2B5EF4-FFF2-40B4-BE49-F238E27FC236}">
                <a16:creationId xmlns:a16="http://schemas.microsoft.com/office/drawing/2014/main" id="{7596D945-7078-50DB-B567-0F0080387E9B}"/>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CD9DD15B-5E0C-EB53-623E-AF44B1A4C3E1}"/>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3DCD2516-0288-DF5F-8000-1695434047D4}"/>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792882733"/>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6061</TotalTime>
  <Words>2228</Words>
  <Application>Microsoft Macintosh PowerPoint</Application>
  <PresentationFormat>On-screen Show (4:3)</PresentationFormat>
  <Paragraphs>211</Paragraphs>
  <Slides>19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NSimSun</vt:lpstr>
      <vt:lpstr>Arial</vt:lpstr>
      <vt:lpstr>Calibri</vt:lpstr>
      <vt:lpstr>Calibri Regular</vt:lpstr>
      <vt:lpstr>Courier New</vt:lpstr>
      <vt:lpstr>Melior</vt:lpstr>
      <vt:lpstr>Wingdings</vt:lpstr>
      <vt:lpstr>Wingdings 2</vt:lpstr>
      <vt:lpstr>CG Body - Standard</vt:lpstr>
      <vt:lpstr>Foreign Tax Credit</vt:lpstr>
      <vt:lpstr>Foreign Tax Credit Regulations</vt:lpstr>
      <vt:lpstr>Foreign Income Taxes:  Regs. §1.901-2</vt:lpstr>
      <vt:lpstr>FTC Regulations:  Realization )(Reg. §1.901-2(b)(2)(C))</vt:lpstr>
      <vt:lpstr>FTC Regulations:  Gross Receipts (Reg. §1.901-2(b)(3))</vt:lpstr>
      <vt:lpstr>FTC Regulations:  Cost Recovery (Reg. §1.901-2(b)(4))</vt:lpstr>
      <vt:lpstr>FTC Regulations:  Attribution Requirement (Reg. §1.901-2(b)(5))</vt:lpstr>
      <vt:lpstr>FTC Regulations:  Attribution Requirement for Nonresidents (Reg. §1.901-2(b)(5)(i))</vt:lpstr>
      <vt:lpstr>FTC Regulations:  Attribution Requirement for Nonresidents (Reg. §1.901-2(b)(5)(i))</vt:lpstr>
      <vt:lpstr>Foreign Income Taxes:  Regs. §1.901-2</vt:lpstr>
      <vt:lpstr>Foreign Tax Credit Regulations: Net Income</vt:lpstr>
      <vt:lpstr>PPL v. CIR</vt:lpstr>
      <vt:lpstr>Foreign Tax Credit: Soak-up Taxes and In-lieu Taxes</vt:lpstr>
      <vt:lpstr>Deemed Paid Taxes:  Section 902</vt:lpstr>
      <vt:lpstr>Deemed Paid Taxes:  Section 902</vt:lpstr>
      <vt:lpstr>Taxes Paid by 2nd-6th Tier Subsidiaries</vt:lpstr>
      <vt:lpstr>Guardian Industries</vt:lpstr>
      <vt:lpstr>901 Regulations:  Reg. 1.901-2(f)(3)(i)</vt:lpstr>
      <vt:lpstr>New Section 909: FTC Splitter Arrangements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165</cp:revision>
  <dcterms:created xsi:type="dcterms:W3CDTF">2010-03-30T10:19:42Z</dcterms:created>
  <dcterms:modified xsi:type="dcterms:W3CDTF">2022-04-18T11:53:28Z</dcterms:modified>
</cp:coreProperties>
</file>