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0"/>
  </p:notesMasterIdLst>
  <p:handoutMasterIdLst>
    <p:handoutMasterId r:id="rId41"/>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9" r:id="rId37"/>
    <p:sldId id="317" r:id="rId38"/>
    <p:sldId id="316" r:id="rId39"/>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277" dt="2022-01-28T15:10:15.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25" autoAdjust="0"/>
    <p:restoredTop sz="96166" autoAdjust="0"/>
  </p:normalViewPr>
  <p:slideViewPr>
    <p:cSldViewPr>
      <p:cViewPr varScale="1">
        <p:scale>
          <a:sx n="99" d="100"/>
          <a:sy n="99" d="100"/>
        </p:scale>
        <p:origin x="168" y="248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8.xml"/><Relationship Id="rId5" Type="http://schemas.openxmlformats.org/officeDocument/2006/relationships/slide" Target="slides/slide31.xml"/><Relationship Id="rId10" Type="http://schemas.openxmlformats.org/officeDocument/2006/relationships/slide" Target="slides/slide37.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custSel addSld modSld sldOrd">
      <pc:chgData name="Jeffrey M. Colon" userId="615143b1-cdee-493d-9a9d-1565ce8666d9" providerId="ADAL" clId="{431202E0-85BF-4E40-A16C-DEDB963CAD3B}" dt="2022-01-28T15:18:10.587" v="660" actId="20577"/>
      <pc:docMkLst>
        <pc:docMk/>
      </pc:docMkLst>
      <pc:sldChg chg="modSp mod ord modAnim">
        <pc:chgData name="Jeffrey M. Colon" userId="615143b1-cdee-493d-9a9d-1565ce8666d9" providerId="ADAL" clId="{431202E0-85BF-4E40-A16C-DEDB963CAD3B}" dt="2022-01-28T14:05:24.885" v="531" actId="20577"/>
        <pc:sldMkLst>
          <pc:docMk/>
          <pc:sldMk cId="0" sldId="260"/>
        </pc:sldMkLst>
        <pc:spChg chg="mod">
          <ac:chgData name="Jeffrey M. Colon" userId="615143b1-cdee-493d-9a9d-1565ce8666d9" providerId="ADAL" clId="{431202E0-85BF-4E40-A16C-DEDB963CAD3B}" dt="2022-01-28T14:05:24.885" v="531" actId="20577"/>
          <ac:spMkLst>
            <pc:docMk/>
            <pc:sldMk cId="0" sldId="260"/>
            <ac:spMk id="6147" creationId="{00000000-0000-0000-0000-000000000000}"/>
          </ac:spMkLst>
        </pc:spChg>
      </pc:sldChg>
      <pc:sldChg chg="ord">
        <pc:chgData name="Jeffrey M. Colon" userId="615143b1-cdee-493d-9a9d-1565ce8666d9" providerId="ADAL" clId="{431202E0-85BF-4E40-A16C-DEDB963CAD3B}" dt="2022-01-28T14:04:26.196" v="526" actId="20578"/>
        <pc:sldMkLst>
          <pc:docMk/>
          <pc:sldMk cId="0" sldId="261"/>
        </pc:sldMkLst>
      </pc:sldChg>
      <pc:sldChg chg="addSp modSp mod ord modAnim">
        <pc:chgData name="Jeffrey M. Colon" userId="615143b1-cdee-493d-9a9d-1565ce8666d9" providerId="ADAL" clId="{431202E0-85BF-4E40-A16C-DEDB963CAD3B}" dt="2022-01-28T14:17:40.328" v="541"/>
        <pc:sldMkLst>
          <pc:docMk/>
          <pc:sldMk cId="0" sldId="263"/>
        </pc:sldMkLst>
        <pc:spChg chg="add mod">
          <ac:chgData name="Jeffrey M. Colon" userId="615143b1-cdee-493d-9a9d-1565ce8666d9" providerId="ADAL" clId="{431202E0-85BF-4E40-A16C-DEDB963CAD3B}" dt="2022-01-28T14:16:43.397" v="536" actId="767"/>
          <ac:spMkLst>
            <pc:docMk/>
            <pc:sldMk cId="0" sldId="263"/>
            <ac:spMk id="2" creationId="{5A957FF7-F702-D544-A4E8-3C263CA3B8A0}"/>
          </ac:spMkLst>
        </pc:spChg>
        <pc:spChg chg="mod">
          <ac:chgData name="Jeffrey M. Colon" userId="615143b1-cdee-493d-9a9d-1565ce8666d9" providerId="ADAL" clId="{431202E0-85BF-4E40-A16C-DEDB963CAD3B}" dt="2022-01-28T14:16:42.309" v="535" actId="14100"/>
          <ac:spMkLst>
            <pc:docMk/>
            <pc:sldMk cId="0" sldId="263"/>
            <ac:spMk id="9219" creationId="{00000000-0000-0000-0000-000000000000}"/>
          </ac:spMkLst>
        </pc:spChg>
      </pc:sldChg>
      <pc:sldChg chg="modSp modAnim">
        <pc:chgData name="Jeffrey M. Colon" userId="615143b1-cdee-493d-9a9d-1565ce8666d9" providerId="ADAL" clId="{431202E0-85BF-4E40-A16C-DEDB963CAD3B}" dt="2022-01-28T14:21:42.686" v="552" actId="20577"/>
        <pc:sldMkLst>
          <pc:docMk/>
          <pc:sldMk cId="0" sldId="264"/>
        </pc:sldMkLst>
        <pc:spChg chg="mod">
          <ac:chgData name="Jeffrey M. Colon" userId="615143b1-cdee-493d-9a9d-1565ce8666d9" providerId="ADAL" clId="{431202E0-85BF-4E40-A16C-DEDB963CAD3B}" dt="2022-01-28T14:21:42.686" v="552" actId="20577"/>
          <ac:spMkLst>
            <pc:docMk/>
            <pc:sldMk cId="0" sldId="264"/>
            <ac:spMk id="10243" creationId="{00000000-0000-0000-0000-000000000000}"/>
          </ac:spMkLst>
        </pc:spChg>
      </pc:sldChg>
      <pc:sldChg chg="modSp mod">
        <pc:chgData name="Jeffrey M. Colon" userId="615143b1-cdee-493d-9a9d-1565ce8666d9" providerId="ADAL" clId="{431202E0-85BF-4E40-A16C-DEDB963CAD3B}" dt="2022-01-28T14:22:26.801" v="553" actId="12"/>
        <pc:sldMkLst>
          <pc:docMk/>
          <pc:sldMk cId="2698769287" sldId="291"/>
        </pc:sldMkLst>
        <pc:spChg chg="mod">
          <ac:chgData name="Jeffrey M. Colon" userId="615143b1-cdee-493d-9a9d-1565ce8666d9" providerId="ADAL" clId="{431202E0-85BF-4E40-A16C-DEDB963CAD3B}" dt="2022-01-28T14:22:26.801" v="553" actId="12"/>
          <ac:spMkLst>
            <pc:docMk/>
            <pc:sldMk cId="2698769287" sldId="291"/>
            <ac:spMk id="3079" creationId="{00000000-0000-0000-0000-000000000000}"/>
          </ac:spMkLst>
        </pc:spChg>
        <pc:spChg chg="mod">
          <ac:chgData name="Jeffrey M. Colon" userId="615143b1-cdee-493d-9a9d-1565ce8666d9" providerId="ADAL" clId="{431202E0-85BF-4E40-A16C-DEDB963CAD3B}" dt="2022-01-28T13:40:30.956" v="432" actId="1076"/>
          <ac:spMkLst>
            <pc:docMk/>
            <pc:sldMk cId="2698769287" sldId="291"/>
            <ac:spMk id="3084" creationId="{00000000-0000-0000-0000-000000000000}"/>
          </ac:spMkLst>
        </pc:spChg>
      </pc:sldChg>
      <pc:sldChg chg="modAnim">
        <pc:chgData name="Jeffrey M. Colon" userId="615143b1-cdee-493d-9a9d-1565ce8666d9" providerId="ADAL" clId="{431202E0-85BF-4E40-A16C-DEDB963CAD3B}" dt="2022-01-28T14:23:23.603" v="555"/>
        <pc:sldMkLst>
          <pc:docMk/>
          <pc:sldMk cId="0" sldId="294"/>
        </pc:sldMkLst>
      </pc:sldChg>
      <pc:sldChg chg="modAnim">
        <pc:chgData name="Jeffrey M. Colon" userId="615143b1-cdee-493d-9a9d-1565ce8666d9" providerId="ADAL" clId="{431202E0-85BF-4E40-A16C-DEDB963CAD3B}" dt="2022-01-28T14:23:44.709" v="557"/>
        <pc:sldMkLst>
          <pc:docMk/>
          <pc:sldMk cId="0" sldId="297"/>
        </pc:sldMkLst>
      </pc:sldChg>
      <pc:sldChg chg="modSp mod modAnim">
        <pc:chgData name="Jeffrey M. Colon" userId="615143b1-cdee-493d-9a9d-1565ce8666d9" providerId="ADAL" clId="{431202E0-85BF-4E40-A16C-DEDB963CAD3B}" dt="2022-01-28T14:24:09.082" v="560"/>
        <pc:sldMkLst>
          <pc:docMk/>
          <pc:sldMk cId="0" sldId="298"/>
        </pc:sldMkLst>
        <pc:spChg chg="mod">
          <ac:chgData name="Jeffrey M. Colon" userId="615143b1-cdee-493d-9a9d-1565ce8666d9" providerId="ADAL" clId="{431202E0-85BF-4E40-A16C-DEDB963CAD3B}" dt="2022-01-28T14:23:58.869" v="558" actId="403"/>
          <ac:spMkLst>
            <pc:docMk/>
            <pc:sldMk cId="0" sldId="298"/>
            <ac:spMk id="17411" creationId="{00000000-0000-0000-0000-000000000000}"/>
          </ac:spMkLst>
        </pc:spChg>
      </pc:sldChg>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modAnim">
        <pc:chgData name="Jeffrey M. Colon" userId="615143b1-cdee-493d-9a9d-1565ce8666d9" providerId="ADAL" clId="{431202E0-85BF-4E40-A16C-DEDB963CAD3B}" dt="2022-01-28T14:25:37.062" v="568"/>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Anim">
        <pc:chgData name="Jeffrey M. Colon" userId="615143b1-cdee-493d-9a9d-1565ce8666d9" providerId="ADAL" clId="{431202E0-85BF-4E40-A16C-DEDB963CAD3B}" dt="2022-01-28T14:26:10.436" v="571"/>
        <pc:sldMkLst>
          <pc:docMk/>
          <pc:sldMk cId="0" sldId="307"/>
        </pc:sldMkLst>
      </pc:sldChg>
      <pc:sldChg chg="modSp">
        <pc:chgData name="Jeffrey M. Colon" userId="615143b1-cdee-493d-9a9d-1565ce8666d9" providerId="ADAL" clId="{431202E0-85BF-4E40-A16C-DEDB963CAD3B}" dt="2022-01-28T14:26:18.233" v="572" actId="15"/>
        <pc:sldMkLst>
          <pc:docMk/>
          <pc:sldMk cId="0" sldId="308"/>
        </pc:sldMkLst>
        <pc:spChg chg="mod">
          <ac:chgData name="Jeffrey M. Colon" userId="615143b1-cdee-493d-9a9d-1565ce8666d9" providerId="ADAL" clId="{431202E0-85BF-4E40-A16C-DEDB963CAD3B}" dt="2022-01-28T14:26:18.233" v="572" actId="15"/>
          <ac:spMkLst>
            <pc:docMk/>
            <pc:sldMk cId="0" sldId="308"/>
            <ac:spMk id="109571"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8T14:26:45.515" v="573" actId="403"/>
        <pc:sldMkLst>
          <pc:docMk/>
          <pc:sldMk cId="0" sldId="311"/>
        </pc:sldMkLst>
        <pc:spChg chg="mod">
          <ac:chgData name="Jeffrey M. Colon" userId="615143b1-cdee-493d-9a9d-1565ce8666d9" providerId="ADAL" clId="{431202E0-85BF-4E40-A16C-DEDB963CAD3B}" dt="2022-01-28T14:26:45.515" v="573" actId="403"/>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8T15:10:15.240" v="574" actId="113"/>
        <pc:sldMkLst>
          <pc:docMk/>
          <pc:sldMk cId="0" sldId="316"/>
        </pc:sldMkLst>
        <pc:spChg chg="mod">
          <ac:chgData name="Jeffrey M. Colon" userId="615143b1-cdee-493d-9a9d-1565ce8666d9" providerId="ADAL" clId="{431202E0-85BF-4E40-A16C-DEDB963CAD3B}" dt="2022-01-28T15:10:15.240" v="574" actId="113"/>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sldChg chg="modSp new mod">
        <pc:chgData name="Jeffrey M. Colon" userId="615143b1-cdee-493d-9a9d-1565ce8666d9" providerId="ADAL" clId="{431202E0-85BF-4E40-A16C-DEDB963CAD3B}" dt="2022-01-28T15:18:10.587" v="660" actId="20577"/>
        <pc:sldMkLst>
          <pc:docMk/>
          <pc:sldMk cId="3511926683" sldId="319"/>
        </pc:sldMkLst>
        <pc:spChg chg="mod">
          <ac:chgData name="Jeffrey M. Colon" userId="615143b1-cdee-493d-9a9d-1565ce8666d9" providerId="ADAL" clId="{431202E0-85BF-4E40-A16C-DEDB963CAD3B}" dt="2022-01-28T15:18:10.587" v="660" actId="20577"/>
          <ac:spMkLst>
            <pc:docMk/>
            <pc:sldMk cId="3511926683" sldId="319"/>
            <ac:spMk id="2" creationId="{F857D0BA-1BDB-9B4E-A960-63E280CDFD83}"/>
          </ac:spMkLst>
        </pc:spChg>
        <pc:spChg chg="mod">
          <ac:chgData name="Jeffrey M. Colon" userId="615143b1-cdee-493d-9a9d-1565ce8666d9" providerId="ADAL" clId="{431202E0-85BF-4E40-A16C-DEDB963CAD3B}" dt="2022-01-28T15:12:54.457" v="632" actId="20577"/>
          <ac:spMkLst>
            <pc:docMk/>
            <pc:sldMk cId="3511926683" sldId="319"/>
            <ac:spMk id="3" creationId="{B5C999A2-D6F1-304F-8856-9BD5D0ECF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38</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384048" y="405003"/>
            <a:ext cx="8375904" cy="31085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nchor="ctr">
            <a:spAutoFit/>
          </a:bodyPr>
          <a:lstStyle/>
          <a:p>
            <a:pPr marL="342900" indent="-342900">
              <a:buFont typeface="Arial" panose="020B0604020202020204" pitchFamily="34" charset="0"/>
              <a:buChar char="•"/>
            </a:pPr>
            <a:r>
              <a:rPr lang="en-US" sz="2000" b="0" dirty="0"/>
              <a:t>HF enters into long equity swap with Bank under which:</a:t>
            </a:r>
          </a:p>
          <a:p>
            <a:pPr marL="800100" lvl="1" indent="-342900">
              <a:buFont typeface="Arial" panose="020B0604020202020204" pitchFamily="34" charset="0"/>
              <a:buChar char="•"/>
            </a:pPr>
            <a:r>
              <a:rPr lang="en-US" sz="2000" b="0" dirty="0"/>
              <a:t>Bank pays appreciation and dividends, and</a:t>
            </a:r>
          </a:p>
          <a:p>
            <a:pPr marL="800100" lvl="1" indent="-342900">
              <a:buFont typeface="Arial" panose="020B0604020202020204" pitchFamily="34" charset="0"/>
              <a:buChar char="•"/>
            </a:pPr>
            <a:r>
              <a:rPr lang="en-US" sz="2000" b="0" dirty="0"/>
              <a:t>HF pays depreciation and LIBOR + 25 bps with respect to 1MM shares of IBM, with a current price of $84.  </a:t>
            </a:r>
          </a:p>
          <a:p>
            <a:pPr marL="342900" indent="-342900">
              <a:buFont typeface="Arial" panose="020B0604020202020204" pitchFamily="34" charset="0"/>
              <a:buChar char="•"/>
            </a:pPr>
            <a:r>
              <a:rPr lang="en-US" sz="2000" b="0" dirty="0"/>
              <a:t>The notional amount at signing is $84M (1MM * $84/share) and LIBOR is 3%.  </a:t>
            </a:r>
          </a:p>
          <a:p>
            <a:pPr marL="342900" indent="-342900">
              <a:buFont typeface="Arial" panose="020B0604020202020204" pitchFamily="34" charset="0"/>
              <a:buChar char="•"/>
            </a:pPr>
            <a:r>
              <a:rPr lang="en-US" sz="2000" b="0" dirty="0"/>
              <a:t>If the price of IBM is $100 at termination, Bank pays 16M ($100-$84)*1MM minus 2.73M (3.25% * $84MM).</a:t>
            </a:r>
            <a:r>
              <a:rPr lang="en-US" sz="2800" b="0" dirty="0"/>
              <a:t> </a:t>
            </a:r>
          </a:p>
          <a:p>
            <a:pPr marL="342900" indent="-342900">
              <a:buFont typeface="Arial" panose="020B0604020202020204" pitchFamily="34" charset="0"/>
              <a:buChar char="•"/>
            </a:pPr>
            <a:endParaRPr lang="en-US" sz="2800" b="0" dirty="0"/>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84" name="Text Box 12"/>
          <p:cNvSpPr txBox="1">
            <a:spLocks noChangeArrowheads="1"/>
          </p:cNvSpPr>
          <p:nvPr/>
        </p:nvSpPr>
        <p:spPr bwMode="auto">
          <a:xfrm>
            <a:off x="2940843" y="3774186"/>
            <a:ext cx="2347913"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Although listed as FDAP under section §871(a), performing servicing constitutes engaging in a US T/B, which causes the income to be ECI (§ 864(b)(1))</a:t>
            </a:r>
          </a:p>
          <a:p>
            <a:r>
              <a:rPr lang="en-US" sz="2400" dirty="0"/>
              <a:t>Deferred compensation:  §864(c)(6)</a:t>
            </a:r>
          </a:p>
          <a:p>
            <a:r>
              <a:rPr lang="en-US" sz="24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dirty="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8" grpId="0" animBg="1"/>
      <p:bldP spid="19478" grpId="0"/>
      <p:bldP spid="19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pPr lvl="1"/>
            <a:r>
              <a:rPr lang="en-US" sz="225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to a US 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400" dirty="0"/>
              <a:t>Gain from the sale of PP is not FDAP (Reg. §1.1441-1(b)(2))</a:t>
            </a:r>
          </a:p>
          <a:p>
            <a:pPr>
              <a:lnSpc>
                <a:spcPct val="90000"/>
              </a:lnSpc>
            </a:pPr>
            <a:r>
              <a:rPr lang="en-US" sz="2400" dirty="0"/>
              <a:t>Exception:  Contingent gains from the sale of intellectual property (§871(a)(1)(D))</a:t>
            </a:r>
          </a:p>
          <a:p>
            <a:pPr>
              <a:lnSpc>
                <a:spcPct val="90000"/>
              </a:lnSpc>
            </a:pPr>
            <a:r>
              <a:rPr lang="en-US" sz="2400" dirty="0"/>
              <a:t>Alien present in the US 183 days or more is subject to flat 30% tax on US source capital gain</a:t>
            </a:r>
          </a:p>
          <a:p>
            <a:pPr>
              <a:lnSpc>
                <a:spcPct val="90000"/>
              </a:lnSpc>
            </a:pPr>
            <a:r>
              <a:rPr lang="en-US" sz="2400" dirty="0"/>
              <a:t>Royalties v. Sales/Personal Service Inc. v. Sales: Rev. Rul. 84-78; </a:t>
            </a:r>
            <a:r>
              <a:rPr lang="en-US" sz="2400" u="sng" dirty="0"/>
              <a:t>Wodehouse</a:t>
            </a:r>
            <a:r>
              <a:rPr lang="en-US" sz="2400" dirty="0"/>
              <a:t>, and </a:t>
            </a:r>
            <a:r>
              <a:rPr lang="en-US" sz="2400" u="sng" dirty="0"/>
              <a:t>Cook</a:t>
            </a:r>
            <a:r>
              <a:rPr lang="en-US" sz="3200" dirty="0"/>
              <a:t>  </a:t>
            </a:r>
          </a:p>
        </p:txBody>
      </p:sp>
      <p:sp>
        <p:nvSpPr>
          <p:cNvPr id="11571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7D0BA-1BDB-9B4E-A960-63E280CDFD83}"/>
              </a:ext>
            </a:extLst>
          </p:cNvPr>
          <p:cNvSpPr>
            <a:spLocks noGrp="1"/>
          </p:cNvSpPr>
          <p:nvPr>
            <p:ph idx="1"/>
          </p:nvPr>
        </p:nvSpPr>
        <p:spPr/>
        <p:txBody>
          <a:bodyPr/>
          <a:lstStyle/>
          <a:p>
            <a:r>
              <a:rPr lang="en-US"/>
              <a:t>Proposed changes to SW regs</a:t>
            </a:r>
          </a:p>
          <a:p>
            <a:endParaRPr lang="en-US"/>
          </a:p>
        </p:txBody>
      </p:sp>
      <p:sp>
        <p:nvSpPr>
          <p:cNvPr id="3" name="Title 2">
            <a:extLst>
              <a:ext uri="{FF2B5EF4-FFF2-40B4-BE49-F238E27FC236}">
                <a16:creationId xmlns:a16="http://schemas.microsoft.com/office/drawing/2014/main" id="{B5C999A2-D6F1-304F-8856-9BD5D0ECF7C7}"/>
              </a:ext>
            </a:extLst>
          </p:cNvPr>
          <p:cNvSpPr>
            <a:spLocks noGrp="1"/>
          </p:cNvSpPr>
          <p:nvPr>
            <p:ph type="title"/>
          </p:nvPr>
        </p:nvSpPr>
        <p:spPr/>
        <p:txBody>
          <a:bodyPr/>
          <a:lstStyle/>
          <a:p>
            <a:r>
              <a:rPr lang="en-US" dirty="0"/>
              <a:t>New Developments in the World of Digital Commerce</a:t>
            </a:r>
          </a:p>
        </p:txBody>
      </p:sp>
      <p:sp>
        <p:nvSpPr>
          <p:cNvPr id="4" name="Slide Number Placeholder 3">
            <a:extLst>
              <a:ext uri="{FF2B5EF4-FFF2-40B4-BE49-F238E27FC236}">
                <a16:creationId xmlns:a16="http://schemas.microsoft.com/office/drawing/2014/main" id="{523B6D5D-B5DE-CA42-8813-E625AA356B9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01DAA2C-314E-5C40-A239-0C7F7CA36008}"/>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351192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000" b="1" dirty="0">
                <a:solidFill>
                  <a:srgbClr val="000000"/>
                </a:solidFill>
              </a:rPr>
              <a:t>As a result of TCJA changes to </a:t>
            </a:r>
            <a:r>
              <a:rPr lang="en-US" sz="2000" dirty="0"/>
              <a:t>§</a:t>
            </a:r>
            <a:r>
              <a:rPr lang="en-US" sz="2000" b="1" dirty="0">
                <a:solidFill>
                  <a:srgbClr val="000000"/>
                </a:solidFill>
              </a:rPr>
              <a:t>863(b)(2) (flush language), income from the sale within and the manufacture without the US, or vice versa, is now sourced solely on the location of production assets.</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1800" dirty="0">
                <a:solidFill>
                  <a:srgbClr val="000000"/>
                </a:solidFill>
              </a:rPr>
              <a:t>(Former Regs.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b="1"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 xmlns:a14="http://schemas.microsoft.com/office/drawing/2010/main">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90000"/>
              </a:lnSpc>
            </a:pPr>
            <a:r>
              <a:rPr lang="en-US" sz="2800" dirty="0"/>
              <a:t>General Rule:  Interest is US source if paid by:</a:t>
            </a:r>
          </a:p>
          <a:p>
            <a:pPr lvl="1">
              <a:lnSpc>
                <a:spcPct val="90000"/>
              </a:lnSpc>
            </a:pPr>
            <a:r>
              <a:rPr lang="en-US" sz="2400" dirty="0"/>
              <a:t>Federal or state government, </a:t>
            </a:r>
          </a:p>
          <a:p>
            <a:pPr lvl="1">
              <a:lnSpc>
                <a:spcPct val="90000"/>
              </a:lnSpc>
            </a:pPr>
            <a:r>
              <a:rPr lang="en-US" sz="2400" dirty="0"/>
              <a:t>U.S. corporation, or </a:t>
            </a:r>
          </a:p>
          <a:p>
            <a:pPr lvl="1">
              <a:lnSpc>
                <a:spcPct val="90000"/>
              </a:lnSpc>
            </a:pPr>
            <a:r>
              <a:rPr lang="en-US" sz="2400" dirty="0"/>
              <a:t>noncorporate </a:t>
            </a:r>
            <a:r>
              <a:rPr lang="en-US" sz="2400" i="1" dirty="0"/>
              <a:t>resident</a:t>
            </a:r>
            <a:r>
              <a:rPr lang="en-US" sz="2400" dirty="0"/>
              <a:t> (§861(a)(1))</a:t>
            </a:r>
          </a:p>
          <a:p>
            <a:pPr>
              <a:lnSpc>
                <a:spcPct val="90000"/>
              </a:lnSpc>
            </a:pPr>
            <a:endParaRPr lang="en-US" sz="2800" u="sng" dirty="0"/>
          </a:p>
          <a:p>
            <a:pPr>
              <a:lnSpc>
                <a:spcPct val="90000"/>
              </a:lnSpc>
            </a:pPr>
            <a:r>
              <a:rPr lang="en-US" sz="2800" dirty="0"/>
              <a:t>Exceptions:</a:t>
            </a:r>
          </a:p>
          <a:p>
            <a:pPr lvl="1">
              <a:lnSpc>
                <a:spcPct val="90000"/>
              </a:lnSpc>
            </a:pPr>
            <a:r>
              <a:rPr lang="en-US" sz="2400" dirty="0"/>
              <a:t>Interest paid by foreign branch of US bank </a:t>
            </a:r>
            <a:r>
              <a:rPr lang="en-US" sz="2800" dirty="0"/>
              <a:t>or </a:t>
            </a:r>
            <a:r>
              <a:rPr lang="en-US" sz="2400" dirty="0"/>
              <a:t>S&amp;L (§861(a)(1)(A))</a:t>
            </a:r>
            <a:endParaRPr lang="en-US" sz="3200" dirty="0"/>
          </a:p>
          <a:p>
            <a:pPr lvl="1">
              <a:lnSpc>
                <a:spcPct val="90000"/>
              </a:lnSpc>
            </a:pPr>
            <a:r>
              <a:rPr lang="en-US" sz="2400" dirty="0"/>
              <a:t>Interest paid by US branch of FC ETB is US source (§884(f))</a:t>
            </a:r>
          </a:p>
          <a:p>
            <a:pPr marL="0" indent="0">
              <a:lnSpc>
                <a:spcPct val="90000"/>
              </a:lnSpc>
              <a:buNone/>
            </a:pPr>
            <a:endParaRPr lang="en-US" sz="2800" dirty="0"/>
          </a:p>
          <a:p>
            <a:pPr>
              <a:lnSpc>
                <a:spcPct val="90000"/>
              </a:lnSpc>
            </a:pPr>
            <a:r>
              <a:rPr lang="en-US" sz="2800" dirty="0"/>
              <a:t>Foreign PSH ETB:  only interest paid that is allocable to ECI (§861(a)(1)(C))</a:t>
            </a:r>
          </a:p>
          <a:p>
            <a:pPr>
              <a:lnSpc>
                <a:spcPct val="90000"/>
              </a:lnSpc>
            </a:pPr>
            <a:endParaRPr lang="en-US" sz="2800" dirty="0"/>
          </a:p>
          <a:p>
            <a:pPr>
              <a:lnSpc>
                <a:spcPct val="90000"/>
              </a:lnSpc>
            </a:pPr>
            <a:r>
              <a:rPr lang="en-US" sz="28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3294362"/>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t>
            </a:r>
          </a:p>
          <a:p>
            <a:pPr marL="465138" indent="-465138"/>
            <a:r>
              <a:rPr lang="en-US" sz="2000" dirty="0"/>
              <a:t>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a:t>
            </a:r>
            <a:r>
              <a:rPr lang="en-US" sz="2000" b="1" dirty="0"/>
              <a:t>residence of the recipient.</a:t>
            </a:r>
            <a:r>
              <a:rPr lang="en-US" sz="2000" dirty="0"/>
              <a: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dirty="0"/>
              <a:t>Source of Income</a:t>
            </a:r>
            <a:endParaRPr lang="en-US" sz="1400" dirty="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2" name="TextBox 1">
            <a:extLst>
              <a:ext uri="{FF2B5EF4-FFF2-40B4-BE49-F238E27FC236}">
                <a16:creationId xmlns:a16="http://schemas.microsoft.com/office/drawing/2014/main" id="{5A957FF7-F702-D544-A4E8-3C263CA3B8A0}"/>
              </a:ext>
            </a:extLst>
          </p:cNvPr>
          <p:cNvSpPr txBox="1"/>
          <p:nvPr/>
        </p:nvSpPr>
        <p:spPr>
          <a:xfrm>
            <a:off x="6049108" y="5943600"/>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p:bldP spid="9225" grpId="0"/>
      <p:bldP spid="9226" grpId="0"/>
      <p:bldP spid="92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a:t>
            </a:r>
          </a:p>
          <a:p>
            <a:pPr lvl="1">
              <a:lnSpc>
                <a:spcPct val="80000"/>
              </a:lnSpc>
            </a:pPr>
            <a:r>
              <a:rPr lang="en-US" sz="2250" dirty="0"/>
              <a:t>Why care?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6904</TotalTime>
  <Words>4014</Words>
  <Application>Microsoft Macintosh PowerPoint</Application>
  <PresentationFormat>On-screen Show (4:3)</PresentationFormat>
  <Paragraphs>565</Paragraphs>
  <Slides>38</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New Developments in the World of Digital Commerce</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2022-01-28T15:18:12Z</dcterms:modified>
</cp:coreProperties>
</file>