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8"/>
  </p:notesMasterIdLst>
  <p:handoutMasterIdLst>
    <p:handoutMasterId r:id="rId29"/>
  </p:handoutMasterIdLst>
  <p:sldIdLst>
    <p:sldId id="285" r:id="rId2"/>
    <p:sldId id="287" r:id="rId3"/>
    <p:sldId id="257" r:id="rId4"/>
    <p:sldId id="288" r:id="rId5"/>
    <p:sldId id="258" r:id="rId6"/>
    <p:sldId id="259" r:id="rId7"/>
    <p:sldId id="260" r:id="rId8"/>
    <p:sldId id="289" r:id="rId9"/>
    <p:sldId id="261" r:id="rId10"/>
    <p:sldId id="262" r:id="rId11"/>
    <p:sldId id="263" r:id="rId12"/>
    <p:sldId id="282" r:id="rId13"/>
    <p:sldId id="264" r:id="rId14"/>
    <p:sldId id="265" r:id="rId15"/>
    <p:sldId id="279" r:id="rId16"/>
    <p:sldId id="280" r:id="rId17"/>
    <p:sldId id="281" r:id="rId18"/>
    <p:sldId id="283" r:id="rId19"/>
    <p:sldId id="266" r:id="rId20"/>
    <p:sldId id="267" r:id="rId21"/>
    <p:sldId id="284" r:id="rId22"/>
    <p:sldId id="268" r:id="rId23"/>
    <p:sldId id="269" r:id="rId24"/>
    <p:sldId id="271" r:id="rId25"/>
    <p:sldId id="272" r:id="rId26"/>
    <p:sldId id="286" r:id="rId27"/>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D98B7-A220-C44E-84E4-860B81B877FD}" v="188" dt="2023-03-03T01:49:49.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p:restoredTop sz="94716"/>
  </p:normalViewPr>
  <p:slideViewPr>
    <p:cSldViewPr>
      <p:cViewPr>
        <p:scale>
          <a:sx n="86" d="100"/>
          <a:sy n="86" d="100"/>
        </p:scale>
        <p:origin x="424" y="2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8E4D98B7-A220-C44E-84E4-860B81B877FD}"/>
    <pc:docChg chg="custSel addSld delSld modSld sldOrd modMainMaster">
      <pc:chgData name="Jeffrey M. Colon" userId="615143b1-cdee-493d-9a9d-1565ce8666d9" providerId="ADAL" clId="{8E4D98B7-A220-C44E-84E4-860B81B877FD}" dt="2023-03-03T01:55:45.946" v="827" actId="1076"/>
      <pc:docMkLst>
        <pc:docMk/>
      </pc:docMkLst>
      <pc:sldChg chg="modSp">
        <pc:chgData name="Jeffrey M. Colon" userId="615143b1-cdee-493d-9a9d-1565ce8666d9" providerId="ADAL" clId="{8E4D98B7-A220-C44E-84E4-860B81B877FD}" dt="2023-03-01T14:39:02.935" v="0" actId="20577"/>
        <pc:sldMkLst>
          <pc:docMk/>
          <pc:sldMk cId="0" sldId="259"/>
        </pc:sldMkLst>
        <pc:spChg chg="mod">
          <ac:chgData name="Jeffrey M. Colon" userId="615143b1-cdee-493d-9a9d-1565ce8666d9" providerId="ADAL" clId="{8E4D98B7-A220-C44E-84E4-860B81B877FD}" dt="2023-03-01T14:39:02.935" v="0" actId="20577"/>
          <ac:spMkLst>
            <pc:docMk/>
            <pc:sldMk cId="0" sldId="259"/>
            <ac:spMk id="159747" creationId="{00000000-0000-0000-0000-000000000000}"/>
          </ac:spMkLst>
        </pc:spChg>
      </pc:sldChg>
      <pc:sldChg chg="modSp modAnim">
        <pc:chgData name="Jeffrey M. Colon" userId="615143b1-cdee-493d-9a9d-1565ce8666d9" providerId="ADAL" clId="{8E4D98B7-A220-C44E-84E4-860B81B877FD}" dt="2023-03-01T14:40:01.165" v="82" actId="20577"/>
        <pc:sldMkLst>
          <pc:docMk/>
          <pc:sldMk cId="0" sldId="260"/>
        </pc:sldMkLst>
        <pc:spChg chg="mod">
          <ac:chgData name="Jeffrey M. Colon" userId="615143b1-cdee-493d-9a9d-1565ce8666d9" providerId="ADAL" clId="{8E4D98B7-A220-C44E-84E4-860B81B877FD}" dt="2023-03-01T14:40:01.165" v="82" actId="20577"/>
          <ac:spMkLst>
            <pc:docMk/>
            <pc:sldMk cId="0" sldId="260"/>
            <ac:spMk id="160771" creationId="{00000000-0000-0000-0000-000000000000}"/>
          </ac:spMkLst>
        </pc:spChg>
      </pc:sldChg>
      <pc:sldChg chg="modSp">
        <pc:chgData name="Jeffrey M. Colon" userId="615143b1-cdee-493d-9a9d-1565ce8666d9" providerId="ADAL" clId="{8E4D98B7-A220-C44E-84E4-860B81B877FD}" dt="2023-03-01T14:40:18.840" v="84" actId="114"/>
        <pc:sldMkLst>
          <pc:docMk/>
          <pc:sldMk cId="0" sldId="261"/>
        </pc:sldMkLst>
        <pc:spChg chg="mod">
          <ac:chgData name="Jeffrey M. Colon" userId="615143b1-cdee-493d-9a9d-1565ce8666d9" providerId="ADAL" clId="{8E4D98B7-A220-C44E-84E4-860B81B877FD}" dt="2023-03-01T14:40:18.840" v="84" actId="114"/>
          <ac:spMkLst>
            <pc:docMk/>
            <pc:sldMk cId="0" sldId="261"/>
            <ac:spMk id="161795" creationId="{00000000-0000-0000-0000-000000000000}"/>
          </ac:spMkLst>
        </pc:spChg>
      </pc:sldChg>
      <pc:sldChg chg="modSp modAnim">
        <pc:chgData name="Jeffrey M. Colon" userId="615143b1-cdee-493d-9a9d-1565ce8666d9" providerId="ADAL" clId="{8E4D98B7-A220-C44E-84E4-860B81B877FD}" dt="2023-03-01T14:40:35.277" v="85" actId="20577"/>
        <pc:sldMkLst>
          <pc:docMk/>
          <pc:sldMk cId="0" sldId="262"/>
        </pc:sldMkLst>
        <pc:spChg chg="mod">
          <ac:chgData name="Jeffrey M. Colon" userId="615143b1-cdee-493d-9a9d-1565ce8666d9" providerId="ADAL" clId="{8E4D98B7-A220-C44E-84E4-860B81B877FD}" dt="2023-03-01T14:40:35.277" v="85" actId="20577"/>
          <ac:spMkLst>
            <pc:docMk/>
            <pc:sldMk cId="0" sldId="262"/>
            <ac:spMk id="162819" creationId="{00000000-0000-0000-0000-000000000000}"/>
          </ac:spMkLst>
        </pc:spChg>
      </pc:sldChg>
      <pc:sldChg chg="modSp modAnim">
        <pc:chgData name="Jeffrey M. Colon" userId="615143b1-cdee-493d-9a9d-1565ce8666d9" providerId="ADAL" clId="{8E4D98B7-A220-C44E-84E4-860B81B877FD}" dt="2023-03-01T15:11:21.809" v="173" actId="20577"/>
        <pc:sldMkLst>
          <pc:docMk/>
          <pc:sldMk cId="0" sldId="265"/>
        </pc:sldMkLst>
        <pc:spChg chg="mod">
          <ac:chgData name="Jeffrey M. Colon" userId="615143b1-cdee-493d-9a9d-1565ce8666d9" providerId="ADAL" clId="{8E4D98B7-A220-C44E-84E4-860B81B877FD}" dt="2023-03-01T15:11:21.809" v="173" actId="20577"/>
          <ac:spMkLst>
            <pc:docMk/>
            <pc:sldMk cId="0" sldId="265"/>
            <ac:spMk id="165891" creationId="{00000000-0000-0000-0000-000000000000}"/>
          </ac:spMkLst>
        </pc:spChg>
      </pc:sldChg>
      <pc:sldChg chg="modSp mod modAnim">
        <pc:chgData name="Jeffrey M. Colon" userId="615143b1-cdee-493d-9a9d-1565ce8666d9" providerId="ADAL" clId="{8E4D98B7-A220-C44E-84E4-860B81B877FD}" dt="2023-03-01T15:12:18.651" v="204" actId="20577"/>
        <pc:sldMkLst>
          <pc:docMk/>
          <pc:sldMk cId="0" sldId="266"/>
        </pc:sldMkLst>
        <pc:spChg chg="mod">
          <ac:chgData name="Jeffrey M. Colon" userId="615143b1-cdee-493d-9a9d-1565ce8666d9" providerId="ADAL" clId="{8E4D98B7-A220-C44E-84E4-860B81B877FD}" dt="2023-03-01T15:12:18.651" v="204" actId="20577"/>
          <ac:spMkLst>
            <pc:docMk/>
            <pc:sldMk cId="0" sldId="266"/>
            <ac:spMk id="38914" creationId="{00000000-0000-0000-0000-000000000000}"/>
          </ac:spMkLst>
        </pc:spChg>
        <pc:spChg chg="mod">
          <ac:chgData name="Jeffrey M. Colon" userId="615143b1-cdee-493d-9a9d-1565ce8666d9" providerId="ADAL" clId="{8E4D98B7-A220-C44E-84E4-860B81B877FD}" dt="2023-03-01T15:12:08.999" v="197" actId="20577"/>
          <ac:spMkLst>
            <pc:docMk/>
            <pc:sldMk cId="0" sldId="266"/>
            <ac:spMk id="166915" creationId="{00000000-0000-0000-0000-000000000000}"/>
          </ac:spMkLst>
        </pc:spChg>
      </pc:sldChg>
      <pc:sldChg chg="modSp">
        <pc:chgData name="Jeffrey M. Colon" userId="615143b1-cdee-493d-9a9d-1565ce8666d9" providerId="ADAL" clId="{8E4D98B7-A220-C44E-84E4-860B81B877FD}" dt="2023-03-01T14:41:39.221" v="107" actId="20577"/>
        <pc:sldMkLst>
          <pc:docMk/>
          <pc:sldMk cId="0" sldId="282"/>
        </pc:sldMkLst>
        <pc:spChg chg="mod">
          <ac:chgData name="Jeffrey M. Colon" userId="615143b1-cdee-493d-9a9d-1565ce8666d9" providerId="ADAL" clId="{8E4D98B7-A220-C44E-84E4-860B81B877FD}" dt="2023-03-01T14:41:39.221" v="107" actId="20577"/>
          <ac:spMkLst>
            <pc:docMk/>
            <pc:sldMk cId="0" sldId="282"/>
            <ac:spMk id="3" creationId="{00000000-0000-0000-0000-000000000000}"/>
          </ac:spMkLst>
        </pc:spChg>
      </pc:sldChg>
      <pc:sldChg chg="addSp modSp mod ord">
        <pc:chgData name="Jeffrey M. Colon" userId="615143b1-cdee-493d-9a9d-1565ce8666d9" providerId="ADAL" clId="{8E4D98B7-A220-C44E-84E4-860B81B877FD}" dt="2023-03-03T00:11:16.112" v="294" actId="20577"/>
        <pc:sldMkLst>
          <pc:docMk/>
          <pc:sldMk cId="3707379682" sldId="287"/>
        </pc:sldMkLst>
        <pc:spChg chg="mod">
          <ac:chgData name="Jeffrey M. Colon" userId="615143b1-cdee-493d-9a9d-1565ce8666d9" providerId="ADAL" clId="{8E4D98B7-A220-C44E-84E4-860B81B877FD}" dt="2023-03-03T00:11:16.112" v="294" actId="20577"/>
          <ac:spMkLst>
            <pc:docMk/>
            <pc:sldMk cId="3707379682" sldId="287"/>
            <ac:spMk id="34" creationId="{89BBE62D-528D-892B-7702-23CD4DB336FF}"/>
          </ac:spMkLst>
        </pc:spChg>
        <pc:spChg chg="mod">
          <ac:chgData name="Jeffrey M. Colon" userId="615143b1-cdee-493d-9a9d-1565ce8666d9" providerId="ADAL" clId="{8E4D98B7-A220-C44E-84E4-860B81B877FD}" dt="2023-03-03T00:11:12.378" v="292" actId="20577"/>
          <ac:spMkLst>
            <pc:docMk/>
            <pc:sldMk cId="3707379682" sldId="287"/>
            <ac:spMk id="43" creationId="{6A6ADC4D-2602-D43C-8BE6-9443F5DC0812}"/>
          </ac:spMkLst>
        </pc:spChg>
        <pc:spChg chg="mod">
          <ac:chgData name="Jeffrey M. Colon" userId="615143b1-cdee-493d-9a9d-1565ce8666d9" providerId="ADAL" clId="{8E4D98B7-A220-C44E-84E4-860B81B877FD}" dt="2023-03-02T21:25:44.763" v="241" actId="20577"/>
          <ac:spMkLst>
            <pc:docMk/>
            <pc:sldMk cId="3707379682" sldId="287"/>
            <ac:spMk id="51" creationId="{22917AB2-DDCE-D38F-8985-36DA6698108D}"/>
          </ac:spMkLst>
        </pc:spChg>
        <pc:spChg chg="add mod">
          <ac:chgData name="Jeffrey M. Colon" userId="615143b1-cdee-493d-9a9d-1565ce8666d9" providerId="ADAL" clId="{8E4D98B7-A220-C44E-84E4-860B81B877FD}" dt="2023-03-02T21:27:21.797" v="282" actId="404"/>
          <ac:spMkLst>
            <pc:docMk/>
            <pc:sldMk cId="3707379682" sldId="287"/>
            <ac:spMk id="52" creationId="{B01D8406-B6C9-5AA5-A22E-8C4EF0F7B4E3}"/>
          </ac:spMkLst>
        </pc:spChg>
      </pc:sldChg>
      <pc:sldChg chg="addSp delSp modSp new mod">
        <pc:chgData name="Jeffrey M. Colon" userId="615143b1-cdee-493d-9a9d-1565ce8666d9" providerId="ADAL" clId="{8E4D98B7-A220-C44E-84E4-860B81B877FD}" dt="2023-03-03T01:34:48.983" v="379" actId="1036"/>
        <pc:sldMkLst>
          <pc:docMk/>
          <pc:sldMk cId="3976539718" sldId="288"/>
        </pc:sldMkLst>
        <pc:spChg chg="del">
          <ac:chgData name="Jeffrey M. Colon" userId="615143b1-cdee-493d-9a9d-1565ce8666d9" providerId="ADAL" clId="{8E4D98B7-A220-C44E-84E4-860B81B877FD}" dt="2023-03-03T01:26:55.567" v="321" actId="478"/>
          <ac:spMkLst>
            <pc:docMk/>
            <pc:sldMk cId="3976539718" sldId="288"/>
            <ac:spMk id="2" creationId="{DAB90227-57E7-046A-645E-442B85E87883}"/>
          </ac:spMkLst>
        </pc:spChg>
        <pc:spChg chg="mod">
          <ac:chgData name="Jeffrey M. Colon" userId="615143b1-cdee-493d-9a9d-1565ce8666d9" providerId="ADAL" clId="{8E4D98B7-A220-C44E-84E4-860B81B877FD}" dt="2023-03-03T01:26:12.487" v="320" actId="20577"/>
          <ac:spMkLst>
            <pc:docMk/>
            <pc:sldMk cId="3976539718" sldId="288"/>
            <ac:spMk id="3" creationId="{31782370-96EE-70CE-0138-4CF509DA1461}"/>
          </ac:spMkLst>
        </pc:spChg>
        <pc:spChg chg="add mod">
          <ac:chgData name="Jeffrey M. Colon" userId="615143b1-cdee-493d-9a9d-1565ce8666d9" providerId="ADAL" clId="{8E4D98B7-A220-C44E-84E4-860B81B877FD}" dt="2023-03-03T01:34:48.983" v="379" actId="1036"/>
          <ac:spMkLst>
            <pc:docMk/>
            <pc:sldMk cId="3976539718" sldId="288"/>
            <ac:spMk id="6" creationId="{FC8D206B-C10A-DA58-D09F-0AA1F1E54CC0}"/>
          </ac:spMkLst>
        </pc:spChg>
        <pc:spChg chg="add mod">
          <ac:chgData name="Jeffrey M. Colon" userId="615143b1-cdee-493d-9a9d-1565ce8666d9" providerId="ADAL" clId="{8E4D98B7-A220-C44E-84E4-860B81B877FD}" dt="2023-03-03T01:34:48.983" v="379" actId="1036"/>
          <ac:spMkLst>
            <pc:docMk/>
            <pc:sldMk cId="3976539718" sldId="288"/>
            <ac:spMk id="14" creationId="{E768F72C-E7DC-E1C5-4D4F-08A2DBFCCC37}"/>
          </ac:spMkLst>
        </pc:spChg>
        <pc:spChg chg="add mod">
          <ac:chgData name="Jeffrey M. Colon" userId="615143b1-cdee-493d-9a9d-1565ce8666d9" providerId="ADAL" clId="{8E4D98B7-A220-C44E-84E4-860B81B877FD}" dt="2023-03-03T01:34:48.983" v="379" actId="1036"/>
          <ac:spMkLst>
            <pc:docMk/>
            <pc:sldMk cId="3976539718" sldId="288"/>
            <ac:spMk id="15" creationId="{667CF664-7EBB-35C5-82A6-B3A59FDBB86D}"/>
          </ac:spMkLst>
        </pc:spChg>
        <pc:spChg chg="add mod">
          <ac:chgData name="Jeffrey M. Colon" userId="615143b1-cdee-493d-9a9d-1565ce8666d9" providerId="ADAL" clId="{8E4D98B7-A220-C44E-84E4-860B81B877FD}" dt="2023-03-03T01:34:48.983" v="379" actId="1036"/>
          <ac:spMkLst>
            <pc:docMk/>
            <pc:sldMk cId="3976539718" sldId="288"/>
            <ac:spMk id="16" creationId="{550BB180-61F3-8232-BC92-3FA0206F6401}"/>
          </ac:spMkLst>
        </pc:spChg>
        <pc:spChg chg="add mod">
          <ac:chgData name="Jeffrey M. Colon" userId="615143b1-cdee-493d-9a9d-1565ce8666d9" providerId="ADAL" clId="{8E4D98B7-A220-C44E-84E4-860B81B877FD}" dt="2023-03-03T01:34:48.983" v="379" actId="1036"/>
          <ac:spMkLst>
            <pc:docMk/>
            <pc:sldMk cId="3976539718" sldId="288"/>
            <ac:spMk id="19" creationId="{2E02D02E-9053-1186-73F6-DBAADD0C68C3}"/>
          </ac:spMkLst>
        </pc:spChg>
        <pc:cxnChg chg="add mod">
          <ac:chgData name="Jeffrey M. Colon" userId="615143b1-cdee-493d-9a9d-1565ce8666d9" providerId="ADAL" clId="{8E4D98B7-A220-C44E-84E4-860B81B877FD}" dt="2023-03-03T01:34:48.983" v="379" actId="1036"/>
          <ac:cxnSpMkLst>
            <pc:docMk/>
            <pc:sldMk cId="3976539718" sldId="288"/>
            <ac:cxnSpMk id="8" creationId="{BC599A65-96D1-4EC9-8594-F994D4DD6A35}"/>
          </ac:cxnSpMkLst>
        </pc:cxnChg>
        <pc:cxnChg chg="add mod">
          <ac:chgData name="Jeffrey M. Colon" userId="615143b1-cdee-493d-9a9d-1565ce8666d9" providerId="ADAL" clId="{8E4D98B7-A220-C44E-84E4-860B81B877FD}" dt="2023-03-03T01:34:48.983" v="379" actId="1036"/>
          <ac:cxnSpMkLst>
            <pc:docMk/>
            <pc:sldMk cId="3976539718" sldId="288"/>
            <ac:cxnSpMk id="9" creationId="{ADCF6709-5974-2A14-25CE-1CCCCD737773}"/>
          </ac:cxnSpMkLst>
        </pc:cxnChg>
      </pc:sldChg>
      <pc:sldChg chg="modSp new del mod">
        <pc:chgData name="Jeffrey M. Colon" userId="615143b1-cdee-493d-9a9d-1565ce8666d9" providerId="ADAL" clId="{8E4D98B7-A220-C44E-84E4-860B81B877FD}" dt="2023-03-01T15:12:11.248" v="198" actId="2696"/>
        <pc:sldMkLst>
          <pc:docMk/>
          <pc:sldMk cId="4239763380" sldId="288"/>
        </pc:sldMkLst>
        <pc:spChg chg="mod">
          <ac:chgData name="Jeffrey M. Colon" userId="615143b1-cdee-493d-9a9d-1565ce8666d9" providerId="ADAL" clId="{8E4D98B7-A220-C44E-84E4-860B81B877FD}" dt="2023-03-01T14:44:55.912" v="145" actId="20577"/>
          <ac:spMkLst>
            <pc:docMk/>
            <pc:sldMk cId="4239763380" sldId="288"/>
            <ac:spMk id="3" creationId="{265056F7-EF35-C06F-3321-3D78D69350AC}"/>
          </ac:spMkLst>
        </pc:spChg>
      </pc:sldChg>
      <pc:sldChg chg="addSp delSp modSp add mod">
        <pc:chgData name="Jeffrey M. Colon" userId="615143b1-cdee-493d-9a9d-1565ce8666d9" providerId="ADAL" clId="{8E4D98B7-A220-C44E-84E4-860B81B877FD}" dt="2023-03-03T01:55:45.946" v="827" actId="1076"/>
        <pc:sldMkLst>
          <pc:docMk/>
          <pc:sldMk cId="1486209144" sldId="289"/>
        </pc:sldMkLst>
        <pc:spChg chg="mod">
          <ac:chgData name="Jeffrey M. Colon" userId="615143b1-cdee-493d-9a9d-1565ce8666d9" providerId="ADAL" clId="{8E4D98B7-A220-C44E-84E4-860B81B877FD}" dt="2023-03-03T01:37:44.618" v="458" actId="20577"/>
          <ac:spMkLst>
            <pc:docMk/>
            <pc:sldMk cId="1486209144" sldId="289"/>
            <ac:spMk id="3" creationId="{31782370-96EE-70CE-0138-4CF509DA1461}"/>
          </ac:spMkLst>
        </pc:spChg>
        <pc:spChg chg="mod">
          <ac:chgData name="Jeffrey M. Colon" userId="615143b1-cdee-493d-9a9d-1565ce8666d9" providerId="ADAL" clId="{8E4D98B7-A220-C44E-84E4-860B81B877FD}" dt="2023-03-03T01:50:07.522" v="652" actId="1037"/>
          <ac:spMkLst>
            <pc:docMk/>
            <pc:sldMk cId="1486209144" sldId="289"/>
            <ac:spMk id="6" creationId="{FC8D206B-C10A-DA58-D09F-0AA1F1E54CC0}"/>
          </ac:spMkLst>
        </pc:spChg>
        <pc:spChg chg="add mod">
          <ac:chgData name="Jeffrey M. Colon" userId="615143b1-cdee-493d-9a9d-1565ce8666d9" providerId="ADAL" clId="{8E4D98B7-A220-C44E-84E4-860B81B877FD}" dt="2023-03-03T01:50:07.522" v="652" actId="1037"/>
          <ac:spMkLst>
            <pc:docMk/>
            <pc:sldMk cId="1486209144" sldId="289"/>
            <ac:spMk id="7" creationId="{949F1E79-AACF-7F06-04C2-EB285B76DCFC}"/>
          </ac:spMkLst>
        </pc:spChg>
        <pc:spChg chg="add mod">
          <ac:chgData name="Jeffrey M. Colon" userId="615143b1-cdee-493d-9a9d-1565ce8666d9" providerId="ADAL" clId="{8E4D98B7-A220-C44E-84E4-860B81B877FD}" dt="2023-03-03T01:55:40.597" v="825" actId="1076"/>
          <ac:spMkLst>
            <pc:docMk/>
            <pc:sldMk cId="1486209144" sldId="289"/>
            <ac:spMk id="10" creationId="{6571583C-7E7A-F91A-B2D0-AFCDD5AF69D0}"/>
          </ac:spMkLst>
        </pc:spChg>
        <pc:spChg chg="mod">
          <ac:chgData name="Jeffrey M. Colon" userId="615143b1-cdee-493d-9a9d-1565ce8666d9" providerId="ADAL" clId="{8E4D98B7-A220-C44E-84E4-860B81B877FD}" dt="2023-03-03T01:50:07.522" v="652" actId="1037"/>
          <ac:spMkLst>
            <pc:docMk/>
            <pc:sldMk cId="1486209144" sldId="289"/>
            <ac:spMk id="14" creationId="{E768F72C-E7DC-E1C5-4D4F-08A2DBFCCC37}"/>
          </ac:spMkLst>
        </pc:spChg>
        <pc:spChg chg="mod">
          <ac:chgData name="Jeffrey M. Colon" userId="615143b1-cdee-493d-9a9d-1565ce8666d9" providerId="ADAL" clId="{8E4D98B7-A220-C44E-84E4-860B81B877FD}" dt="2023-03-03T01:50:07.522" v="652" actId="1037"/>
          <ac:spMkLst>
            <pc:docMk/>
            <pc:sldMk cId="1486209144" sldId="289"/>
            <ac:spMk id="15" creationId="{667CF664-7EBB-35C5-82A6-B3A59FDBB86D}"/>
          </ac:spMkLst>
        </pc:spChg>
        <pc:spChg chg="mod">
          <ac:chgData name="Jeffrey M. Colon" userId="615143b1-cdee-493d-9a9d-1565ce8666d9" providerId="ADAL" clId="{8E4D98B7-A220-C44E-84E4-860B81B877FD}" dt="2023-03-03T01:50:07.522" v="652" actId="1037"/>
          <ac:spMkLst>
            <pc:docMk/>
            <pc:sldMk cId="1486209144" sldId="289"/>
            <ac:spMk id="16" creationId="{550BB180-61F3-8232-BC92-3FA0206F6401}"/>
          </ac:spMkLst>
        </pc:spChg>
        <pc:spChg chg="mod">
          <ac:chgData name="Jeffrey M. Colon" userId="615143b1-cdee-493d-9a9d-1565ce8666d9" providerId="ADAL" clId="{8E4D98B7-A220-C44E-84E4-860B81B877FD}" dt="2023-03-03T01:50:07.522" v="652" actId="1037"/>
          <ac:spMkLst>
            <pc:docMk/>
            <pc:sldMk cId="1486209144" sldId="289"/>
            <ac:spMk id="19" creationId="{2E02D02E-9053-1186-73F6-DBAADD0C68C3}"/>
          </ac:spMkLst>
        </pc:spChg>
        <pc:spChg chg="add del mod">
          <ac:chgData name="Jeffrey M. Colon" userId="615143b1-cdee-493d-9a9d-1565ce8666d9" providerId="ADAL" clId="{8E4D98B7-A220-C44E-84E4-860B81B877FD}" dt="2023-03-03T01:39:30.235" v="471" actId="478"/>
          <ac:spMkLst>
            <pc:docMk/>
            <pc:sldMk cId="1486209144" sldId="289"/>
            <ac:spMk id="27" creationId="{6BB51765-71CE-99A4-6A4E-513A0DBDFFC2}"/>
          </ac:spMkLst>
        </pc:spChg>
        <pc:spChg chg="add mod">
          <ac:chgData name="Jeffrey M. Colon" userId="615143b1-cdee-493d-9a9d-1565ce8666d9" providerId="ADAL" clId="{8E4D98B7-A220-C44E-84E4-860B81B877FD}" dt="2023-03-03T01:50:07.522" v="652" actId="1037"/>
          <ac:spMkLst>
            <pc:docMk/>
            <pc:sldMk cId="1486209144" sldId="289"/>
            <ac:spMk id="28" creationId="{25CCD156-76C3-A4ED-0859-BF24D5F1AE7C}"/>
          </ac:spMkLst>
        </pc:spChg>
        <pc:spChg chg="add mod">
          <ac:chgData name="Jeffrey M. Colon" userId="615143b1-cdee-493d-9a9d-1565ce8666d9" providerId="ADAL" clId="{8E4D98B7-A220-C44E-84E4-860B81B877FD}" dt="2023-03-03T01:50:07.522" v="652" actId="1037"/>
          <ac:spMkLst>
            <pc:docMk/>
            <pc:sldMk cId="1486209144" sldId="289"/>
            <ac:spMk id="34" creationId="{527FEFA1-CE6D-76EE-535F-A5046B657C16}"/>
          </ac:spMkLst>
        </pc:spChg>
        <pc:spChg chg="add mod">
          <ac:chgData name="Jeffrey M. Colon" userId="615143b1-cdee-493d-9a9d-1565ce8666d9" providerId="ADAL" clId="{8E4D98B7-A220-C44E-84E4-860B81B877FD}" dt="2023-03-03T01:50:07.522" v="652" actId="1037"/>
          <ac:spMkLst>
            <pc:docMk/>
            <pc:sldMk cId="1486209144" sldId="289"/>
            <ac:spMk id="35" creationId="{2071967E-53B7-F175-4A8B-C243497641BD}"/>
          </ac:spMkLst>
        </pc:spChg>
        <pc:spChg chg="add mod">
          <ac:chgData name="Jeffrey M. Colon" userId="615143b1-cdee-493d-9a9d-1565ce8666d9" providerId="ADAL" clId="{8E4D98B7-A220-C44E-84E4-860B81B877FD}" dt="2023-03-03T01:55:35.047" v="824" actId="14100"/>
          <ac:spMkLst>
            <pc:docMk/>
            <pc:sldMk cId="1486209144" sldId="289"/>
            <ac:spMk id="36" creationId="{E2B06DBE-0AB3-2A49-83BB-4037058DF88F}"/>
          </ac:spMkLst>
        </pc:spChg>
        <pc:spChg chg="add mod">
          <ac:chgData name="Jeffrey M. Colon" userId="615143b1-cdee-493d-9a9d-1565ce8666d9" providerId="ADAL" clId="{8E4D98B7-A220-C44E-84E4-860B81B877FD}" dt="2023-03-03T01:55:45.946" v="827" actId="1076"/>
          <ac:spMkLst>
            <pc:docMk/>
            <pc:sldMk cId="1486209144" sldId="289"/>
            <ac:spMk id="43" creationId="{43759ABA-553B-1427-B270-D61EF43D6C19}"/>
          </ac:spMkLst>
        </pc:spChg>
        <pc:spChg chg="add mod">
          <ac:chgData name="Jeffrey M. Colon" userId="615143b1-cdee-493d-9a9d-1565ce8666d9" providerId="ADAL" clId="{8E4D98B7-A220-C44E-84E4-860B81B877FD}" dt="2023-03-03T01:54:55.778" v="815" actId="6549"/>
          <ac:spMkLst>
            <pc:docMk/>
            <pc:sldMk cId="1486209144" sldId="289"/>
            <ac:spMk id="44" creationId="{BA4CA44E-7641-DAFD-267E-879B47521C19}"/>
          </ac:spMkLst>
        </pc:spChg>
        <pc:cxnChg chg="add mod">
          <ac:chgData name="Jeffrey M. Colon" userId="615143b1-cdee-493d-9a9d-1565ce8666d9" providerId="ADAL" clId="{8E4D98B7-A220-C44E-84E4-860B81B877FD}" dt="2023-03-03T01:50:07.522" v="652" actId="1037"/>
          <ac:cxnSpMkLst>
            <pc:docMk/>
            <pc:sldMk cId="1486209144" sldId="289"/>
            <ac:cxnSpMk id="2" creationId="{EC131A31-FD14-8F69-C63C-495C4A4FF977}"/>
          </ac:cxnSpMkLst>
        </pc:cxnChg>
        <pc:cxnChg chg="mod">
          <ac:chgData name="Jeffrey M. Colon" userId="615143b1-cdee-493d-9a9d-1565ce8666d9" providerId="ADAL" clId="{8E4D98B7-A220-C44E-84E4-860B81B877FD}" dt="2023-03-03T01:50:07.522" v="652" actId="1037"/>
          <ac:cxnSpMkLst>
            <pc:docMk/>
            <pc:sldMk cId="1486209144" sldId="289"/>
            <ac:cxnSpMk id="8" creationId="{BC599A65-96D1-4EC9-8594-F994D4DD6A35}"/>
          </ac:cxnSpMkLst>
        </pc:cxnChg>
        <pc:cxnChg chg="mod">
          <ac:chgData name="Jeffrey M. Colon" userId="615143b1-cdee-493d-9a9d-1565ce8666d9" providerId="ADAL" clId="{8E4D98B7-A220-C44E-84E4-860B81B877FD}" dt="2023-03-03T01:50:07.522" v="652" actId="1037"/>
          <ac:cxnSpMkLst>
            <pc:docMk/>
            <pc:sldMk cId="1486209144" sldId="289"/>
            <ac:cxnSpMk id="9" creationId="{ADCF6709-5974-2A14-25CE-1CCCCD737773}"/>
          </ac:cxnSpMkLst>
        </pc:cxnChg>
        <pc:cxnChg chg="add mod">
          <ac:chgData name="Jeffrey M. Colon" userId="615143b1-cdee-493d-9a9d-1565ce8666d9" providerId="ADAL" clId="{8E4D98B7-A220-C44E-84E4-860B81B877FD}" dt="2023-03-03T01:55:40.597" v="825" actId="1076"/>
          <ac:cxnSpMkLst>
            <pc:docMk/>
            <pc:sldMk cId="1486209144" sldId="289"/>
            <ac:cxnSpMk id="11" creationId="{B847F566-4D7B-8C56-7153-8761D7751CC0}"/>
          </ac:cxnSpMkLst>
        </pc:cxnChg>
        <pc:cxnChg chg="add mod">
          <ac:chgData name="Jeffrey M. Colon" userId="615143b1-cdee-493d-9a9d-1565ce8666d9" providerId="ADAL" clId="{8E4D98B7-A220-C44E-84E4-860B81B877FD}" dt="2023-03-03T01:50:07.522" v="652" actId="1037"/>
          <ac:cxnSpMkLst>
            <pc:docMk/>
            <pc:sldMk cId="1486209144" sldId="289"/>
            <ac:cxnSpMk id="21" creationId="{2B22DAB4-8A5D-8303-5AF7-5D1557EB8BAA}"/>
          </ac:cxnSpMkLst>
        </pc:cxnChg>
        <pc:cxnChg chg="add mod">
          <ac:chgData name="Jeffrey M. Colon" userId="615143b1-cdee-493d-9a9d-1565ce8666d9" providerId="ADAL" clId="{8E4D98B7-A220-C44E-84E4-860B81B877FD}" dt="2023-03-03T01:55:35.047" v="824" actId="14100"/>
          <ac:cxnSpMkLst>
            <pc:docMk/>
            <pc:sldMk cId="1486209144" sldId="289"/>
            <ac:cxnSpMk id="23" creationId="{2D6CE441-4DF5-00AA-1DA9-8DBDEDA30550}"/>
          </ac:cxnSpMkLst>
        </pc:cxnChg>
        <pc:cxnChg chg="add mod">
          <ac:chgData name="Jeffrey M. Colon" userId="615143b1-cdee-493d-9a9d-1565ce8666d9" providerId="ADAL" clId="{8E4D98B7-A220-C44E-84E4-860B81B877FD}" dt="2023-03-03T01:50:07.522" v="652" actId="1037"/>
          <ac:cxnSpMkLst>
            <pc:docMk/>
            <pc:sldMk cId="1486209144" sldId="289"/>
            <ac:cxnSpMk id="32" creationId="{E7243417-017A-77AE-A000-1988BE12EF72}"/>
          </ac:cxnSpMkLst>
        </pc:cxnChg>
        <pc:cxnChg chg="add mod">
          <ac:chgData name="Jeffrey M. Colon" userId="615143b1-cdee-493d-9a9d-1565ce8666d9" providerId="ADAL" clId="{8E4D98B7-A220-C44E-84E4-860B81B877FD}" dt="2023-03-03T01:50:07.522" v="652" actId="1037"/>
          <ac:cxnSpMkLst>
            <pc:docMk/>
            <pc:sldMk cId="1486209144" sldId="289"/>
            <ac:cxnSpMk id="38" creationId="{C1FE5CCF-4592-8D6F-2D23-32F1DB62068E}"/>
          </ac:cxnSpMkLst>
        </pc:cxnChg>
        <pc:cxnChg chg="add mod">
          <ac:chgData name="Jeffrey M. Colon" userId="615143b1-cdee-493d-9a9d-1565ce8666d9" providerId="ADAL" clId="{8E4D98B7-A220-C44E-84E4-860B81B877FD}" dt="2023-03-03T01:55:43.112" v="826" actId="1076"/>
          <ac:cxnSpMkLst>
            <pc:docMk/>
            <pc:sldMk cId="1486209144" sldId="289"/>
            <ac:cxnSpMk id="42" creationId="{31E322D7-871D-ED03-C34B-01652C860BE4}"/>
          </ac:cxnSpMkLst>
        </pc:cxnChg>
      </pc:sldChg>
      <pc:sldMasterChg chg="modSp mod">
        <pc:chgData name="Jeffrey M. Colon" userId="615143b1-cdee-493d-9a9d-1565ce8666d9" providerId="ADAL" clId="{8E4D98B7-A220-C44E-84E4-860B81B877FD}" dt="2023-03-01T14:40:51.631" v="87" actId="20577"/>
        <pc:sldMasterMkLst>
          <pc:docMk/>
          <pc:sldMasterMk cId="1527041424" sldId="2147483682"/>
        </pc:sldMasterMkLst>
        <pc:spChg chg="mod">
          <ac:chgData name="Jeffrey M. Colon" userId="615143b1-cdee-493d-9a9d-1565ce8666d9" providerId="ADAL" clId="{8E4D98B7-A220-C44E-84E4-860B81B877FD}" dt="2023-03-01T14:40:51.631" v="87" actId="20577"/>
          <ac:spMkLst>
            <pc:docMk/>
            <pc:sldMasterMk cId="1527041424" sldId="2147483682"/>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p:spPr>
        <p:txBody>
          <a:bodyPr vert="horz" wrap="square" lIns="92766" tIns="46383" rIns="92766" bIns="463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3</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19</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20</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22</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23</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24</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25</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5</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6</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7</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9</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10</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11</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13</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14</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200" b="1" smtClean="0"/>
            </a:lvl1pPr>
          </a:lstStyle>
          <a:p>
            <a:pPr>
              <a:defRPr/>
            </a:pPr>
            <a:r>
              <a:rPr lang="en-US" dirty="0"/>
              <a:t>U.S. Trade or Business and PEs</a:t>
            </a:r>
          </a:p>
        </p:txBody>
      </p:sp>
    </p:spTree>
    <p:extLst>
      <p:ext uri="{BB962C8B-B14F-4D97-AF65-F5344CB8AC3E}">
        <p14:creationId xmlns:p14="http://schemas.microsoft.com/office/powerpoint/2010/main" val="3498726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716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02744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2960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93129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2489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18175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17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83696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96459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6412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U.S. Trade or Business and PEs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336246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50789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481733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845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69665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36105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6628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0026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40796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009364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169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U.S. Trade or Business and PEs</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99621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7423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60573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73190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dirty="0"/>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79605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9591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89187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0672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45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74525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357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3858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021041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35184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27406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066089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977505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41975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473100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392964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43156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9356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80108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3101125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23385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928409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36258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5128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U.S. Trade or Business and PEs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203472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U.S. Trade or Business and PEs</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3740973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U.S. Trade or Business and PEs</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89590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U.S. Trade or Business and PEs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734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63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9984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19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517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b="1" smtClean="0">
                <a:solidFill>
                  <a:srgbClr val="898989"/>
                </a:solidFill>
                <a:latin typeface="+mn-lt"/>
                <a:ea typeface="+mn-ea"/>
              </a:defRPr>
            </a:lvl1pPr>
          </a:lstStyle>
          <a:p>
            <a:pPr>
              <a:defRPr/>
            </a:pPr>
            <a:r>
              <a:rPr lang="en-US"/>
              <a:t>U.S. Trade or Business and PEs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IT_TradeBsuiness_23</a:t>
            </a:r>
          </a:p>
        </p:txBody>
      </p:sp>
    </p:spTree>
    <p:extLst>
      <p:ext uri="{BB962C8B-B14F-4D97-AF65-F5344CB8AC3E}">
        <p14:creationId xmlns:p14="http://schemas.microsoft.com/office/powerpoint/2010/main" val="15270414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Foreign Persons Engaged in a US Trade or Business or Having a US Permanent Establishment</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en-US" sz="3200" dirty="0">
                <a:latin typeface="Calibri" charset="0"/>
                <a:ea typeface="ＭＳ Ｐゴシック" charset="0"/>
              </a:rPr>
              <a:t>US source </a:t>
            </a:r>
            <a:r>
              <a:rPr lang="en-US" sz="3200" i="1" dirty="0">
                <a:latin typeface="Calibri" charset="0"/>
                <a:ea typeface="ＭＳ Ｐゴシック" charset="0"/>
              </a:rPr>
              <a:t>FDAP</a:t>
            </a:r>
            <a:r>
              <a:rPr lang="en-US" sz="3200" dirty="0">
                <a:latin typeface="Calibri" charset="0"/>
                <a:ea typeface="ＭＳ Ｐゴシック" charset="0"/>
              </a:rPr>
              <a:t>, including capital gains, is ECI </a:t>
            </a:r>
            <a:r>
              <a:rPr lang="en-US" sz="3200" b="1" dirty="0">
                <a:latin typeface="Calibri" charset="0"/>
                <a:ea typeface="ＭＳ Ｐゴシック" charset="0"/>
              </a:rPr>
              <a:t>only if</a:t>
            </a:r>
            <a:r>
              <a:rPr lang="en-US" sz="3200" dirty="0">
                <a:latin typeface="Calibri" charset="0"/>
                <a:ea typeface="ＭＳ Ｐゴシック" charset="0"/>
              </a:rPr>
              <a:t>:</a:t>
            </a:r>
          </a:p>
          <a:p>
            <a:pPr lvl="1" eaLnBrk="1" hangingPunct="1"/>
            <a:r>
              <a:rPr lang="en-US" sz="2800" dirty="0">
                <a:latin typeface="Calibri" charset="0"/>
                <a:ea typeface="ＭＳ Ｐゴシック" charset="0"/>
              </a:rPr>
              <a:t>the income is derived from assets used in a T/B (</a:t>
            </a:r>
            <a:r>
              <a:rPr lang="en-US" sz="2800" b="1" u="sng" dirty="0">
                <a:latin typeface="Calibri" charset="0"/>
                <a:ea typeface="ＭＳ Ｐゴシック" charset="0"/>
              </a:rPr>
              <a:t>Asset Use</a:t>
            </a:r>
            <a:r>
              <a:rPr lang="en-US" sz="2800" u="sng" dirty="0">
                <a:latin typeface="Calibri" charset="0"/>
                <a:ea typeface="ＭＳ Ｐゴシック" charset="0"/>
              </a:rPr>
              <a:t> test</a:t>
            </a:r>
            <a:r>
              <a:rPr lang="en-US" sz="2800" dirty="0">
                <a:latin typeface="Calibri" charset="0"/>
                <a:ea typeface="ＭＳ Ｐゴシック" charset="0"/>
              </a:rPr>
              <a:t>); </a:t>
            </a:r>
            <a:r>
              <a:rPr lang="en-US" sz="2800" i="1" dirty="0">
                <a:latin typeface="Calibri" charset="0"/>
                <a:ea typeface="ＭＳ Ｐゴシック" charset="0"/>
              </a:rPr>
              <a:t>or</a:t>
            </a:r>
          </a:p>
          <a:p>
            <a:pPr lvl="1"/>
            <a:r>
              <a:rPr lang="en-US" sz="2800" dirty="0">
                <a:latin typeface="Calibri" charset="0"/>
                <a:ea typeface="ＭＳ Ｐゴシック" charset="0"/>
              </a:rPr>
              <a:t>the activities of the T/B are a </a:t>
            </a:r>
            <a:r>
              <a:rPr lang="en-US" sz="2800" i="1" dirty="0">
                <a:latin typeface="Calibri" charset="0"/>
                <a:ea typeface="ＭＳ Ｐゴシック" charset="0"/>
              </a:rPr>
              <a:t>material factor </a:t>
            </a:r>
            <a:r>
              <a:rPr lang="en-US" sz="2800" dirty="0">
                <a:latin typeface="Calibri" charset="0"/>
                <a:ea typeface="ＭＳ Ｐゴシック" charset="0"/>
              </a:rPr>
              <a:t>in the realization of the income (</a:t>
            </a:r>
            <a:r>
              <a:rPr lang="en-US" sz="2800" b="1" u="sng" dirty="0">
                <a:latin typeface="Calibri" charset="0"/>
                <a:ea typeface="ＭＳ Ｐゴシック" charset="0"/>
              </a:rPr>
              <a:t>Business Activities test</a:t>
            </a:r>
            <a:r>
              <a:rPr lang="en-US" sz="2800" dirty="0">
                <a:latin typeface="Calibri" charset="0"/>
                <a:ea typeface="ＭＳ Ｐゴシック" charset="0"/>
              </a:rPr>
              <a:t>). </a:t>
            </a:r>
            <a:r>
              <a:rPr lang="en-US" sz="2800" dirty="0"/>
              <a:t>§</a:t>
            </a:r>
            <a:r>
              <a:rPr lang="en-US" sz="2800" dirty="0">
                <a:latin typeface="Calibri" charset="0"/>
                <a:ea typeface="ＭＳ Ｐゴシック" charset="0"/>
              </a:rPr>
              <a:t>864(c)(2).</a:t>
            </a:r>
          </a:p>
          <a:p>
            <a:pPr lvl="1"/>
            <a:endParaRPr lang="en-US" sz="2800" dirty="0">
              <a:latin typeface="Calibri" charset="0"/>
              <a:ea typeface="ＭＳ Ｐゴシック" charset="0"/>
            </a:endParaRPr>
          </a:p>
          <a:p>
            <a:pPr eaLnBrk="1" hangingPunct="1"/>
            <a:r>
              <a:rPr lang="en-US" sz="3200" dirty="0">
                <a:latin typeface="Calibri" charset="0"/>
                <a:ea typeface="ＭＳ Ｐゴシック" charset="0"/>
              </a:rPr>
              <a:t>If FDAP is not ECI, it is taxed under regular FDAP regime.</a:t>
            </a:r>
          </a:p>
          <a:p>
            <a:pPr eaLnBrk="1" hangingPunct="1"/>
            <a:endParaRPr lang="en-US" dirty="0">
              <a:latin typeface="Arial" charset="0"/>
              <a:ea typeface="ＭＳ Ｐゴシック" charset="0"/>
            </a:endParaRPr>
          </a:p>
        </p:txBody>
      </p:sp>
      <p:sp>
        <p:nvSpPr>
          <p:cNvPr id="2560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a:t>
            </a:r>
            <a:endParaRPr lang="en-US" dirty="0">
              <a:latin typeface="Calibri" charset="0"/>
              <a:ea typeface="ＭＳ Ｐゴシック" charset="0"/>
              <a:cs typeface="Calibri" charset="0"/>
            </a:endParaRPr>
          </a:p>
        </p:txBody>
      </p:sp>
      <p:sp>
        <p:nvSpPr>
          <p:cNvPr id="2560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10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en-US" sz="2800" b="1" dirty="0">
                <a:ea typeface="ＭＳ Ｐゴシック" charset="0"/>
              </a:rPr>
              <a:t>Asset use test</a:t>
            </a:r>
            <a:r>
              <a:rPr lang="en-US" sz="2800" dirty="0">
                <a:ea typeface="ＭＳ Ｐゴシック" charset="0"/>
              </a:rPr>
              <a:t> (Regs. </a:t>
            </a:r>
            <a:r>
              <a:rPr lang="en-US" sz="2800" dirty="0"/>
              <a:t>§</a:t>
            </a:r>
            <a:r>
              <a:rPr lang="en-US" sz="2800" dirty="0">
                <a:ea typeface="ＭＳ Ｐゴシック" charset="0"/>
              </a:rPr>
              <a:t>1.864-4(c)(2)):</a:t>
            </a:r>
          </a:p>
          <a:p>
            <a:pPr lvl="1" eaLnBrk="1" hangingPunct="1"/>
            <a:r>
              <a:rPr lang="en-US" sz="2400" dirty="0">
                <a:latin typeface="Calibri" charset="0"/>
                <a:ea typeface="ＭＳ Ｐゴシック" charset="0"/>
              </a:rPr>
              <a:t>Asset held for principal purpose of promoting the </a:t>
            </a:r>
            <a:r>
              <a:rPr lang="en-US" sz="2400" i="1" dirty="0">
                <a:latin typeface="Calibri" charset="0"/>
                <a:ea typeface="ＭＳ Ｐゴシック" charset="0"/>
              </a:rPr>
              <a:t>present</a:t>
            </a:r>
            <a:r>
              <a:rPr lang="en-US" sz="2400" dirty="0">
                <a:latin typeface="Calibri" charset="0"/>
                <a:ea typeface="ＭＳ Ｐゴシック" charset="0"/>
              </a:rPr>
              <a:t> conduct of UST/B</a:t>
            </a:r>
          </a:p>
          <a:p>
            <a:pPr lvl="2" eaLnBrk="1" hangingPunct="1"/>
            <a:r>
              <a:rPr lang="en-US" sz="2400" dirty="0">
                <a:latin typeface="Calibri" charset="0"/>
              </a:rPr>
              <a:t>Ex:  Plant &amp; equipment used in daily conduct of US business</a:t>
            </a:r>
          </a:p>
          <a:p>
            <a:pPr lvl="1" eaLnBrk="1" hangingPunct="1"/>
            <a:r>
              <a:rPr lang="en-US" sz="2400" dirty="0">
                <a:latin typeface="Calibri" charset="0"/>
                <a:ea typeface="ＭＳ Ｐゴシック" charset="0"/>
              </a:rPr>
              <a:t>Acquired and held in ordinary course of UST/B</a:t>
            </a:r>
          </a:p>
          <a:p>
            <a:pPr lvl="2" eaLnBrk="1" hangingPunct="1"/>
            <a:r>
              <a:rPr lang="en-US" sz="2400" dirty="0">
                <a:latin typeface="Calibri" charset="0"/>
              </a:rPr>
              <a:t>Ex:  Acct’s receivable for good sold or services performed by business</a:t>
            </a:r>
          </a:p>
          <a:p>
            <a:pPr lvl="1"/>
            <a:r>
              <a:rPr lang="en-US" sz="2400" dirty="0">
                <a:latin typeface="Calibri" charset="0"/>
                <a:ea typeface="ＭＳ Ｐゴシック" charset="0"/>
              </a:rPr>
              <a:t>Otherwise held in </a:t>
            </a:r>
            <a:r>
              <a:rPr lang="en-US" sz="2400" i="1" dirty="0">
                <a:latin typeface="Calibri" charset="0"/>
                <a:ea typeface="ＭＳ Ｐゴシック" charset="0"/>
              </a:rPr>
              <a:t>direct relationship </a:t>
            </a:r>
            <a:r>
              <a:rPr lang="en-US" sz="2400" dirty="0">
                <a:latin typeface="Calibri" charset="0"/>
                <a:ea typeface="ＭＳ Ｐゴシック" charset="0"/>
              </a:rPr>
              <a:t>to T/</a:t>
            </a:r>
            <a:r>
              <a:rPr lang="en-US" sz="2400" dirty="0"/>
              <a:t>§</a:t>
            </a:r>
            <a:r>
              <a:rPr lang="en-US" sz="2400" dirty="0">
                <a:latin typeface="Calibri" charset="0"/>
                <a:ea typeface="ＭＳ Ｐゴシック" charset="0"/>
              </a:rPr>
              <a:t>B</a:t>
            </a:r>
          </a:p>
          <a:p>
            <a:pPr lvl="2" eaLnBrk="1" hangingPunct="1"/>
            <a:r>
              <a:rPr lang="en-US" sz="2400" dirty="0">
                <a:latin typeface="Calibri" charset="0"/>
              </a:rPr>
              <a:t>Ex: bank account and investment held to meet present (</a:t>
            </a:r>
            <a:r>
              <a:rPr lang="en-US" sz="2400" i="1" dirty="0">
                <a:latin typeface="Calibri" charset="0"/>
              </a:rPr>
              <a:t>not</a:t>
            </a:r>
            <a:r>
              <a:rPr lang="en-US" sz="2400" dirty="0">
                <a:latin typeface="Calibri" charset="0"/>
              </a:rPr>
              <a:t> future) needs of business</a:t>
            </a:r>
          </a:p>
          <a:p>
            <a:pPr lvl="2" eaLnBrk="1" hangingPunct="1"/>
            <a:r>
              <a:rPr lang="en-US" sz="2400" dirty="0">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dirty="0">
              <a:latin typeface="Calibri" charset="0"/>
              <a:ea typeface="ＭＳ Ｐゴシック" charset="0"/>
            </a:endParaRPr>
          </a:p>
        </p:txBody>
      </p:sp>
      <p:sp>
        <p:nvSpPr>
          <p:cNvPr id="27650"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 ECI:  Asset Use Test</a:t>
            </a:r>
            <a:endParaRPr lang="en-US" sz="1200" dirty="0">
              <a:latin typeface="Calibri" charset="0"/>
              <a:ea typeface="ＭＳ Ｐゴシック" charset="0"/>
              <a:cs typeface="Calibri" charset="0"/>
            </a:endParaRPr>
          </a:p>
        </p:txBody>
      </p:sp>
      <p:sp>
        <p:nvSpPr>
          <p:cNvPr id="2764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11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Calibri" charset="0"/>
                <a:ea typeface="ＭＳ Ｐゴシック" charset="0"/>
              </a:rPr>
              <a:t>Business activities test</a:t>
            </a:r>
            <a:r>
              <a:rPr lang="en-US" sz="2800" dirty="0">
                <a:latin typeface="Calibri" charset="0"/>
                <a:ea typeface="ＭＳ Ｐゴシック" charset="0"/>
              </a:rPr>
              <a:t>  (Regs. </a:t>
            </a:r>
            <a:r>
              <a:rPr lang="en-US" sz="2800" dirty="0"/>
              <a:t>§</a:t>
            </a:r>
            <a:r>
              <a:rPr lang="en-US" sz="2800" dirty="0">
                <a:latin typeface="Calibri" charset="0"/>
                <a:ea typeface="ＭＳ Ｐゴシック" charset="0"/>
              </a:rPr>
              <a:t>1.864-4(c)(3)):</a:t>
            </a:r>
            <a:endParaRPr lang="en-US" sz="2800" u="sng" dirty="0">
              <a:latin typeface="Calibri" charset="0"/>
              <a:ea typeface="ＭＳ Ｐゴシック" charset="0"/>
            </a:endParaRPr>
          </a:p>
          <a:p>
            <a:pPr lvl="1" eaLnBrk="1" hangingPunct="1"/>
            <a:r>
              <a:rPr lang="en-US" sz="2000" dirty="0">
                <a:latin typeface="Calibri" charset="0"/>
                <a:ea typeface="ＭＳ Ｐゴシック" charset="0"/>
              </a:rPr>
              <a:t>Activities of US business were </a:t>
            </a:r>
            <a:r>
              <a:rPr lang="en-US" altLang="ja-JP" sz="2000" i="1" dirty="0">
                <a:latin typeface="Calibri" charset="0"/>
                <a:ea typeface="ＭＳ Ｐゴシック" charset="0"/>
              </a:rPr>
              <a:t>material factor </a:t>
            </a:r>
            <a:r>
              <a:rPr lang="en-US" altLang="ja-JP" sz="2000" dirty="0">
                <a:latin typeface="Calibri" charset="0"/>
                <a:ea typeface="ＭＳ Ｐゴシック" charset="0"/>
              </a:rPr>
              <a:t>in realization of the income</a:t>
            </a:r>
          </a:p>
          <a:p>
            <a:pPr lvl="1" eaLnBrk="1" hangingPunct="1"/>
            <a:r>
              <a:rPr lang="en-US" altLang="ja-JP" sz="2000" dirty="0">
                <a:latin typeface="Calibri" charset="0"/>
                <a:ea typeface="ＭＳ Ｐゴシック" charset="0"/>
              </a:rPr>
              <a:t>Examples: </a:t>
            </a:r>
          </a:p>
          <a:p>
            <a:pPr lvl="2" eaLnBrk="1" hangingPunct="1"/>
            <a:r>
              <a:rPr lang="en-US" altLang="ja-JP" sz="2000" dirty="0">
                <a:latin typeface="Calibri" charset="0"/>
              </a:rPr>
              <a:t>Dividends and interest earned by a securities dealer </a:t>
            </a:r>
          </a:p>
          <a:p>
            <a:pPr lvl="2" eaLnBrk="1" hangingPunct="1"/>
            <a:r>
              <a:rPr lang="en-US" altLang="ja-JP" sz="2000" dirty="0">
                <a:latin typeface="Calibri" charset="0"/>
              </a:rPr>
              <a:t>CGs earned by investment company</a:t>
            </a:r>
          </a:p>
          <a:p>
            <a:pPr lvl="2" eaLnBrk="1" hangingPunct="1"/>
            <a:r>
              <a:rPr lang="en-US" altLang="ja-JP" sz="2000" dirty="0">
                <a:latin typeface="Calibri" charset="0"/>
              </a:rPr>
              <a:t>Royalties derived in the active conduct of a licensing business</a:t>
            </a:r>
          </a:p>
          <a:p>
            <a:pPr lvl="2" eaLnBrk="1" hangingPunct="1"/>
            <a:r>
              <a:rPr lang="en-US" altLang="ja-JP" sz="2000" dirty="0">
                <a:latin typeface="Calibri" charset="0"/>
              </a:rPr>
              <a:t>Service fees derived in active conduct of a servicing business, e.g., consulting</a:t>
            </a:r>
          </a:p>
          <a:p>
            <a:pPr eaLnBrk="1" hangingPunct="1"/>
            <a:endParaRPr lang="en-US" altLang="ja-JP" sz="3200" dirty="0">
              <a:latin typeface="Calibri" charset="0"/>
              <a:ea typeface="ＭＳ Ｐゴシック" charset="0"/>
            </a:endParaRPr>
          </a:p>
          <a:p>
            <a:r>
              <a:rPr lang="en-US" altLang="ja-JP" sz="2800" dirty="0">
                <a:latin typeface="Calibri" charset="0"/>
                <a:ea typeface="ＭＳ Ｐゴシック" charset="0"/>
              </a:rPr>
              <a:t>For both the business activities and asset tests, “due regard” is given to whether the income is accounted for by the U.S. trade or business. </a:t>
            </a:r>
            <a:r>
              <a:rPr lang="en-US" sz="2800" dirty="0">
                <a:latin typeface="Calibri" charset="0"/>
                <a:ea typeface="ＭＳ Ｐゴシック" charset="0"/>
              </a:rPr>
              <a:t>Regs. </a:t>
            </a:r>
            <a:r>
              <a:rPr lang="en-US" sz="2800" dirty="0"/>
              <a:t>§</a:t>
            </a:r>
            <a:r>
              <a:rPr lang="en-US" sz="2800" dirty="0">
                <a:latin typeface="Calibri" charset="0"/>
                <a:ea typeface="ＭＳ Ｐゴシック" charset="0"/>
              </a:rPr>
              <a:t>1.864-4(c)(4).</a:t>
            </a:r>
            <a:endParaRPr lang="en-US" altLang="ja-JP" sz="200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29697" name="Title 1"/>
          <p:cNvSpPr>
            <a:spLocks noGrp="1"/>
          </p:cNvSpPr>
          <p:nvPr>
            <p:ph type="title"/>
          </p:nvPr>
        </p:nvSpPr>
        <p:spPr/>
        <p:txBody>
          <a:bodyPr/>
          <a:lstStyle/>
          <a:p>
            <a:pPr eaLnBrk="1" hangingPunct="1"/>
            <a:r>
              <a:rPr lang="en-US" sz="2000" dirty="0">
                <a:latin typeface="Calibri" charset="0"/>
                <a:ea typeface="ＭＳ Ｐゴシック" charset="0"/>
                <a:cs typeface="Calibri" charset="0"/>
              </a:rPr>
              <a:t>US Source FDAP ECI:  Business Activities Test</a:t>
            </a:r>
          </a:p>
        </p:txBody>
      </p:sp>
      <p:sp>
        <p:nvSpPr>
          <p:cNvPr id="29700"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12</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b="1" dirty="0">
                <a:latin typeface="Calibri" charset="0"/>
                <a:ea typeface="ＭＳ Ｐゴシック" charset="0"/>
              </a:rPr>
              <a:t>All</a:t>
            </a:r>
            <a:r>
              <a:rPr lang="en-US" sz="2400" dirty="0">
                <a:latin typeface="Calibri" charset="0"/>
                <a:ea typeface="ＭＳ Ｐゴシック" charset="0"/>
              </a:rPr>
              <a:t> non-FDAP US source income is ECI, </a:t>
            </a:r>
            <a:r>
              <a:rPr lang="en-US" sz="2400" i="1" dirty="0">
                <a:latin typeface="Calibri" charset="0"/>
                <a:ea typeface="ＭＳ Ｐゴシック" charset="0"/>
              </a:rPr>
              <a:t>e.g</a:t>
            </a:r>
            <a:r>
              <a:rPr lang="en-US" sz="2400" dirty="0">
                <a:latin typeface="Calibri" charset="0"/>
                <a:ea typeface="ＭＳ Ｐゴシック" charset="0"/>
              </a:rPr>
              <a:t>., sale of inventory with title passing in the US. </a:t>
            </a:r>
            <a:r>
              <a:rPr lang="en-US" sz="2400" dirty="0"/>
              <a:t>§</a:t>
            </a:r>
            <a:r>
              <a:rPr lang="en-US" sz="2400" dirty="0">
                <a:latin typeface="Calibri" charset="0"/>
                <a:ea typeface="ＭＳ Ｐゴシック" charset="0"/>
              </a:rPr>
              <a:t>864(c)(3).  </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This rule is known as the </a:t>
            </a:r>
            <a:r>
              <a:rPr lang="ja-JP" altLang="en-US" sz="2400">
                <a:latin typeface="Calibri" charset="0"/>
                <a:ea typeface="ＭＳ Ｐゴシック" charset="0"/>
              </a:rPr>
              <a:t>“</a:t>
            </a:r>
            <a:r>
              <a:rPr lang="en-US" altLang="ja-JP" sz="2400" dirty="0">
                <a:latin typeface="Calibri" charset="0"/>
                <a:ea typeface="ＭＳ Ｐゴシック" charset="0"/>
              </a:rPr>
              <a:t>force of attraction</a:t>
            </a:r>
            <a:r>
              <a:rPr lang="ja-JP" altLang="en-US" sz="2400">
                <a:latin typeface="Calibri" charset="0"/>
                <a:ea typeface="ＭＳ Ｐゴシック" charset="0"/>
              </a:rPr>
              <a:t>”</a:t>
            </a:r>
            <a:r>
              <a:rPr lang="en-US" altLang="ja-JP" sz="2400" dirty="0">
                <a:latin typeface="Calibri" charset="0"/>
                <a:ea typeface="ＭＳ Ｐゴシック" charset="0"/>
              </a:rPr>
              <a:t> rule.</a:t>
            </a:r>
            <a:endParaRPr lang="en-US" altLang="ja-JP"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072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Calibri" charset="0"/>
              </a:rPr>
              <a:t>US Source non-FDAP ECI</a:t>
            </a:r>
          </a:p>
        </p:txBody>
      </p:sp>
      <p:sp>
        <p:nvSpPr>
          <p:cNvPr id="3072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13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If a foreign person has a US office or other fixed place of business, some very narrow categories of FSI </a:t>
            </a:r>
            <a:r>
              <a:rPr lang="en-US" sz="2800" i="1" dirty="0">
                <a:latin typeface="Calibri" charset="0"/>
                <a:ea typeface="ＭＳ Ｐゴシック" charset="0"/>
              </a:rPr>
              <a:t>attributable to </a:t>
            </a:r>
            <a:r>
              <a:rPr lang="en-US" sz="2800" dirty="0">
                <a:latin typeface="Calibri" charset="0"/>
                <a:ea typeface="ＭＳ Ｐゴシック" charset="0"/>
              </a:rPr>
              <a:t>the office can be ECI:</a:t>
            </a:r>
          </a:p>
          <a:p>
            <a:pPr lvl="1" eaLnBrk="1" hangingPunct="1">
              <a:lnSpc>
                <a:spcPct val="90000"/>
              </a:lnSpc>
            </a:pPr>
            <a:r>
              <a:rPr lang="en-US" sz="2400" dirty="0">
                <a:latin typeface="Calibri" charset="0"/>
                <a:ea typeface="ＭＳ Ｐゴシック" charset="0"/>
              </a:rPr>
              <a:t>Rents and royalties derived in the active conduct of a TB;</a:t>
            </a:r>
          </a:p>
          <a:p>
            <a:pPr lvl="1" eaLnBrk="1" hangingPunct="1">
              <a:lnSpc>
                <a:spcPct val="90000"/>
              </a:lnSpc>
            </a:pPr>
            <a:r>
              <a:rPr lang="en-US" sz="2400" dirty="0">
                <a:latin typeface="Calibri" charset="0"/>
                <a:ea typeface="ＭＳ Ｐゴシック" charset="0"/>
              </a:rPr>
              <a:t>Dividends and interest derived in the active conduct of a banking business or by a corporation whose principal business is trading stock/securities for its own account; </a:t>
            </a:r>
          </a:p>
          <a:p>
            <a:pPr lvl="1" eaLnBrk="1" hangingPunct="1">
              <a:lnSpc>
                <a:spcPct val="90000"/>
              </a:lnSpc>
            </a:pPr>
            <a:r>
              <a:rPr lang="en-US" sz="2400" b="1" dirty="0">
                <a:ea typeface="ＭＳ Ｐゴシック" charset="0"/>
              </a:rPr>
              <a:t>Foreign source </a:t>
            </a:r>
            <a:r>
              <a:rPr lang="en-US" sz="2400" dirty="0">
                <a:ea typeface="ＭＳ Ｐゴシック" charset="0"/>
              </a:rPr>
              <a:t>i</a:t>
            </a:r>
            <a:r>
              <a:rPr lang="en-US" sz="2400" dirty="0">
                <a:latin typeface="Calibri" charset="0"/>
                <a:ea typeface="ＭＳ Ｐゴシック" charset="0"/>
              </a:rPr>
              <a:t>nventory gains, except if property is sold for foreign consumption and foreign office materially participated. </a:t>
            </a:r>
            <a:r>
              <a:rPr lang="en-US" sz="2400" dirty="0"/>
              <a:t>§</a:t>
            </a:r>
            <a:r>
              <a:rPr lang="en-US" sz="2400" dirty="0">
                <a:latin typeface="Calibri" charset="0"/>
                <a:ea typeface="ＭＳ Ｐゴシック" charset="0"/>
              </a:rPr>
              <a:t>864(c)(4)(B); Regs. </a:t>
            </a:r>
            <a:r>
              <a:rPr lang="en-US" sz="2400" dirty="0"/>
              <a:t>§</a:t>
            </a:r>
            <a:r>
              <a:rPr lang="en-US" sz="2400" dirty="0">
                <a:latin typeface="Calibri" charset="0"/>
                <a:ea typeface="ＭＳ Ｐゴシック" charset="0"/>
              </a:rPr>
              <a:t>1.864-5.</a:t>
            </a:r>
          </a:p>
          <a:p>
            <a:pPr lvl="1" eaLnBrk="1" hangingPunct="1">
              <a:lnSpc>
                <a:spcPct val="90000"/>
              </a:lnSpc>
            </a:pPr>
            <a:r>
              <a:rPr lang="en-US" sz="2400" dirty="0">
                <a:latin typeface="Calibri" charset="0"/>
                <a:ea typeface="ＭＳ Ｐゴシック" charset="0"/>
              </a:rPr>
              <a:t>Any income or gain that is </a:t>
            </a:r>
            <a:r>
              <a:rPr lang="en-US" sz="2400" i="1" dirty="0">
                <a:latin typeface="Calibri" charset="0"/>
                <a:ea typeface="ＭＳ Ｐゴシック" charset="0"/>
              </a:rPr>
              <a:t>equivalent</a:t>
            </a:r>
            <a:r>
              <a:rPr lang="en-US" sz="2400" dirty="0">
                <a:latin typeface="Calibri" charset="0"/>
                <a:ea typeface="ＭＳ Ｐゴシック" charset="0"/>
              </a:rPr>
              <a:t> to the above categories of income or gain</a:t>
            </a:r>
          </a:p>
        </p:txBody>
      </p:sp>
      <p:sp>
        <p:nvSpPr>
          <p:cNvPr id="32770" name="Rectangle 2"/>
          <p:cNvSpPr>
            <a:spLocks noGrp="1" noChangeArrowheads="1"/>
          </p:cNvSpPr>
          <p:nvPr>
            <p:ph type="title"/>
          </p:nvPr>
        </p:nvSpPr>
        <p:spPr/>
        <p:txBody>
          <a:bodyPr/>
          <a:lstStyle/>
          <a:p>
            <a:pPr eaLnBrk="1" hangingPunct="1"/>
            <a:r>
              <a:rPr lang="en-US" sz="2000" dirty="0">
                <a:latin typeface="+mn-lt"/>
                <a:ea typeface="ＭＳ Ｐゴシック" charset="0"/>
              </a:rPr>
              <a:t>Foreign Source ECI</a:t>
            </a:r>
          </a:p>
        </p:txBody>
      </p:sp>
      <p:sp>
        <p:nvSpPr>
          <p:cNvPr id="3276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a:t>
            </a:r>
            <a:endParaRPr lang="en-US" sz="1600" dirty="0">
              <a:latin typeface="Calibri" charset="0"/>
              <a:ea typeface="ＭＳ Ｐゴシック" charset="0"/>
              <a:cs typeface="Calibri" charset="0"/>
            </a:endParaRPr>
          </a:p>
        </p:txBody>
      </p:sp>
      <p:sp>
        <p:nvSpPr>
          <p:cNvPr id="34817"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15</a:t>
            </a:fld>
            <a:endParaRPr lang="en-US" sz="900" b="0">
              <a:latin typeface="Calibri" charset="0"/>
              <a:cs typeface="Calibri" charset="0"/>
            </a:endParaRPr>
          </a:p>
        </p:txBody>
      </p:sp>
      <p:sp>
        <p:nvSpPr>
          <p:cNvPr id="34838" name="Footer Placeholder 1"/>
          <p:cNvSpPr>
            <a:spLocks noGrp="1"/>
          </p:cNvSpPr>
          <p:nvPr>
            <p:ph type="ftr"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a:latin typeface="Calibri" charset="0"/>
                <a:cs typeface="Calibri" charset="0"/>
              </a:rPr>
              <a:t>U.S. Trade or Business and PEs</a:t>
            </a: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4" name="Line 9"/>
          <p:cNvSpPr>
            <a:spLocks noChangeShapeType="1"/>
          </p:cNvSpPr>
          <p:nvPr/>
        </p:nvSpPr>
        <p:spPr bwMode="auto">
          <a:xfrm flipH="1">
            <a:off x="6629400" y="1931276"/>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dirty="0">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34835" name="Rectangle 21"/>
          <p:cNvSpPr>
            <a:spLocks noChangeArrowheads="1"/>
          </p:cNvSpPr>
          <p:nvPr/>
        </p:nvSpPr>
        <p:spPr bwMode="auto">
          <a:xfrm>
            <a:off x="6296514" y="5328586"/>
            <a:ext cx="63350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cs typeface="Calibri" charset="0"/>
              </a:rPr>
              <a:t> 2%</a:t>
            </a:r>
          </a:p>
        </p:txBody>
      </p:sp>
      <p:sp>
        <p:nvSpPr>
          <p:cNvPr id="34836" name="Line 22"/>
          <p:cNvSpPr>
            <a:spLocks noChangeShapeType="1"/>
          </p:cNvSpPr>
          <p:nvPr/>
        </p:nvSpPr>
        <p:spPr bwMode="auto">
          <a:xfrm>
            <a:off x="4267200" y="5486400"/>
            <a:ext cx="0" cy="5161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37" name="Oval 23"/>
          <p:cNvSpPr>
            <a:spLocks noChangeArrowheads="1"/>
          </p:cNvSpPr>
          <p:nvPr/>
        </p:nvSpPr>
        <p:spPr bwMode="auto">
          <a:xfrm>
            <a:off x="3316014" y="5993524"/>
            <a:ext cx="1981200" cy="381000"/>
          </a:xfrm>
          <a:prstGeom prst="ellipse">
            <a:avLst/>
          </a:prstGeom>
          <a:solidFill>
            <a:srgbClr val="F4F319"/>
          </a:solidFill>
          <a:ln w="9525">
            <a:solidFill>
              <a:schemeClr val="tx1"/>
            </a:solidFill>
            <a:round/>
            <a:headEnd/>
            <a:tailEnd/>
          </a:ln>
        </p:spPr>
        <p:txBody>
          <a:bodyPr wrap="none" anchor="ctr"/>
          <a:lstStyle/>
          <a:p>
            <a:pPr algn="ctr"/>
            <a:r>
              <a:rPr lang="en-US" dirty="0">
                <a:latin typeface="Calibri" charset="0"/>
                <a:cs typeface="Calibri" charset="0"/>
              </a:rPr>
              <a:t>Investments</a:t>
            </a: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cxnSp>
        <p:nvCxnSpPr>
          <p:cNvPr id="26" name="AutoShape 20"/>
          <p:cNvCxnSpPr>
            <a:cxnSpLocks noChangeShapeType="1"/>
            <a:stCxn id="34827" idx="0"/>
            <a:endCxn id="34831" idx="1"/>
          </p:cNvCxnSpPr>
          <p:nvPr/>
        </p:nvCxnSpPr>
        <p:spPr bwMode="auto">
          <a:xfrm rot="16200000" flipH="1" flipV="1">
            <a:off x="4495800" y="-1066800"/>
            <a:ext cx="1143000" cy="5715000"/>
          </a:xfrm>
          <a:prstGeom prst="bentConnector3">
            <a:avLst>
              <a:gd name="adj1" fmla="val -2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9" name="Rectangle 21"/>
          <p:cNvSpPr>
            <a:spLocks noChangeArrowheads="1"/>
          </p:cNvSpPr>
          <p:nvPr/>
        </p:nvSpPr>
        <p:spPr bwMode="auto">
          <a:xfrm>
            <a:off x="2527214" y="582297"/>
            <a:ext cx="788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cs typeface="Calibri" charset="0"/>
              </a:rPr>
              <a:t> 20%</a:t>
            </a:r>
          </a:p>
        </p:txBody>
      </p:sp>
      <p:sp>
        <p:nvSpPr>
          <p:cNvPr id="30" name="Rectangle 21"/>
          <p:cNvSpPr>
            <a:spLocks noChangeArrowheads="1"/>
          </p:cNvSpPr>
          <p:nvPr/>
        </p:nvSpPr>
        <p:spPr bwMode="auto">
          <a:xfrm>
            <a:off x="6957715" y="2091035"/>
            <a:ext cx="788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cs typeface="Calibri" charset="0"/>
              </a:rPr>
              <a:t> 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sz="3200" dirty="0">
                <a:latin typeface="Calibri" charset="0"/>
                <a:ea typeface="ＭＳ Ｐゴシック" charset="0"/>
              </a:rPr>
              <a:t>Is the Master Fund ET/B?</a:t>
            </a:r>
          </a:p>
          <a:p>
            <a:pPr lvl="1" eaLnBrk="1" hangingPunct="1"/>
            <a:r>
              <a:rPr lang="en-US" sz="2800" dirty="0">
                <a:latin typeface="Calibri" charset="0"/>
                <a:ea typeface="ＭＳ Ｐゴシック" charset="0"/>
              </a:rPr>
              <a:t>Trading activities of manager (trading for own account safe harbor)</a:t>
            </a:r>
          </a:p>
          <a:p>
            <a:pPr lvl="1" eaLnBrk="1" hangingPunct="1"/>
            <a:r>
              <a:rPr lang="en-US" sz="2800" dirty="0">
                <a:latin typeface="Calibri" charset="0"/>
                <a:ea typeface="ＭＳ Ｐゴシック" charset="0"/>
              </a:rPr>
              <a:t>Repeal of 10 commandments</a:t>
            </a:r>
          </a:p>
          <a:p>
            <a:pPr lvl="1" eaLnBrk="1" hangingPunct="1"/>
            <a:r>
              <a:rPr lang="en-US" altLang="ja-JP" sz="2800" i="1" dirty="0">
                <a:latin typeface="Calibri" charset="0"/>
                <a:ea typeface="ＭＳ Ｐゴシック" charset="0"/>
              </a:rPr>
              <a:t>Effecting transactions in derivatives </a:t>
            </a:r>
            <a:r>
              <a:rPr lang="en-US" altLang="ja-JP" sz="2800" dirty="0">
                <a:latin typeface="Calibri" charset="0"/>
                <a:ea typeface="ＭＳ Ｐゴシック" charset="0"/>
              </a:rPr>
              <a:t>(Prop. Reg. </a:t>
            </a:r>
            <a:r>
              <a:rPr lang="en-US" sz="2800" dirty="0"/>
              <a:t>§</a:t>
            </a:r>
            <a:r>
              <a:rPr lang="en-US" altLang="ja-JP" sz="2800" dirty="0">
                <a:latin typeface="Calibri" charset="0"/>
                <a:ea typeface="ＭＳ Ｐゴシック" charset="0"/>
              </a:rPr>
              <a:t>1.864(b)-1(a))</a:t>
            </a:r>
          </a:p>
          <a:p>
            <a:pPr lvl="1" eaLnBrk="1" hangingPunct="1"/>
            <a:r>
              <a:rPr lang="en-US" sz="2800" dirty="0">
                <a:latin typeface="Calibri" charset="0"/>
                <a:ea typeface="ＭＳ Ｐゴシック" charset="0"/>
              </a:rPr>
              <a:t>Lending:  </a:t>
            </a:r>
          </a:p>
          <a:p>
            <a:pPr lvl="2" eaLnBrk="1" hangingPunct="1"/>
            <a:r>
              <a:rPr lang="en-US" sz="2400" dirty="0">
                <a:latin typeface="Calibri" charset="0"/>
              </a:rPr>
              <a:t>(1) loan syndicates;</a:t>
            </a:r>
          </a:p>
          <a:p>
            <a:pPr lvl="2" eaLnBrk="1" hangingPunct="1"/>
            <a:r>
              <a:rPr lang="en-US" sz="2400" dirty="0">
                <a:latin typeface="Calibri" charset="0"/>
              </a:rPr>
              <a:t>(2) Work outs; and </a:t>
            </a:r>
          </a:p>
          <a:p>
            <a:pPr lvl="2" eaLnBrk="1" hangingPunct="1"/>
            <a:r>
              <a:rPr lang="en-US" sz="2400" dirty="0">
                <a:latin typeface="Calibri" charset="0"/>
              </a:rPr>
              <a:t>(3) Credit derivatives</a:t>
            </a:r>
          </a:p>
        </p:txBody>
      </p:sp>
      <p:sp>
        <p:nvSpPr>
          <p:cNvPr id="3584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1100" dirty="0">
              <a:latin typeface="Calibri" charset="0"/>
              <a:ea typeface="ＭＳ Ｐゴシック" charset="0"/>
              <a:cs typeface="Calibri" charset="0"/>
            </a:endParaRPr>
          </a:p>
        </p:txBody>
      </p:sp>
      <p:sp>
        <p:nvSpPr>
          <p:cNvPr id="3584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3686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2000" dirty="0">
              <a:latin typeface="Calibri" charset="0"/>
              <a:ea typeface="ＭＳ Ｐゴシック" charset="0"/>
              <a:cs typeface="Calibri" charset="0"/>
            </a:endParaRPr>
          </a:p>
        </p:txBody>
      </p:sp>
      <p:sp>
        <p:nvSpPr>
          <p:cNvPr id="36865"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lnSpc>
                <a:spcPct val="90000"/>
              </a:lnSpc>
            </a:pPr>
            <a:r>
              <a:rPr lang="en-US" sz="2800" dirty="0">
                <a:latin typeface="Calibri" charset="0"/>
                <a:ea typeface="ＭＳ Ｐゴシック" charset="0"/>
              </a:rPr>
              <a:t>What was the business of the foreign hedge fund?</a:t>
            </a:r>
          </a:p>
          <a:p>
            <a:pPr lvl="1" eaLnBrk="1" hangingPunct="1">
              <a:lnSpc>
                <a:spcPct val="90000"/>
              </a:lnSpc>
            </a:pPr>
            <a:r>
              <a:rPr lang="en-US" sz="2400" dirty="0">
                <a:latin typeface="Calibri" charset="0"/>
                <a:ea typeface="ＭＳ Ｐゴシック" charset="0"/>
              </a:rPr>
              <a:t>How did it attempt to structure its US activities to avoid having a US T/B?</a:t>
            </a:r>
          </a:p>
          <a:p>
            <a:pPr lvl="1" eaLnBrk="1" hangingPunct="1">
              <a:lnSpc>
                <a:spcPct val="90000"/>
              </a:lnSpc>
            </a:pPr>
            <a:r>
              <a:rPr lang="en-US" sz="2400" dirty="0">
                <a:latin typeface="Calibri" charset="0"/>
                <a:ea typeface="ＭＳ Ｐゴシック" charset="0"/>
              </a:rPr>
              <a:t>Why was the IRS unimpressed?</a:t>
            </a:r>
          </a:p>
          <a:p>
            <a:pPr eaLnBrk="1" hangingPunct="1">
              <a:lnSpc>
                <a:spcPct val="90000"/>
              </a:lnSpc>
            </a:pPr>
            <a:r>
              <a:rPr lang="en-US" sz="2800" dirty="0">
                <a:latin typeface="Calibri" charset="0"/>
                <a:ea typeface="ＭＳ Ｐゴシック" charset="0"/>
              </a:rPr>
              <a:t>ECI Rules for Banking, Financing or similar Business (Reg. </a:t>
            </a:r>
            <a:r>
              <a:rPr lang="en-US" sz="2800" dirty="0"/>
              <a:t>§</a:t>
            </a:r>
            <a:r>
              <a:rPr lang="en-US" sz="2800" dirty="0">
                <a:latin typeface="Calibri" charset="0"/>
                <a:ea typeface="ＭＳ Ｐゴシック" charset="0"/>
              </a:rPr>
              <a:t>1.864-4(c)(5))</a:t>
            </a:r>
          </a:p>
          <a:p>
            <a:pPr lvl="1"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Making loans to public” is T/B (Reg. </a:t>
            </a:r>
            <a:r>
              <a:rPr lang="en-US" sz="2400" dirty="0"/>
              <a:t>§</a:t>
            </a:r>
            <a:r>
              <a:rPr lang="en-US" sz="2400" dirty="0">
                <a:ea typeface="ＭＳ Ｐゴシック" charset="0"/>
              </a:rPr>
              <a:t>1.864-</a:t>
            </a:r>
            <a:r>
              <a:rPr lang="en-US" altLang="ja-JP" sz="2400" dirty="0">
                <a:latin typeface="Calibri" charset="0"/>
                <a:ea typeface="ＭＳ Ｐゴシック" charset="0"/>
              </a:rPr>
              <a:t>4(c)(5)(</a:t>
            </a:r>
            <a:r>
              <a:rPr lang="en-US" altLang="ja-JP" sz="2400" dirty="0" err="1">
                <a:latin typeface="Calibri" charset="0"/>
                <a:ea typeface="ＭＳ Ｐゴシック" charset="0"/>
              </a:rPr>
              <a:t>i</a:t>
            </a:r>
            <a:r>
              <a:rPr lang="en-US" altLang="ja-JP" sz="2400" dirty="0">
                <a:latin typeface="Calibri" charset="0"/>
                <a:ea typeface="ＭＳ Ｐゴシック" charset="0"/>
              </a:rPr>
              <a:t>)(b))</a:t>
            </a:r>
          </a:p>
          <a:p>
            <a:pPr lvl="1" eaLnBrk="1" hangingPunct="1">
              <a:lnSpc>
                <a:spcPct val="90000"/>
              </a:lnSpc>
            </a:pPr>
            <a:r>
              <a:rPr lang="en-US" altLang="ja-JP" sz="2400" dirty="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(Reg. </a:t>
            </a:r>
            <a:r>
              <a:rPr lang="en-US" sz="2400" dirty="0"/>
              <a:t>§ </a:t>
            </a:r>
            <a:r>
              <a:rPr lang="en-US" sz="2400" dirty="0">
                <a:ea typeface="ＭＳ Ｐゴシック" charset="0"/>
              </a:rPr>
              <a:t>1.864-</a:t>
            </a:r>
            <a:r>
              <a:rPr lang="en-US" altLang="ja-JP" sz="2400" dirty="0">
                <a:latin typeface="Calibri" charset="0"/>
                <a:ea typeface="ＭＳ Ｐゴシック" charset="0"/>
              </a:rPr>
              <a:t>4(c)(5)(ii))</a:t>
            </a:r>
          </a:p>
          <a:p>
            <a:pPr eaLnBrk="1" hangingPunct="1">
              <a:lnSpc>
                <a:spcPct val="90000"/>
              </a:lnSpc>
            </a:pPr>
            <a:r>
              <a:rPr lang="en-US" altLang="ja-JP" sz="2000" dirty="0">
                <a:latin typeface="Calibri" charset="0"/>
                <a:ea typeface="ＭＳ Ｐゴシック" charset="0"/>
              </a:rPr>
              <a:t>“</a:t>
            </a:r>
            <a:r>
              <a:rPr lang="en-US" altLang="ja-JP" sz="2800" dirty="0">
                <a:latin typeface="Calibri" charset="0"/>
                <a:ea typeface="ＭＳ Ｐゴシック" charset="0"/>
              </a:rPr>
              <a:t>US office” is defined in Reg. </a:t>
            </a:r>
            <a:r>
              <a:rPr lang="en-US" sz="2800" dirty="0"/>
              <a:t>§</a:t>
            </a:r>
            <a:r>
              <a:rPr lang="en-US" sz="2800" dirty="0">
                <a:ea typeface="ＭＳ Ｐゴシック" charset="0"/>
              </a:rPr>
              <a:t>1.864-</a:t>
            </a:r>
            <a:r>
              <a:rPr lang="en-US" altLang="ja-JP" sz="2800" dirty="0">
                <a:latin typeface="Calibri" charset="0"/>
                <a:ea typeface="ＭＳ Ｐゴシック" charset="0"/>
              </a:rPr>
              <a:t>7</a:t>
            </a:r>
            <a:endParaRPr lang="en-US" altLang="ja-JP" sz="2000" dirty="0">
              <a:latin typeface="Calibri" charset="0"/>
              <a:ea typeface="ＭＳ Ｐゴシック" charset="0"/>
            </a:endParaRPr>
          </a:p>
          <a:p>
            <a:pPr lvl="1" eaLnBrk="1" hangingPunct="1">
              <a:lnSpc>
                <a:spcPct val="90000"/>
              </a:lnSpc>
            </a:pPr>
            <a:r>
              <a:rPr lang="en-US" altLang="ja-JP" sz="1800" dirty="0">
                <a:latin typeface="Calibri" charset="0"/>
                <a:ea typeface="ＭＳ Ｐゴシック" charset="0"/>
              </a:rPr>
              <a:t>Why didn’t the IRS use this definition?</a:t>
            </a:r>
          </a:p>
          <a:p>
            <a:pPr lvl="1" eaLnBrk="1" hangingPunct="1">
              <a:lnSpc>
                <a:spcPct val="90000"/>
              </a:lnSpc>
            </a:pPr>
            <a:r>
              <a:rPr lang="en-US" altLang="ja-JP" sz="1800" dirty="0">
                <a:latin typeface="Calibri" charset="0"/>
                <a:ea typeface="ＭＳ Ｐゴシック" charset="0"/>
              </a:rPr>
              <a:t>What is the result if they followed this rule?</a:t>
            </a:r>
          </a:p>
          <a:p>
            <a:pPr lvl="1" eaLnBrk="1" hangingPunct="1">
              <a:lnSpc>
                <a:spcPct val="90000"/>
              </a:lnSpc>
            </a:pPr>
            <a:endParaRPr lang="en-US" sz="2000" dirty="0">
              <a:latin typeface="Calibri" charset="0"/>
              <a:ea typeface="ＭＳ Ｐゴシック" charset="0"/>
            </a:endParaRPr>
          </a:p>
          <a:p>
            <a:pPr>
              <a:lnSpc>
                <a:spcPct val="90000"/>
              </a:lnSpc>
            </a:pPr>
            <a:endParaRPr lang="en-US" dirty="0">
              <a:latin typeface="Calibri" charset="0"/>
              <a:ea typeface="ＭＳ Ｐゴシック" charset="0"/>
            </a:endParaRPr>
          </a:p>
        </p:txBody>
      </p:sp>
      <p:sp>
        <p:nvSpPr>
          <p:cNvPr id="37889" name="Title 1"/>
          <p:cNvSpPr>
            <a:spLocks noGrp="1"/>
          </p:cNvSpPr>
          <p:nvPr>
            <p:ph type="title"/>
          </p:nvPr>
        </p:nvSpPr>
        <p:spPr/>
        <p:txBody>
          <a:bodyPr/>
          <a:lstStyle/>
          <a:p>
            <a:r>
              <a:rPr lang="en-US" sz="2000" dirty="0">
                <a:latin typeface="Calibri" charset="0"/>
                <a:ea typeface="ＭＳ Ｐゴシック" charset="0"/>
                <a:cs typeface="Calibri" charset="0"/>
              </a:rPr>
              <a:t>GCM 2009-010 </a:t>
            </a:r>
          </a:p>
        </p:txBody>
      </p:sp>
      <p:sp>
        <p:nvSpPr>
          <p:cNvPr id="37892"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18</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n-US" sz="2400" dirty="0">
                <a:latin typeface="Calibri" charset="0"/>
                <a:ea typeface="ＭＳ Ｐゴシック" charset="0"/>
              </a:rPr>
              <a:t>Gain or income is ECI even if there is no T/B if gain or income is attributable to sale of property or performance of services in a year in which TP was ETB. </a:t>
            </a:r>
            <a:r>
              <a:rPr lang="en-US" sz="2400" dirty="0"/>
              <a:t>§</a:t>
            </a:r>
            <a:r>
              <a:rPr lang="en-US" sz="2400" dirty="0">
                <a:latin typeface="Calibri" charset="0"/>
                <a:ea typeface="ＭＳ Ｐゴシック" charset="0"/>
              </a:rPr>
              <a:t>864(c)(6).</a:t>
            </a:r>
          </a:p>
          <a:p>
            <a:pPr eaLnBrk="1" hangingPunct="1"/>
            <a:endParaRPr lang="en-US" sz="2400" dirty="0">
              <a:latin typeface="Calibri" charset="0"/>
              <a:ea typeface="ＭＳ Ｐゴシック" charset="0"/>
            </a:endParaRPr>
          </a:p>
          <a:p>
            <a:r>
              <a:rPr lang="en-US" sz="2400" dirty="0">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a:t>
            </a:r>
            <a:r>
              <a:rPr lang="en-US" sz="2400" dirty="0"/>
              <a:t>§</a:t>
            </a:r>
            <a:r>
              <a:rPr lang="en-US" sz="2400" dirty="0">
                <a:latin typeface="Calibri" charset="0"/>
                <a:ea typeface="ＭＳ Ｐゴシック" charset="0"/>
              </a:rPr>
              <a:t>864(c)(7).</a:t>
            </a:r>
          </a:p>
          <a:p>
            <a:endParaRPr lang="en-US" sz="2400" b="1" u="sng" dirty="0">
              <a:ea typeface="ＭＳ Ｐゴシック" charset="0"/>
            </a:endParaRPr>
          </a:p>
          <a:p>
            <a:r>
              <a:rPr lang="en-US" sz="2400" dirty="0">
                <a:ea typeface="ＭＳ Ｐゴシック" charset="0"/>
              </a:rPr>
              <a:t>Gain on the sale of a PSH interest if the PSH is ETB.</a:t>
            </a:r>
          </a:p>
          <a:p>
            <a:pPr lvl="1"/>
            <a:r>
              <a:rPr lang="en-US" sz="2250" dirty="0">
                <a:latin typeface="Calibri" charset="0"/>
                <a:ea typeface="ＭＳ Ｐゴシック" charset="0"/>
              </a:rPr>
              <a:t>How much?  Portion of gain that would be ECI if PSH sold all of </a:t>
            </a:r>
            <a:r>
              <a:rPr lang="en-US" sz="2250" dirty="0">
                <a:ea typeface="ＭＳ Ｐゴシック" charset="0"/>
              </a:rPr>
              <a:t>its assets.</a:t>
            </a:r>
            <a:r>
              <a:rPr lang="en-US" sz="2000" dirty="0"/>
              <a:t> §</a:t>
            </a:r>
            <a:r>
              <a:rPr lang="en-US" sz="2000" dirty="0">
                <a:ea typeface="ＭＳ Ｐゴシック" charset="0"/>
              </a:rPr>
              <a:t>864(c)(8).</a:t>
            </a:r>
          </a:p>
          <a:p>
            <a:pPr lvl="1"/>
            <a:r>
              <a:rPr lang="en-US" sz="2000" dirty="0">
                <a:ea typeface="ＭＳ Ｐゴシック" charset="0"/>
              </a:rPr>
              <a:t>This section overturns </a:t>
            </a:r>
          </a:p>
          <a:p>
            <a:pPr lvl="1"/>
            <a:endParaRPr lang="en-US" sz="225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8914" name="Rectangle 2"/>
          <p:cNvSpPr>
            <a:spLocks noGrp="1" noChangeArrowheads="1"/>
          </p:cNvSpPr>
          <p:nvPr>
            <p:ph type="title"/>
          </p:nvPr>
        </p:nvSpPr>
        <p:spPr/>
        <p:txBody>
          <a:bodyPr/>
          <a:lstStyle/>
          <a:p>
            <a:pPr eaLnBrk="1" hangingPunct="1"/>
            <a:r>
              <a:rPr lang="en-US" sz="2000" dirty="0">
                <a:latin typeface="Arial" charset="0"/>
                <a:ea typeface="ＭＳ Ｐゴシック" charset="0"/>
              </a:rPr>
              <a:t>Deferred </a:t>
            </a:r>
            <a:r>
              <a:rPr lang="en-US" sz="2000" dirty="0">
                <a:latin typeface="Calibri" charset="0"/>
                <a:ea typeface="ＭＳ Ｐゴシック" charset="0"/>
                <a:cs typeface="Calibri" charset="0"/>
              </a:rPr>
              <a:t>Compensation and Other Gains</a:t>
            </a:r>
          </a:p>
        </p:txBody>
      </p:sp>
      <p:sp>
        <p:nvSpPr>
          <p:cNvPr id="38913"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709F3-CBB7-9356-1EC4-E3505FF7BF1A}"/>
              </a:ext>
            </a:extLst>
          </p:cNvPr>
          <p:cNvSpPr>
            <a:spLocks noGrp="1"/>
          </p:cNvSpPr>
          <p:nvPr>
            <p:ph type="title"/>
          </p:nvPr>
        </p:nvSpPr>
        <p:spPr/>
        <p:txBody>
          <a:bodyPr/>
          <a:lstStyle/>
          <a:p>
            <a:r>
              <a:rPr lang="en-US" dirty="0"/>
              <a:t>Big Picture</a:t>
            </a:r>
          </a:p>
        </p:txBody>
      </p:sp>
      <p:sp>
        <p:nvSpPr>
          <p:cNvPr id="4" name="Slide Number Placeholder 3">
            <a:extLst>
              <a:ext uri="{FF2B5EF4-FFF2-40B4-BE49-F238E27FC236}">
                <a16:creationId xmlns:a16="http://schemas.microsoft.com/office/drawing/2014/main" id="{23D527C3-2BA6-F652-F930-6AE6644AAE9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579E8E19-82D3-E3E3-E3CF-B0D4A49469EE}"/>
              </a:ext>
            </a:extLst>
          </p:cNvPr>
          <p:cNvSpPr>
            <a:spLocks noGrp="1"/>
          </p:cNvSpPr>
          <p:nvPr>
            <p:ph type="ftr" sz="quarter" idx="11"/>
          </p:nvPr>
        </p:nvSpPr>
        <p:spPr/>
        <p:txBody>
          <a:bodyPr/>
          <a:lstStyle/>
          <a:p>
            <a:pPr>
              <a:defRPr/>
            </a:pPr>
            <a:r>
              <a:rPr lang="en-US"/>
              <a:t>U.S. Trade or Business and PEs</a:t>
            </a:r>
            <a:endParaRPr lang="en-US" dirty="0"/>
          </a:p>
        </p:txBody>
      </p:sp>
      <p:sp>
        <p:nvSpPr>
          <p:cNvPr id="6" name="Rectangle 5">
            <a:extLst>
              <a:ext uri="{FF2B5EF4-FFF2-40B4-BE49-F238E27FC236}">
                <a16:creationId xmlns:a16="http://schemas.microsoft.com/office/drawing/2014/main" id="{23F20E30-D153-2551-0572-AE3D32E7E130}"/>
              </a:ext>
            </a:extLst>
          </p:cNvPr>
          <p:cNvSpPr/>
          <p:nvPr/>
        </p:nvSpPr>
        <p:spPr>
          <a:xfrm>
            <a:off x="498529" y="990600"/>
            <a:ext cx="17526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Corp</a:t>
            </a:r>
          </a:p>
        </p:txBody>
      </p:sp>
      <p:sp>
        <p:nvSpPr>
          <p:cNvPr id="7" name="Rectangle 6">
            <a:extLst>
              <a:ext uri="{FF2B5EF4-FFF2-40B4-BE49-F238E27FC236}">
                <a16:creationId xmlns:a16="http://schemas.microsoft.com/office/drawing/2014/main" id="{02E6D38C-660C-D99E-1936-DFCBE969A7D6}"/>
              </a:ext>
            </a:extLst>
          </p:cNvPr>
          <p:cNvSpPr/>
          <p:nvPr/>
        </p:nvSpPr>
        <p:spPr>
          <a:xfrm>
            <a:off x="498529" y="2514600"/>
            <a:ext cx="17526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 Corp</a:t>
            </a:r>
          </a:p>
        </p:txBody>
      </p:sp>
      <p:cxnSp>
        <p:nvCxnSpPr>
          <p:cNvPr id="9" name="Straight Connector 8">
            <a:extLst>
              <a:ext uri="{FF2B5EF4-FFF2-40B4-BE49-F238E27FC236}">
                <a16:creationId xmlns:a16="http://schemas.microsoft.com/office/drawing/2014/main" id="{5AA780B9-E675-0182-BB8B-2661B7363F81}"/>
              </a:ext>
            </a:extLst>
          </p:cNvPr>
          <p:cNvCxnSpPr>
            <a:cxnSpLocks/>
            <a:stCxn id="6" idx="2"/>
            <a:endCxn id="7" idx="0"/>
          </p:cNvCxnSpPr>
          <p:nvPr/>
        </p:nvCxnSpPr>
        <p:spPr>
          <a:xfrm>
            <a:off x="1374829" y="1676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365C6B13-5B6F-5CE0-332D-8334085D4015}"/>
              </a:ext>
            </a:extLst>
          </p:cNvPr>
          <p:cNvCxnSpPr>
            <a:cxnSpLocks/>
            <a:stCxn id="7" idx="3"/>
          </p:cNvCxnSpPr>
          <p:nvPr/>
        </p:nvCxnSpPr>
        <p:spPr>
          <a:xfrm flipV="1">
            <a:off x="2251129" y="1333500"/>
            <a:ext cx="12700" cy="1524000"/>
          </a:xfrm>
          <a:prstGeom prst="bentConnector4">
            <a:avLst>
              <a:gd name="adj1" fmla="val 3935598"/>
              <a:gd name="adj2" fmla="val 99894"/>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F836318-CD3D-A0FF-53E8-6264837A1347}"/>
              </a:ext>
            </a:extLst>
          </p:cNvPr>
          <p:cNvSpPr txBox="1"/>
          <p:nvPr/>
        </p:nvSpPr>
        <p:spPr>
          <a:xfrm>
            <a:off x="1489129" y="1853043"/>
            <a:ext cx="1368552" cy="646331"/>
          </a:xfrm>
          <a:prstGeom prst="rect">
            <a:avLst/>
          </a:prstGeom>
          <a:noFill/>
        </p:spPr>
        <p:txBody>
          <a:bodyPr wrap="square" rtlCol="0">
            <a:spAutoFit/>
          </a:bodyPr>
          <a:lstStyle/>
          <a:p>
            <a:r>
              <a:rPr lang="en-US" sz="1200" dirty="0">
                <a:latin typeface="+mn-lt"/>
              </a:rPr>
              <a:t>Dividends, Interest, Royalties (30%)</a:t>
            </a:r>
          </a:p>
        </p:txBody>
      </p:sp>
      <p:sp>
        <p:nvSpPr>
          <p:cNvPr id="27" name="Oval 26">
            <a:extLst>
              <a:ext uri="{FF2B5EF4-FFF2-40B4-BE49-F238E27FC236}">
                <a16:creationId xmlns:a16="http://schemas.microsoft.com/office/drawing/2014/main" id="{56775E04-33DE-7644-2A3E-1F4FA00EB023}"/>
              </a:ext>
            </a:extLst>
          </p:cNvPr>
          <p:cNvSpPr/>
          <p:nvPr/>
        </p:nvSpPr>
        <p:spPr>
          <a:xfrm>
            <a:off x="457200" y="3810000"/>
            <a:ext cx="1828800" cy="457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 Business</a:t>
            </a:r>
          </a:p>
        </p:txBody>
      </p:sp>
      <p:cxnSp>
        <p:nvCxnSpPr>
          <p:cNvPr id="29" name="Straight Connector 28">
            <a:extLst>
              <a:ext uri="{FF2B5EF4-FFF2-40B4-BE49-F238E27FC236}">
                <a16:creationId xmlns:a16="http://schemas.microsoft.com/office/drawing/2014/main" id="{FC73D2D9-48CA-0C48-05E4-8F7B6ECCC00C}"/>
              </a:ext>
            </a:extLst>
          </p:cNvPr>
          <p:cNvCxnSpPr>
            <a:stCxn id="7" idx="2"/>
            <a:endCxn id="27" idx="0"/>
          </p:cNvCxnSpPr>
          <p:nvPr/>
        </p:nvCxnSpPr>
        <p:spPr>
          <a:xfrm flipH="1">
            <a:off x="1371600" y="3200400"/>
            <a:ext cx="3229"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9BBE62D-528D-892B-7702-23CD4DB336FF}"/>
              </a:ext>
            </a:extLst>
          </p:cNvPr>
          <p:cNvSpPr txBox="1"/>
          <p:nvPr/>
        </p:nvSpPr>
        <p:spPr>
          <a:xfrm>
            <a:off x="1691382" y="3409331"/>
            <a:ext cx="950197" cy="276999"/>
          </a:xfrm>
          <a:prstGeom prst="rect">
            <a:avLst/>
          </a:prstGeom>
          <a:noFill/>
        </p:spPr>
        <p:txBody>
          <a:bodyPr wrap="none" rtlCol="0">
            <a:spAutoFit/>
          </a:bodyPr>
          <a:lstStyle/>
          <a:p>
            <a:r>
              <a:rPr lang="en-US" sz="1200" dirty="0">
                <a:latin typeface="+mn-lt"/>
              </a:rPr>
              <a:t>Net 21% tax</a:t>
            </a:r>
          </a:p>
        </p:txBody>
      </p:sp>
      <p:sp>
        <p:nvSpPr>
          <p:cNvPr id="36" name="Rectangle 35">
            <a:extLst>
              <a:ext uri="{FF2B5EF4-FFF2-40B4-BE49-F238E27FC236}">
                <a16:creationId xmlns:a16="http://schemas.microsoft.com/office/drawing/2014/main" id="{F435D216-18A4-EB48-1B15-B8BEB33E8955}"/>
              </a:ext>
            </a:extLst>
          </p:cNvPr>
          <p:cNvSpPr/>
          <p:nvPr/>
        </p:nvSpPr>
        <p:spPr>
          <a:xfrm>
            <a:off x="3752062" y="993183"/>
            <a:ext cx="17526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Corp</a:t>
            </a:r>
          </a:p>
        </p:txBody>
      </p:sp>
      <p:cxnSp>
        <p:nvCxnSpPr>
          <p:cNvPr id="38" name="Straight Connector 37">
            <a:extLst>
              <a:ext uri="{FF2B5EF4-FFF2-40B4-BE49-F238E27FC236}">
                <a16:creationId xmlns:a16="http://schemas.microsoft.com/office/drawing/2014/main" id="{AEB8954A-98C5-C83B-D948-CBFAC3528DA4}"/>
              </a:ext>
            </a:extLst>
          </p:cNvPr>
          <p:cNvCxnSpPr>
            <a:cxnSpLocks/>
            <a:stCxn id="36" idx="2"/>
          </p:cNvCxnSpPr>
          <p:nvPr/>
        </p:nvCxnSpPr>
        <p:spPr>
          <a:xfrm>
            <a:off x="4628362" y="1678983"/>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62A536C-B839-FCF5-76BC-A4085C2FC7B8}"/>
              </a:ext>
            </a:extLst>
          </p:cNvPr>
          <p:cNvCxnSpPr>
            <a:cxnSpLocks/>
          </p:cNvCxnSpPr>
          <p:nvPr/>
        </p:nvCxnSpPr>
        <p:spPr>
          <a:xfrm flipV="1">
            <a:off x="5504662" y="1336083"/>
            <a:ext cx="12700" cy="1524000"/>
          </a:xfrm>
          <a:prstGeom prst="bentConnector4">
            <a:avLst>
              <a:gd name="adj1" fmla="val 3935598"/>
              <a:gd name="adj2" fmla="val 99894"/>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F26A7DB-4C44-B586-BFFE-693156FE11AF}"/>
              </a:ext>
            </a:extLst>
          </p:cNvPr>
          <p:cNvSpPr txBox="1"/>
          <p:nvPr/>
        </p:nvSpPr>
        <p:spPr>
          <a:xfrm>
            <a:off x="4742662" y="1855626"/>
            <a:ext cx="1368552" cy="646331"/>
          </a:xfrm>
          <a:prstGeom prst="rect">
            <a:avLst/>
          </a:prstGeom>
          <a:noFill/>
        </p:spPr>
        <p:txBody>
          <a:bodyPr wrap="square" rtlCol="0">
            <a:spAutoFit/>
          </a:bodyPr>
          <a:lstStyle/>
          <a:p>
            <a:r>
              <a:rPr lang="en-US" sz="1200" dirty="0">
                <a:latin typeface="+mn-lt"/>
              </a:rPr>
              <a:t>Dividend Equiv. Amt under BPT (30%)</a:t>
            </a:r>
          </a:p>
        </p:txBody>
      </p:sp>
      <p:sp>
        <p:nvSpPr>
          <p:cNvPr id="41" name="Oval 40">
            <a:extLst>
              <a:ext uri="{FF2B5EF4-FFF2-40B4-BE49-F238E27FC236}">
                <a16:creationId xmlns:a16="http://schemas.microsoft.com/office/drawing/2014/main" id="{B09B3E75-DA5C-1D4B-2E5A-31A86BC0D93F}"/>
              </a:ext>
            </a:extLst>
          </p:cNvPr>
          <p:cNvSpPr/>
          <p:nvPr/>
        </p:nvSpPr>
        <p:spPr>
          <a:xfrm>
            <a:off x="3710733" y="2526376"/>
            <a:ext cx="1828800" cy="457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 Business</a:t>
            </a:r>
          </a:p>
        </p:txBody>
      </p:sp>
      <p:sp>
        <p:nvSpPr>
          <p:cNvPr id="43" name="TextBox 42">
            <a:extLst>
              <a:ext uri="{FF2B5EF4-FFF2-40B4-BE49-F238E27FC236}">
                <a16:creationId xmlns:a16="http://schemas.microsoft.com/office/drawing/2014/main" id="{6A6ADC4D-2602-D43C-8BE6-9443F5DC0812}"/>
              </a:ext>
            </a:extLst>
          </p:cNvPr>
          <p:cNvSpPr txBox="1"/>
          <p:nvPr/>
        </p:nvSpPr>
        <p:spPr>
          <a:xfrm>
            <a:off x="4209262" y="3036726"/>
            <a:ext cx="2254976" cy="276999"/>
          </a:xfrm>
          <a:prstGeom prst="rect">
            <a:avLst/>
          </a:prstGeom>
          <a:noFill/>
        </p:spPr>
        <p:txBody>
          <a:bodyPr wrap="none" rtlCol="0">
            <a:spAutoFit/>
          </a:bodyPr>
          <a:lstStyle/>
          <a:p>
            <a:r>
              <a:rPr lang="en-US" sz="1200" dirty="0">
                <a:latin typeface="+mn-lt"/>
              </a:rPr>
              <a:t>US T/B or PE: Net 21% tax on ECI</a:t>
            </a:r>
          </a:p>
        </p:txBody>
      </p:sp>
      <p:cxnSp>
        <p:nvCxnSpPr>
          <p:cNvPr id="45" name="Straight Connector 44">
            <a:extLst>
              <a:ext uri="{FF2B5EF4-FFF2-40B4-BE49-F238E27FC236}">
                <a16:creationId xmlns:a16="http://schemas.microsoft.com/office/drawing/2014/main" id="{4E679170-1764-70FE-B22B-2EF2992F90BD}"/>
              </a:ext>
            </a:extLst>
          </p:cNvPr>
          <p:cNvCxnSpPr/>
          <p:nvPr/>
        </p:nvCxnSpPr>
        <p:spPr>
          <a:xfrm>
            <a:off x="6477000" y="876300"/>
            <a:ext cx="0" cy="396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AC57522-868D-17F3-9A8E-8EEF6DB23EF3}"/>
              </a:ext>
            </a:extLst>
          </p:cNvPr>
          <p:cNvCxnSpPr/>
          <p:nvPr/>
        </p:nvCxnSpPr>
        <p:spPr>
          <a:xfrm>
            <a:off x="3352800" y="914400"/>
            <a:ext cx="0" cy="3962400"/>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Graphic 47" descr="Baby with solid fill">
            <a:extLst>
              <a:ext uri="{FF2B5EF4-FFF2-40B4-BE49-F238E27FC236}">
                <a16:creationId xmlns:a16="http://schemas.microsoft.com/office/drawing/2014/main" id="{C4D00634-8C3C-77B5-403A-3F40ADEED8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9076" y="889733"/>
            <a:ext cx="914400" cy="914400"/>
          </a:xfrm>
          <a:prstGeom prst="rect">
            <a:avLst/>
          </a:prstGeom>
        </p:spPr>
      </p:pic>
      <p:cxnSp>
        <p:nvCxnSpPr>
          <p:cNvPr id="49" name="Straight Connector 48">
            <a:extLst>
              <a:ext uri="{FF2B5EF4-FFF2-40B4-BE49-F238E27FC236}">
                <a16:creationId xmlns:a16="http://schemas.microsoft.com/office/drawing/2014/main" id="{5008673F-3DA3-96C3-6E94-53059C178FC7}"/>
              </a:ext>
            </a:extLst>
          </p:cNvPr>
          <p:cNvCxnSpPr>
            <a:cxnSpLocks/>
          </p:cNvCxnSpPr>
          <p:nvPr/>
        </p:nvCxnSpPr>
        <p:spPr>
          <a:xfrm>
            <a:off x="7696200" y="1688176"/>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5073A59E-BD9E-D9EF-849A-96DC690C41F0}"/>
              </a:ext>
            </a:extLst>
          </p:cNvPr>
          <p:cNvSpPr/>
          <p:nvPr/>
        </p:nvSpPr>
        <p:spPr>
          <a:xfrm>
            <a:off x="6763914" y="2543519"/>
            <a:ext cx="1828800" cy="457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 Business</a:t>
            </a:r>
          </a:p>
        </p:txBody>
      </p:sp>
      <p:sp>
        <p:nvSpPr>
          <p:cNvPr id="51" name="TextBox 50">
            <a:extLst>
              <a:ext uri="{FF2B5EF4-FFF2-40B4-BE49-F238E27FC236}">
                <a16:creationId xmlns:a16="http://schemas.microsoft.com/office/drawing/2014/main" id="{22917AB2-DDCE-D38F-8985-36DA6698108D}"/>
              </a:ext>
            </a:extLst>
          </p:cNvPr>
          <p:cNvSpPr txBox="1"/>
          <p:nvPr/>
        </p:nvSpPr>
        <p:spPr>
          <a:xfrm>
            <a:off x="6778673" y="3036726"/>
            <a:ext cx="2254976" cy="276999"/>
          </a:xfrm>
          <a:prstGeom prst="rect">
            <a:avLst/>
          </a:prstGeom>
          <a:noFill/>
        </p:spPr>
        <p:txBody>
          <a:bodyPr wrap="none" rtlCol="0">
            <a:spAutoFit/>
          </a:bodyPr>
          <a:lstStyle/>
          <a:p>
            <a:r>
              <a:rPr lang="en-US" sz="1200" dirty="0">
                <a:latin typeface="+mn-lt"/>
              </a:rPr>
              <a:t>US T/B or PE: Net 37% tax on ECI</a:t>
            </a:r>
          </a:p>
        </p:txBody>
      </p:sp>
      <p:sp>
        <p:nvSpPr>
          <p:cNvPr id="52" name="TextBox 51">
            <a:extLst>
              <a:ext uri="{FF2B5EF4-FFF2-40B4-BE49-F238E27FC236}">
                <a16:creationId xmlns:a16="http://schemas.microsoft.com/office/drawing/2014/main" id="{B01D8406-B6C9-5AA5-A22E-8C4EF0F7B4E3}"/>
              </a:ext>
            </a:extLst>
          </p:cNvPr>
          <p:cNvSpPr txBox="1"/>
          <p:nvPr/>
        </p:nvSpPr>
        <p:spPr>
          <a:xfrm>
            <a:off x="7769171" y="1877698"/>
            <a:ext cx="1127553" cy="276999"/>
          </a:xfrm>
          <a:prstGeom prst="rect">
            <a:avLst/>
          </a:prstGeom>
          <a:noFill/>
        </p:spPr>
        <p:txBody>
          <a:bodyPr wrap="none" rtlCol="0">
            <a:spAutoFit/>
          </a:bodyPr>
          <a:lstStyle/>
          <a:p>
            <a:r>
              <a:rPr lang="en-US" sz="1200" dirty="0">
                <a:latin typeface="+mn-lt"/>
              </a:rPr>
              <a:t>No further tax</a:t>
            </a:r>
            <a:r>
              <a:rPr lang="en-US" sz="1200" dirty="0"/>
              <a:t> </a:t>
            </a:r>
          </a:p>
        </p:txBody>
      </p:sp>
    </p:spTree>
    <p:extLst>
      <p:ext uri="{BB962C8B-B14F-4D97-AF65-F5344CB8AC3E}">
        <p14:creationId xmlns:p14="http://schemas.microsoft.com/office/powerpoint/2010/main" val="370737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Business profits of a treaty resident can be taxed by the source country only if the treaty resident</a:t>
            </a:r>
            <a:r>
              <a:rPr lang="ja-JP" altLang="en-US" sz="2800">
                <a:latin typeface="Calibri" charset="0"/>
                <a:ea typeface="ＭＳ Ｐゴシック" charset="0"/>
              </a:rPr>
              <a:t>’</a:t>
            </a:r>
            <a:r>
              <a:rPr lang="en-US" altLang="ja-JP" sz="2800" dirty="0">
                <a:latin typeface="Calibri" charset="0"/>
                <a:ea typeface="ＭＳ Ｐゴシック" charset="0"/>
              </a:rPr>
              <a:t>s activities rise to the level of a PE and only with respect to those profits that are </a:t>
            </a:r>
            <a:r>
              <a:rPr lang="ja-JP" altLang="en-US" sz="2800">
                <a:latin typeface="Calibri" charset="0"/>
                <a:ea typeface="ＭＳ Ｐゴシック" charset="0"/>
              </a:rPr>
              <a:t>“</a:t>
            </a:r>
            <a:r>
              <a:rPr lang="en-US" altLang="ja-JP" sz="2800" dirty="0">
                <a:latin typeface="Calibri" charset="0"/>
                <a:ea typeface="ＭＳ Ｐゴシック" charset="0"/>
              </a:rPr>
              <a:t>attributable to</a:t>
            </a:r>
            <a:r>
              <a:rPr lang="ja-JP" altLang="en-US" sz="2800">
                <a:latin typeface="Calibri" charset="0"/>
                <a:ea typeface="ＭＳ Ｐゴシック" charset="0"/>
              </a:rPr>
              <a:t>”</a:t>
            </a:r>
            <a:r>
              <a:rPr lang="en-US" altLang="ja-JP" sz="2800" dirty="0">
                <a:latin typeface="Calibri" charset="0"/>
                <a:ea typeface="ＭＳ Ｐゴシック" charset="0"/>
              </a:rPr>
              <a:t> the PE.  Article 7.</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ja-JP" altLang="en-US" sz="2800">
                <a:latin typeface="Calibri" charset="0"/>
                <a:ea typeface="ＭＳ Ｐゴシック" charset="0"/>
              </a:rPr>
              <a:t>“</a:t>
            </a:r>
            <a:r>
              <a:rPr lang="en-US" altLang="ja-JP" sz="2800" dirty="0">
                <a:latin typeface="Calibri" charset="0"/>
                <a:ea typeface="ＭＳ Ｐゴシック" charset="0"/>
              </a:rPr>
              <a:t>Business profits</a:t>
            </a:r>
            <a:r>
              <a:rPr lang="ja-JP" altLang="en-US" sz="2800">
                <a:latin typeface="Calibri" charset="0"/>
                <a:ea typeface="ＭＳ Ｐゴシック" charset="0"/>
              </a:rPr>
              <a:t>”</a:t>
            </a:r>
            <a:r>
              <a:rPr lang="en-US" altLang="ja-JP" sz="2800" dirty="0">
                <a:latin typeface="Calibri" charset="0"/>
                <a:ea typeface="ＭＳ Ｐゴシック" charset="0"/>
              </a:rPr>
              <a:t> defined under domestic law.</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en-US" sz="2800" dirty="0">
                <a:latin typeface="Calibri" charset="0"/>
                <a:ea typeface="ＭＳ Ｐゴシック" charset="0"/>
              </a:rPr>
              <a:t>Profits from mere purchasing are not attributable to PE.</a:t>
            </a:r>
          </a:p>
          <a:p>
            <a:pPr eaLnBrk="1" hangingPunct="1">
              <a:lnSpc>
                <a:spcPct val="90000"/>
              </a:lnSpc>
            </a:pPr>
            <a:endParaRPr lang="en-US" dirty="0">
              <a:latin typeface="Calibri" charset="0"/>
              <a:ea typeface="ＭＳ Ｐゴシック" charset="0"/>
            </a:endParaRPr>
          </a:p>
        </p:txBody>
      </p:sp>
      <p:sp>
        <p:nvSpPr>
          <p:cNvPr id="4096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dirty="0">
              <a:latin typeface="Calibri" charset="0"/>
              <a:ea typeface="ＭＳ Ｐゴシック" charset="0"/>
              <a:cs typeface="Calibri" charset="0"/>
            </a:endParaRPr>
          </a:p>
        </p:txBody>
      </p:sp>
      <p:sp>
        <p:nvSpPr>
          <p:cNvPr id="4096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20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Attributable to</a:t>
            </a:r>
            <a:r>
              <a:rPr lang="ja-JP" altLang="en-US" sz="2400">
                <a:latin typeface="Calibri" charset="0"/>
                <a:ea typeface="ＭＳ Ｐゴシック" charset="0"/>
              </a:rPr>
              <a:t>”</a:t>
            </a:r>
            <a:r>
              <a:rPr lang="en-US" altLang="ja-JP" sz="2400" dirty="0">
                <a:latin typeface="Calibri" charset="0"/>
                <a:ea typeface="ＭＳ Ｐゴシック" charset="0"/>
              </a:rPr>
              <a:t> concept is narrower than ECI.  Article 7, ¶ 2. </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Force of attraction rule eliminated.  Article 7, ¶ 2.</a:t>
            </a:r>
          </a:p>
          <a:p>
            <a:pPr marL="800100" lvl="2" indent="0" eaLnBrk="1" hangingPunct="1">
              <a:lnSpc>
                <a:spcPct val="90000"/>
              </a:lnSpc>
              <a:buFontTx/>
              <a:buNone/>
            </a:pPr>
            <a:r>
              <a:rPr lang="en-US" sz="2000" dirty="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2000">
                <a:latin typeface="Calibri" charset="0"/>
                <a:ea typeface="ＭＳ Ｐゴシック" charset="0"/>
                <a:cs typeface="ＭＳ Ｐゴシック" charset="0"/>
              </a:rPr>
              <a:t>”</a:t>
            </a:r>
            <a:endParaRPr lang="en-US" altLang="ja-JP" sz="2000" dirty="0">
              <a:latin typeface="Calibri" charset="0"/>
              <a:ea typeface="ＭＳ Ｐゴシック" charset="0"/>
              <a:cs typeface="ＭＳ Ｐゴシック" charset="0"/>
            </a:endParaRPr>
          </a:p>
          <a:p>
            <a:pPr eaLnBrk="1" hangingPunct="1">
              <a:lnSpc>
                <a:spcPct val="90000"/>
              </a:lnSpc>
            </a:pPr>
            <a:endParaRPr lang="en-US" sz="3200" dirty="0">
              <a:latin typeface="Calibri" charset="0"/>
              <a:ea typeface="ＭＳ Ｐゴシック" charset="0"/>
            </a:endParaRPr>
          </a:p>
          <a:p>
            <a:pPr eaLnBrk="1" hangingPunct="1">
              <a:lnSpc>
                <a:spcPct val="90000"/>
              </a:lnSpc>
            </a:pPr>
            <a:r>
              <a:rPr lang="en-US" sz="3200" dirty="0">
                <a:latin typeface="Calibri" charset="0"/>
                <a:ea typeface="ＭＳ Ｐゴシック" charset="0"/>
              </a:rPr>
              <a:t>Incorporates OECD transfer pricing principles</a:t>
            </a:r>
          </a:p>
          <a:p>
            <a:endParaRPr lang="en-US" dirty="0">
              <a:latin typeface="Calibri" charset="0"/>
              <a:ea typeface="ＭＳ Ｐゴシック" charset="0"/>
            </a:endParaRPr>
          </a:p>
        </p:txBody>
      </p:sp>
      <p:sp>
        <p:nvSpPr>
          <p:cNvPr id="43009" name="Title 1"/>
          <p:cNvSpPr>
            <a:spLocks noGrp="1"/>
          </p:cNvSpPr>
          <p:nvPr>
            <p:ph type="title"/>
          </p:nvPr>
        </p:nvSpPr>
        <p:spPr/>
        <p:txBody>
          <a:bodyPr/>
          <a:lstStyle/>
          <a:p>
            <a:r>
              <a:rPr lang="en-US" sz="2000" dirty="0">
                <a:latin typeface="Arial" charset="0"/>
                <a:ea typeface="ＭＳ Ｐゴシック" charset="0"/>
              </a:rPr>
              <a:t>Treaties:  </a:t>
            </a:r>
            <a:r>
              <a:rPr lang="en-US" sz="2000" dirty="0">
                <a:latin typeface="Calibri" charset="0"/>
                <a:ea typeface="ＭＳ Ｐゴシック" charset="0"/>
                <a:cs typeface="Calibri" charset="0"/>
              </a:rPr>
              <a:t>Permanent</a:t>
            </a:r>
            <a:r>
              <a:rPr lang="en-US" sz="2000" dirty="0">
                <a:latin typeface="Arial" charset="0"/>
                <a:ea typeface="ＭＳ Ｐゴシック" charset="0"/>
              </a:rPr>
              <a:t> Establishment</a:t>
            </a:r>
          </a:p>
        </p:txBody>
      </p:sp>
      <p:sp>
        <p:nvSpPr>
          <p:cNvPr id="43012"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21</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b="1" u="sng" dirty="0">
                <a:latin typeface="Calibri" charset="0"/>
                <a:ea typeface="ＭＳ Ｐゴシック" charset="0"/>
              </a:rPr>
              <a:t>PE</a:t>
            </a:r>
            <a:r>
              <a:rPr lang="en-US" sz="2800" dirty="0">
                <a:latin typeface="Calibri" charset="0"/>
                <a:ea typeface="ＭＳ Ｐゴシック" charset="0"/>
              </a:rPr>
              <a:t>:  fixed place of business through which the business of the enterprise is carried on.  Article 5</a:t>
            </a:r>
          </a:p>
          <a:p>
            <a:pPr eaLnBrk="1" hangingPunct="1"/>
            <a:endParaRPr lang="en-US" sz="2800" b="1" u="sng" dirty="0">
              <a:latin typeface="Calibri" charset="0"/>
              <a:ea typeface="ＭＳ Ｐゴシック" charset="0"/>
            </a:endParaRPr>
          </a:p>
          <a:p>
            <a:pPr eaLnBrk="1" hangingPunct="1"/>
            <a:r>
              <a:rPr lang="en-US" sz="2800" b="1" u="sng" dirty="0">
                <a:latin typeface="Calibri" charset="0"/>
                <a:ea typeface="ＭＳ Ｐゴシック" charset="0"/>
              </a:rPr>
              <a:t>Exclusions</a:t>
            </a:r>
            <a:r>
              <a:rPr lang="en-US" sz="2800" u="sng" dirty="0">
                <a:latin typeface="Calibri" charset="0"/>
                <a:ea typeface="ＭＳ Ｐゴシック" charset="0"/>
              </a:rPr>
              <a:t>:</a:t>
            </a:r>
          </a:p>
          <a:p>
            <a:pPr lvl="1" eaLnBrk="1" hangingPunct="1"/>
            <a:r>
              <a:rPr lang="en-US" sz="2400" dirty="0">
                <a:latin typeface="Calibri" charset="0"/>
                <a:ea typeface="ＭＳ Ｐゴシック" charset="0"/>
              </a:rPr>
              <a:t>Use of facilities solely for storage or maintaining stock of goods solely for storage, display, or delivery</a:t>
            </a:r>
          </a:p>
          <a:p>
            <a:pPr lvl="1" eaLnBrk="1" hangingPunct="1"/>
            <a:r>
              <a:rPr lang="en-US" sz="2400" dirty="0">
                <a:latin typeface="Calibri" charset="0"/>
                <a:ea typeface="ＭＳ Ｐゴシック" charset="0"/>
              </a:rPr>
              <a:t>Maintenance of fixed place of business solely for purchasing goods or collecting information</a:t>
            </a:r>
          </a:p>
          <a:p>
            <a:pPr lvl="1" eaLnBrk="1" hangingPunct="1"/>
            <a:r>
              <a:rPr lang="en-US" sz="2400" dirty="0">
                <a:latin typeface="Calibri" charset="0"/>
                <a:ea typeface="ＭＳ Ｐゴシック" charset="0"/>
              </a:rPr>
              <a:t>Maintenance of fixed place of business solely to carry on activities of a preparatory or auxiliary character</a:t>
            </a:r>
          </a:p>
        </p:txBody>
      </p:sp>
      <p:sp>
        <p:nvSpPr>
          <p:cNvPr id="44034"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sz="1200" dirty="0">
              <a:latin typeface="Calibri" charset="0"/>
              <a:ea typeface="ＭＳ Ｐゴシック" charset="0"/>
              <a:cs typeface="Calibri" charset="0"/>
            </a:endParaRPr>
          </a:p>
        </p:txBody>
      </p:sp>
      <p:sp>
        <p:nvSpPr>
          <p:cNvPr id="44033"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22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
        <p:nvSpPr>
          <p:cNvPr id="3" name="TextBox 2">
            <a:extLst>
              <a:ext uri="{FF2B5EF4-FFF2-40B4-BE49-F238E27FC236}">
                <a16:creationId xmlns:a16="http://schemas.microsoft.com/office/drawing/2014/main" id="{84181BED-D657-1A42-A651-73DEDB9E5CC0}"/>
              </a:ext>
            </a:extLst>
          </p:cNvPr>
          <p:cNvSpPr txBox="1"/>
          <p:nvPr/>
        </p:nvSpPr>
        <p:spPr>
          <a:xfrm>
            <a:off x="3561347" y="-324853"/>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US" sz="2800" dirty="0">
                <a:latin typeface="Calibri" charset="0"/>
                <a:ea typeface="ＭＳ Ｐゴシック" charset="0"/>
              </a:rPr>
              <a:t>Activities of dependent agent with authority to conclude contracts in the name of the enterprise can create PE.  Article 5, ¶ 5.</a:t>
            </a:r>
          </a:p>
          <a:p>
            <a:pPr eaLnBrk="1" hangingPunct="1"/>
            <a:endParaRPr lang="en-US" sz="2800" dirty="0">
              <a:latin typeface="Calibri" charset="0"/>
              <a:ea typeface="ＭＳ Ｐゴシック" charset="0"/>
            </a:endParaRPr>
          </a:p>
          <a:p>
            <a:pPr eaLnBrk="1" hangingPunct="1"/>
            <a:r>
              <a:rPr lang="en-US" sz="2800" dirty="0">
                <a:latin typeface="Calibri" charset="0"/>
                <a:ea typeface="ＭＳ Ｐゴシック" charset="0"/>
              </a:rPr>
              <a:t>Activities of independent agent generally don’</a:t>
            </a:r>
            <a:r>
              <a:rPr lang="en-US" altLang="ja-JP" sz="2800" dirty="0">
                <a:latin typeface="Calibri" charset="0"/>
                <a:ea typeface="ＭＳ Ｐゴシック" charset="0"/>
              </a:rPr>
              <a:t>t create a PE.  Article 5, ¶ 6.</a:t>
            </a:r>
          </a:p>
          <a:p>
            <a:pPr eaLnBrk="1" hangingPunct="1"/>
            <a:endParaRPr lang="en-US" sz="2800" u="sng" dirty="0">
              <a:latin typeface="Calibri" charset="0"/>
              <a:ea typeface="ＭＳ Ｐゴシック" charset="0"/>
            </a:endParaRPr>
          </a:p>
          <a:p>
            <a:pPr eaLnBrk="1" hangingPunct="1"/>
            <a:r>
              <a:rPr lang="en-US" sz="2800" i="1" dirty="0">
                <a:latin typeface="Calibri" charset="0"/>
                <a:ea typeface="ＭＳ Ｐゴシック" charset="0"/>
              </a:rPr>
              <a:t>Taisei Fire &amp; Marine</a:t>
            </a:r>
          </a:p>
          <a:p>
            <a:pPr eaLnBrk="1" hangingPunct="1"/>
            <a:endParaRPr lang="en-US" dirty="0">
              <a:latin typeface="Calibri" charset="0"/>
              <a:ea typeface="ＭＳ Ｐゴシック" charset="0"/>
            </a:endParaRPr>
          </a:p>
        </p:txBody>
      </p:sp>
      <p:sp>
        <p:nvSpPr>
          <p:cNvPr id="4608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 and Imputation</a:t>
            </a:r>
          </a:p>
        </p:txBody>
      </p:sp>
      <p:sp>
        <p:nvSpPr>
          <p:cNvPr id="4608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23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latin typeface="Calibri" charset="0"/>
                <a:ea typeface="ＭＳ Ｐゴシック" charset="0"/>
              </a:rPr>
              <a:t>Software regulations (Regs. </a:t>
            </a:r>
            <a:r>
              <a:rPr lang="en-US" sz="2800" dirty="0"/>
              <a:t>§</a:t>
            </a:r>
            <a:r>
              <a:rPr lang="en-US" sz="2800" dirty="0">
                <a:latin typeface="Calibri" charset="0"/>
                <a:ea typeface="ＭＳ Ｐゴシック" charset="0"/>
              </a:rPr>
              <a:t>1.861-18).</a:t>
            </a:r>
          </a:p>
          <a:p>
            <a:pPr>
              <a:lnSpc>
                <a:spcPct val="90000"/>
              </a:lnSpc>
            </a:pPr>
            <a:r>
              <a:rPr lang="en-US" sz="2800" dirty="0">
                <a:latin typeface="Calibri" charset="0"/>
                <a:ea typeface="ＭＳ Ｐゴシック" charset="0"/>
              </a:rPr>
              <a:t>Treasury paper, </a:t>
            </a:r>
            <a:r>
              <a:rPr lang="ja-JP" altLang="en-US" sz="2800">
                <a:latin typeface="Calibri" charset="0"/>
                <a:ea typeface="ＭＳ Ｐゴシック" charset="0"/>
              </a:rPr>
              <a:t>“</a:t>
            </a:r>
            <a:r>
              <a:rPr lang="en-US" altLang="ja-JP" sz="2800" dirty="0">
                <a:latin typeface="Calibri" charset="0"/>
                <a:ea typeface="ＭＳ Ｐゴシック" charset="0"/>
              </a:rPr>
              <a:t>Tax Policy Implications of Global Electronic Commerce</a:t>
            </a:r>
            <a:r>
              <a:rPr lang="ja-JP" altLang="en-US" sz="2800">
                <a:latin typeface="Calibri" charset="0"/>
                <a:ea typeface="ＭＳ Ｐゴシック" charset="0"/>
              </a:rPr>
              <a:t>”</a:t>
            </a:r>
            <a:r>
              <a:rPr lang="en-US" altLang="ja-JP" sz="2800" dirty="0">
                <a:latin typeface="Calibri" charset="0"/>
                <a:ea typeface="ＭＳ Ｐゴシック" charset="0"/>
              </a:rPr>
              <a:t> (Nov. 1996). </a:t>
            </a:r>
            <a:r>
              <a:rPr lang="en-US" altLang="ja-JP" sz="2800" dirty="0">
                <a:ea typeface="ＭＳ Ｐゴシック" charset="0"/>
              </a:rPr>
              <a:t>Selected</a:t>
            </a:r>
            <a:endParaRPr lang="en-US" altLang="ja-JP" sz="2800" dirty="0">
              <a:latin typeface="Calibri" charset="0"/>
              <a:ea typeface="ＭＳ Ｐゴシック" charset="0"/>
            </a:endParaRPr>
          </a:p>
          <a:p>
            <a:pPr lvl="1" eaLnBrk="1" hangingPunct="1">
              <a:lnSpc>
                <a:spcPct val="90000"/>
              </a:lnSpc>
            </a:pPr>
            <a:r>
              <a:rPr lang="en-US" sz="2400" b="1" u="sng" dirty="0">
                <a:latin typeface="Calibri" charset="0"/>
                <a:ea typeface="ＭＳ Ｐゴシック" charset="0"/>
              </a:rPr>
              <a:t>Neutrality</a:t>
            </a:r>
            <a:r>
              <a:rPr lang="en-US" sz="2400" dirty="0">
                <a:latin typeface="Calibri" charset="0"/>
                <a:ea typeface="ＭＳ Ｐゴシック" charset="0"/>
              </a:rPr>
              <a:t> is guiding principle of any new tax rules, and preference for residence basis taxation.  </a:t>
            </a:r>
          </a:p>
          <a:p>
            <a:pPr lvl="1" eaLnBrk="1" hangingPunct="1">
              <a:lnSpc>
                <a:spcPct val="90000"/>
              </a:lnSpc>
            </a:pPr>
            <a:r>
              <a:rPr lang="en-US" sz="2400" b="1" u="sng" dirty="0">
                <a:latin typeface="Calibri" charset="0"/>
                <a:ea typeface="ＭＳ Ｐゴシック" charset="0"/>
              </a:rPr>
              <a:t>Concerns</a:t>
            </a:r>
            <a:r>
              <a:rPr lang="en-US" sz="2400" dirty="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800" dirty="0">
                <a:latin typeface="Calibri" charset="0"/>
                <a:ea typeface="ＭＳ Ｐゴシック" charset="0"/>
              </a:rPr>
              <a:t>Internet Freedom Tax Act (IFTA) (Oct. 1998).  Three-year internet tax moratorium and establishment of advisory commission on electronic commerce.  Moratorium on </a:t>
            </a:r>
            <a:r>
              <a:rPr lang="ja-JP" altLang="en-US" sz="2800">
                <a:latin typeface="Calibri" charset="0"/>
                <a:ea typeface="ＭＳ Ｐゴシック" charset="0"/>
              </a:rPr>
              <a:t>“</a:t>
            </a:r>
            <a:r>
              <a:rPr lang="en-US" altLang="ja-JP" sz="2800" dirty="0">
                <a:latin typeface="Calibri" charset="0"/>
                <a:ea typeface="ＭＳ Ｐゴシック" charset="0"/>
              </a:rPr>
              <a:t>new, special, and discriminatory internet taxes</a:t>
            </a:r>
            <a:r>
              <a:rPr lang="ja-JP" altLang="en-US" sz="2800">
                <a:latin typeface="Calibri" charset="0"/>
                <a:ea typeface="ＭＳ Ｐゴシック" charset="0"/>
              </a:rPr>
              <a:t>”</a:t>
            </a:r>
            <a:r>
              <a:rPr lang="en-US" altLang="ja-JP" sz="2800" dirty="0">
                <a:latin typeface="Calibri" charset="0"/>
                <a:ea typeface="ＭＳ Ｐゴシック" charset="0"/>
              </a:rPr>
              <a:t> extended various times and made permanent on Feb. 24, 2016 (Trade Facilitation and Trade Enforcement Act of 2015).</a:t>
            </a:r>
          </a:p>
          <a:p>
            <a:pPr eaLnBrk="1" hangingPunct="1">
              <a:lnSpc>
                <a:spcPct val="90000"/>
              </a:lnSpc>
            </a:pPr>
            <a:r>
              <a:rPr lang="en-US" altLang="ja-JP" sz="2800" dirty="0">
                <a:latin typeface="Calibri" charset="0"/>
                <a:ea typeface="ＭＳ Ｐゴシック" charset="0"/>
              </a:rPr>
              <a:t>Proposed digital content and </a:t>
            </a:r>
            <a:r>
              <a:rPr lang="en-US" altLang="ja-JP" sz="2800" dirty="0">
                <a:ea typeface="ＭＳ Ｐゴシック" charset="0"/>
              </a:rPr>
              <a:t>cloud transaction regs (Prop. Regs. 1.861-18, -19) (Aug. 2019)</a:t>
            </a:r>
            <a:endParaRPr lang="en-US" altLang="ja-JP" sz="2800" dirty="0">
              <a:latin typeface="Calibri" charset="0"/>
              <a:ea typeface="ＭＳ Ｐゴシック" charset="0"/>
            </a:endParaRPr>
          </a:p>
        </p:txBody>
      </p:sp>
      <p:sp>
        <p:nvSpPr>
          <p:cNvPr id="48130" name="Rectangle 2"/>
          <p:cNvSpPr>
            <a:spLocks noGrp="1" noChangeArrowheads="1"/>
          </p:cNvSpPr>
          <p:nvPr>
            <p:ph type="title"/>
          </p:nvPr>
        </p:nvSpPr>
        <p:spPr>
          <a:noFill/>
          <a:extLst>
            <a:ext uri="{909E8E84-426E-40dd-AFC4-6F175D3DCCD1}">
              <a14:hiddenFill xmlns="" xmlns:a14="http://schemas.microsoft.com/office/drawing/2010/main">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2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sz="2400" dirty="0">
                <a:latin typeface="Calibri" charset="0"/>
                <a:ea typeface="ＭＳ Ｐゴシック" charset="0"/>
              </a:rPr>
              <a:t>Revised Commentary to Article 12 of Model Treaty covering software (1992/Sept. 29, 1998)</a:t>
            </a:r>
          </a:p>
          <a:p>
            <a:pPr eaLnBrk="1" hangingPunct="1"/>
            <a:r>
              <a:rPr lang="ja-JP" altLang="en-US" sz="2400">
                <a:latin typeface="Calibri" charset="0"/>
                <a:ea typeface="ＭＳ Ｐゴシック" charset="0"/>
              </a:rPr>
              <a:t>“</a:t>
            </a:r>
            <a:r>
              <a:rPr lang="en-US" altLang="ja-JP" sz="2400" dirty="0">
                <a:latin typeface="Calibri" charset="0"/>
                <a:ea typeface="ＭＳ Ｐゴシック" charset="0"/>
              </a:rPr>
              <a:t>Electronic Commerce: A Discussion Paper on Taxation Issues,</a:t>
            </a:r>
            <a:r>
              <a:rPr lang="ja-JP" altLang="en-US" sz="2400">
                <a:latin typeface="Calibri" charset="0"/>
                <a:ea typeface="ＭＳ Ｐゴシック" charset="0"/>
              </a:rPr>
              <a:t>”</a:t>
            </a:r>
            <a:r>
              <a:rPr lang="en-US" altLang="ja-JP" sz="2400" dirty="0">
                <a:latin typeface="Calibri" charset="0"/>
                <a:ea typeface="ＭＳ Ｐゴシック" charset="0"/>
              </a:rPr>
              <a:t> (Oct. 10, 1998) </a:t>
            </a:r>
          </a:p>
          <a:p>
            <a:pPr eaLnBrk="1" hangingPunct="1"/>
            <a:r>
              <a:rPr lang="en-US" sz="2400" dirty="0">
                <a:latin typeface="Calibri" charset="0"/>
                <a:ea typeface="ＭＳ Ｐゴシック" charset="0"/>
              </a:rPr>
              <a:t>Revised Commentary of Article 5 Model Treaty to clarify application of PE definition in e-commerce (Dec. 22, 2000)</a:t>
            </a:r>
          </a:p>
          <a:p>
            <a:pPr eaLnBrk="1" hangingPunct="1"/>
            <a:r>
              <a:rPr lang="en-US" sz="2400" dirty="0">
                <a:latin typeface="Calibri" charset="0"/>
                <a:ea typeface="ＭＳ Ｐゴシック" charset="0"/>
              </a:rPr>
              <a:t>Final report on Treaty Characterization Issues Arising from E-commerce (TAG on Treaty Characterization of E-commerce Payments, Feb. 2001)</a:t>
            </a:r>
          </a:p>
          <a:p>
            <a:pPr eaLnBrk="1" hangingPunct="1"/>
            <a:r>
              <a:rPr lang="en-US" sz="2400" dirty="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400" dirty="0">
                <a:latin typeface="Calibri" charset="0"/>
                <a:ea typeface="ＭＳ Ｐゴシック" charset="0"/>
              </a:rPr>
              <a:t>Are the Current Treaty Rules for Taxing Business Profits Appropriate for E-Commerce? (TAG on Business Profits, Dec., 2005)</a:t>
            </a:r>
          </a:p>
          <a:p>
            <a:pPr eaLnBrk="1" hangingPunct="1"/>
            <a:endParaRPr lang="en-US" dirty="0">
              <a:latin typeface="Calibri" charset="0"/>
              <a:ea typeface="ＭＳ Ｐゴシック" charset="0"/>
            </a:endParaRPr>
          </a:p>
        </p:txBody>
      </p:sp>
      <p:sp>
        <p:nvSpPr>
          <p:cNvPr id="50178" name="Rectangle 2"/>
          <p:cNvSpPr>
            <a:spLocks noGrp="1" noChangeArrowheads="1"/>
          </p:cNvSpPr>
          <p:nvPr>
            <p:ph type="title"/>
          </p:nvPr>
        </p:nvSpPr>
        <p:spPr>
          <a:noFill/>
          <a:extLst>
            <a:ext uri="{909E8E84-426E-40dd-AFC4-6F175D3DCCD1}">
              <a14:hiddenFill xmlns="" xmlns:a14="http://schemas.microsoft.com/office/drawing/2010/main">
                <a:solidFill>
                  <a:schemeClr val="bg1"/>
                </a:solidFill>
              </a14:hiddenFill>
            </a:ext>
          </a:extLst>
        </p:spPr>
        <p:txBody>
          <a:bodyPr/>
          <a:lstStyle/>
          <a:p>
            <a:pPr eaLnBrk="1" hangingPunct="1"/>
            <a:r>
              <a:rPr lang="en-US" dirty="0">
                <a:latin typeface="Calibri" charset="0"/>
                <a:ea typeface="ＭＳ Ｐゴシック" charset="0"/>
                <a:cs typeface="Calibri" charset="0"/>
              </a:rPr>
              <a:t>Electronic</a:t>
            </a:r>
            <a:r>
              <a:rPr lang="en-US" dirty="0">
                <a:latin typeface="Arial" charset="0"/>
                <a:ea typeface="ＭＳ Ｐゴシック" charset="0"/>
              </a:rPr>
              <a:t> Commerce:  OECD (some older materials)</a:t>
            </a:r>
          </a:p>
        </p:txBody>
      </p:sp>
      <p:sp>
        <p:nvSpPr>
          <p:cNvPr id="50177"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3154E-D913-9B4A-8EBE-25BAE9D13976}"/>
              </a:ext>
            </a:extLst>
          </p:cNvPr>
          <p:cNvSpPr>
            <a:spLocks noGrp="1"/>
          </p:cNvSpPr>
          <p:nvPr>
            <p:ph idx="1"/>
          </p:nvPr>
        </p:nvSpPr>
        <p:spPr/>
        <p:txBody>
          <a:bodyPr/>
          <a:lstStyle/>
          <a:p>
            <a:r>
              <a:rPr lang="en-US" sz="2800" dirty="0"/>
              <a:t>BEPS (Base Erosion Profit Shifting) </a:t>
            </a:r>
            <a:r>
              <a:rPr lang="en-US" sz="2800"/>
              <a:t>Action Plan (2013)</a:t>
            </a:r>
            <a:endParaRPr lang="en-US" sz="2800" dirty="0"/>
          </a:p>
          <a:p>
            <a:r>
              <a:rPr lang="en-US" sz="2800" dirty="0"/>
              <a:t>15 Actions (2015)</a:t>
            </a:r>
          </a:p>
          <a:p>
            <a:pPr lvl="1"/>
            <a:r>
              <a:rPr lang="en-US" sz="2400" dirty="0"/>
              <a:t>Tax Challenges from Digitalization, Hybrid mismatches, CFC, Interest deduction limits</a:t>
            </a:r>
          </a:p>
          <a:p>
            <a:pPr lvl="1"/>
            <a:r>
              <a:rPr lang="en-US" sz="2400" dirty="0"/>
              <a:t>Prevention of Treaty Abuse, PE Status (Action 7); Country by Country Reporting</a:t>
            </a:r>
          </a:p>
          <a:p>
            <a:pPr lvl="1"/>
            <a:r>
              <a:rPr lang="en-US" sz="2400" dirty="0"/>
              <a:t>Multilateral Agreement (Action 15)</a:t>
            </a:r>
          </a:p>
          <a:p>
            <a:r>
              <a:rPr lang="en-US" sz="2800" dirty="0"/>
              <a:t>Pillar One (reallocate taxing rights to countries where MNEs earn profit regardless whether they have a physical presence)</a:t>
            </a:r>
          </a:p>
          <a:p>
            <a:r>
              <a:rPr lang="en-US" sz="2800" dirty="0"/>
              <a:t>Pillar Two (global minimum tax rate)</a:t>
            </a:r>
          </a:p>
        </p:txBody>
      </p:sp>
      <p:sp>
        <p:nvSpPr>
          <p:cNvPr id="3" name="Title 2">
            <a:extLst>
              <a:ext uri="{FF2B5EF4-FFF2-40B4-BE49-F238E27FC236}">
                <a16:creationId xmlns:a16="http://schemas.microsoft.com/office/drawing/2014/main" id="{9410BE5C-17C1-D544-BF8F-9146F9245EAA}"/>
              </a:ext>
            </a:extLst>
          </p:cNvPr>
          <p:cNvSpPr>
            <a:spLocks noGrp="1"/>
          </p:cNvSpPr>
          <p:nvPr>
            <p:ph type="title"/>
          </p:nvPr>
        </p:nvSpPr>
        <p:spPr/>
        <p:txBody>
          <a:bodyPr/>
          <a:lstStyle/>
          <a:p>
            <a:r>
              <a:rPr lang="en-US" dirty="0"/>
              <a:t>OECD: Newer Developments on Digital Commerce</a:t>
            </a:r>
          </a:p>
        </p:txBody>
      </p:sp>
      <p:sp>
        <p:nvSpPr>
          <p:cNvPr id="4" name="Slide Number Placeholder 3">
            <a:extLst>
              <a:ext uri="{FF2B5EF4-FFF2-40B4-BE49-F238E27FC236}">
                <a16:creationId xmlns:a16="http://schemas.microsoft.com/office/drawing/2014/main" id="{B664E155-2CA0-3A42-B92E-A06B0E075609}"/>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19EDBF1B-5E72-CA48-97EE-AF01B9520299}"/>
              </a:ext>
            </a:extLst>
          </p:cNvPr>
          <p:cNvSpPr>
            <a:spLocks noGrp="1"/>
          </p:cNvSpPr>
          <p:nvPr>
            <p:ph type="ftr" sz="quarter" idx="11"/>
          </p:nvPr>
        </p:nvSpPr>
        <p:spPr/>
        <p:txBody>
          <a:bodyPr/>
          <a:lstStyle/>
          <a:p>
            <a:pPr>
              <a:defRPr/>
            </a:pPr>
            <a:r>
              <a:rPr lang="en-US"/>
              <a:t>U.S. Trade or Business and PEs</a:t>
            </a:r>
            <a:endParaRPr lang="en-US" dirty="0"/>
          </a:p>
        </p:txBody>
      </p:sp>
    </p:spTree>
    <p:extLst>
      <p:ext uri="{BB962C8B-B14F-4D97-AF65-F5344CB8AC3E}">
        <p14:creationId xmlns:p14="http://schemas.microsoft.com/office/powerpoint/2010/main" val="3090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gn="l" eaLnBrk="1" hangingPunct="1">
              <a:lnSpc>
                <a:spcPct val="90000"/>
              </a:lnSpc>
              <a:tabLst>
                <a:tab pos="520700" algn="l"/>
              </a:tabLst>
              <a:defRPr/>
            </a:pPr>
            <a:r>
              <a:rPr lang="en-US" sz="2800" b="1" u="sng" dirty="0">
                <a:latin typeface="+mn-lt"/>
                <a:ea typeface="ＭＳ Ｐゴシック" charset="0"/>
              </a:rPr>
              <a:t>Foreign persons not engaged in a US TB (</a:t>
            </a:r>
            <a:r>
              <a:rPr lang="ja-JP" altLang="en-US" sz="2800" b="1" u="sng" dirty="0">
                <a:latin typeface="+mn-lt"/>
                <a:ea typeface="ＭＳ Ｐゴシック" charset="0"/>
              </a:rPr>
              <a:t>“</a:t>
            </a:r>
            <a:r>
              <a:rPr lang="en-US" altLang="ja-JP" sz="2800" b="1" u="sng" dirty="0">
                <a:latin typeface="+mn-lt"/>
                <a:ea typeface="ＭＳ Ｐゴシック" charset="0"/>
              </a:rPr>
              <a:t>ETB</a:t>
            </a:r>
            <a:r>
              <a:rPr lang="ja-JP" altLang="en-US" sz="2800" b="1" u="sng" dirty="0">
                <a:latin typeface="+mn-lt"/>
                <a:ea typeface="ＭＳ Ｐゴシック" charset="0"/>
              </a:rPr>
              <a:t>”</a:t>
            </a:r>
            <a:r>
              <a:rPr lang="en-US" altLang="ja-JP" sz="2800" b="1" u="sng" dirty="0">
                <a:latin typeface="+mn-lt"/>
                <a:ea typeface="ＭＳ Ｐゴシック" charset="0"/>
              </a:rPr>
              <a:t>):</a:t>
            </a:r>
          </a:p>
          <a:p>
            <a:pPr marL="862013" lvl="1" indent="-282575" algn="l" eaLnBrk="1" hangingPunct="1">
              <a:lnSpc>
                <a:spcPct val="90000"/>
              </a:lnSpc>
              <a:tabLst>
                <a:tab pos="520700" algn="l"/>
              </a:tabLst>
              <a:defRPr/>
            </a:pPr>
            <a:r>
              <a:rPr lang="en-US" sz="2400" dirty="0">
                <a:latin typeface="+mn-lt"/>
                <a:ea typeface="ＭＳ Ｐゴシック" charset="0"/>
              </a:rPr>
              <a:t>Gross basis tax (30%) on US source FDAP </a:t>
            </a:r>
          </a:p>
          <a:p>
            <a:pPr marL="862013" lvl="1" indent="-282575" algn="l">
              <a:lnSpc>
                <a:spcPct val="90000"/>
              </a:lnSpc>
              <a:tabLst>
                <a:tab pos="520700" algn="l"/>
              </a:tabLst>
              <a:defRPr/>
            </a:pPr>
            <a:r>
              <a:rPr lang="en-US" sz="2400" dirty="0">
                <a:latin typeface="+mn-lt"/>
                <a:ea typeface="ＭＳ Ｐゴシック" charset="0"/>
              </a:rPr>
              <a:t>Graduated rates on the gain from the sale of USRPIs</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Foreign persons ETB</a:t>
            </a:r>
            <a:r>
              <a:rPr lang="en-US" sz="2800" u="sng" dirty="0">
                <a:latin typeface="+mn-lt"/>
                <a:ea typeface="ＭＳ Ｐゴシック" charset="0"/>
              </a:rPr>
              <a:t>:</a:t>
            </a:r>
          </a:p>
          <a:p>
            <a:pPr marL="862013" lvl="1" indent="-282575" algn="l">
              <a:lnSpc>
                <a:spcPct val="90000"/>
              </a:lnSpc>
              <a:tabLst>
                <a:tab pos="520700" algn="l"/>
              </a:tabLst>
              <a:defRPr/>
            </a:pPr>
            <a:r>
              <a:rPr lang="en-US" sz="2400" dirty="0">
                <a:latin typeface="+mn-lt"/>
                <a:ea typeface="ＭＳ Ｐゴシック" charset="0"/>
              </a:rPr>
              <a:t>Net basis tax (graduated rates) on income that is </a:t>
            </a:r>
            <a:r>
              <a:rPr lang="en-US" sz="2400" i="1" dirty="0">
                <a:latin typeface="+mn-lt"/>
                <a:ea typeface="ＭＳ Ｐゴシック" charset="0"/>
              </a:rPr>
              <a:t>effectively connected </a:t>
            </a:r>
            <a:r>
              <a:rPr lang="en-US" sz="2400" dirty="0">
                <a:latin typeface="+mn-lt"/>
                <a:ea typeface="ＭＳ Ｐゴシック" charset="0"/>
              </a:rPr>
              <a:t>(</a:t>
            </a:r>
            <a:r>
              <a:rPr lang="ja-JP" altLang="en-US" sz="2400" dirty="0">
                <a:latin typeface="+mn-lt"/>
                <a:ea typeface="ＭＳ Ｐゴシック" charset="0"/>
              </a:rPr>
              <a:t>“</a:t>
            </a:r>
            <a:r>
              <a:rPr lang="en-US" altLang="ja-JP" sz="2400" dirty="0">
                <a:latin typeface="+mn-lt"/>
                <a:ea typeface="ＭＳ Ｐゴシック" charset="0"/>
              </a:rPr>
              <a:t>ECI</a:t>
            </a:r>
            <a:r>
              <a:rPr lang="ja-JP" altLang="en-US" sz="2400" dirty="0">
                <a:latin typeface="+mn-lt"/>
                <a:ea typeface="ＭＳ Ｐゴシック" charset="0"/>
              </a:rPr>
              <a:t>”</a:t>
            </a:r>
            <a:r>
              <a:rPr lang="en-US" altLang="ja-JP" sz="2400" dirty="0">
                <a:latin typeface="+mn-lt"/>
                <a:ea typeface="ＭＳ Ｐゴシック" charset="0"/>
              </a:rPr>
              <a:t>) with the US TB. </a:t>
            </a:r>
            <a:r>
              <a:rPr lang="en-US" sz="2400" dirty="0"/>
              <a:t>§§</a:t>
            </a:r>
            <a:r>
              <a:rPr lang="en-US" altLang="ja-JP" sz="2400" dirty="0">
                <a:latin typeface="+mn-lt"/>
                <a:ea typeface="ＭＳ Ｐゴシック" charset="0"/>
              </a:rPr>
              <a:t> 871(b), 882, and 873; and 864.  </a:t>
            </a:r>
          </a:p>
          <a:p>
            <a:pPr marL="862013" lvl="1" indent="-282575" algn="l">
              <a:lnSpc>
                <a:spcPct val="90000"/>
              </a:lnSpc>
              <a:tabLst>
                <a:tab pos="520700" algn="l"/>
              </a:tabLst>
              <a:defRPr/>
            </a:pPr>
            <a:r>
              <a:rPr lang="en-US" altLang="ja-JP" sz="2400" dirty="0">
                <a:latin typeface="+mn-lt"/>
                <a:ea typeface="ＭＳ Ｐゴシック" charset="0"/>
              </a:rPr>
              <a:t>ECI is </a:t>
            </a:r>
            <a:r>
              <a:rPr lang="en-US" altLang="ja-JP" sz="2400" i="1" dirty="0">
                <a:latin typeface="+mn-lt"/>
                <a:ea typeface="ＭＳ Ｐゴシック" charset="0"/>
              </a:rPr>
              <a:t>not</a:t>
            </a:r>
            <a:r>
              <a:rPr lang="en-US" altLang="ja-JP" sz="2400" dirty="0">
                <a:latin typeface="+mn-lt"/>
                <a:ea typeface="ＭＳ Ｐゴシック" charset="0"/>
              </a:rPr>
              <a:t> subject to withholding (</a:t>
            </a:r>
            <a:r>
              <a:rPr lang="en-US" sz="2400" dirty="0"/>
              <a:t>§</a:t>
            </a:r>
            <a:r>
              <a:rPr lang="en-US" altLang="ja-JP" sz="2400" dirty="0">
                <a:latin typeface="+mn-lt"/>
                <a:ea typeface="ＭＳ Ｐゴシック" charset="0"/>
              </a:rPr>
              <a:t>1441(c))</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Treaty residents:</a:t>
            </a:r>
          </a:p>
          <a:p>
            <a:pPr marL="862013" lvl="1" indent="-282575" algn="l" eaLnBrk="1" hangingPunct="1">
              <a:tabLst>
                <a:tab pos="520700" algn="l"/>
              </a:tabLst>
              <a:defRPr/>
            </a:pPr>
            <a:r>
              <a:rPr lang="en-US" sz="2400" dirty="0">
                <a:latin typeface="+mn-lt"/>
                <a:ea typeface="ＭＳ Ｐゴシック" charset="0"/>
              </a:rPr>
              <a:t>Source country taxation of business income is permitted only with respect to business income </a:t>
            </a:r>
            <a:r>
              <a:rPr lang="en-US" sz="2400" i="1" dirty="0">
                <a:latin typeface="+mn-lt"/>
                <a:ea typeface="ＭＳ Ｐゴシック" charset="0"/>
              </a:rPr>
              <a:t>attributable to</a:t>
            </a:r>
            <a:r>
              <a:rPr lang="en-US" sz="2400" dirty="0">
                <a:latin typeface="+mn-lt"/>
                <a:ea typeface="ＭＳ Ｐゴシック" charset="0"/>
              </a:rPr>
              <a:t> a permanent establishment (“PE”).  Article 7 of the Treaty</a:t>
            </a:r>
            <a:endParaRPr lang="en-US" sz="4000" dirty="0">
              <a:latin typeface="+mn-lt"/>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Trade or Business</a:t>
            </a:r>
          </a:p>
        </p:txBody>
      </p:sp>
      <p:sp>
        <p:nvSpPr>
          <p:cNvPr id="1536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2370-96EE-70CE-0138-4CF509DA1461}"/>
              </a:ext>
            </a:extLst>
          </p:cNvPr>
          <p:cNvSpPr>
            <a:spLocks noGrp="1"/>
          </p:cNvSpPr>
          <p:nvPr>
            <p:ph type="title"/>
          </p:nvPr>
        </p:nvSpPr>
        <p:spPr/>
        <p:txBody>
          <a:bodyPr/>
          <a:lstStyle/>
          <a:p>
            <a:r>
              <a:rPr lang="en-US" dirty="0"/>
              <a:t>Trade or Business</a:t>
            </a:r>
          </a:p>
        </p:txBody>
      </p:sp>
      <p:sp>
        <p:nvSpPr>
          <p:cNvPr id="4" name="Slide Number Placeholder 3">
            <a:extLst>
              <a:ext uri="{FF2B5EF4-FFF2-40B4-BE49-F238E27FC236}">
                <a16:creationId xmlns:a16="http://schemas.microsoft.com/office/drawing/2014/main" id="{AF6C21A4-B7D8-3C8E-C500-4F1B95A9BFD1}"/>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DF81ABE-64F5-7E8F-431A-71BCEA8A2AC9}"/>
              </a:ext>
            </a:extLst>
          </p:cNvPr>
          <p:cNvSpPr>
            <a:spLocks noGrp="1"/>
          </p:cNvSpPr>
          <p:nvPr>
            <p:ph type="ftr" sz="quarter" idx="11"/>
          </p:nvPr>
        </p:nvSpPr>
        <p:spPr/>
        <p:txBody>
          <a:bodyPr/>
          <a:lstStyle/>
          <a:p>
            <a:pPr>
              <a:defRPr/>
            </a:pPr>
            <a:r>
              <a:rPr lang="en-US"/>
              <a:t>U.S. Trade or Business and PEs</a:t>
            </a:r>
            <a:endParaRPr lang="en-US" dirty="0"/>
          </a:p>
        </p:txBody>
      </p:sp>
      <p:sp>
        <p:nvSpPr>
          <p:cNvPr id="6" name="TextBox 5">
            <a:extLst>
              <a:ext uri="{FF2B5EF4-FFF2-40B4-BE49-F238E27FC236}">
                <a16:creationId xmlns:a16="http://schemas.microsoft.com/office/drawing/2014/main" id="{FC8D206B-C10A-DA58-D09F-0AA1F1E54CC0}"/>
              </a:ext>
            </a:extLst>
          </p:cNvPr>
          <p:cNvSpPr txBox="1"/>
          <p:nvPr/>
        </p:nvSpPr>
        <p:spPr>
          <a:xfrm>
            <a:off x="3613323" y="1437472"/>
            <a:ext cx="1040285" cy="461665"/>
          </a:xfrm>
          <a:prstGeom prst="rect">
            <a:avLst/>
          </a:prstGeom>
          <a:noFill/>
          <a:ln>
            <a:solidFill>
              <a:schemeClr val="accent1"/>
            </a:solidFill>
          </a:ln>
        </p:spPr>
        <p:txBody>
          <a:bodyPr wrap="none" rtlCol="0">
            <a:spAutoFit/>
          </a:bodyPr>
          <a:lstStyle/>
          <a:p>
            <a:r>
              <a:rPr lang="en-US" dirty="0">
                <a:latin typeface="+mn-lt"/>
              </a:rPr>
              <a:t>US T/B</a:t>
            </a:r>
          </a:p>
        </p:txBody>
      </p:sp>
      <p:cxnSp>
        <p:nvCxnSpPr>
          <p:cNvPr id="8" name="Straight Arrow Connector 7">
            <a:extLst>
              <a:ext uri="{FF2B5EF4-FFF2-40B4-BE49-F238E27FC236}">
                <a16:creationId xmlns:a16="http://schemas.microsoft.com/office/drawing/2014/main" id="{BC599A65-96D1-4EC9-8594-F994D4DD6A35}"/>
              </a:ext>
            </a:extLst>
          </p:cNvPr>
          <p:cNvCxnSpPr>
            <a:cxnSpLocks/>
            <a:stCxn id="6" idx="2"/>
          </p:cNvCxnSpPr>
          <p:nvPr/>
        </p:nvCxnSpPr>
        <p:spPr>
          <a:xfrm flipH="1">
            <a:off x="3012594" y="1899137"/>
            <a:ext cx="1120872" cy="68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CF6709-5974-2A14-25CE-1CCCCD737773}"/>
              </a:ext>
            </a:extLst>
          </p:cNvPr>
          <p:cNvCxnSpPr>
            <a:cxnSpLocks/>
            <a:stCxn id="6" idx="2"/>
          </p:cNvCxnSpPr>
          <p:nvPr/>
        </p:nvCxnSpPr>
        <p:spPr>
          <a:xfrm>
            <a:off x="4133466" y="1899137"/>
            <a:ext cx="95799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68F72C-E7DC-E1C5-4D4F-08A2DBFCCC37}"/>
              </a:ext>
            </a:extLst>
          </p:cNvPr>
          <p:cNvSpPr txBox="1"/>
          <p:nvPr/>
        </p:nvSpPr>
        <p:spPr>
          <a:xfrm>
            <a:off x="4653608" y="1955081"/>
            <a:ext cx="492443" cy="369332"/>
          </a:xfrm>
          <a:prstGeom prst="rect">
            <a:avLst/>
          </a:prstGeom>
          <a:noFill/>
        </p:spPr>
        <p:txBody>
          <a:bodyPr wrap="none" rtlCol="0">
            <a:spAutoFit/>
          </a:bodyPr>
          <a:lstStyle/>
          <a:p>
            <a:r>
              <a:rPr lang="en-US" sz="1800" dirty="0">
                <a:latin typeface="+mn-lt"/>
              </a:rPr>
              <a:t>NO</a:t>
            </a:r>
            <a:endParaRPr lang="en-US" dirty="0">
              <a:latin typeface="+mn-lt"/>
            </a:endParaRPr>
          </a:p>
        </p:txBody>
      </p:sp>
      <p:sp>
        <p:nvSpPr>
          <p:cNvPr id="15" name="TextBox 14">
            <a:extLst>
              <a:ext uri="{FF2B5EF4-FFF2-40B4-BE49-F238E27FC236}">
                <a16:creationId xmlns:a16="http://schemas.microsoft.com/office/drawing/2014/main" id="{667CF664-7EBB-35C5-82A6-B3A59FDBB86D}"/>
              </a:ext>
            </a:extLst>
          </p:cNvPr>
          <p:cNvSpPr txBox="1"/>
          <p:nvPr/>
        </p:nvSpPr>
        <p:spPr>
          <a:xfrm>
            <a:off x="3012594" y="1911118"/>
            <a:ext cx="493212" cy="369332"/>
          </a:xfrm>
          <a:prstGeom prst="rect">
            <a:avLst/>
          </a:prstGeom>
          <a:noFill/>
        </p:spPr>
        <p:txBody>
          <a:bodyPr wrap="none" rtlCol="0">
            <a:spAutoFit/>
          </a:bodyPr>
          <a:lstStyle/>
          <a:p>
            <a:r>
              <a:rPr lang="en-US" sz="1800" dirty="0">
                <a:latin typeface="+mn-lt"/>
              </a:rPr>
              <a:t>Yes</a:t>
            </a:r>
          </a:p>
        </p:txBody>
      </p:sp>
      <p:sp>
        <p:nvSpPr>
          <p:cNvPr id="16" name="TextBox 15">
            <a:extLst>
              <a:ext uri="{FF2B5EF4-FFF2-40B4-BE49-F238E27FC236}">
                <a16:creationId xmlns:a16="http://schemas.microsoft.com/office/drawing/2014/main" id="{550BB180-61F3-8232-BC92-3FA0206F6401}"/>
              </a:ext>
            </a:extLst>
          </p:cNvPr>
          <p:cNvSpPr txBox="1"/>
          <p:nvPr/>
        </p:nvSpPr>
        <p:spPr>
          <a:xfrm>
            <a:off x="5079478" y="2504272"/>
            <a:ext cx="861903" cy="461665"/>
          </a:xfrm>
          <a:prstGeom prst="rect">
            <a:avLst/>
          </a:prstGeom>
          <a:noFill/>
          <a:ln>
            <a:solidFill>
              <a:schemeClr val="accent1"/>
            </a:solidFill>
          </a:ln>
        </p:spPr>
        <p:txBody>
          <a:bodyPr wrap="none" rtlCol="0">
            <a:spAutoFit/>
          </a:bodyPr>
          <a:lstStyle/>
          <a:p>
            <a:r>
              <a:rPr lang="en-US" dirty="0">
                <a:latin typeface="+mn-lt"/>
              </a:rPr>
              <a:t>FDAP</a:t>
            </a:r>
          </a:p>
        </p:txBody>
      </p:sp>
      <p:sp>
        <p:nvSpPr>
          <p:cNvPr id="19" name="TextBox 18">
            <a:extLst>
              <a:ext uri="{FF2B5EF4-FFF2-40B4-BE49-F238E27FC236}">
                <a16:creationId xmlns:a16="http://schemas.microsoft.com/office/drawing/2014/main" id="{2E02D02E-9053-1186-73F6-DBAADD0C68C3}"/>
              </a:ext>
            </a:extLst>
          </p:cNvPr>
          <p:cNvSpPr txBox="1"/>
          <p:nvPr/>
        </p:nvSpPr>
        <p:spPr>
          <a:xfrm>
            <a:off x="2465049" y="2586335"/>
            <a:ext cx="576120" cy="461665"/>
          </a:xfrm>
          <a:prstGeom prst="rect">
            <a:avLst/>
          </a:prstGeom>
          <a:noFill/>
          <a:ln>
            <a:solidFill>
              <a:schemeClr val="accent1"/>
            </a:solidFill>
          </a:ln>
        </p:spPr>
        <p:txBody>
          <a:bodyPr wrap="none" rtlCol="0">
            <a:spAutoFit/>
          </a:bodyPr>
          <a:lstStyle/>
          <a:p>
            <a:r>
              <a:rPr lang="en-US" dirty="0">
                <a:latin typeface="+mn-lt"/>
              </a:rPr>
              <a:t>ECI</a:t>
            </a:r>
          </a:p>
        </p:txBody>
      </p:sp>
    </p:spTree>
    <p:extLst>
      <p:ext uri="{BB962C8B-B14F-4D97-AF65-F5344CB8AC3E}">
        <p14:creationId xmlns:p14="http://schemas.microsoft.com/office/powerpoint/2010/main" val="397653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eaLnBrk="1" hangingPunct="1">
              <a:lnSpc>
                <a:spcPct val="90000"/>
              </a:lnSpc>
            </a:pPr>
            <a:r>
              <a:rPr lang="en-US" sz="2400" dirty="0">
                <a:latin typeface="Calibri" charset="0"/>
                <a:ea typeface="ＭＳ Ｐゴシック" charset="0"/>
              </a:rPr>
              <a:t>No statutory definition of TB</a:t>
            </a:r>
          </a:p>
          <a:p>
            <a:pPr lvl="1" eaLnBrk="1" hangingPunct="1">
              <a:lnSpc>
                <a:spcPct val="90000"/>
              </a:lnSpc>
            </a:pPr>
            <a:r>
              <a:rPr lang="en-US" sz="2000" dirty="0">
                <a:latin typeface="Calibri" charset="0"/>
                <a:ea typeface="ＭＳ Ｐゴシック" charset="0"/>
              </a:rPr>
              <a:t>TB if activities are </a:t>
            </a:r>
            <a:r>
              <a:rPr lang="en-US" sz="2000" i="1" dirty="0">
                <a:latin typeface="Calibri" charset="0"/>
                <a:ea typeface="ＭＳ Ｐゴシック" charset="0"/>
              </a:rPr>
              <a:t>Considerable, Continuous, and Regular</a:t>
            </a:r>
            <a:r>
              <a:rPr lang="en-US" sz="2000" dirty="0">
                <a:latin typeface="Calibri" charset="0"/>
                <a:ea typeface="ＭＳ Ｐゴシック" charset="0"/>
              </a:rPr>
              <a:t> (</a:t>
            </a:r>
            <a:r>
              <a:rPr lang="en-US" sz="2000" u="sng" dirty="0">
                <a:latin typeface="Calibri" charset="0"/>
                <a:ea typeface="ＭＳ Ｐゴシック" charset="0"/>
              </a:rPr>
              <a:t>Pinchot</a:t>
            </a:r>
            <a:r>
              <a:rPr lang="en-US" sz="2000" dirty="0">
                <a:latin typeface="Calibri" charset="0"/>
                <a:ea typeface="ＭＳ Ｐゴシック" charset="0"/>
              </a:rPr>
              <a:t>, </a:t>
            </a:r>
            <a:r>
              <a:rPr lang="en-US" sz="2000" u="sng" dirty="0">
                <a:latin typeface="Calibri" charset="0"/>
                <a:ea typeface="ＭＳ Ｐゴシック" charset="0"/>
              </a:rPr>
              <a:t>Neill</a:t>
            </a:r>
            <a:r>
              <a:rPr lang="en-US" sz="2000" dirty="0">
                <a:latin typeface="Calibri" charset="0"/>
                <a:ea typeface="ＭＳ Ｐゴシック" charset="0"/>
              </a:rPr>
              <a:t>, and </a:t>
            </a:r>
            <a:r>
              <a:rPr lang="en-US" sz="2000" u="sng" dirty="0">
                <a:latin typeface="Calibri" charset="0"/>
                <a:ea typeface="ＭＳ Ｐゴシック" charset="0"/>
              </a:rPr>
              <a:t>Herbert</a:t>
            </a:r>
            <a:r>
              <a:rPr lang="en-US" sz="2000" dirty="0">
                <a:latin typeface="Calibri" charset="0"/>
                <a:ea typeface="ＭＳ Ｐゴシック" charset="0"/>
              </a:rPr>
              <a:t>)</a:t>
            </a:r>
          </a:p>
          <a:p>
            <a:pPr lvl="1" eaLnBrk="1" hangingPunct="1">
              <a:lnSpc>
                <a:spcPct val="90000"/>
              </a:lnSpc>
            </a:pPr>
            <a:endParaRPr lang="en-US" sz="2000" dirty="0">
              <a:latin typeface="Calibri" charset="0"/>
              <a:ea typeface="ＭＳ Ｐゴシック" charset="0"/>
            </a:endParaRPr>
          </a:p>
          <a:p>
            <a:pPr>
              <a:lnSpc>
                <a:spcPct val="90000"/>
              </a:lnSpc>
            </a:pPr>
            <a:r>
              <a:rPr lang="en-US" sz="2400" dirty="0">
                <a:latin typeface="Calibri" charset="0"/>
                <a:ea typeface="ＭＳ Ｐゴシック" charset="0"/>
              </a:rPr>
              <a:t>Performance of services in US, even for one day, creates a US TB, unless the commercial traveler exception applies.  </a:t>
            </a:r>
            <a:r>
              <a:rPr lang="en-US" sz="2400" dirty="0"/>
              <a:t>§</a:t>
            </a:r>
            <a:r>
              <a:rPr lang="en-US" sz="2400" dirty="0">
                <a:latin typeface="Calibri" charset="0"/>
                <a:ea typeface="ＭＳ Ｐゴシック" charset="0"/>
              </a:rPr>
              <a:t>864(b)(1).</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No attribution of a corporation’</a:t>
            </a:r>
            <a:r>
              <a:rPr lang="en-US" altLang="ja-JP" sz="2400" dirty="0">
                <a:latin typeface="Calibri" charset="0"/>
                <a:ea typeface="ＭＳ Ｐゴシック" charset="0"/>
              </a:rPr>
              <a:t>s activities to a SH, but an agent’s activities are imputed to the principal.  </a:t>
            </a:r>
          </a:p>
          <a:p>
            <a:pPr eaLnBrk="1" hangingPunct="1">
              <a:lnSpc>
                <a:spcPct val="90000"/>
              </a:lnSpc>
            </a:pPr>
            <a:endParaRPr lang="en-US" altLang="ja-JP"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A tenant’</a:t>
            </a:r>
            <a:r>
              <a:rPr lang="en-US" altLang="ja-JP" sz="2400" dirty="0">
                <a:latin typeface="Calibri" charset="0"/>
                <a:ea typeface="ＭＳ Ｐゴシック" charset="0"/>
              </a:rPr>
              <a:t>s activities, however, appear </a:t>
            </a:r>
            <a:r>
              <a:rPr lang="en-US" altLang="ja-JP" sz="2400" b="1" dirty="0">
                <a:latin typeface="Calibri" charset="0"/>
                <a:ea typeface="ＭＳ Ｐゴシック" charset="0"/>
              </a:rPr>
              <a:t>not</a:t>
            </a:r>
            <a:r>
              <a:rPr lang="en-US" altLang="ja-JP" sz="2400" dirty="0">
                <a:latin typeface="Calibri" charset="0"/>
                <a:ea typeface="ＭＳ Ｐゴシック" charset="0"/>
              </a:rPr>
              <a:t> to be attributable to its landlord.  Rev. </a:t>
            </a:r>
            <a:r>
              <a:rPr lang="en-US" altLang="ja-JP" sz="2400" dirty="0" err="1">
                <a:latin typeface="Calibri" charset="0"/>
                <a:ea typeface="ＭＳ Ｐゴシック" charset="0"/>
              </a:rPr>
              <a:t>Ruls</a:t>
            </a:r>
            <a:r>
              <a:rPr lang="en-US" altLang="ja-JP" sz="2400" dirty="0">
                <a:latin typeface="Calibri" charset="0"/>
                <a:ea typeface="ＭＳ Ｐゴシック" charset="0"/>
              </a:rPr>
              <a:t>. 73-522 and 91-7.</a:t>
            </a:r>
          </a:p>
          <a:p>
            <a:pPr eaLnBrk="1" hangingPunct="1">
              <a:lnSpc>
                <a:spcPct val="90000"/>
              </a:lnSpc>
            </a:pPr>
            <a:endParaRPr lang="en-US" dirty="0">
              <a:latin typeface="Arial" charset="0"/>
              <a:ea typeface="ＭＳ Ｐゴシック" charset="0"/>
            </a:endParaRPr>
          </a:p>
        </p:txBody>
      </p:sp>
      <p:sp>
        <p:nvSpPr>
          <p:cNvPr id="17410" name="Rectangle 2"/>
          <p:cNvSpPr>
            <a:spLocks noGrp="1" noChangeArrowheads="1"/>
          </p:cNvSpPr>
          <p:nvPr>
            <p:ph type="title"/>
          </p:nvPr>
        </p:nvSpPr>
        <p:spPr/>
        <p:txBody>
          <a:bodyPr/>
          <a:lstStyle/>
          <a:p>
            <a:pPr eaLnBrk="1" hangingPunct="1"/>
            <a:r>
              <a:rPr lang="en-US" sz="2000" dirty="0">
                <a:latin typeface="+mn-lt"/>
                <a:ea typeface="ＭＳ Ｐゴシック" charset="0"/>
              </a:rPr>
              <a:t>Definition of Trade or Business</a:t>
            </a:r>
          </a:p>
        </p:txBody>
      </p:sp>
      <p:sp>
        <p:nvSpPr>
          <p:cNvPr id="1740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normAutofit/>
          </a:bodyPr>
          <a:lstStyle/>
          <a:p>
            <a:pPr algn="l">
              <a:defRPr/>
            </a:pPr>
            <a:r>
              <a:rPr lang="en-US" sz="2400" dirty="0">
                <a:cs typeface="+mn-cs"/>
              </a:rPr>
              <a:t>Trading in stocks/securities/commodities through an independent agent is </a:t>
            </a:r>
            <a:r>
              <a:rPr lang="en-US" sz="2400" i="1" dirty="0">
                <a:cs typeface="+mn-cs"/>
              </a:rPr>
              <a:t>never</a:t>
            </a:r>
            <a:r>
              <a:rPr lang="en-US" sz="2400" dirty="0">
                <a:cs typeface="+mn-cs"/>
              </a:rPr>
              <a:t> a TB, provided the foreign person does not have an office/fixed place of business in US through which the trades are made. </a:t>
            </a:r>
            <a:r>
              <a:rPr lang="en-US" sz="2400" dirty="0"/>
              <a:t>§864(b)(2)(A)(</a:t>
            </a:r>
            <a:r>
              <a:rPr lang="en-US" sz="2400" dirty="0" err="1"/>
              <a:t>i</a:t>
            </a:r>
            <a:r>
              <a:rPr lang="en-US" sz="2400" dirty="0"/>
              <a:t>), (B)(</a:t>
            </a:r>
            <a:r>
              <a:rPr lang="en-US" sz="2400" dirty="0" err="1"/>
              <a:t>i</a:t>
            </a:r>
            <a:r>
              <a:rPr lang="en-US" sz="2400" dirty="0"/>
              <a:t>), (C).</a:t>
            </a:r>
            <a:endParaRPr lang="en-US" sz="2400" dirty="0">
              <a:cs typeface="+mn-cs"/>
            </a:endParaRPr>
          </a:p>
          <a:p>
            <a:pPr lvl="1" algn="l" eaLnBrk="1" hangingPunct="1">
              <a:defRPr/>
            </a:pPr>
            <a:r>
              <a:rPr lang="en-US" sz="2000" dirty="0"/>
              <a:t>Applies to dealers, traders, and investors.  </a:t>
            </a:r>
          </a:p>
          <a:p>
            <a:pPr lvl="1" algn="l">
              <a:defRPr/>
            </a:pPr>
            <a:r>
              <a:rPr lang="en-US" sz="2000" dirty="0"/>
              <a:t>Volume of trades is irrelevant.  Regs. §1.864-2(c)(1), (d)(1).</a:t>
            </a:r>
          </a:p>
          <a:p>
            <a:pPr algn="l" eaLnBrk="1" hangingPunct="1">
              <a:defRPr/>
            </a:pPr>
            <a:endParaRPr lang="en-US" sz="2400" dirty="0">
              <a:cs typeface="+mn-cs"/>
            </a:endParaRPr>
          </a:p>
          <a:p>
            <a:pPr algn="l">
              <a:defRPr/>
            </a:pPr>
            <a:r>
              <a:rPr lang="en-US" sz="2400" dirty="0">
                <a:cs typeface="+mn-cs"/>
              </a:rPr>
              <a:t>Taxpayers </a:t>
            </a:r>
            <a:r>
              <a:rPr lang="en-US" sz="2400" i="1" dirty="0">
                <a:cs typeface="+mn-cs"/>
              </a:rPr>
              <a:t>other than dealers</a:t>
            </a:r>
            <a:r>
              <a:rPr lang="en-US" sz="2400" dirty="0">
                <a:cs typeface="+mn-cs"/>
              </a:rPr>
              <a:t> can trade directly for own account or through employees or agents to whom full discretion has been given. </a:t>
            </a:r>
            <a:r>
              <a:rPr lang="en-US" sz="2400" dirty="0">
                <a:solidFill>
                  <a:prstClr val="black"/>
                </a:solidFill>
              </a:rPr>
              <a:t>§864(b)(2)(A)(ii), (B)(ii) </a:t>
            </a:r>
            <a:endParaRPr lang="en-US" sz="4400" dirty="0">
              <a:cs typeface="+mn-cs"/>
            </a:endParaRPr>
          </a:p>
          <a:p>
            <a:pPr algn="l" eaLnBrk="1" hangingPunct="1">
              <a:defRPr/>
            </a:pPr>
            <a:endParaRPr lang="en-US" sz="2400" dirty="0">
              <a:cs typeface="+mn-cs"/>
            </a:endParaRPr>
          </a:p>
          <a:p>
            <a:pPr algn="l">
              <a:defRPr/>
            </a:pPr>
            <a:r>
              <a:rPr lang="en-US" sz="2400" dirty="0">
                <a:cs typeface="+mn-cs"/>
              </a:rPr>
              <a:t>The IRS has proposed extending this rule to derivatives transactions (interest rate, currency, equity and commodity swaps, forwards futures and options). Prop. Reg. </a:t>
            </a:r>
            <a:r>
              <a:rPr lang="en-US" sz="2400" dirty="0"/>
              <a:t>§</a:t>
            </a:r>
            <a:r>
              <a:rPr lang="en-US" sz="2400" dirty="0">
                <a:cs typeface="+mn-cs"/>
              </a:rPr>
              <a:t>1.864(b)-1(a)</a:t>
            </a:r>
          </a:p>
          <a:p>
            <a:pPr eaLnBrk="1" hangingPunct="1">
              <a:lnSpc>
                <a:spcPct val="110000"/>
              </a:lnSpc>
              <a:defRPr/>
            </a:pPr>
            <a:endParaRPr lang="en-US" dirty="0">
              <a:cs typeface="+mn-cs"/>
            </a:endParaRPr>
          </a:p>
        </p:txBody>
      </p:sp>
      <p:sp>
        <p:nvSpPr>
          <p:cNvPr id="1945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Trading in Stock or Securities</a:t>
            </a:r>
          </a:p>
        </p:txBody>
      </p:sp>
      <p:sp>
        <p:nvSpPr>
          <p:cNvPr id="19457"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dirty="0">
                <a:latin typeface="Calibri" charset="0"/>
                <a:ea typeface="ＭＳ Ｐゴシック" charset="0"/>
              </a:rPr>
              <a:t>A partnership’</a:t>
            </a:r>
            <a:r>
              <a:rPr lang="en-US" altLang="ja-JP" sz="2400" dirty="0">
                <a:latin typeface="Calibri" charset="0"/>
                <a:ea typeface="ＭＳ Ｐゴシック" charset="0"/>
              </a:rPr>
              <a:t>s and a trust</a:t>
            </a:r>
            <a:r>
              <a:rPr lang="en-US" sz="2400" dirty="0">
                <a:latin typeface="Calibri" charset="0"/>
                <a:ea typeface="ＭＳ Ｐゴシック" charset="0"/>
              </a:rPr>
              <a:t>’</a:t>
            </a:r>
            <a:r>
              <a:rPr lang="en-US" altLang="ja-JP" sz="2400" dirty="0">
                <a:latin typeface="Calibri" charset="0"/>
                <a:ea typeface="ＭＳ Ｐゴシック" charset="0"/>
              </a:rPr>
              <a:t>s T/B activities are imputed to partners, both general </a:t>
            </a:r>
            <a:r>
              <a:rPr lang="en-US" altLang="ja-JP" sz="2400" u="sng" dirty="0">
                <a:latin typeface="Calibri" charset="0"/>
                <a:ea typeface="ＭＳ Ｐゴシック" charset="0"/>
              </a:rPr>
              <a:t>and </a:t>
            </a:r>
            <a:r>
              <a:rPr lang="en-US" altLang="ja-JP" sz="2400" dirty="0">
                <a:latin typeface="Calibri" charset="0"/>
                <a:ea typeface="ＭＳ Ｐゴシック" charset="0"/>
              </a:rPr>
              <a:t>limited, and  to beneficiaries. (</a:t>
            </a:r>
            <a:r>
              <a:rPr lang="en-US" sz="2400" dirty="0"/>
              <a:t>§</a:t>
            </a:r>
            <a:r>
              <a:rPr lang="en-US" altLang="ja-JP" sz="2400" dirty="0">
                <a:latin typeface="Calibri" charset="0"/>
                <a:ea typeface="ＭＳ Ｐゴシック" charset="0"/>
              </a:rPr>
              <a:t>875 and </a:t>
            </a:r>
            <a:r>
              <a:rPr lang="en-US" altLang="ja-JP" sz="2400" u="sng" dirty="0" err="1">
                <a:latin typeface="Calibri" charset="0"/>
                <a:ea typeface="ＭＳ Ｐゴシック" charset="0"/>
              </a:rPr>
              <a:t>Balanovski</a:t>
            </a:r>
            <a:r>
              <a:rPr lang="en-US" altLang="ja-JP" sz="2400" dirty="0">
                <a:latin typeface="Calibri" charset="0"/>
                <a:ea typeface="ＭＳ Ｐゴシック" charset="0"/>
              </a:rPr>
              <a:t>)</a:t>
            </a:r>
          </a:p>
          <a:p>
            <a:pPr eaLnBrk="1" hangingPunct="1"/>
            <a:endParaRPr lang="en-US" altLang="ja-JP" sz="2400" dirty="0">
              <a:latin typeface="Calibri" charset="0"/>
              <a:ea typeface="ＭＳ Ｐゴシック" charset="0"/>
            </a:endParaRPr>
          </a:p>
          <a:p>
            <a:pPr eaLnBrk="1" hangingPunct="1"/>
            <a:r>
              <a:rPr lang="en-US" sz="2400" dirty="0">
                <a:latin typeface="Calibri" charset="0"/>
                <a:ea typeface="ＭＳ Ｐゴシック" charset="0"/>
              </a:rPr>
              <a:t>Activities of agents are generally imputed to a principal in determining whether the foreign person has a T/B</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Activities of a corporation are </a:t>
            </a:r>
            <a:r>
              <a:rPr lang="en-US" sz="2400" i="1" dirty="0">
                <a:latin typeface="Calibri" charset="0"/>
                <a:ea typeface="ＭＳ Ｐゴシック" charset="0"/>
              </a:rPr>
              <a:t>not</a:t>
            </a:r>
            <a:r>
              <a:rPr lang="en-US" sz="2400" dirty="0">
                <a:latin typeface="Calibri" charset="0"/>
                <a:ea typeface="ＭＳ Ｐゴシック" charset="0"/>
              </a:rPr>
              <a:t> imputed to its shareholders, even to a a shareholder that owns all of the stock of a corporation</a:t>
            </a:r>
          </a:p>
          <a:p>
            <a:pPr lvl="1"/>
            <a:r>
              <a:rPr lang="en-US" sz="2250" dirty="0">
                <a:latin typeface="Calibri" charset="0"/>
                <a:ea typeface="ＭＳ Ｐゴシック" charset="0"/>
              </a:rPr>
              <a:t>subsidiaries are generally </a:t>
            </a:r>
            <a:r>
              <a:rPr lang="en-US" sz="2250" b="1" dirty="0">
                <a:latin typeface="Calibri" charset="0"/>
                <a:ea typeface="ＭＳ Ｐゴシック" charset="0"/>
              </a:rPr>
              <a:t>not</a:t>
            </a:r>
            <a:r>
              <a:rPr lang="en-US" sz="2250" dirty="0">
                <a:latin typeface="Calibri" charset="0"/>
                <a:ea typeface="ＭＳ Ｐゴシック" charset="0"/>
              </a:rPr>
              <a:t> agents of parent companies</a:t>
            </a:r>
          </a:p>
        </p:txBody>
      </p:sp>
      <p:sp>
        <p:nvSpPr>
          <p:cNvPr id="2150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Imputation of Activities of Others</a:t>
            </a:r>
          </a:p>
        </p:txBody>
      </p:sp>
      <p:sp>
        <p:nvSpPr>
          <p:cNvPr id="21505"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2370-96EE-70CE-0138-4CF509DA1461}"/>
              </a:ext>
            </a:extLst>
          </p:cNvPr>
          <p:cNvSpPr>
            <a:spLocks noGrp="1"/>
          </p:cNvSpPr>
          <p:nvPr>
            <p:ph type="title"/>
          </p:nvPr>
        </p:nvSpPr>
        <p:spPr/>
        <p:txBody>
          <a:bodyPr/>
          <a:lstStyle/>
          <a:p>
            <a:r>
              <a:rPr lang="en-US" dirty="0"/>
              <a:t>Trade or Business: ECI</a:t>
            </a:r>
          </a:p>
        </p:txBody>
      </p:sp>
      <p:sp>
        <p:nvSpPr>
          <p:cNvPr id="4" name="Slide Number Placeholder 3">
            <a:extLst>
              <a:ext uri="{FF2B5EF4-FFF2-40B4-BE49-F238E27FC236}">
                <a16:creationId xmlns:a16="http://schemas.microsoft.com/office/drawing/2014/main" id="{AF6C21A4-B7D8-3C8E-C500-4F1B95A9BFD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ADF81ABE-64F5-7E8F-431A-71BCEA8A2AC9}"/>
              </a:ext>
            </a:extLst>
          </p:cNvPr>
          <p:cNvSpPr>
            <a:spLocks noGrp="1"/>
          </p:cNvSpPr>
          <p:nvPr>
            <p:ph type="ftr" sz="quarter" idx="11"/>
          </p:nvPr>
        </p:nvSpPr>
        <p:spPr/>
        <p:txBody>
          <a:bodyPr/>
          <a:lstStyle/>
          <a:p>
            <a:pPr>
              <a:defRPr/>
            </a:pPr>
            <a:r>
              <a:rPr lang="en-US"/>
              <a:t>U.S. Trade or Business and PEs</a:t>
            </a:r>
            <a:endParaRPr lang="en-US" dirty="0"/>
          </a:p>
        </p:txBody>
      </p:sp>
      <p:sp>
        <p:nvSpPr>
          <p:cNvPr id="6" name="TextBox 5">
            <a:extLst>
              <a:ext uri="{FF2B5EF4-FFF2-40B4-BE49-F238E27FC236}">
                <a16:creationId xmlns:a16="http://schemas.microsoft.com/office/drawing/2014/main" id="{FC8D206B-C10A-DA58-D09F-0AA1F1E54CC0}"/>
              </a:ext>
            </a:extLst>
          </p:cNvPr>
          <p:cNvSpPr txBox="1"/>
          <p:nvPr/>
        </p:nvSpPr>
        <p:spPr>
          <a:xfrm>
            <a:off x="4009241" y="990600"/>
            <a:ext cx="1040285" cy="461665"/>
          </a:xfrm>
          <a:prstGeom prst="rect">
            <a:avLst/>
          </a:prstGeom>
          <a:noFill/>
          <a:ln>
            <a:solidFill>
              <a:schemeClr val="accent1"/>
            </a:solidFill>
          </a:ln>
        </p:spPr>
        <p:txBody>
          <a:bodyPr wrap="none" rtlCol="0">
            <a:spAutoFit/>
          </a:bodyPr>
          <a:lstStyle/>
          <a:p>
            <a:r>
              <a:rPr lang="en-US" dirty="0">
                <a:latin typeface="+mn-lt"/>
              </a:rPr>
              <a:t>US T/B</a:t>
            </a:r>
          </a:p>
        </p:txBody>
      </p:sp>
      <p:cxnSp>
        <p:nvCxnSpPr>
          <p:cNvPr id="8" name="Straight Arrow Connector 7">
            <a:extLst>
              <a:ext uri="{FF2B5EF4-FFF2-40B4-BE49-F238E27FC236}">
                <a16:creationId xmlns:a16="http://schemas.microsoft.com/office/drawing/2014/main" id="{BC599A65-96D1-4EC9-8594-F994D4DD6A35}"/>
              </a:ext>
            </a:extLst>
          </p:cNvPr>
          <p:cNvCxnSpPr>
            <a:cxnSpLocks/>
            <a:stCxn id="6" idx="2"/>
          </p:cNvCxnSpPr>
          <p:nvPr/>
        </p:nvCxnSpPr>
        <p:spPr>
          <a:xfrm flipH="1">
            <a:off x="3408512" y="1452265"/>
            <a:ext cx="1120872" cy="68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CF6709-5974-2A14-25CE-1CCCCD737773}"/>
              </a:ext>
            </a:extLst>
          </p:cNvPr>
          <p:cNvCxnSpPr>
            <a:cxnSpLocks/>
            <a:stCxn id="6" idx="2"/>
          </p:cNvCxnSpPr>
          <p:nvPr/>
        </p:nvCxnSpPr>
        <p:spPr>
          <a:xfrm>
            <a:off x="4529384" y="1452265"/>
            <a:ext cx="95799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68F72C-E7DC-E1C5-4D4F-08A2DBFCCC37}"/>
              </a:ext>
            </a:extLst>
          </p:cNvPr>
          <p:cNvSpPr txBox="1"/>
          <p:nvPr/>
        </p:nvSpPr>
        <p:spPr>
          <a:xfrm>
            <a:off x="5049526" y="1508209"/>
            <a:ext cx="492443" cy="369332"/>
          </a:xfrm>
          <a:prstGeom prst="rect">
            <a:avLst/>
          </a:prstGeom>
          <a:noFill/>
        </p:spPr>
        <p:txBody>
          <a:bodyPr wrap="none" rtlCol="0">
            <a:spAutoFit/>
          </a:bodyPr>
          <a:lstStyle/>
          <a:p>
            <a:r>
              <a:rPr lang="en-US" sz="1800" dirty="0">
                <a:latin typeface="+mn-lt"/>
              </a:rPr>
              <a:t>NO</a:t>
            </a:r>
            <a:endParaRPr lang="en-US" dirty="0">
              <a:latin typeface="+mn-lt"/>
            </a:endParaRPr>
          </a:p>
        </p:txBody>
      </p:sp>
      <p:sp>
        <p:nvSpPr>
          <p:cNvPr id="15" name="TextBox 14">
            <a:extLst>
              <a:ext uri="{FF2B5EF4-FFF2-40B4-BE49-F238E27FC236}">
                <a16:creationId xmlns:a16="http://schemas.microsoft.com/office/drawing/2014/main" id="{667CF664-7EBB-35C5-82A6-B3A59FDBB86D}"/>
              </a:ext>
            </a:extLst>
          </p:cNvPr>
          <p:cNvSpPr txBox="1"/>
          <p:nvPr/>
        </p:nvSpPr>
        <p:spPr>
          <a:xfrm>
            <a:off x="3408512" y="1464246"/>
            <a:ext cx="493212" cy="369332"/>
          </a:xfrm>
          <a:prstGeom prst="rect">
            <a:avLst/>
          </a:prstGeom>
          <a:noFill/>
        </p:spPr>
        <p:txBody>
          <a:bodyPr wrap="none" rtlCol="0">
            <a:spAutoFit/>
          </a:bodyPr>
          <a:lstStyle/>
          <a:p>
            <a:r>
              <a:rPr lang="en-US" sz="1800" dirty="0">
                <a:latin typeface="+mn-lt"/>
              </a:rPr>
              <a:t>Yes</a:t>
            </a:r>
          </a:p>
        </p:txBody>
      </p:sp>
      <p:sp>
        <p:nvSpPr>
          <p:cNvPr id="16" name="TextBox 15">
            <a:extLst>
              <a:ext uri="{FF2B5EF4-FFF2-40B4-BE49-F238E27FC236}">
                <a16:creationId xmlns:a16="http://schemas.microsoft.com/office/drawing/2014/main" id="{550BB180-61F3-8232-BC92-3FA0206F6401}"/>
              </a:ext>
            </a:extLst>
          </p:cNvPr>
          <p:cNvSpPr txBox="1"/>
          <p:nvPr/>
        </p:nvSpPr>
        <p:spPr>
          <a:xfrm>
            <a:off x="5475396" y="2057400"/>
            <a:ext cx="861903" cy="461665"/>
          </a:xfrm>
          <a:prstGeom prst="rect">
            <a:avLst/>
          </a:prstGeom>
          <a:noFill/>
          <a:ln>
            <a:solidFill>
              <a:schemeClr val="accent1"/>
            </a:solidFill>
          </a:ln>
        </p:spPr>
        <p:txBody>
          <a:bodyPr wrap="none" rtlCol="0">
            <a:spAutoFit/>
          </a:bodyPr>
          <a:lstStyle/>
          <a:p>
            <a:r>
              <a:rPr lang="en-US" dirty="0">
                <a:latin typeface="+mn-lt"/>
              </a:rPr>
              <a:t>FDAP</a:t>
            </a:r>
          </a:p>
        </p:txBody>
      </p:sp>
      <p:sp>
        <p:nvSpPr>
          <p:cNvPr id="19" name="TextBox 18">
            <a:extLst>
              <a:ext uri="{FF2B5EF4-FFF2-40B4-BE49-F238E27FC236}">
                <a16:creationId xmlns:a16="http://schemas.microsoft.com/office/drawing/2014/main" id="{2E02D02E-9053-1186-73F6-DBAADD0C68C3}"/>
              </a:ext>
            </a:extLst>
          </p:cNvPr>
          <p:cNvSpPr txBox="1"/>
          <p:nvPr/>
        </p:nvSpPr>
        <p:spPr>
          <a:xfrm>
            <a:off x="2860967" y="2139463"/>
            <a:ext cx="576120" cy="461665"/>
          </a:xfrm>
          <a:prstGeom prst="rect">
            <a:avLst/>
          </a:prstGeom>
          <a:noFill/>
          <a:ln>
            <a:solidFill>
              <a:schemeClr val="accent1"/>
            </a:solidFill>
          </a:ln>
        </p:spPr>
        <p:txBody>
          <a:bodyPr wrap="none" rtlCol="0">
            <a:spAutoFit/>
          </a:bodyPr>
          <a:lstStyle/>
          <a:p>
            <a:r>
              <a:rPr lang="en-US" dirty="0">
                <a:latin typeface="+mn-lt"/>
              </a:rPr>
              <a:t>ECI</a:t>
            </a:r>
          </a:p>
        </p:txBody>
      </p:sp>
      <p:cxnSp>
        <p:nvCxnSpPr>
          <p:cNvPr id="2" name="Straight Arrow Connector 1">
            <a:extLst>
              <a:ext uri="{FF2B5EF4-FFF2-40B4-BE49-F238E27FC236}">
                <a16:creationId xmlns:a16="http://schemas.microsoft.com/office/drawing/2014/main" id="{EC131A31-FD14-8F69-C63C-495C4A4FF977}"/>
              </a:ext>
            </a:extLst>
          </p:cNvPr>
          <p:cNvCxnSpPr>
            <a:cxnSpLocks/>
            <a:endCxn id="7" idx="0"/>
          </p:cNvCxnSpPr>
          <p:nvPr/>
        </p:nvCxnSpPr>
        <p:spPr>
          <a:xfrm flipH="1">
            <a:off x="1700297" y="2590270"/>
            <a:ext cx="1448730" cy="69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49F1E79-AACF-7F06-04C2-EB285B76DCFC}"/>
              </a:ext>
            </a:extLst>
          </p:cNvPr>
          <p:cNvSpPr txBox="1"/>
          <p:nvPr/>
        </p:nvSpPr>
        <p:spPr>
          <a:xfrm>
            <a:off x="903916" y="3282858"/>
            <a:ext cx="1592761" cy="369332"/>
          </a:xfrm>
          <a:prstGeom prst="rect">
            <a:avLst/>
          </a:prstGeom>
          <a:noFill/>
          <a:ln>
            <a:solidFill>
              <a:schemeClr val="accent1"/>
            </a:solidFill>
          </a:ln>
        </p:spPr>
        <p:txBody>
          <a:bodyPr wrap="square" rtlCol="0">
            <a:spAutoFit/>
          </a:bodyPr>
          <a:lstStyle/>
          <a:p>
            <a:r>
              <a:rPr lang="en-US" sz="1800" dirty="0">
                <a:latin typeface="+mn-lt"/>
              </a:rPr>
              <a:t>US source Inc</a:t>
            </a:r>
          </a:p>
        </p:txBody>
      </p:sp>
      <p:sp>
        <p:nvSpPr>
          <p:cNvPr id="10" name="TextBox 9">
            <a:extLst>
              <a:ext uri="{FF2B5EF4-FFF2-40B4-BE49-F238E27FC236}">
                <a16:creationId xmlns:a16="http://schemas.microsoft.com/office/drawing/2014/main" id="{6571583C-7E7A-F91A-B2D0-AFCDD5AF69D0}"/>
              </a:ext>
            </a:extLst>
          </p:cNvPr>
          <p:cNvSpPr txBox="1"/>
          <p:nvPr/>
        </p:nvSpPr>
        <p:spPr>
          <a:xfrm>
            <a:off x="4096401" y="3297010"/>
            <a:ext cx="1981200" cy="369332"/>
          </a:xfrm>
          <a:prstGeom prst="rect">
            <a:avLst/>
          </a:prstGeom>
          <a:noFill/>
          <a:ln>
            <a:solidFill>
              <a:schemeClr val="accent1"/>
            </a:solidFill>
          </a:ln>
        </p:spPr>
        <p:txBody>
          <a:bodyPr wrap="square" rtlCol="0">
            <a:spAutoFit/>
          </a:bodyPr>
          <a:lstStyle/>
          <a:p>
            <a:pPr algn="ctr"/>
            <a:r>
              <a:rPr lang="en-US" sz="1800" dirty="0">
                <a:latin typeface="+mn-lt"/>
              </a:rPr>
              <a:t>Foreign  source Inc</a:t>
            </a:r>
          </a:p>
        </p:txBody>
      </p:sp>
      <p:cxnSp>
        <p:nvCxnSpPr>
          <p:cNvPr id="11" name="Straight Arrow Connector 10">
            <a:extLst>
              <a:ext uri="{FF2B5EF4-FFF2-40B4-BE49-F238E27FC236}">
                <a16:creationId xmlns:a16="http://schemas.microsoft.com/office/drawing/2014/main" id="{B847F566-4D7B-8C56-7153-8761D7751CC0}"/>
              </a:ext>
            </a:extLst>
          </p:cNvPr>
          <p:cNvCxnSpPr>
            <a:cxnSpLocks/>
            <a:stCxn id="19" idx="2"/>
            <a:endCxn id="10" idx="0"/>
          </p:cNvCxnSpPr>
          <p:nvPr/>
        </p:nvCxnSpPr>
        <p:spPr>
          <a:xfrm>
            <a:off x="3149027" y="2601128"/>
            <a:ext cx="1937974" cy="695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22DAB4-8A5D-8303-5AF7-5D1557EB8BAA}"/>
              </a:ext>
            </a:extLst>
          </p:cNvPr>
          <p:cNvCxnSpPr>
            <a:cxnSpLocks/>
            <a:stCxn id="7" idx="2"/>
          </p:cNvCxnSpPr>
          <p:nvPr/>
        </p:nvCxnSpPr>
        <p:spPr>
          <a:xfrm flipH="1">
            <a:off x="1161638" y="3652190"/>
            <a:ext cx="538659" cy="62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6CE441-4DF5-00AA-1DA9-8DBDEDA30550}"/>
              </a:ext>
            </a:extLst>
          </p:cNvPr>
          <p:cNvCxnSpPr>
            <a:cxnSpLocks/>
            <a:stCxn id="7" idx="2"/>
            <a:endCxn id="36" idx="0"/>
          </p:cNvCxnSpPr>
          <p:nvPr/>
        </p:nvCxnSpPr>
        <p:spPr>
          <a:xfrm>
            <a:off x="1700297" y="3652190"/>
            <a:ext cx="1604635" cy="5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5CCD156-76C3-A4ED-0859-BF24D5F1AE7C}"/>
              </a:ext>
            </a:extLst>
          </p:cNvPr>
          <p:cNvSpPr txBox="1"/>
          <p:nvPr/>
        </p:nvSpPr>
        <p:spPr>
          <a:xfrm>
            <a:off x="304800" y="4269905"/>
            <a:ext cx="1713676" cy="369332"/>
          </a:xfrm>
          <a:prstGeom prst="rect">
            <a:avLst/>
          </a:prstGeom>
          <a:noFill/>
          <a:ln>
            <a:solidFill>
              <a:schemeClr val="accent1"/>
            </a:solidFill>
          </a:ln>
        </p:spPr>
        <p:txBody>
          <a:bodyPr wrap="square" rtlCol="0">
            <a:spAutoFit/>
          </a:bodyPr>
          <a:lstStyle/>
          <a:p>
            <a:r>
              <a:rPr lang="en-US" sz="1800" dirty="0">
                <a:latin typeface="+mn-lt"/>
              </a:rPr>
              <a:t>US Source FDAP</a:t>
            </a:r>
          </a:p>
        </p:txBody>
      </p:sp>
      <p:cxnSp>
        <p:nvCxnSpPr>
          <p:cNvPr id="32" name="Straight Arrow Connector 31">
            <a:extLst>
              <a:ext uri="{FF2B5EF4-FFF2-40B4-BE49-F238E27FC236}">
                <a16:creationId xmlns:a16="http://schemas.microsoft.com/office/drawing/2014/main" id="{E7243417-017A-77AE-A000-1988BE12EF72}"/>
              </a:ext>
            </a:extLst>
          </p:cNvPr>
          <p:cNvCxnSpPr>
            <a:cxnSpLocks/>
          </p:cNvCxnSpPr>
          <p:nvPr/>
        </p:nvCxnSpPr>
        <p:spPr>
          <a:xfrm>
            <a:off x="1156596" y="4631614"/>
            <a:ext cx="0" cy="40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27FEFA1-CE6D-76EE-535F-A5046B657C16}"/>
              </a:ext>
            </a:extLst>
          </p:cNvPr>
          <p:cNvSpPr txBox="1"/>
          <p:nvPr/>
        </p:nvSpPr>
        <p:spPr>
          <a:xfrm>
            <a:off x="684351" y="5015875"/>
            <a:ext cx="944489" cy="338554"/>
          </a:xfrm>
          <a:prstGeom prst="rect">
            <a:avLst/>
          </a:prstGeom>
          <a:noFill/>
        </p:spPr>
        <p:txBody>
          <a:bodyPr wrap="none" rtlCol="0">
            <a:spAutoFit/>
          </a:bodyPr>
          <a:lstStyle/>
          <a:p>
            <a:r>
              <a:rPr lang="en-US" sz="1600" dirty="0">
                <a:latin typeface="+mn-lt"/>
              </a:rPr>
              <a:t>864(c)(2)</a:t>
            </a:r>
          </a:p>
        </p:txBody>
      </p:sp>
      <p:sp>
        <p:nvSpPr>
          <p:cNvPr id="35" name="TextBox 34">
            <a:extLst>
              <a:ext uri="{FF2B5EF4-FFF2-40B4-BE49-F238E27FC236}">
                <a16:creationId xmlns:a16="http://schemas.microsoft.com/office/drawing/2014/main" id="{2071967E-53B7-F175-4A8B-C243497641BD}"/>
              </a:ext>
            </a:extLst>
          </p:cNvPr>
          <p:cNvSpPr txBox="1"/>
          <p:nvPr/>
        </p:nvSpPr>
        <p:spPr>
          <a:xfrm>
            <a:off x="2496677" y="5034133"/>
            <a:ext cx="944489" cy="338554"/>
          </a:xfrm>
          <a:prstGeom prst="rect">
            <a:avLst/>
          </a:prstGeom>
          <a:noFill/>
        </p:spPr>
        <p:txBody>
          <a:bodyPr wrap="none" rtlCol="0">
            <a:spAutoFit/>
          </a:bodyPr>
          <a:lstStyle/>
          <a:p>
            <a:r>
              <a:rPr lang="en-US" sz="1600" dirty="0">
                <a:latin typeface="+mn-lt"/>
              </a:rPr>
              <a:t>864(c)(3)</a:t>
            </a:r>
          </a:p>
        </p:txBody>
      </p:sp>
      <p:sp>
        <p:nvSpPr>
          <p:cNvPr id="36" name="TextBox 35">
            <a:extLst>
              <a:ext uri="{FF2B5EF4-FFF2-40B4-BE49-F238E27FC236}">
                <a16:creationId xmlns:a16="http://schemas.microsoft.com/office/drawing/2014/main" id="{E2B06DBE-0AB3-2A49-83BB-4037058DF88F}"/>
              </a:ext>
            </a:extLst>
          </p:cNvPr>
          <p:cNvSpPr txBox="1"/>
          <p:nvPr/>
        </p:nvSpPr>
        <p:spPr>
          <a:xfrm>
            <a:off x="2190267" y="4243134"/>
            <a:ext cx="2229330" cy="369332"/>
          </a:xfrm>
          <a:prstGeom prst="rect">
            <a:avLst/>
          </a:prstGeom>
          <a:noFill/>
          <a:ln>
            <a:solidFill>
              <a:schemeClr val="accent1"/>
            </a:solidFill>
          </a:ln>
        </p:spPr>
        <p:txBody>
          <a:bodyPr wrap="square" rtlCol="0">
            <a:spAutoFit/>
          </a:bodyPr>
          <a:lstStyle/>
          <a:p>
            <a:r>
              <a:rPr lang="en-US" sz="1800" dirty="0">
                <a:latin typeface="+mn-lt"/>
              </a:rPr>
              <a:t>Other US source </a:t>
            </a:r>
            <a:r>
              <a:rPr lang="en-US" sz="1800" dirty="0" err="1">
                <a:latin typeface="+mn-lt"/>
              </a:rPr>
              <a:t>inc</a:t>
            </a:r>
            <a:endParaRPr lang="en-US" sz="1800" dirty="0">
              <a:latin typeface="+mn-lt"/>
            </a:endParaRPr>
          </a:p>
        </p:txBody>
      </p:sp>
      <p:cxnSp>
        <p:nvCxnSpPr>
          <p:cNvPr id="38" name="Straight Arrow Connector 37">
            <a:extLst>
              <a:ext uri="{FF2B5EF4-FFF2-40B4-BE49-F238E27FC236}">
                <a16:creationId xmlns:a16="http://schemas.microsoft.com/office/drawing/2014/main" id="{C1FE5CCF-4592-8D6F-2D23-32F1DB62068E}"/>
              </a:ext>
            </a:extLst>
          </p:cNvPr>
          <p:cNvCxnSpPr>
            <a:cxnSpLocks/>
          </p:cNvCxnSpPr>
          <p:nvPr/>
        </p:nvCxnSpPr>
        <p:spPr>
          <a:xfrm>
            <a:off x="2992303" y="4612466"/>
            <a:ext cx="0" cy="40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1E322D7-871D-ED03-C34B-01652C860BE4}"/>
              </a:ext>
            </a:extLst>
          </p:cNvPr>
          <p:cNvCxnSpPr>
            <a:cxnSpLocks/>
          </p:cNvCxnSpPr>
          <p:nvPr/>
        </p:nvCxnSpPr>
        <p:spPr>
          <a:xfrm>
            <a:off x="5117189" y="3646562"/>
            <a:ext cx="0" cy="40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3759ABA-553B-1427-B270-D61EF43D6C19}"/>
              </a:ext>
            </a:extLst>
          </p:cNvPr>
          <p:cNvSpPr txBox="1"/>
          <p:nvPr/>
        </p:nvSpPr>
        <p:spPr>
          <a:xfrm>
            <a:off x="4489484" y="4010612"/>
            <a:ext cx="1592103" cy="338554"/>
          </a:xfrm>
          <a:prstGeom prst="rect">
            <a:avLst/>
          </a:prstGeom>
          <a:noFill/>
        </p:spPr>
        <p:txBody>
          <a:bodyPr wrap="none" rtlCol="0">
            <a:spAutoFit/>
          </a:bodyPr>
          <a:lstStyle/>
          <a:p>
            <a:r>
              <a:rPr lang="en-US" sz="1600" dirty="0">
                <a:latin typeface="+mn-lt"/>
              </a:rPr>
              <a:t>864(c)(4) and (5)</a:t>
            </a:r>
          </a:p>
        </p:txBody>
      </p:sp>
      <p:sp>
        <p:nvSpPr>
          <p:cNvPr id="44" name="TextBox 43">
            <a:extLst>
              <a:ext uri="{FF2B5EF4-FFF2-40B4-BE49-F238E27FC236}">
                <a16:creationId xmlns:a16="http://schemas.microsoft.com/office/drawing/2014/main" id="{BA4CA44E-7641-DAFD-267E-879B47521C19}"/>
              </a:ext>
            </a:extLst>
          </p:cNvPr>
          <p:cNvSpPr txBox="1"/>
          <p:nvPr/>
        </p:nvSpPr>
        <p:spPr>
          <a:xfrm>
            <a:off x="4571999" y="4726356"/>
            <a:ext cx="4114791" cy="1200329"/>
          </a:xfrm>
          <a:prstGeom prst="rect">
            <a:avLst/>
          </a:prstGeom>
          <a:noFill/>
          <a:ln>
            <a:solidFill>
              <a:schemeClr val="accent1">
                <a:shade val="95000"/>
                <a:satMod val="105000"/>
              </a:schemeClr>
            </a:solidFill>
          </a:ln>
        </p:spPr>
        <p:txBody>
          <a:bodyPr wrap="square" rtlCol="0">
            <a:spAutoFit/>
          </a:bodyPr>
          <a:lstStyle/>
          <a:p>
            <a:pPr algn="ctr"/>
            <a:r>
              <a:rPr lang="en-US" u="sng" dirty="0">
                <a:latin typeface="+mn-lt"/>
              </a:rPr>
              <a:t>Special ECI Rules</a:t>
            </a:r>
          </a:p>
          <a:p>
            <a:pPr marL="342900" indent="-342900">
              <a:buFont typeface="Arial" panose="020B0604020202020204" pitchFamily="34" charset="0"/>
              <a:buChar char="•"/>
            </a:pPr>
            <a:r>
              <a:rPr lang="en-US" sz="1600" dirty="0">
                <a:latin typeface="+mn-lt"/>
              </a:rPr>
              <a:t>Deferred </a:t>
            </a:r>
            <a:r>
              <a:rPr lang="en-US" sz="1600" dirty="0" err="1">
                <a:latin typeface="+mn-lt"/>
              </a:rPr>
              <a:t>compesnation</a:t>
            </a:r>
            <a:r>
              <a:rPr lang="en-US" sz="1600" dirty="0">
                <a:latin typeface="+mn-lt"/>
              </a:rPr>
              <a:t> (864(c)(6))</a:t>
            </a:r>
          </a:p>
          <a:p>
            <a:pPr marL="342900" indent="-342900">
              <a:buFont typeface="Arial" panose="020B0604020202020204" pitchFamily="34" charset="0"/>
              <a:buChar char="•"/>
            </a:pPr>
            <a:r>
              <a:rPr lang="en-US" sz="1600" dirty="0">
                <a:latin typeface="+mn-lt"/>
              </a:rPr>
              <a:t>Gain from former T/B property (864(c)(7))</a:t>
            </a:r>
          </a:p>
          <a:p>
            <a:pPr marL="342900" indent="-342900">
              <a:buFont typeface="Arial" panose="020B0604020202020204" pitchFamily="34" charset="0"/>
              <a:buChar char="•"/>
            </a:pPr>
            <a:r>
              <a:rPr lang="en-US" sz="1600" dirty="0">
                <a:latin typeface="+mn-lt"/>
              </a:rPr>
              <a:t>G/L from S/X ETB partnership (864(c)(8))  </a:t>
            </a:r>
          </a:p>
        </p:txBody>
      </p:sp>
    </p:spTree>
    <p:extLst>
      <p:ext uri="{BB962C8B-B14F-4D97-AF65-F5344CB8AC3E}">
        <p14:creationId xmlns:p14="http://schemas.microsoft.com/office/powerpoint/2010/main" val="148620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eaLnBrk="1" hangingPunct="1"/>
            <a:r>
              <a:rPr lang="en-US" sz="2800" dirty="0">
                <a:latin typeface="Calibri" charset="0"/>
                <a:ea typeface="ＭＳ Ｐゴシック" charset="0"/>
              </a:rPr>
              <a:t>Once a TB exists, </a:t>
            </a:r>
            <a:r>
              <a:rPr lang="en-US" sz="2800" b="1" dirty="0">
                <a:latin typeface="Calibri" charset="0"/>
                <a:ea typeface="ＭＳ Ｐゴシック" charset="0"/>
              </a:rPr>
              <a:t>all ECI</a:t>
            </a:r>
            <a:r>
              <a:rPr lang="en-US" sz="2800" dirty="0">
                <a:latin typeface="Calibri" charset="0"/>
                <a:ea typeface="ＭＳ Ｐゴシック" charset="0"/>
              </a:rPr>
              <a:t> is taxed at </a:t>
            </a:r>
            <a:r>
              <a:rPr lang="en-US" sz="2800" b="1" i="1" dirty="0">
                <a:latin typeface="Calibri" charset="0"/>
                <a:ea typeface="ＭＳ Ｐゴシック" charset="0"/>
              </a:rPr>
              <a:t>graduated</a:t>
            </a:r>
            <a:r>
              <a:rPr lang="en-US" sz="2800" dirty="0">
                <a:latin typeface="Calibri" charset="0"/>
                <a:ea typeface="ＭＳ Ｐゴシック" charset="0"/>
              </a:rPr>
              <a:t> rates.</a:t>
            </a:r>
          </a:p>
          <a:p>
            <a:pPr lvl="1"/>
            <a:r>
              <a:rPr lang="en-US" sz="2400" dirty="0">
                <a:latin typeface="Calibri" charset="0"/>
                <a:ea typeface="ＭＳ Ｐゴシック" charset="0"/>
              </a:rPr>
              <a:t>If no TB for a taxable year, then no ECI, subject to exceptions in </a:t>
            </a:r>
            <a:r>
              <a:rPr lang="en-US" sz="2400" dirty="0"/>
              <a:t>§</a:t>
            </a:r>
            <a:r>
              <a:rPr lang="en-US" sz="2400" dirty="0">
                <a:latin typeface="Calibri" charset="0"/>
                <a:ea typeface="ＭＳ Ｐゴシック" charset="0"/>
              </a:rPr>
              <a:t>864(c)(6), (7), and (8). </a:t>
            </a:r>
            <a:r>
              <a:rPr lang="en-US" sz="2400" dirty="0"/>
              <a:t>§</a:t>
            </a:r>
            <a:r>
              <a:rPr lang="en-US" sz="2400" dirty="0">
                <a:latin typeface="Calibri" charset="0"/>
                <a:ea typeface="ＭＳ Ｐゴシック" charset="0"/>
              </a:rPr>
              <a:t>864(c)(1)(B)</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US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§864(c)(2) and (3)</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Foreign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§864(c)(4) and (5)</a:t>
            </a:r>
          </a:p>
          <a:p>
            <a:pPr eaLnBrk="1" hangingPunct="1"/>
            <a:endParaRPr lang="en-US" dirty="0">
              <a:latin typeface="Calibri" charset="0"/>
              <a:ea typeface="ＭＳ Ｐゴシック" charset="0"/>
            </a:endParaRPr>
          </a:p>
        </p:txBody>
      </p:sp>
      <p:sp>
        <p:nvSpPr>
          <p:cNvPr id="23554" name="Rectangle 2"/>
          <p:cNvSpPr>
            <a:spLocks noGrp="1" noChangeArrowheads="1"/>
          </p:cNvSpPr>
          <p:nvPr>
            <p:ph type="title"/>
          </p:nvPr>
        </p:nvSpPr>
        <p:spPr/>
        <p:txBody>
          <a:bodyPr>
            <a:noAutofit/>
          </a:bodyPr>
          <a:lstStyle/>
          <a:p>
            <a:pPr eaLnBrk="1" hangingPunct="1"/>
            <a:r>
              <a:rPr lang="en-US" sz="2000" dirty="0">
                <a:latin typeface="+mn-lt"/>
                <a:ea typeface="ＭＳ Ｐゴシック" charset="0"/>
              </a:rPr>
              <a:t>Effectively Connected Income</a:t>
            </a:r>
            <a:endParaRPr lang="en-US" sz="1100" dirty="0">
              <a:latin typeface="+mn-lt"/>
              <a:ea typeface="ＭＳ Ｐゴシック" charset="0"/>
            </a:endParaRPr>
          </a:p>
        </p:txBody>
      </p:sp>
      <p:sp>
        <p:nvSpPr>
          <p:cNvPr id="23553"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9491</TotalTime>
  <Words>2709</Words>
  <Application>Microsoft Macintosh PowerPoint</Application>
  <PresentationFormat>On-screen Show (4:3)</PresentationFormat>
  <Paragraphs>301</Paragraphs>
  <Slides>26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PowerPoint Presentation</vt:lpstr>
      <vt:lpstr>Big Picture</vt:lpstr>
      <vt:lpstr>U.S. Trade or Business</vt:lpstr>
      <vt:lpstr>Trade or Business</vt:lpstr>
      <vt:lpstr>Definition of Trade or Business</vt:lpstr>
      <vt:lpstr>Trading in Stock or Securities</vt:lpstr>
      <vt:lpstr>Imputation of Activities of Others</vt:lpstr>
      <vt:lpstr>Trade or Business: ECI</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 and Other Gains</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 (some older materials)</vt:lpstr>
      <vt:lpstr>OECD: Newer Developments on Digital Commerce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100</cp:revision>
  <dcterms:created xsi:type="dcterms:W3CDTF">2001-01-17T14:48:09Z</dcterms:created>
  <dcterms:modified xsi:type="dcterms:W3CDTF">2023-03-03T01:55:50Z</dcterms:modified>
</cp:coreProperties>
</file>