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6" r:id="rId37"/>
    <p:sldId id="317"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2" dt="2022-01-23T17:04:18.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96166" autoAdjust="0"/>
  </p:normalViewPr>
  <p:slideViewPr>
    <p:cSldViewPr>
      <p:cViewPr varScale="1">
        <p:scale>
          <a:sx n="118" d="100"/>
          <a:sy n="118" d="100"/>
        </p:scale>
        <p:origin x="208" y="20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modSld">
      <pc:chgData name="Jeffrey M. Colon" userId="615143b1-cdee-493d-9a9d-1565ce8666d9" providerId="ADAL" clId="{431202E0-85BF-4E40-A16C-DEDB963CAD3B}" dt="2022-01-23T17:04:24.505" v="2" actId="20577"/>
      <pc:docMkLst>
        <pc:docMk/>
      </pc:docMkLst>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pc:chgData name="Jeffrey M. Colon" userId="615143b1-cdee-493d-9a9d-1565ce8666d9" providerId="ADAL" clId="{431202E0-85BF-4E40-A16C-DEDB963CAD3B}" dt="2022-01-23T17:04:24.505" v="2" actId="20577"/>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36</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25196" y="585794"/>
            <a:ext cx="8375904" cy="23698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en-US" sz="2000" b="0" dirty="0"/>
              <a:t>HF enters into long equity swap with Bank under which Bank pays appreciation and dividends and HF pays depreciation and LIBOR + 25 bps with respect to 1MM shares of IBM, with a current price of $84.  The notional amount at signing is $84M (1MM * $84/share) and LIBOR is 3%.  If the price of IBM is $100 at termination, Bank pays 16M ($100-$84)*1MM minus 2.73M (3.25% * $84MM).</a:t>
            </a:r>
            <a:r>
              <a:rPr lang="en-US" sz="2800" b="0" dirty="0"/>
              <a:t> </a:t>
            </a:r>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2819400" y="3477339"/>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Allocated based on export terminal price ("ETP");  </a:t>
            </a:r>
          </a:p>
          <a:p>
            <a:r>
              <a:rPr lang="en-US" sz="2400" dirty="0">
                <a:solidFill>
                  <a:srgbClr val="000000"/>
                </a:solidFill>
              </a:rPr>
              <a:t>Excess of FMV over the ETP can be allocated between U.S. and foreign sources only if taxpayer engages in additional production activities subsequent to shipment from export terminal and outside the country of sale; </a:t>
            </a:r>
          </a:p>
          <a:p>
            <a:r>
              <a:rPr lang="en-US" sz="240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r>
              <a:rPr lang="en-US" sz="2000" b="1" u="sng" dirty="0">
                <a:solidFill>
                  <a:srgbClr val="000000"/>
                </a:solidFill>
              </a:rPr>
              <a:t>50/50 Method</a:t>
            </a:r>
            <a:r>
              <a:rPr lang="en-US" sz="2000" dirty="0">
                <a:solidFill>
                  <a:srgbClr val="000000"/>
                </a:solidFill>
              </a:rPr>
              <a:t> </a:t>
            </a:r>
          </a:p>
          <a:p>
            <a:pPr marL="865188" lvl="1"/>
            <a:r>
              <a:rPr lang="en-US" sz="1800" dirty="0">
                <a:solidFill>
                  <a:srgbClr val="000000"/>
                </a:solidFill>
              </a:rPr>
              <a:t>(</a:t>
            </a:r>
            <a:r>
              <a:rPr lang="en-US" sz="1800" dirty="0" err="1">
                <a:solidFill>
                  <a:srgbClr val="000000"/>
                </a:solidFill>
              </a:rPr>
              <a:t>Regs</a:t>
            </a:r>
            <a:r>
              <a:rPr lang="en-US" sz="1800" dirty="0">
                <a:solidFill>
                  <a:srgbClr val="000000"/>
                </a:solidFill>
              </a:rPr>
              <a:t>.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IFP Method</a:t>
            </a:r>
            <a:r>
              <a:rPr lang="en-US" sz="2000" dirty="0">
                <a:solidFill>
                  <a:srgbClr val="000000"/>
                </a:solidFill>
              </a:rPr>
              <a:t> </a:t>
            </a:r>
          </a:p>
          <a:p>
            <a:pPr marL="865188" lvl="1"/>
            <a:r>
              <a:rPr lang="en-US" sz="2000" dirty="0">
                <a:solidFill>
                  <a:srgbClr val="000000"/>
                </a:solidFill>
              </a:rPr>
              <a:t>(</a:t>
            </a:r>
            <a:r>
              <a:rPr lang="en-US" sz="2000" dirty="0" err="1">
                <a:solidFill>
                  <a:srgbClr val="000000"/>
                </a:solidFill>
              </a:rPr>
              <a:t>Regs</a:t>
            </a:r>
            <a:r>
              <a:rPr lang="en-US" sz="2000" dirty="0">
                <a:solidFill>
                  <a:srgbClr val="000000"/>
                </a:solidFill>
              </a:rPr>
              <a:t>.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noncorporate resident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sz="2000" dirty="0"/>
              <a:t>Interest paid by foreign branch of US bank or S&amp;L</a:t>
            </a:r>
            <a:endParaRPr lang="en-US" sz="2800" dirty="0"/>
          </a:p>
          <a:p>
            <a:pPr lvl="1">
              <a:lnSpc>
                <a:spcPct val="90000"/>
              </a:lnSpc>
            </a:pPr>
            <a:r>
              <a:rPr lang="en-US" sz="2000" dirty="0"/>
              <a:t>Interest paid by US branch of FC ETB is US source (§884(f))</a:t>
            </a:r>
          </a:p>
          <a:p>
            <a:pPr marL="0" indent="0">
              <a:lnSpc>
                <a:spcPct val="90000"/>
              </a:lnSpc>
              <a:buNone/>
            </a:pPr>
            <a:endParaRPr lang="en-US" sz="2400" dirty="0"/>
          </a:p>
          <a:p>
            <a:pPr>
              <a:lnSpc>
                <a:spcPct val="90000"/>
              </a:lnSpc>
            </a:pPr>
            <a:r>
              <a:rPr lang="en-US" sz="2400" dirty="0"/>
              <a:t>Foreign PSH ETB:  only interest paid that is allocable to ECI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animBg="1"/>
      <p:bldP spid="9224" grpId="0"/>
      <p:bldP spid="9225" grpId="0"/>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6764</TotalTime>
  <Words>3791</Words>
  <Application>Microsoft Macintosh PowerPoint</Application>
  <PresentationFormat>On-screen Show (4:3)</PresentationFormat>
  <Paragraphs>546</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2022-01-23T17:04:46Z</dcterms:modified>
</cp:coreProperties>
</file>