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50F54-A6BB-9142-B916-7098B96B6FB1}" v="6" dt="2021-12-26T17:13:34.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7"/>
    <p:restoredTop sz="94558"/>
  </p:normalViewPr>
  <p:slideViewPr>
    <p:cSldViewPr snapToGrid="0" snapToObjects="1">
      <p:cViewPr varScale="1">
        <p:scale>
          <a:sx n="121" d="100"/>
          <a:sy n="121" d="100"/>
        </p:scale>
        <p:origin x="17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950F54-A6BB-9142-B916-7098B96B6FB1}"/>
    <pc:docChg chg="modSld modMainMaster">
      <pc:chgData name="Jeffrey M. Colon" userId="615143b1-cdee-493d-9a9d-1565ce8666d9" providerId="ADAL" clId="{AB950F54-A6BB-9142-B916-7098B96B6FB1}" dt="2021-12-26T17:13:34.027" v="15" actId="113"/>
      <pc:docMkLst>
        <pc:docMk/>
      </pc:docMkLst>
      <pc:sldChg chg="modSp mod">
        <pc:chgData name="Jeffrey M. Colon" userId="615143b1-cdee-493d-9a9d-1565ce8666d9" providerId="ADAL" clId="{AB950F54-A6BB-9142-B916-7098B96B6FB1}" dt="2021-12-26T17:11:14.597" v="5"/>
        <pc:sldMkLst>
          <pc:docMk/>
          <pc:sldMk cId="1491553106" sldId="277"/>
        </pc:sldMkLst>
        <pc:spChg chg="mod">
          <ac:chgData name="Jeffrey M. Colon" userId="615143b1-cdee-493d-9a9d-1565ce8666d9" providerId="ADAL" clId="{AB950F54-A6BB-9142-B916-7098B96B6FB1}" dt="2021-12-26T17:11:14.597" v="5"/>
          <ac:spMkLst>
            <pc:docMk/>
            <pc:sldMk cId="1491553106" sldId="277"/>
            <ac:spMk id="30755" creationId="{00000000-0000-0000-0000-000000000000}"/>
          </ac:spMkLst>
        </pc:spChg>
      </pc:sldChg>
      <pc:sldMasterChg chg="modSp mod modSldLayout">
        <pc:chgData name="Jeffrey M. Colon" userId="615143b1-cdee-493d-9a9d-1565ce8666d9" providerId="ADAL" clId="{AB950F54-A6BB-9142-B916-7098B96B6FB1}" dt="2021-12-26T17:13:34.027" v="15" actId="113"/>
        <pc:sldMasterMkLst>
          <pc:docMk/>
          <pc:sldMasterMk cId="371776349" sldId="2147483660"/>
        </pc:sldMasterMkLst>
        <pc:spChg chg="mod">
          <ac:chgData name="Jeffrey M. Colon" userId="615143b1-cdee-493d-9a9d-1565ce8666d9" providerId="ADAL" clId="{AB950F54-A6BB-9142-B916-7098B96B6FB1}" dt="2021-12-26T17:13:23.835" v="12" actId="20577"/>
          <ac:spMkLst>
            <pc:docMk/>
            <pc:sldMasterMk cId="371776349" sldId="2147483660"/>
            <ac:spMk id="9" creationId="{00000000-0000-0000-0000-000000000000}"/>
          </ac:spMkLst>
        </pc:spChg>
        <pc:spChg chg="mod">
          <ac:chgData name="Jeffrey M. Colon" userId="615143b1-cdee-493d-9a9d-1565ce8666d9" providerId="ADAL" clId="{AB950F54-A6BB-9142-B916-7098B96B6FB1}" dt="2021-12-26T17:13:34.027" v="15" actId="113"/>
          <ac:spMkLst>
            <pc:docMk/>
            <pc:sldMasterMk cId="371776349" sldId="2147483660"/>
            <ac:spMk id="13" creationId="{00000000-0000-0000-0000-000000000000}"/>
          </ac:spMkLst>
        </pc:spChg>
        <pc:sldLayoutChg chg="modSp">
          <pc:chgData name="Jeffrey M. Colon" userId="615143b1-cdee-493d-9a9d-1565ce8666d9" providerId="ADAL" clId="{AB950F54-A6BB-9142-B916-7098B96B6FB1}" dt="2021-12-26T17:13:15.202" v="8" actId="403"/>
          <pc:sldLayoutMkLst>
            <pc:docMk/>
            <pc:sldMasterMk cId="371776349" sldId="2147483660"/>
            <pc:sldLayoutMk cId="1355925115" sldId="2147483661"/>
          </pc:sldLayoutMkLst>
          <pc:spChg chg="mod">
            <ac:chgData name="Jeffrey M. Colon" userId="615143b1-cdee-493d-9a9d-1565ce8666d9" providerId="ADAL" clId="{AB950F54-A6BB-9142-B916-7098B96B6FB1}" dt="2021-12-26T17:13:15.202" v="8" actId="403"/>
            <ac:spMkLst>
              <pc:docMk/>
              <pc:sldMasterMk cId="371776349" sldId="2147483660"/>
              <pc:sldLayoutMk cId="1355925115" sldId="2147483661"/>
              <ac:spMk id="4"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12/26/21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22</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IT_Intro_22</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package" Target="../embeddings/Microsoft_Excel_Worksheet1.xlsx"/><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tes.google.com/site/internationaltax1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2017</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1982-2015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62495"/>
            <a:ext cx="8322365" cy="4981713"/>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Direct Investment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730" y="889552"/>
            <a:ext cx="6467061" cy="449580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371" y="1203882"/>
            <a:ext cx="6453257" cy="4470400"/>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(2016)</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graphicFrame>
        <p:nvGraphicFramePr>
          <p:cNvPr id="142341" name="Object 5"/>
          <p:cNvGraphicFramePr>
            <a:graphicFrameLocks noChangeAspect="1"/>
          </p:cNvGraphicFramePr>
          <p:nvPr/>
        </p:nvGraphicFramePr>
        <p:xfrm>
          <a:off x="3460751" y="2122488"/>
          <a:ext cx="4600575" cy="1376362"/>
        </p:xfrm>
        <a:graphic>
          <a:graphicData uri="http://schemas.openxmlformats.org/presentationml/2006/ole">
            <mc:AlternateContent xmlns:mc="http://schemas.openxmlformats.org/markup-compatibility/2006">
              <mc:Choice xmlns:v="urn:schemas-microsoft-com:vml" Requires="v">
                <p:oleObj spid="_x0000_s1025" name="Worksheet" r:id="rId3" imgW="2667000" imgH="927100" progId="Excel.Sheet.12">
                  <p:embed/>
                </p:oleObj>
              </mc:Choice>
              <mc:Fallback>
                <p:oleObj name="Worksheet" r:id="rId3" imgW="2667000" imgH="927100" progId="Excel.Sheet.12">
                  <p:embed/>
                  <p:pic>
                    <p:nvPicPr>
                      <p:cNvPr id="142341" name="Object 5"/>
                      <p:cNvPicPr>
                        <a:picLocks noChangeAspect="1" noChangeArrowheads="1"/>
                      </p:cNvPicPr>
                      <p:nvPr/>
                    </p:nvPicPr>
                    <p:blipFill>
                      <a:blip r:embed="rId4"/>
                      <a:srcRect/>
                      <a:stretch>
                        <a:fillRect/>
                      </a:stretch>
                    </p:blipFill>
                    <p:spPr bwMode="auto">
                      <a:xfrm>
                        <a:off x="3460751" y="2122488"/>
                        <a:ext cx="4600575" cy="13763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2342" name="Object 6"/>
          <p:cNvGraphicFramePr>
            <a:graphicFrameLocks noChangeAspect="1"/>
          </p:cNvGraphicFramePr>
          <p:nvPr/>
        </p:nvGraphicFramePr>
        <p:xfrm>
          <a:off x="3475038" y="3763963"/>
          <a:ext cx="4572000" cy="2362200"/>
        </p:xfrm>
        <a:graphic>
          <a:graphicData uri="http://schemas.openxmlformats.org/presentationml/2006/ole">
            <mc:AlternateContent xmlns:mc="http://schemas.openxmlformats.org/markup-compatibility/2006">
              <mc:Choice xmlns:v="urn:schemas-microsoft-com:vml" Requires="v">
                <p:oleObj spid="_x0000_s1026" name="Worksheet" r:id="rId5" imgW="2463709" imgH="1612841" progId="Excel.Sheet.12">
                  <p:embed/>
                </p:oleObj>
              </mc:Choice>
              <mc:Fallback>
                <p:oleObj name="Worksheet" r:id="rId5" imgW="2463709" imgH="1612841" progId="Excel.Sheet.12">
                  <p:embed/>
                  <p:pic>
                    <p:nvPicPr>
                      <p:cNvPr id="1423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038" y="3763963"/>
                        <a:ext cx="4572000" cy="2362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Base Erosion &amp; Profit Shifting (BEPS)</a:t>
            </a:r>
          </a:p>
          <a:p>
            <a:pPr marL="971550" lvl="1" indent="-395288">
              <a:spcAft>
                <a:spcPts val="1200"/>
              </a:spcAft>
            </a:pPr>
            <a:r>
              <a:rPr lang="en-US" sz="2000" dirty="0"/>
              <a:t>Digital economy, hybrid mismatch, strengthen CFC rules, limit base erosion, treaty abuse, transfer pricing, PE status </a:t>
            </a:r>
          </a:p>
          <a:p>
            <a:pPr lvl="1"/>
            <a:endParaRPr lang="en-US" sz="22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(draft text)</a:t>
            </a:r>
            <a:endParaRPr lang="en-US" dirty="0"/>
          </a:p>
          <a:p>
            <a:endParaRPr lang="en-US" sz="2800" dirty="0"/>
          </a:p>
          <a:p>
            <a:r>
              <a:rPr lang="en-US" sz="2800" dirty="0"/>
              <a:t>Class Web Page</a:t>
            </a:r>
          </a:p>
          <a:p>
            <a:pPr lvl="1"/>
            <a:r>
              <a:rPr lang="en-US" sz="2400" dirty="0">
                <a:hlinkClick r:id="rId3"/>
              </a:rPr>
              <a:t>sites.google.com/site/internationaltax17/</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962390223"/>
              </p:ext>
            </p:extLst>
          </p:nvPr>
        </p:nvGraphicFramePr>
        <p:xfrm>
          <a:off x="533798" y="1013975"/>
          <a:ext cx="11277600" cy="2396490"/>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39.5%)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Global--BEPS</a:t>
            </a:r>
          </a:p>
          <a:p>
            <a:pPr lvl="1"/>
            <a:r>
              <a:rPr lang="en-US" dirty="0"/>
              <a:t>Stateless income</a:t>
            </a:r>
          </a:p>
          <a:p>
            <a:pPr lvl="1"/>
            <a:r>
              <a:rPr lang="en-US" dirty="0"/>
              <a:t>Treaty abuse</a:t>
            </a:r>
          </a:p>
          <a:p>
            <a:pPr lvl="1"/>
            <a:r>
              <a:rPr lang="en-US" dirty="0"/>
              <a:t>Double </a:t>
            </a:r>
            <a:r>
              <a:rPr lang="en-US" i="1" dirty="0"/>
              <a:t>non-tax</a:t>
            </a:r>
          </a:p>
          <a:p>
            <a:r>
              <a:rPr lang="en-US" dirty="0"/>
              <a:t>United States</a:t>
            </a:r>
          </a:p>
          <a:p>
            <a:pPr lvl="1"/>
            <a:r>
              <a:rPr lang="en-US" dirty="0"/>
              <a:t>High corporate tax rate</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 </a:t>
            </a:r>
          </a:p>
        </p:txBody>
      </p:sp>
      <p:sp>
        <p:nvSpPr>
          <p:cNvPr id="3" name="Title 2"/>
          <p:cNvSpPr>
            <a:spLocks noGrp="1"/>
          </p:cNvSpPr>
          <p:nvPr>
            <p:ph type="title"/>
          </p:nvPr>
        </p:nvSpPr>
        <p:spPr/>
        <p:txBody>
          <a:bodyPr/>
          <a:lstStyle/>
          <a:p>
            <a:r>
              <a:rPr lang="en-US" dirty="0"/>
              <a:t>Cracks in the System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54488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Controlled Foreign Corporations (CFCs) and Passive Foreign Investment Companies (PFICs)</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1423</Words>
  <Application>Microsoft Macintosh PowerPoint</Application>
  <PresentationFormat>Widescreen</PresentationFormat>
  <Paragraphs>240</Paragraphs>
  <Slides>24</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1982-2015 (Historical Cost)</vt:lpstr>
      <vt:lpstr>U.S. Outward Direct Investment</vt:lpstr>
      <vt:lpstr>U.S. Inward Direct Investment</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Cracks in the System </vt:lpstr>
      <vt:lpstr>Google Double Irish/Dutch Sandwich II-2003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25</cp:revision>
  <dcterms:created xsi:type="dcterms:W3CDTF">2016-08-01T04:04:31Z</dcterms:created>
  <dcterms:modified xsi:type="dcterms:W3CDTF">2021-12-26T17:13:35Z</dcterms:modified>
</cp:coreProperties>
</file>