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4694"/>
  </p:normalViewPr>
  <p:slideViewPr>
    <p:cSldViewPr snapToObjects="1">
      <p:cViewPr varScale="1">
        <p:scale>
          <a:sx n="117" d="100"/>
          <a:sy n="117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499E37F-CF14-E242-BA6B-2A19DED2D433}"/>
    <pc:docChg chg="modSld">
      <pc:chgData name="Jeffrey M. Colon" userId="615143b1-cdee-493d-9a9d-1565ce8666d9" providerId="ADAL" clId="{4499E37F-CF14-E242-BA6B-2A19DED2D433}" dt="2021-12-26T17:30:05.512" v="4" actId="14100"/>
      <pc:docMkLst>
        <pc:docMk/>
      </pc:docMkLst>
      <pc:sldChg chg="modSp mod">
        <pc:chgData name="Jeffrey M. Colon" userId="615143b1-cdee-493d-9a9d-1565ce8666d9" providerId="ADAL" clId="{4499E37F-CF14-E242-BA6B-2A19DED2D433}" dt="2021-12-26T17:30:05.512" v="4" actId="14100"/>
        <pc:sldMkLst>
          <pc:docMk/>
          <pc:sldMk cId="0" sldId="342"/>
        </pc:sldMkLst>
        <pc:picChg chg="mod">
          <ac:chgData name="Jeffrey M. Colon" userId="615143b1-cdee-493d-9a9d-1565ce8666d9" providerId="ADAL" clId="{4499E37F-CF14-E242-BA6B-2A19DED2D433}" dt="2021-12-26T17:30:05.512" v="4" actId="14100"/>
          <ac:picMkLst>
            <pc:docMk/>
            <pc:sldMk cId="0" sldId="342"/>
            <ac:picMk id="24578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IT_Residence_17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 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altLang="ja-JP" sz="2600" dirty="0">
                <a:latin typeface="Calibri" charset="0"/>
              </a:rPr>
              <a:t>13, 150 in ‘14, and 120 in ‘15.  Is she a resident in 2015?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to the IRS.  Reg. § 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 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New 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Europaea</a:t>
            </a:r>
            <a:r>
              <a:rPr lang="en-US" sz="2400" dirty="0">
                <a:latin typeface="Calibri" charset="0"/>
              </a:rPr>
              <a:t>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dirty="0">
                <a:latin typeface="Calibri" charset="0"/>
              </a:rPr>
              <a:t>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dirty="0">
                <a:latin typeface="Calibri" charset="0"/>
              </a:rPr>
              <a:t>Net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created or organized.  Reg. § 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X, a foreign, single member per se entity listed in -2(b)(8)(i),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 is organized as a PLC and a Delaware LLC. Reg. § 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 7701(a)(30) and 7701(a)(4); Reg. § 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 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2057400" y="47244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2362200" y="2590800"/>
            <a:ext cx="4876800" cy="158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828800" y="22098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00200" y="3505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Are the partners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How are hybrid entities to be treated?  </a:t>
            </a:r>
            <a:r>
              <a:rPr lang="en-US" i="1" dirty="0">
                <a:latin typeface="Calibri" charset="0"/>
              </a:rPr>
              <a:t>See </a:t>
            </a:r>
            <a:r>
              <a:rPr lang="en-US" dirty="0">
                <a:latin typeface="Calibri" charset="0"/>
              </a:rPr>
              <a:t>§ 894(c) (to be covered in Ch. 7).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000" i="1" dirty="0">
                <a:latin typeface="Calibri" charset="0"/>
                <a:cs typeface="+mn-cs"/>
              </a:rPr>
              <a:t>Cook v. </a:t>
            </a:r>
            <a:r>
              <a:rPr lang="en-US" sz="2000" i="1" dirty="0" err="1">
                <a:latin typeface="Calibri" charset="0"/>
                <a:cs typeface="+mn-cs"/>
              </a:rPr>
              <a:t>Tait</a:t>
            </a:r>
            <a:r>
              <a:rPr lang="en-US" sz="2000" dirty="0">
                <a:latin typeface="Calibri" charset="0"/>
                <a:cs typeface="+mn-cs"/>
              </a:rPr>
              <a:t>) or additional nationalities (Rev. Rul. 75-82).  Reg. § 1.1-1(b).</a:t>
            </a:r>
          </a:p>
          <a:p>
            <a:pPr eaLnBrk="1" hangingPunct="1"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U.S. tax residence determined under §7701(b). Reg. § 1.871-2(c).</a:t>
            </a:r>
          </a:p>
          <a:p>
            <a:pPr eaLnBrk="1" hangingPunct="1"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U.S. citizenship determined under immigration and nationalization laws.  Reg. § 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Residence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Rev.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</a:t>
            </a:r>
            <a:r>
              <a:rPr lang="pt-BR" sz="1800" b="1" dirty="0" err="1">
                <a:latin typeface="Verdana" charset="0"/>
              </a:rPr>
              <a:t>Treaty</a:t>
            </a:r>
            <a:r>
              <a:rPr lang="pt-BR" sz="1800" b="1" dirty="0">
                <a:latin typeface="Verdana" charset="0"/>
              </a:rPr>
              <a:t>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Trust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U.S. person if: (1) U.S. court able to supervise trust administration; </a:t>
            </a:r>
            <a:r>
              <a:rPr lang="en-US" sz="1800" u="sng" dirty="0">
                <a:latin typeface="Calibri" charset="0"/>
              </a:rPr>
              <a:t>and</a:t>
            </a:r>
            <a:r>
              <a:rPr lang="en-US" sz="1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1800" i="1" dirty="0">
                <a:latin typeface="Calibri" charset="0"/>
              </a:rPr>
              <a:t>See</a:t>
            </a:r>
            <a:r>
              <a:rPr lang="en-US" sz="1800" dirty="0">
                <a:latin typeface="Calibri" charset="0"/>
              </a:rPr>
              <a:t> Reg. § 301.7701-7.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Estate</a:t>
            </a:r>
            <a:r>
              <a:rPr lang="en-US" sz="20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267200" y="4800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section 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2629</Words>
  <Application>Microsoft Macintosh PowerPoint</Application>
  <PresentationFormat>On-screen Show (4:3)</PresentationFormat>
  <Paragraphs>359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 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M. Colon</cp:lastModifiedBy>
  <cp:revision>75</cp:revision>
  <dcterms:created xsi:type="dcterms:W3CDTF">2011-01-15T13:43:04Z</dcterms:created>
  <dcterms:modified xsi:type="dcterms:W3CDTF">2021-12-26T17:30:20Z</dcterms:modified>
</cp:coreProperties>
</file>