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4"/>
  </p:sldMasterIdLst>
  <p:notesMasterIdLst>
    <p:notesMasterId r:id="rId26"/>
  </p:notesMasterIdLst>
  <p:handoutMasterIdLst>
    <p:handoutMasterId r:id="rId27"/>
  </p:handoutMasterIdLst>
  <p:sldIdLst>
    <p:sldId id="256" r:id="rId5"/>
    <p:sldId id="319" r:id="rId6"/>
    <p:sldId id="320" r:id="rId7"/>
    <p:sldId id="321" r:id="rId8"/>
    <p:sldId id="322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2" r:id="rId17"/>
    <p:sldId id="333" r:id="rId18"/>
    <p:sldId id="331" r:id="rId19"/>
    <p:sldId id="334" r:id="rId20"/>
    <p:sldId id="335" r:id="rId21"/>
    <p:sldId id="336" r:id="rId22"/>
    <p:sldId id="337" r:id="rId23"/>
    <p:sldId id="338" r:id="rId24"/>
    <p:sldId id="339" r:id="rId25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BAB"/>
    <a:srgbClr val="FBE6C0"/>
    <a:srgbClr val="FF0021"/>
    <a:srgbClr val="FF4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0E44E1-CEB1-1A4B-BD8B-0B8EFB4B3583}" v="171" dt="2023-03-24T21:01:09.2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402"/>
    <p:restoredTop sz="94967" autoAdjust="0"/>
  </p:normalViewPr>
  <p:slideViewPr>
    <p:cSldViewPr>
      <p:cViewPr varScale="1">
        <p:scale>
          <a:sx n="110" d="100"/>
          <a:sy n="110" d="100"/>
        </p:scale>
        <p:origin x="192" y="8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44C012A8-FB83-1C45-B7D3-555AF03A1951}"/>
    <pc:docChg chg="undo custSel addSld modSld">
      <pc:chgData name="Jeffrey M. Colon" userId="615143b1-cdee-493d-9a9d-1565ce8666d9" providerId="ADAL" clId="{44C012A8-FB83-1C45-B7D3-555AF03A1951}" dt="2022-03-29T12:42:29.233" v="4468"/>
      <pc:docMkLst>
        <pc:docMk/>
      </pc:docMkLst>
      <pc:sldChg chg="modSp new mod modAnim">
        <pc:chgData name="Jeffrey M. Colon" userId="615143b1-cdee-493d-9a9d-1565ce8666d9" providerId="ADAL" clId="{44C012A8-FB83-1C45-B7D3-555AF03A1951}" dt="2022-03-29T10:49:54.938" v="1841"/>
        <pc:sldMkLst>
          <pc:docMk/>
          <pc:sldMk cId="4206690075" sldId="334"/>
        </pc:sldMkLst>
        <pc:spChg chg="mod">
          <ac:chgData name="Jeffrey M. Colon" userId="615143b1-cdee-493d-9a9d-1565ce8666d9" providerId="ADAL" clId="{44C012A8-FB83-1C45-B7D3-555AF03A1951}" dt="2022-03-29T10:49:34.484" v="1839" actId="20577"/>
          <ac:spMkLst>
            <pc:docMk/>
            <pc:sldMk cId="4206690075" sldId="334"/>
            <ac:spMk id="2" creationId="{446CBB07-24F1-9698-431B-9459180265CE}"/>
          </ac:spMkLst>
        </pc:spChg>
        <pc:spChg chg="mod">
          <ac:chgData name="Jeffrey M. Colon" userId="615143b1-cdee-493d-9a9d-1565ce8666d9" providerId="ADAL" clId="{44C012A8-FB83-1C45-B7D3-555AF03A1951}" dt="2022-03-29T01:52:14.061" v="68" actId="20577"/>
          <ac:spMkLst>
            <pc:docMk/>
            <pc:sldMk cId="4206690075" sldId="334"/>
            <ac:spMk id="3" creationId="{5CD47982-232B-12F9-B498-B41D9AF8B36E}"/>
          </ac:spMkLst>
        </pc:spChg>
      </pc:sldChg>
      <pc:sldChg chg="modSp new mod modAnim">
        <pc:chgData name="Jeffrey M. Colon" userId="615143b1-cdee-493d-9a9d-1565ce8666d9" providerId="ADAL" clId="{44C012A8-FB83-1C45-B7D3-555AF03A1951}" dt="2022-03-29T10:50:33.638" v="1855" actId="20577"/>
        <pc:sldMkLst>
          <pc:docMk/>
          <pc:sldMk cId="3084888311" sldId="335"/>
        </pc:sldMkLst>
        <pc:spChg chg="mod">
          <ac:chgData name="Jeffrey M. Colon" userId="615143b1-cdee-493d-9a9d-1565ce8666d9" providerId="ADAL" clId="{44C012A8-FB83-1C45-B7D3-555AF03A1951}" dt="2022-03-29T10:50:33.638" v="1855" actId="20577"/>
          <ac:spMkLst>
            <pc:docMk/>
            <pc:sldMk cId="3084888311" sldId="335"/>
            <ac:spMk id="2" creationId="{1BE88C55-0AB1-F258-1724-C56CEF8DACC8}"/>
          </ac:spMkLst>
        </pc:spChg>
        <pc:spChg chg="mod">
          <ac:chgData name="Jeffrey M. Colon" userId="615143b1-cdee-493d-9a9d-1565ce8666d9" providerId="ADAL" clId="{44C012A8-FB83-1C45-B7D3-555AF03A1951}" dt="2022-03-29T02:32:00.161" v="978" actId="20577"/>
          <ac:spMkLst>
            <pc:docMk/>
            <pc:sldMk cId="3084888311" sldId="335"/>
            <ac:spMk id="3" creationId="{51AD5B1D-5778-4AC2-8BCB-E47870C39EDB}"/>
          </ac:spMkLst>
        </pc:spChg>
      </pc:sldChg>
      <pc:sldChg chg="addSp modSp new mod modAnim">
        <pc:chgData name="Jeffrey M. Colon" userId="615143b1-cdee-493d-9a9d-1565ce8666d9" providerId="ADAL" clId="{44C012A8-FB83-1C45-B7D3-555AF03A1951}" dt="2022-03-29T11:42:28.895" v="2633"/>
        <pc:sldMkLst>
          <pc:docMk/>
          <pc:sldMk cId="2608189344" sldId="336"/>
        </pc:sldMkLst>
        <pc:spChg chg="mod">
          <ac:chgData name="Jeffrey M. Colon" userId="615143b1-cdee-493d-9a9d-1565ce8666d9" providerId="ADAL" clId="{44C012A8-FB83-1C45-B7D3-555AF03A1951}" dt="2022-03-29T11:42:17.862" v="2631" actId="255"/>
          <ac:spMkLst>
            <pc:docMk/>
            <pc:sldMk cId="2608189344" sldId="336"/>
            <ac:spMk id="2" creationId="{07690202-1801-59BD-F892-54E8ECCD1C22}"/>
          </ac:spMkLst>
        </pc:spChg>
        <pc:spChg chg="mod">
          <ac:chgData name="Jeffrey M. Colon" userId="615143b1-cdee-493d-9a9d-1565ce8666d9" providerId="ADAL" clId="{44C012A8-FB83-1C45-B7D3-555AF03A1951}" dt="2022-03-29T11:17:21.075" v="2148" actId="20577"/>
          <ac:spMkLst>
            <pc:docMk/>
            <pc:sldMk cId="2608189344" sldId="336"/>
            <ac:spMk id="3" creationId="{348FB26B-92B1-392C-F329-C558D5DB1F13}"/>
          </ac:spMkLst>
        </pc:spChg>
        <pc:spChg chg="add mod">
          <ac:chgData name="Jeffrey M. Colon" userId="615143b1-cdee-493d-9a9d-1565ce8666d9" providerId="ADAL" clId="{44C012A8-FB83-1C45-B7D3-555AF03A1951}" dt="2022-03-29T11:35:11.138" v="2341" actId="767"/>
          <ac:spMkLst>
            <pc:docMk/>
            <pc:sldMk cId="2608189344" sldId="336"/>
            <ac:spMk id="6" creationId="{DE5D2E08-B2F0-DEA5-E7EC-EC1FE97224FC}"/>
          </ac:spMkLst>
        </pc:spChg>
      </pc:sldChg>
      <pc:sldChg chg="modSp new mod modAnim">
        <pc:chgData name="Jeffrey M. Colon" userId="615143b1-cdee-493d-9a9d-1565ce8666d9" providerId="ADAL" clId="{44C012A8-FB83-1C45-B7D3-555AF03A1951}" dt="2022-03-29T12:07:00.839" v="3476"/>
        <pc:sldMkLst>
          <pc:docMk/>
          <pc:sldMk cId="3193160936" sldId="337"/>
        </pc:sldMkLst>
        <pc:spChg chg="mod">
          <ac:chgData name="Jeffrey M. Colon" userId="615143b1-cdee-493d-9a9d-1565ce8666d9" providerId="ADAL" clId="{44C012A8-FB83-1C45-B7D3-555AF03A1951}" dt="2022-03-29T12:06:55.983" v="3474" actId="403"/>
          <ac:spMkLst>
            <pc:docMk/>
            <pc:sldMk cId="3193160936" sldId="337"/>
            <ac:spMk id="2" creationId="{2C46B578-40CE-D2CF-DC97-9A35CBCFCDBF}"/>
          </ac:spMkLst>
        </pc:spChg>
        <pc:spChg chg="mod">
          <ac:chgData name="Jeffrey M. Colon" userId="615143b1-cdee-493d-9a9d-1565ce8666d9" providerId="ADAL" clId="{44C012A8-FB83-1C45-B7D3-555AF03A1951}" dt="2022-03-29T11:43:18.900" v="2705" actId="20577"/>
          <ac:spMkLst>
            <pc:docMk/>
            <pc:sldMk cId="3193160936" sldId="337"/>
            <ac:spMk id="3" creationId="{595DAF01-DCD7-BB32-415B-D98862145047}"/>
          </ac:spMkLst>
        </pc:spChg>
      </pc:sldChg>
      <pc:sldChg chg="modSp new mod modAnim">
        <pc:chgData name="Jeffrey M. Colon" userId="615143b1-cdee-493d-9a9d-1565ce8666d9" providerId="ADAL" clId="{44C012A8-FB83-1C45-B7D3-555AF03A1951}" dt="2022-03-29T12:28:27.760" v="4466"/>
        <pc:sldMkLst>
          <pc:docMk/>
          <pc:sldMk cId="4196567547" sldId="338"/>
        </pc:sldMkLst>
        <pc:spChg chg="mod">
          <ac:chgData name="Jeffrey M. Colon" userId="615143b1-cdee-493d-9a9d-1565ce8666d9" providerId="ADAL" clId="{44C012A8-FB83-1C45-B7D3-555AF03A1951}" dt="2022-03-29T12:28:02.915" v="4463" actId="20577"/>
          <ac:spMkLst>
            <pc:docMk/>
            <pc:sldMk cId="4196567547" sldId="338"/>
            <ac:spMk id="2" creationId="{1B062DD9-A3B8-DAA6-7036-FA94E7047D6A}"/>
          </ac:spMkLst>
        </pc:spChg>
        <pc:spChg chg="mod">
          <ac:chgData name="Jeffrey M. Colon" userId="615143b1-cdee-493d-9a9d-1565ce8666d9" providerId="ADAL" clId="{44C012A8-FB83-1C45-B7D3-555AF03A1951}" dt="2022-03-29T12:28:27.760" v="4466"/>
          <ac:spMkLst>
            <pc:docMk/>
            <pc:sldMk cId="4196567547" sldId="338"/>
            <ac:spMk id="3" creationId="{9A105DDC-54AA-CB54-9442-B221507930BE}"/>
          </ac:spMkLst>
        </pc:spChg>
      </pc:sldChg>
      <pc:sldChg chg="modSp new mod modAnim">
        <pc:chgData name="Jeffrey M. Colon" userId="615143b1-cdee-493d-9a9d-1565ce8666d9" providerId="ADAL" clId="{44C012A8-FB83-1C45-B7D3-555AF03A1951}" dt="2022-03-29T12:42:29.233" v="4468"/>
        <pc:sldMkLst>
          <pc:docMk/>
          <pc:sldMk cId="1555394534" sldId="339"/>
        </pc:sldMkLst>
        <pc:spChg chg="mod">
          <ac:chgData name="Jeffrey M. Colon" userId="615143b1-cdee-493d-9a9d-1565ce8666d9" providerId="ADAL" clId="{44C012A8-FB83-1C45-B7D3-555AF03A1951}" dt="2022-03-29T12:25:23.635" v="4415" actId="20577"/>
          <ac:spMkLst>
            <pc:docMk/>
            <pc:sldMk cId="1555394534" sldId="339"/>
            <ac:spMk id="2" creationId="{A09D4313-EB57-FC05-AEC0-811283539F9F}"/>
          </ac:spMkLst>
        </pc:spChg>
        <pc:spChg chg="mod">
          <ac:chgData name="Jeffrey M. Colon" userId="615143b1-cdee-493d-9a9d-1565ce8666d9" providerId="ADAL" clId="{44C012A8-FB83-1C45-B7D3-555AF03A1951}" dt="2022-03-29T12:08:50.358" v="3502" actId="20577"/>
          <ac:spMkLst>
            <pc:docMk/>
            <pc:sldMk cId="1555394534" sldId="339"/>
            <ac:spMk id="3" creationId="{3FF07A76-587E-1228-74A2-DAE83B598B30}"/>
          </ac:spMkLst>
        </pc:spChg>
      </pc:sldChg>
    </pc:docChg>
  </pc:docChgLst>
  <pc:docChgLst>
    <pc:chgData name="Jeffrey M. Colon" userId="615143b1-cdee-493d-9a9d-1565ce8666d9" providerId="ADAL" clId="{940E44E1-CEB1-1A4B-BD8B-0B8EFB4B3583}"/>
    <pc:docChg chg="custSel modSld modMainMaster">
      <pc:chgData name="Jeffrey M. Colon" userId="615143b1-cdee-493d-9a9d-1565ce8666d9" providerId="ADAL" clId="{940E44E1-CEB1-1A4B-BD8B-0B8EFB4B3583}" dt="2023-03-24T21:01:09.232" v="229" actId="20577"/>
      <pc:docMkLst>
        <pc:docMk/>
      </pc:docMkLst>
      <pc:sldChg chg="modSp mod chgLayout">
        <pc:chgData name="Jeffrey M. Colon" userId="615143b1-cdee-493d-9a9d-1565ce8666d9" providerId="ADAL" clId="{940E44E1-CEB1-1A4B-BD8B-0B8EFB4B3583}" dt="2023-03-24T20:50:16.911" v="54" actId="20577"/>
        <pc:sldMkLst>
          <pc:docMk/>
          <pc:sldMk cId="155022641" sldId="256"/>
        </pc:sldMkLst>
        <pc:spChg chg="mod ord">
          <ac:chgData name="Jeffrey M. Colon" userId="615143b1-cdee-493d-9a9d-1565ce8666d9" providerId="ADAL" clId="{940E44E1-CEB1-1A4B-BD8B-0B8EFB4B3583}" dt="2023-03-24T20:49:41.924" v="1" actId="1076"/>
          <ac:spMkLst>
            <pc:docMk/>
            <pc:sldMk cId="155022641" sldId="256"/>
            <ac:spMk id="2" creationId="{4D50F551-9289-BA44-ABF5-56C4FBCBF4D9}"/>
          </ac:spMkLst>
        </pc:spChg>
        <pc:spChg chg="mod ord">
          <ac:chgData name="Jeffrey M. Colon" userId="615143b1-cdee-493d-9a9d-1565ce8666d9" providerId="ADAL" clId="{940E44E1-CEB1-1A4B-BD8B-0B8EFB4B3583}" dt="2023-03-24T20:49:37.044" v="0" actId="700"/>
          <ac:spMkLst>
            <pc:docMk/>
            <pc:sldMk cId="155022641" sldId="256"/>
            <ac:spMk id="6" creationId="{F36A1182-9263-C345-B553-A908C744F6C3}"/>
          </ac:spMkLst>
        </pc:spChg>
        <pc:spChg chg="mod ord">
          <ac:chgData name="Jeffrey M. Colon" userId="615143b1-cdee-493d-9a9d-1565ce8666d9" providerId="ADAL" clId="{940E44E1-CEB1-1A4B-BD8B-0B8EFB4B3583}" dt="2023-03-24T20:50:16.911" v="54" actId="20577"/>
          <ac:spMkLst>
            <pc:docMk/>
            <pc:sldMk cId="155022641" sldId="256"/>
            <ac:spMk id="7" creationId="{472BE9DE-1C9B-6E40-AA72-EA12625B0D97}"/>
          </ac:spMkLst>
        </pc:spChg>
      </pc:sldChg>
      <pc:sldChg chg="modSp">
        <pc:chgData name="Jeffrey M. Colon" userId="615143b1-cdee-493d-9a9d-1565ce8666d9" providerId="ADAL" clId="{940E44E1-CEB1-1A4B-BD8B-0B8EFB4B3583}" dt="2023-03-24T20:51:51.154" v="66" actId="20577"/>
        <pc:sldMkLst>
          <pc:docMk/>
          <pc:sldMk cId="458800019" sldId="330"/>
        </pc:sldMkLst>
        <pc:spChg chg="mod">
          <ac:chgData name="Jeffrey M. Colon" userId="615143b1-cdee-493d-9a9d-1565ce8666d9" providerId="ADAL" clId="{940E44E1-CEB1-1A4B-BD8B-0B8EFB4B3583}" dt="2023-03-24T20:51:51.154" v="66" actId="20577"/>
          <ac:spMkLst>
            <pc:docMk/>
            <pc:sldMk cId="458800019" sldId="330"/>
            <ac:spMk id="2" creationId="{AAFA2F6C-7D8D-8765-3304-90323ED4166F}"/>
          </ac:spMkLst>
        </pc:spChg>
      </pc:sldChg>
      <pc:sldChg chg="modSp mod">
        <pc:chgData name="Jeffrey M. Colon" userId="615143b1-cdee-493d-9a9d-1565ce8666d9" providerId="ADAL" clId="{940E44E1-CEB1-1A4B-BD8B-0B8EFB4B3583}" dt="2023-03-24T20:52:35.480" v="111" actId="20577"/>
        <pc:sldMkLst>
          <pc:docMk/>
          <pc:sldMk cId="3418502622" sldId="332"/>
        </pc:sldMkLst>
        <pc:spChg chg="mod">
          <ac:chgData name="Jeffrey M. Colon" userId="615143b1-cdee-493d-9a9d-1565ce8666d9" providerId="ADAL" clId="{940E44E1-CEB1-1A4B-BD8B-0B8EFB4B3583}" dt="2023-03-24T20:52:10.976" v="67" actId="1076"/>
          <ac:spMkLst>
            <pc:docMk/>
            <pc:sldMk cId="3418502622" sldId="332"/>
            <ac:spMk id="17" creationId="{5FF43333-512F-9A5E-3752-2281A521259F}"/>
          </ac:spMkLst>
        </pc:spChg>
        <pc:spChg chg="mod">
          <ac:chgData name="Jeffrey M. Colon" userId="615143b1-cdee-493d-9a9d-1565ce8666d9" providerId="ADAL" clId="{940E44E1-CEB1-1A4B-BD8B-0B8EFB4B3583}" dt="2023-03-24T20:52:14.342" v="68" actId="1076"/>
          <ac:spMkLst>
            <pc:docMk/>
            <pc:sldMk cId="3418502622" sldId="332"/>
            <ac:spMk id="18" creationId="{0C891C22-BA68-01D4-5385-9A1FDAABBA57}"/>
          </ac:spMkLst>
        </pc:spChg>
        <pc:spChg chg="mod">
          <ac:chgData name="Jeffrey M. Colon" userId="615143b1-cdee-493d-9a9d-1565ce8666d9" providerId="ADAL" clId="{940E44E1-CEB1-1A4B-BD8B-0B8EFB4B3583}" dt="2023-03-24T20:52:35.480" v="111" actId="20577"/>
          <ac:spMkLst>
            <pc:docMk/>
            <pc:sldMk cId="3418502622" sldId="332"/>
            <ac:spMk id="20" creationId="{9BB59311-6D26-058D-0D4A-FC6F6A71AB98}"/>
          </ac:spMkLst>
        </pc:spChg>
      </pc:sldChg>
      <pc:sldChg chg="modSp">
        <pc:chgData name="Jeffrey M. Colon" userId="615143b1-cdee-493d-9a9d-1565ce8666d9" providerId="ADAL" clId="{940E44E1-CEB1-1A4B-BD8B-0B8EFB4B3583}" dt="2023-03-24T20:53:28.738" v="116" actId="20577"/>
        <pc:sldMkLst>
          <pc:docMk/>
          <pc:sldMk cId="4206690075" sldId="334"/>
        </pc:sldMkLst>
        <pc:spChg chg="mod">
          <ac:chgData name="Jeffrey M. Colon" userId="615143b1-cdee-493d-9a9d-1565ce8666d9" providerId="ADAL" clId="{940E44E1-CEB1-1A4B-BD8B-0B8EFB4B3583}" dt="2023-03-24T20:53:28.738" v="116" actId="20577"/>
          <ac:spMkLst>
            <pc:docMk/>
            <pc:sldMk cId="4206690075" sldId="334"/>
            <ac:spMk id="2" creationId="{446CBB07-24F1-9698-431B-9459180265CE}"/>
          </ac:spMkLst>
        </pc:spChg>
      </pc:sldChg>
      <pc:sldChg chg="modSp">
        <pc:chgData name="Jeffrey M. Colon" userId="615143b1-cdee-493d-9a9d-1565ce8666d9" providerId="ADAL" clId="{940E44E1-CEB1-1A4B-BD8B-0B8EFB4B3583}" dt="2023-03-24T20:55:59.287" v="164" actId="20577"/>
        <pc:sldMkLst>
          <pc:docMk/>
          <pc:sldMk cId="3084888311" sldId="335"/>
        </pc:sldMkLst>
        <pc:spChg chg="mod">
          <ac:chgData name="Jeffrey M. Colon" userId="615143b1-cdee-493d-9a9d-1565ce8666d9" providerId="ADAL" clId="{940E44E1-CEB1-1A4B-BD8B-0B8EFB4B3583}" dt="2023-03-24T20:55:59.287" v="164" actId="20577"/>
          <ac:spMkLst>
            <pc:docMk/>
            <pc:sldMk cId="3084888311" sldId="335"/>
            <ac:spMk id="2" creationId="{1BE88C55-0AB1-F258-1724-C56CEF8DACC8}"/>
          </ac:spMkLst>
        </pc:spChg>
      </pc:sldChg>
      <pc:sldChg chg="modSp">
        <pc:chgData name="Jeffrey M. Colon" userId="615143b1-cdee-493d-9a9d-1565ce8666d9" providerId="ADAL" clId="{940E44E1-CEB1-1A4B-BD8B-0B8EFB4B3583}" dt="2023-03-24T20:58:20.142" v="178" actId="20577"/>
        <pc:sldMkLst>
          <pc:docMk/>
          <pc:sldMk cId="2608189344" sldId="336"/>
        </pc:sldMkLst>
        <pc:spChg chg="mod">
          <ac:chgData name="Jeffrey M. Colon" userId="615143b1-cdee-493d-9a9d-1565ce8666d9" providerId="ADAL" clId="{940E44E1-CEB1-1A4B-BD8B-0B8EFB4B3583}" dt="2023-03-24T20:58:20.142" v="178" actId="20577"/>
          <ac:spMkLst>
            <pc:docMk/>
            <pc:sldMk cId="2608189344" sldId="336"/>
            <ac:spMk id="2" creationId="{07690202-1801-59BD-F892-54E8ECCD1C22}"/>
          </ac:spMkLst>
        </pc:spChg>
      </pc:sldChg>
      <pc:sldChg chg="modSp">
        <pc:chgData name="Jeffrey M. Colon" userId="615143b1-cdee-493d-9a9d-1565ce8666d9" providerId="ADAL" clId="{940E44E1-CEB1-1A4B-BD8B-0B8EFB4B3583}" dt="2023-03-24T20:58:53.512" v="179" actId="20577"/>
        <pc:sldMkLst>
          <pc:docMk/>
          <pc:sldMk cId="4196567547" sldId="338"/>
        </pc:sldMkLst>
        <pc:spChg chg="mod">
          <ac:chgData name="Jeffrey M. Colon" userId="615143b1-cdee-493d-9a9d-1565ce8666d9" providerId="ADAL" clId="{940E44E1-CEB1-1A4B-BD8B-0B8EFB4B3583}" dt="2023-03-24T20:58:53.512" v="179" actId="20577"/>
          <ac:spMkLst>
            <pc:docMk/>
            <pc:sldMk cId="4196567547" sldId="338"/>
            <ac:spMk id="2" creationId="{1B062DD9-A3B8-DAA6-7036-FA94E7047D6A}"/>
          </ac:spMkLst>
        </pc:spChg>
      </pc:sldChg>
      <pc:sldChg chg="modSp modAnim">
        <pc:chgData name="Jeffrey M. Colon" userId="615143b1-cdee-493d-9a9d-1565ce8666d9" providerId="ADAL" clId="{940E44E1-CEB1-1A4B-BD8B-0B8EFB4B3583}" dt="2023-03-24T21:01:09.232" v="229" actId="20577"/>
        <pc:sldMkLst>
          <pc:docMk/>
          <pc:sldMk cId="1555394534" sldId="339"/>
        </pc:sldMkLst>
        <pc:spChg chg="mod">
          <ac:chgData name="Jeffrey M. Colon" userId="615143b1-cdee-493d-9a9d-1565ce8666d9" providerId="ADAL" clId="{940E44E1-CEB1-1A4B-BD8B-0B8EFB4B3583}" dt="2023-03-24T21:01:09.232" v="229" actId="20577"/>
          <ac:spMkLst>
            <pc:docMk/>
            <pc:sldMk cId="1555394534" sldId="339"/>
            <ac:spMk id="2" creationId="{A09D4313-EB57-FC05-AEC0-811283539F9F}"/>
          </ac:spMkLst>
        </pc:spChg>
      </pc:sldChg>
      <pc:sldMasterChg chg="modSp mod">
        <pc:chgData name="Jeffrey M. Colon" userId="615143b1-cdee-493d-9a9d-1565ce8666d9" providerId="ADAL" clId="{940E44E1-CEB1-1A4B-BD8B-0B8EFB4B3583}" dt="2023-03-24T20:50:36.427" v="56" actId="20577"/>
        <pc:sldMasterMkLst>
          <pc:docMk/>
          <pc:sldMasterMk cId="2542046697" sldId="2147483761"/>
        </pc:sldMasterMkLst>
        <pc:spChg chg="mod">
          <ac:chgData name="Jeffrey M. Colon" userId="615143b1-cdee-493d-9a9d-1565ce8666d9" providerId="ADAL" clId="{940E44E1-CEB1-1A4B-BD8B-0B8EFB4B3583}" dt="2023-03-24T20:50:36.427" v="56" actId="20577"/>
          <ac:spMkLst>
            <pc:docMk/>
            <pc:sldMasterMk cId="2542046697" sldId="2147483761"/>
            <ac:spMk id="9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cs typeface="+mn-cs"/>
              </a:defRPr>
            </a:lvl1pPr>
          </a:lstStyle>
          <a:p>
            <a:pPr>
              <a:defRPr/>
            </a:pPr>
            <a:fld id="{C21734E8-ACA7-F444-8174-E707E64B29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052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cs typeface="+mn-cs"/>
              </a:defRPr>
            </a:lvl1pPr>
          </a:lstStyle>
          <a:p>
            <a:pPr>
              <a:defRPr/>
            </a:pPr>
            <a:fld id="{8F89741C-D55F-6E45-B3FD-F3CFF6A57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27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01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241405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2842474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2694902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815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522913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4030562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3638942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585230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6398992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58849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29928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2221784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3817527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14723986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28777632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20606150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24685726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5300405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30659701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2362669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3450399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1000" y="3"/>
            <a:ext cx="8461248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835132"/>
            <a:ext cx="4114800" cy="5491091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835132"/>
            <a:ext cx="4194048" cy="5485238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983874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26329633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32589854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42075360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6416672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9808370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35853309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18425927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25605128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38623915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30936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10923253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22841469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1533183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22851568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30776468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39360114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25835784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19695610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15723277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73164166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2182991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35505865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371755456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64270203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263824965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420851513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249080506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International Tax Theory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748548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33900" y="838200"/>
            <a:ext cx="41529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33900" y="3619500"/>
            <a:ext cx="41529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2C4C756-7A50-674A-9077-94CB1A736B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80344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8382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EAFEB1-6434-3F44-A249-27DCAE44D3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785445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152900" cy="5410200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838200"/>
            <a:ext cx="4152900" cy="5410200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International Tax Theory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1D370D-31FF-8A4E-9407-85A21F4FDD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626179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Fordham Presentation: TCJA, Individuals, and Outbound Investment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0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89654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437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347409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177440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International Tax Theory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IT_IntTheory_23</a:t>
            </a:r>
          </a:p>
        </p:txBody>
      </p:sp>
    </p:spTree>
    <p:extLst>
      <p:ext uri="{BB962C8B-B14F-4D97-AF65-F5344CB8AC3E}">
        <p14:creationId xmlns:p14="http://schemas.microsoft.com/office/powerpoint/2010/main" val="254204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  <p:sldLayoutId id="2147483779" r:id="rId18"/>
    <p:sldLayoutId id="2147483780" r:id="rId19"/>
    <p:sldLayoutId id="2147483781" r:id="rId20"/>
    <p:sldLayoutId id="2147483782" r:id="rId21"/>
    <p:sldLayoutId id="2147483783" r:id="rId22"/>
    <p:sldLayoutId id="2147483784" r:id="rId23"/>
    <p:sldLayoutId id="2147483785" r:id="rId24"/>
    <p:sldLayoutId id="2147483786" r:id="rId25"/>
    <p:sldLayoutId id="2147483787" r:id="rId26"/>
    <p:sldLayoutId id="2147483788" r:id="rId27"/>
    <p:sldLayoutId id="2147483789" r:id="rId28"/>
    <p:sldLayoutId id="2147483790" r:id="rId29"/>
    <p:sldLayoutId id="2147483791" r:id="rId30"/>
    <p:sldLayoutId id="2147483792" r:id="rId31"/>
    <p:sldLayoutId id="2147483793" r:id="rId32"/>
    <p:sldLayoutId id="2147483794" r:id="rId33"/>
    <p:sldLayoutId id="2147483795" r:id="rId34"/>
    <p:sldLayoutId id="2147483796" r:id="rId35"/>
    <p:sldLayoutId id="2147483797" r:id="rId36"/>
    <p:sldLayoutId id="2147483798" r:id="rId37"/>
    <p:sldLayoutId id="2147483799" r:id="rId38"/>
    <p:sldLayoutId id="2147483800" r:id="rId39"/>
    <p:sldLayoutId id="2147483801" r:id="rId40"/>
    <p:sldLayoutId id="2147483802" r:id="rId41"/>
    <p:sldLayoutId id="2147483803" r:id="rId42"/>
    <p:sldLayoutId id="2147483804" r:id="rId43"/>
    <p:sldLayoutId id="2147483805" r:id="rId44"/>
    <p:sldLayoutId id="2147483806" r:id="rId45"/>
    <p:sldLayoutId id="2147483807" r:id="rId46"/>
    <p:sldLayoutId id="2147483808" r:id="rId47"/>
    <p:sldLayoutId id="2147483809" r:id="rId48"/>
    <p:sldLayoutId id="2147483810" r:id="rId49"/>
    <p:sldLayoutId id="2147483811" r:id="rId50"/>
    <p:sldLayoutId id="2147483812" r:id="rId51"/>
    <p:sldLayoutId id="2147483813" r:id="rId52"/>
    <p:sldLayoutId id="2147483814" r:id="rId53"/>
    <p:sldLayoutId id="2147483815" r:id="rId54"/>
    <p:sldLayoutId id="2147483816" r:id="rId55"/>
    <p:sldLayoutId id="2147483817" r:id="rId56"/>
    <p:sldLayoutId id="2147483818" r:id="rId57"/>
    <p:sldLayoutId id="2147483819" r:id="rId58"/>
    <p:sldLayoutId id="2147483820" r:id="rId59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A1182-9263-C345-B553-A908C744F6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2BE9DE-1C9B-6E40-AA72-EA12625B0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US International Tax  Policy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0F551-9289-BA44-ABF5-56C4FBCBF4D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43000" y="1371600"/>
            <a:ext cx="6858000" cy="17907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300" b="1" dirty="0"/>
              <a:t>An Overview of U.S. International Tax Policy</a:t>
            </a:r>
          </a:p>
        </p:txBody>
      </p:sp>
    </p:spTree>
    <p:extLst>
      <p:ext uri="{BB962C8B-B14F-4D97-AF65-F5344CB8AC3E}">
        <p14:creationId xmlns:p14="http://schemas.microsoft.com/office/powerpoint/2010/main" val="15502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6CB2FB-4065-27F1-BE2D-DC3556B92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$1M investment offers a 10% return in Hungary, which imposes a 9% tax on the return.  US investor will invest in Hungary only if equivalent US investment offers a pre-tax return less than 9.1%.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1600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1600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2000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400" dirty="0"/>
              <a:t>	</a:t>
            </a:r>
            <a:r>
              <a:rPr lang="en-US" sz="2400" b="1" u="sng" dirty="0"/>
              <a:t>Hungary Investment</a:t>
            </a:r>
            <a:r>
              <a:rPr lang="en-US" sz="2400" b="1" dirty="0"/>
              <a:t>		  </a:t>
            </a:r>
            <a:r>
              <a:rPr lang="en-US" sz="2400" b="1" u="sng" dirty="0"/>
              <a:t>US Investment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Income		100k					91k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For Tax	 	(9k)				   	0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US Tax		(19.11k) [21%*91]		(19.1k)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After-tax Inc.	71.89k			 	71.89k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After-tax ROR	7.19%				7.19%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4A587C-1D6D-4547-517D-4BD476381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National Neutrality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AEC3F-3B69-BBCE-3589-556A59A657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19200-BE09-021A-1414-82E42413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2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FC3D6D-6522-72D5-8B84-91C3C2C33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Arial" charset="0"/>
              </a:rPr>
              <a:t>CON is satisfied if tax systems do not distort ownership of assets.</a:t>
            </a:r>
          </a:p>
          <a:p>
            <a:pPr eaLnBrk="1" hangingPunct="1"/>
            <a:r>
              <a:rPr lang="en-US" sz="2800" dirty="0">
                <a:latin typeface="Arial" charset="0"/>
              </a:rPr>
              <a:t>CON maximizes output and efficiency by encouraging the most productive ownership of assets</a:t>
            </a:r>
          </a:p>
          <a:p>
            <a:pPr eaLnBrk="1" hangingPunct="1"/>
            <a:r>
              <a:rPr lang="en-US" sz="2800" dirty="0">
                <a:latin typeface="Arial" charset="0"/>
              </a:rPr>
              <a:t>CON can be achieved if all countries exempt foreign income taxation or tax foreign income (with a foreign tax credit).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E75C2E-D2A5-3CFB-9835-C5DC5491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Capital Ownership Neutrality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6E6FF-B397-4FD9-7D73-872B8C019D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6BCB7-F92F-31D9-6A73-384184E4A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9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FA2F6C-7D8D-8765-3304-90323ED41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523" y="983394"/>
            <a:ext cx="3394060" cy="4342457"/>
          </a:xfrm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r>
              <a:rPr lang="en-US" sz="2400" dirty="0"/>
              <a:t>For </a:t>
            </a:r>
            <a:r>
              <a:rPr lang="en-US" sz="2400" b="1" dirty="0"/>
              <a:t>direct</a:t>
            </a:r>
            <a:r>
              <a:rPr lang="en-US" sz="2400" dirty="0"/>
              <a:t> investments, US int’l tax system generally reflects CEN</a:t>
            </a:r>
          </a:p>
          <a:p>
            <a:pPr lvl="1"/>
            <a:r>
              <a:rPr lang="en-US" sz="2400" dirty="0"/>
              <a:t>WW taxation at same rate on all income…but</a:t>
            </a:r>
          </a:p>
          <a:p>
            <a:pPr lvl="2"/>
            <a:r>
              <a:rPr lang="en-US" sz="2400" dirty="0"/>
              <a:t>FDII (</a:t>
            </a:r>
            <a:r>
              <a:rPr lang="en-US" sz="2400" dirty="0">
                <a:solidFill>
                  <a:prstClr val="black"/>
                </a:solidFill>
              </a:rPr>
              <a:t>§250)</a:t>
            </a:r>
            <a:endParaRPr lang="en-US" sz="2400" dirty="0"/>
          </a:p>
          <a:p>
            <a:pPr lvl="2"/>
            <a:r>
              <a:rPr lang="en-US" sz="2400" dirty="0">
                <a:solidFill>
                  <a:prstClr val="black"/>
                </a:solidFill>
              </a:rPr>
              <a:t>§</a:t>
            </a:r>
            <a:r>
              <a:rPr lang="en-US" sz="2400" dirty="0"/>
              <a:t>911</a:t>
            </a:r>
          </a:p>
          <a:p>
            <a:pPr lvl="1"/>
            <a:r>
              <a:rPr lang="en-US" sz="2400" dirty="0"/>
              <a:t>FTC</a:t>
            </a:r>
          </a:p>
          <a:p>
            <a:pPr lvl="2"/>
            <a:r>
              <a:rPr lang="en-US" sz="2400" dirty="0"/>
              <a:t>Lots of limitations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3F4E87-F4E7-BD86-4B90-2126B9D6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Where are we now?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9297B-AB14-8CAF-3162-8C190563E0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78D76-A7B2-9C5B-C164-BB0D9B507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428CEE-3089-FBD9-EE42-F4F35D8F9C75}"/>
              </a:ext>
            </a:extLst>
          </p:cNvPr>
          <p:cNvSpPr/>
          <p:nvPr/>
        </p:nvSpPr>
        <p:spPr>
          <a:xfrm>
            <a:off x="1981199" y="1693756"/>
            <a:ext cx="1787525" cy="125251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US Parent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464D27-5D0A-12D3-EB84-C91D0D7E5FA2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1714499" y="2946271"/>
            <a:ext cx="1160463" cy="648358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F175DD4E-81C4-6D51-76C5-AC3521D973CC}"/>
              </a:ext>
            </a:extLst>
          </p:cNvPr>
          <p:cNvSpPr/>
          <p:nvPr/>
        </p:nvSpPr>
        <p:spPr>
          <a:xfrm>
            <a:off x="685799" y="3594629"/>
            <a:ext cx="2057400" cy="1069384"/>
          </a:xfrm>
          <a:prstGeom prst="ellipse">
            <a:avLst/>
          </a:prstGeom>
          <a:noFill/>
          <a:ln w="9525"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u="sng" dirty="0">
                <a:solidFill>
                  <a:schemeClr val="tx1"/>
                </a:solidFill>
              </a:rPr>
              <a:t>Foreign Branch </a:t>
            </a:r>
            <a:r>
              <a:rPr lang="en-US" sz="1600" dirty="0">
                <a:solidFill>
                  <a:schemeClr val="tx1"/>
                </a:solidFill>
              </a:rPr>
              <a:t>Business  &amp; Passive Income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2DE049-A9F5-8542-B146-125831647917}"/>
              </a:ext>
            </a:extLst>
          </p:cNvPr>
          <p:cNvSpPr/>
          <p:nvPr/>
        </p:nvSpPr>
        <p:spPr>
          <a:xfrm>
            <a:off x="1884361" y="745067"/>
            <a:ext cx="1981200" cy="628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Shareholders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6AD205-CD11-D839-8656-17914FA8489F}"/>
              </a:ext>
            </a:extLst>
          </p:cNvPr>
          <p:cNvCxnSpPr>
            <a:stCxn id="9" idx="4"/>
            <a:endCxn id="6" idx="0"/>
          </p:cNvCxnSpPr>
          <p:nvPr/>
        </p:nvCxnSpPr>
        <p:spPr>
          <a:xfrm>
            <a:off x="2874961" y="1373397"/>
            <a:ext cx="1" cy="320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285140C-27C3-3A8E-29B2-8ABA852D178D}"/>
              </a:ext>
            </a:extLst>
          </p:cNvPr>
          <p:cNvSpPr/>
          <p:nvPr/>
        </p:nvSpPr>
        <p:spPr>
          <a:xfrm>
            <a:off x="2971798" y="3594629"/>
            <a:ext cx="1787525" cy="106938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US Sub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14E8AE-3FD1-31C3-CE47-D154F77D9BD6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2874962" y="2946271"/>
            <a:ext cx="990599" cy="648358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073A2D5D-276A-D1F4-E514-340A0C66AD9F}"/>
              </a:ext>
            </a:extLst>
          </p:cNvPr>
          <p:cNvSpPr/>
          <p:nvPr/>
        </p:nvSpPr>
        <p:spPr>
          <a:xfrm>
            <a:off x="152400" y="1532148"/>
            <a:ext cx="5257795" cy="3725651"/>
          </a:xfrm>
          <a:prstGeom prst="ellipse">
            <a:avLst/>
          </a:prstGeom>
          <a:noFill/>
          <a:ln w="3175">
            <a:solidFill>
              <a:schemeClr val="tx1">
                <a:alpha val="53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0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6" grpId="0" animBg="1"/>
      <p:bldP spid="8" grpId="0" animBg="1"/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72E6AC-0911-FC04-D213-39D0F260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Income of Foreign Subsidiaries:  Before TCJA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40232-6279-3E5A-A9C5-F489C4EEF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5920F-8759-1F6F-4260-3FF52027A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BDB597-9E21-CC09-04A0-CCF268330E8D}"/>
              </a:ext>
            </a:extLst>
          </p:cNvPr>
          <p:cNvSpPr/>
          <p:nvPr/>
        </p:nvSpPr>
        <p:spPr>
          <a:xfrm>
            <a:off x="3525837" y="1649774"/>
            <a:ext cx="1787525" cy="115712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tx1"/>
                </a:solidFill>
              </a:rPr>
              <a:t>US Parent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D780AC-1CDB-0BD8-96F9-12A3FB0B7FF5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4419600" y="2806903"/>
            <a:ext cx="0" cy="455474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0FE4F6F-36D5-083A-855C-D8C1EDECD9B9}"/>
              </a:ext>
            </a:extLst>
          </p:cNvPr>
          <p:cNvSpPr/>
          <p:nvPr/>
        </p:nvSpPr>
        <p:spPr>
          <a:xfrm>
            <a:off x="3525837" y="3262377"/>
            <a:ext cx="1787525" cy="1064524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1">
                  <a:lumMod val="13000"/>
                  <a:lumOff val="87000"/>
                  <a:alpha val="19000"/>
                </a:schemeClr>
              </a:gs>
            </a:gsLst>
            <a:lin ang="16200000" scaled="0"/>
          </a:gra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Foreign Sub</a:t>
            </a:r>
          </a:p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(CFC)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1671EA-8935-C10A-A5F8-366126D0BFBF}"/>
              </a:ext>
            </a:extLst>
          </p:cNvPr>
          <p:cNvSpPr/>
          <p:nvPr/>
        </p:nvSpPr>
        <p:spPr>
          <a:xfrm>
            <a:off x="3429000" y="666779"/>
            <a:ext cx="1981200" cy="6254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Shareholders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5D7AB1-7CEC-001E-BBCE-F9A4CFA6B7E4}"/>
              </a:ext>
            </a:extLst>
          </p:cNvPr>
          <p:cNvCxnSpPr>
            <a:cxnSpLocks/>
            <a:stCxn id="9" idx="4"/>
            <a:endCxn id="6" idx="0"/>
          </p:cNvCxnSpPr>
          <p:nvPr/>
        </p:nvCxnSpPr>
        <p:spPr>
          <a:xfrm>
            <a:off x="4419600" y="1292253"/>
            <a:ext cx="0" cy="357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69BA04-1152-63DE-3C2C-ADB2E59F1F74}"/>
              </a:ext>
            </a:extLst>
          </p:cNvPr>
          <p:cNvCxnSpPr/>
          <p:nvPr/>
        </p:nvCxnSpPr>
        <p:spPr>
          <a:xfrm flipH="1">
            <a:off x="4419599" y="4478491"/>
            <a:ext cx="2" cy="1766763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DCABD9-8AE2-8386-A8A6-E76B60BC19F6}"/>
              </a:ext>
            </a:extLst>
          </p:cNvPr>
          <p:cNvSpPr txBox="1"/>
          <p:nvPr/>
        </p:nvSpPr>
        <p:spPr>
          <a:xfrm>
            <a:off x="1773238" y="4447070"/>
            <a:ext cx="232111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charset="0"/>
              </a:rPr>
              <a:t>Subpart F</a:t>
            </a:r>
          </a:p>
          <a:p>
            <a:pPr marL="295275" indent="-285750">
              <a:buFont typeface="Arial" charset="0"/>
              <a:buChar char="•"/>
            </a:pPr>
            <a:r>
              <a:rPr lang="en-US" sz="1400" dirty="0">
                <a:latin typeface="Calibri" charset="0"/>
              </a:rPr>
              <a:t>Passive income </a:t>
            </a:r>
          </a:p>
          <a:p>
            <a:pPr marL="295275" indent="-285750">
              <a:buFont typeface="Arial" charset="0"/>
              <a:buChar char="•"/>
            </a:pPr>
            <a:r>
              <a:rPr lang="en-US" sz="1400" dirty="0">
                <a:latin typeface="Calibri" charset="0"/>
              </a:rPr>
              <a:t>Base Company Inc</a:t>
            </a:r>
          </a:p>
          <a:p>
            <a:pPr marL="295275" indent="-285750">
              <a:buFont typeface="Arial" charset="0"/>
              <a:buChar char="•"/>
            </a:pPr>
            <a:r>
              <a:rPr lang="en-US" sz="1400" dirty="0">
                <a:latin typeface="Calibri" charset="0"/>
              </a:rPr>
              <a:t>Earning invested in US</a:t>
            </a:r>
          </a:p>
          <a:p>
            <a:pPr marL="295275" indent="-285750">
              <a:buFont typeface="Arial" charset="0"/>
              <a:buChar char="•"/>
            </a:pPr>
            <a:endParaRPr lang="en-US" sz="1400" dirty="0">
              <a:latin typeface="Calibri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CF1DDE-9E08-39AD-555C-308FF3AC957E}"/>
              </a:ext>
            </a:extLst>
          </p:cNvPr>
          <p:cNvSpPr txBox="1"/>
          <p:nvPr/>
        </p:nvSpPr>
        <p:spPr>
          <a:xfrm>
            <a:off x="4595745" y="4444442"/>
            <a:ext cx="2895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charset="0"/>
              </a:rPr>
              <a:t>Active Business Income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6D5464-0C72-CA93-EB98-1DC416A458B1}"/>
              </a:ext>
            </a:extLst>
          </p:cNvPr>
          <p:cNvSpPr txBox="1"/>
          <p:nvPr/>
        </p:nvSpPr>
        <p:spPr>
          <a:xfrm>
            <a:off x="548784" y="2807881"/>
            <a:ext cx="2252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b="1" dirty="0">
                <a:latin typeface="Calibri" charset="0"/>
              </a:rPr>
              <a:t>Current</a:t>
            </a:r>
            <a:r>
              <a:rPr lang="en-US" sz="1600" dirty="0">
                <a:latin typeface="Calibri" charset="0"/>
              </a:rPr>
              <a:t> US Tax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Calibri" charset="0"/>
              </a:rPr>
              <a:t>Foreign Tax Credit</a:t>
            </a:r>
          </a:p>
        </p:txBody>
      </p:sp>
      <p:sp>
        <p:nvSpPr>
          <p:cNvPr id="15" name="Curved Left Arrow 14">
            <a:extLst>
              <a:ext uri="{FF2B5EF4-FFF2-40B4-BE49-F238E27FC236}">
                <a16:creationId xmlns:a16="http://schemas.microsoft.com/office/drawing/2014/main" id="{DE564519-BCAF-7379-4B2B-A0FCB2267139}"/>
              </a:ext>
            </a:extLst>
          </p:cNvPr>
          <p:cNvSpPr/>
          <p:nvPr/>
        </p:nvSpPr>
        <p:spPr>
          <a:xfrm flipH="1" flipV="1">
            <a:off x="2801196" y="2198237"/>
            <a:ext cx="293717" cy="1428750"/>
          </a:xfrm>
          <a:prstGeom prst="curvedLeftArrow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Curved Left Arrow 15">
            <a:extLst>
              <a:ext uri="{FF2B5EF4-FFF2-40B4-BE49-F238E27FC236}">
                <a16:creationId xmlns:a16="http://schemas.microsoft.com/office/drawing/2014/main" id="{8EFEB9CD-E004-3241-AB32-88B1163088DA}"/>
              </a:ext>
            </a:extLst>
          </p:cNvPr>
          <p:cNvSpPr/>
          <p:nvPr/>
        </p:nvSpPr>
        <p:spPr>
          <a:xfrm flipV="1">
            <a:off x="5746914" y="2228338"/>
            <a:ext cx="308002" cy="1480492"/>
          </a:xfrm>
          <a:prstGeom prst="curvedLef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F43333-512F-9A5E-3752-2281A521259F}"/>
              </a:ext>
            </a:extLst>
          </p:cNvPr>
          <p:cNvSpPr txBox="1"/>
          <p:nvPr/>
        </p:nvSpPr>
        <p:spPr>
          <a:xfrm>
            <a:off x="1271846" y="5573297"/>
            <a:ext cx="2303836" cy="338554"/>
          </a:xfrm>
          <a:prstGeom prst="rect">
            <a:avLst/>
          </a:prstGeom>
          <a:noFill/>
          <a:ln w="3175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charset="0"/>
              </a:rPr>
              <a:t>Foreign Taxes on </a:t>
            </a:r>
            <a:r>
              <a:rPr lang="en-US" sz="1600" dirty="0" err="1">
                <a:latin typeface="Calibri" charset="0"/>
              </a:rPr>
              <a:t>SubF</a:t>
            </a:r>
            <a:r>
              <a:rPr lang="en-US" sz="1600" dirty="0">
                <a:latin typeface="Calibri" charset="0"/>
              </a:rPr>
              <a:t> </a:t>
            </a:r>
            <a:r>
              <a:rPr lang="en-US" sz="1600" dirty="0" err="1">
                <a:latin typeface="Calibri" charset="0"/>
              </a:rPr>
              <a:t>Inc</a:t>
            </a:r>
            <a:endParaRPr lang="en-US" sz="1600" dirty="0">
              <a:latin typeface="Calibri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891C22-BA68-01D4-5385-9A1FDAABBA57}"/>
              </a:ext>
            </a:extLst>
          </p:cNvPr>
          <p:cNvSpPr txBox="1"/>
          <p:nvPr/>
        </p:nvSpPr>
        <p:spPr>
          <a:xfrm>
            <a:off x="4755009" y="5618445"/>
            <a:ext cx="2599814" cy="338554"/>
          </a:xfrm>
          <a:prstGeom prst="rect">
            <a:avLst/>
          </a:prstGeom>
          <a:noFill/>
          <a:ln w="3175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charset="0"/>
              </a:rPr>
              <a:t>Foreign taxes on Business Inc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B59311-6D26-058D-0D4A-FC6F6A71AB98}"/>
              </a:ext>
            </a:extLst>
          </p:cNvPr>
          <p:cNvSpPr txBox="1"/>
          <p:nvPr/>
        </p:nvSpPr>
        <p:spPr>
          <a:xfrm>
            <a:off x="6207125" y="2931252"/>
            <a:ext cx="25765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charset="0"/>
              </a:rPr>
              <a:t>No</a:t>
            </a:r>
            <a:r>
              <a:rPr lang="en-US" sz="1600" dirty="0">
                <a:latin typeface="Calibri" charset="0"/>
              </a:rPr>
              <a:t> US Tax until remitted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charset="0"/>
              </a:rPr>
              <a:t>Indirect FTC (dividends would bring FTCs with them)</a:t>
            </a:r>
          </a:p>
        </p:txBody>
      </p:sp>
    </p:spTree>
    <p:extLst>
      <p:ext uri="{BB962C8B-B14F-4D97-AF65-F5344CB8AC3E}">
        <p14:creationId xmlns:p14="http://schemas.microsoft.com/office/powerpoint/2010/main" val="341850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1707F1-93BE-6EEF-3BD1-1DB01363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Google’s ETR (Pre-TCJA)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747B5-66BC-D7E8-9CB2-5BD0A5636B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51273-9AA9-E7A4-1EAA-EB74677E4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06533E-B7FC-4DA3-9B1C-2DB0259BA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48" y="895866"/>
            <a:ext cx="8229600" cy="5200134"/>
          </a:xfrm>
        </p:spPr>
      </p:pic>
    </p:spTree>
    <p:extLst>
      <p:ext uri="{BB962C8B-B14F-4D97-AF65-F5344CB8AC3E}">
        <p14:creationId xmlns:p14="http://schemas.microsoft.com/office/powerpoint/2010/main" val="463573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AAAB7D-F10E-0F4C-866F-4CB82C36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Where are we now?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4D40F-60A7-ED61-1A75-E7BA4E7D3E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CAAE3-4952-AB42-7DFF-11E2C819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4B6C4F-A1FF-BDC2-4DAF-5ADF2E6DCDE0}"/>
              </a:ext>
            </a:extLst>
          </p:cNvPr>
          <p:cNvSpPr/>
          <p:nvPr/>
        </p:nvSpPr>
        <p:spPr>
          <a:xfrm>
            <a:off x="3559047" y="1666708"/>
            <a:ext cx="1787525" cy="115712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tx1"/>
                </a:solidFill>
              </a:rPr>
              <a:t>US Parent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BC8278-0859-5861-F00B-2D1CADF7EA34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4452810" y="2823837"/>
            <a:ext cx="0" cy="455474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13E1CCA-83A6-0106-D14E-89734907B5D6}"/>
              </a:ext>
            </a:extLst>
          </p:cNvPr>
          <p:cNvSpPr/>
          <p:nvPr/>
        </p:nvSpPr>
        <p:spPr>
          <a:xfrm>
            <a:off x="3559047" y="3279311"/>
            <a:ext cx="1787525" cy="1064524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1">
                  <a:lumMod val="13000"/>
                  <a:lumOff val="87000"/>
                  <a:alpha val="19000"/>
                </a:schemeClr>
              </a:gs>
            </a:gsLst>
            <a:lin ang="16200000" scaled="0"/>
          </a:gra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Foreign Sub</a:t>
            </a:r>
          </a:p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(CFC)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AEAC48-88EC-63DB-A006-914A5CD514A6}"/>
              </a:ext>
            </a:extLst>
          </p:cNvPr>
          <p:cNvSpPr/>
          <p:nvPr/>
        </p:nvSpPr>
        <p:spPr>
          <a:xfrm>
            <a:off x="3462210" y="683713"/>
            <a:ext cx="1981200" cy="6254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Shareholders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FC9798-EE34-7A56-FA42-8E9AD2C84930}"/>
              </a:ext>
            </a:extLst>
          </p:cNvPr>
          <p:cNvCxnSpPr>
            <a:cxnSpLocks/>
            <a:stCxn id="9" idx="4"/>
            <a:endCxn id="6" idx="0"/>
          </p:cNvCxnSpPr>
          <p:nvPr/>
        </p:nvCxnSpPr>
        <p:spPr>
          <a:xfrm>
            <a:off x="4452810" y="1309187"/>
            <a:ext cx="0" cy="357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F531EE0-48AF-1D8A-BDF8-9012D206E718}"/>
              </a:ext>
            </a:extLst>
          </p:cNvPr>
          <p:cNvCxnSpPr/>
          <p:nvPr/>
        </p:nvCxnSpPr>
        <p:spPr>
          <a:xfrm flipH="1">
            <a:off x="4452809" y="4495425"/>
            <a:ext cx="2" cy="1766763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15EFE5-B892-0EBE-0831-AAA51BC9B084}"/>
              </a:ext>
            </a:extLst>
          </p:cNvPr>
          <p:cNvSpPr txBox="1"/>
          <p:nvPr/>
        </p:nvSpPr>
        <p:spPr>
          <a:xfrm>
            <a:off x="1806448" y="4464004"/>
            <a:ext cx="232111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charset="0"/>
              </a:rPr>
              <a:t>Subpart F</a:t>
            </a:r>
          </a:p>
          <a:p>
            <a:pPr marL="295275" indent="-109538">
              <a:buFont typeface="Arial" charset="0"/>
              <a:buChar char="•"/>
            </a:pPr>
            <a:r>
              <a:rPr lang="en-US" sz="1400" dirty="0">
                <a:latin typeface="Calibri" charset="0"/>
              </a:rPr>
              <a:t>Passive Inc</a:t>
            </a:r>
          </a:p>
          <a:p>
            <a:pPr marL="295275" indent="-109538">
              <a:buFont typeface="Arial" charset="0"/>
              <a:buChar char="•"/>
            </a:pPr>
            <a:r>
              <a:rPr lang="en-US" sz="1400" dirty="0">
                <a:latin typeface="Calibri" charset="0"/>
              </a:rPr>
              <a:t>Base Company Inc</a:t>
            </a:r>
          </a:p>
          <a:p>
            <a:pPr marL="295275" indent="-109538">
              <a:buFont typeface="Arial" charset="0"/>
              <a:buChar char="•"/>
            </a:pPr>
            <a:r>
              <a:rPr lang="en-US" sz="1400" dirty="0">
                <a:latin typeface="Calibri" charset="0"/>
              </a:rPr>
              <a:t>Earning invested in US</a:t>
            </a:r>
          </a:p>
          <a:p>
            <a:pPr marL="15875"/>
            <a:r>
              <a:rPr lang="en-US" b="1" dirty="0">
                <a:latin typeface="Calibri" charset="0"/>
              </a:rPr>
              <a:t>GILTI</a:t>
            </a:r>
          </a:p>
          <a:p>
            <a:pPr marL="295275" indent="-285750">
              <a:buFont typeface="Arial" charset="0"/>
              <a:buChar char="•"/>
            </a:pPr>
            <a:endParaRPr lang="en-US" sz="1400" dirty="0">
              <a:latin typeface="Calibri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CACAEF-9501-4015-1472-8C43F17889B5}"/>
              </a:ext>
            </a:extLst>
          </p:cNvPr>
          <p:cNvSpPr txBox="1"/>
          <p:nvPr/>
        </p:nvSpPr>
        <p:spPr>
          <a:xfrm>
            <a:off x="4945824" y="4792913"/>
            <a:ext cx="3439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charset="0"/>
              </a:rPr>
              <a:t>Non-GILTI, non-Subpart F Income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BD81AF-ABD7-5EC7-5915-FB1A8DF84FDF}"/>
              </a:ext>
            </a:extLst>
          </p:cNvPr>
          <p:cNvSpPr txBox="1"/>
          <p:nvPr/>
        </p:nvSpPr>
        <p:spPr>
          <a:xfrm>
            <a:off x="429786" y="2092965"/>
            <a:ext cx="2252412" cy="2031325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>
                <a:latin typeface="Calibri" charset="0"/>
              </a:rPr>
              <a:t>Current</a:t>
            </a:r>
            <a:r>
              <a:rPr lang="en-US" dirty="0">
                <a:latin typeface="Calibri" charset="0"/>
              </a:rPr>
              <a:t> US Tax</a:t>
            </a:r>
          </a:p>
          <a:p>
            <a:pPr marL="523875" lvl="1" indent="-254000">
              <a:buFont typeface="Arial" charset="0"/>
              <a:buChar char="•"/>
            </a:pPr>
            <a:r>
              <a:rPr lang="en-US" dirty="0">
                <a:latin typeface="Calibri" charset="0"/>
              </a:rPr>
              <a:t>Subpart F: 21%</a:t>
            </a:r>
          </a:p>
          <a:p>
            <a:pPr marL="523875" lvl="1" indent="-254000">
              <a:buFont typeface="Arial" charset="0"/>
              <a:buChar char="•"/>
            </a:pPr>
            <a:r>
              <a:rPr lang="en-US" dirty="0">
                <a:latin typeface="Calibri" charset="0"/>
              </a:rPr>
              <a:t>GILTI 10.5%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Calibri" charset="0"/>
              </a:rPr>
              <a:t>Foreign Tax Credit</a:t>
            </a:r>
          </a:p>
          <a:p>
            <a:pPr marL="287338" lvl="1" indent="185738">
              <a:buFont typeface="Arial" charset="0"/>
              <a:buChar char="•"/>
            </a:pPr>
            <a:r>
              <a:rPr lang="en-US" dirty="0">
                <a:latin typeface="Calibri" charset="0"/>
              </a:rPr>
              <a:t>Limits</a:t>
            </a:r>
          </a:p>
          <a:p>
            <a:pPr marL="287338" lvl="1" indent="185738">
              <a:buFont typeface="Arial" charset="0"/>
              <a:buChar char="•"/>
            </a:pPr>
            <a:r>
              <a:rPr lang="en-US" dirty="0">
                <a:latin typeface="Calibri" charset="0"/>
              </a:rPr>
              <a:t>80% for GILTI</a:t>
            </a:r>
          </a:p>
          <a:p>
            <a:pPr marL="287338" lvl="1" indent="185738">
              <a:buFont typeface="Arial" charset="0"/>
              <a:buChar char="•"/>
            </a:pPr>
            <a:endParaRPr lang="en-US" dirty="0">
              <a:latin typeface="Calibri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E4FE99-6F0F-3644-039E-B2DDFA598690}"/>
              </a:ext>
            </a:extLst>
          </p:cNvPr>
          <p:cNvSpPr txBox="1"/>
          <p:nvPr/>
        </p:nvSpPr>
        <p:spPr>
          <a:xfrm>
            <a:off x="6240334" y="2816241"/>
            <a:ext cx="2576514" cy="1015663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charset="0"/>
              </a:rPr>
              <a:t>No</a:t>
            </a:r>
            <a:r>
              <a:rPr lang="en-US" sz="2000" dirty="0">
                <a:latin typeface="Calibri" charset="0"/>
              </a:rPr>
              <a:t> US 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charset="0"/>
              </a:rPr>
              <a:t>No</a:t>
            </a:r>
            <a:r>
              <a:rPr lang="en-US" sz="2000" dirty="0">
                <a:latin typeface="Calibri" charset="0"/>
              </a:rPr>
              <a:t> FTC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charset="0"/>
              </a:rPr>
              <a:t>No</a:t>
            </a:r>
            <a:r>
              <a:rPr lang="en-US" sz="2000" dirty="0">
                <a:latin typeface="Calibri" charset="0"/>
              </a:rPr>
              <a:t> Expenses</a:t>
            </a:r>
          </a:p>
        </p:txBody>
      </p:sp>
      <p:sp>
        <p:nvSpPr>
          <p:cNvPr id="16" name="Curved Left Arrow 15">
            <a:extLst>
              <a:ext uri="{FF2B5EF4-FFF2-40B4-BE49-F238E27FC236}">
                <a16:creationId xmlns:a16="http://schemas.microsoft.com/office/drawing/2014/main" id="{03794030-C053-0018-3F96-F85DF912C420}"/>
              </a:ext>
            </a:extLst>
          </p:cNvPr>
          <p:cNvSpPr/>
          <p:nvPr/>
        </p:nvSpPr>
        <p:spPr>
          <a:xfrm flipH="1" flipV="1">
            <a:off x="2834406" y="2215171"/>
            <a:ext cx="293717" cy="1428750"/>
          </a:xfrm>
          <a:prstGeom prst="curvedLeftArrow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Curved Left Arrow 16">
            <a:extLst>
              <a:ext uri="{FF2B5EF4-FFF2-40B4-BE49-F238E27FC236}">
                <a16:creationId xmlns:a16="http://schemas.microsoft.com/office/drawing/2014/main" id="{67EE1EC8-A4EB-51FF-220E-447AD839E0B2}"/>
              </a:ext>
            </a:extLst>
          </p:cNvPr>
          <p:cNvSpPr/>
          <p:nvPr/>
        </p:nvSpPr>
        <p:spPr>
          <a:xfrm flipV="1">
            <a:off x="5780124" y="2245272"/>
            <a:ext cx="308002" cy="1480492"/>
          </a:xfrm>
          <a:prstGeom prst="curvedLef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72EF9-8EDF-9959-25EB-21BD77903795}"/>
              </a:ext>
            </a:extLst>
          </p:cNvPr>
          <p:cNvSpPr txBox="1"/>
          <p:nvPr/>
        </p:nvSpPr>
        <p:spPr>
          <a:xfrm>
            <a:off x="1305056" y="5892398"/>
            <a:ext cx="2939651" cy="338554"/>
          </a:xfrm>
          <a:prstGeom prst="rect">
            <a:avLst/>
          </a:prstGeom>
          <a:noFill/>
          <a:ln w="3175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charset="0"/>
              </a:rPr>
              <a:t>Foreign Taxes on </a:t>
            </a:r>
            <a:r>
              <a:rPr lang="en-US" sz="1600" dirty="0" err="1">
                <a:latin typeface="Calibri" charset="0"/>
              </a:rPr>
              <a:t>SubF</a:t>
            </a:r>
            <a:r>
              <a:rPr lang="en-US" sz="1600" dirty="0">
                <a:latin typeface="Calibri" charset="0"/>
              </a:rPr>
              <a:t> </a:t>
            </a:r>
            <a:r>
              <a:rPr lang="en-US" sz="1600" dirty="0" err="1">
                <a:latin typeface="Calibri" charset="0"/>
              </a:rPr>
              <a:t>Inc</a:t>
            </a:r>
            <a:r>
              <a:rPr lang="en-US" sz="1600" dirty="0">
                <a:latin typeface="Calibri" charset="0"/>
              </a:rPr>
              <a:t> &amp; GILTI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FFD380-F661-9A5D-2B70-BF8EABA130AC}"/>
              </a:ext>
            </a:extLst>
          </p:cNvPr>
          <p:cNvSpPr txBox="1"/>
          <p:nvPr/>
        </p:nvSpPr>
        <p:spPr>
          <a:xfrm>
            <a:off x="4885599" y="5821973"/>
            <a:ext cx="3974293" cy="338554"/>
          </a:xfrm>
          <a:prstGeom prst="rect">
            <a:avLst/>
          </a:prstGeom>
          <a:noFill/>
          <a:ln w="3175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charset="0"/>
              </a:rPr>
              <a:t>Foreign taxes on Non-GILTI, non-Subpart F </a:t>
            </a:r>
            <a:r>
              <a:rPr lang="en-US" sz="1600" dirty="0" err="1">
                <a:latin typeface="Calibri" charset="0"/>
              </a:rPr>
              <a:t>inc</a:t>
            </a:r>
            <a:endParaRPr lang="en-US" sz="16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85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6CBB07-24F1-9698-431B-945918026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</a:t>
            </a:r>
            <a:r>
              <a:rPr lang="en-US" sz="2000" i="1" dirty="0"/>
              <a:t>qualified individual </a:t>
            </a:r>
            <a:r>
              <a:rPr lang="en-US" sz="2000" dirty="0"/>
              <a:t>can </a:t>
            </a:r>
            <a:r>
              <a:rPr lang="en-US" sz="2000" b="1" dirty="0"/>
              <a:t>exclude</a:t>
            </a:r>
          </a:p>
          <a:p>
            <a:pPr lvl="1"/>
            <a:r>
              <a:rPr lang="en-US" sz="1800" dirty="0"/>
              <a:t>Up to $120,000 (2023) for </a:t>
            </a:r>
            <a:r>
              <a:rPr lang="en-US" sz="1800" i="1" dirty="0"/>
              <a:t>foreign earned income, </a:t>
            </a:r>
            <a:r>
              <a:rPr lang="en-US" sz="1800" dirty="0"/>
              <a:t>and</a:t>
            </a:r>
          </a:p>
          <a:p>
            <a:pPr lvl="1"/>
            <a:r>
              <a:rPr lang="en-US" sz="1800" i="1" dirty="0"/>
              <a:t>Housing cost amount. </a:t>
            </a:r>
            <a:r>
              <a:rPr lang="en-US" sz="1800" dirty="0">
                <a:solidFill>
                  <a:prstClr val="black"/>
                </a:solidFill>
              </a:rPr>
              <a:t>§</a:t>
            </a:r>
            <a:r>
              <a:rPr lang="en-US" sz="1800" dirty="0"/>
              <a:t>911(a)(1) and (2)</a:t>
            </a:r>
          </a:p>
          <a:p>
            <a:pPr lvl="1"/>
            <a:endParaRPr lang="en-US" sz="1800" dirty="0"/>
          </a:p>
          <a:p>
            <a:r>
              <a:rPr lang="en-US" sz="2000" dirty="0"/>
              <a:t>Who’s qualified?</a:t>
            </a:r>
          </a:p>
          <a:p>
            <a:pPr lvl="1"/>
            <a:r>
              <a:rPr lang="en-US" sz="1800" dirty="0"/>
              <a:t>US citizen bona fide resident of foreign country for entire year, or</a:t>
            </a:r>
          </a:p>
          <a:p>
            <a:pPr lvl="1"/>
            <a:r>
              <a:rPr lang="en-US" sz="1800" dirty="0"/>
              <a:t>US citizen or RA who’s present in a FC for 330 days/12 consecutive months. </a:t>
            </a:r>
            <a:r>
              <a:rPr lang="en-US" sz="1800" dirty="0">
                <a:solidFill>
                  <a:prstClr val="black"/>
                </a:solidFill>
              </a:rPr>
              <a:t>§</a:t>
            </a:r>
            <a:r>
              <a:rPr lang="en-US" sz="1800" dirty="0"/>
              <a:t>911(d)(1)</a:t>
            </a:r>
          </a:p>
          <a:p>
            <a:pPr lvl="1"/>
            <a:r>
              <a:rPr lang="en-US" sz="1800" dirty="0"/>
              <a:t>Individual must have a foreign tax home</a:t>
            </a:r>
          </a:p>
          <a:p>
            <a:pPr lvl="1"/>
            <a:endParaRPr lang="en-US" sz="1800" dirty="0"/>
          </a:p>
          <a:p>
            <a:r>
              <a:rPr lang="en-US" sz="2000" dirty="0"/>
              <a:t>Foreign earned income (</a:t>
            </a:r>
            <a:r>
              <a:rPr lang="en-US" sz="2000" dirty="0">
                <a:solidFill>
                  <a:prstClr val="black"/>
                </a:solidFill>
              </a:rPr>
              <a:t>§911b)</a:t>
            </a:r>
            <a:endParaRPr lang="en-US" sz="2000" dirty="0"/>
          </a:p>
          <a:p>
            <a:pPr lvl="1"/>
            <a:r>
              <a:rPr lang="en-US" sz="1800" dirty="0"/>
              <a:t>Salaries, fees, compensation for personal services</a:t>
            </a:r>
          </a:p>
          <a:p>
            <a:pPr lvl="1"/>
            <a:r>
              <a:rPr lang="en-US" sz="1800" dirty="0"/>
              <a:t>For a T/B in which capital &amp; personal services are material income-producing factors, up to 30% of net profit can be earned income</a:t>
            </a:r>
          </a:p>
          <a:p>
            <a:pPr lvl="1"/>
            <a:r>
              <a:rPr lang="en-US" sz="1800" dirty="0"/>
              <a:t>Income from sale of artistic works that are the result of personal effort</a:t>
            </a:r>
          </a:p>
          <a:p>
            <a:pPr lvl="1"/>
            <a:r>
              <a:rPr lang="en-US" sz="1800" dirty="0"/>
              <a:t>Royalties by writer for property in writer’s product</a:t>
            </a:r>
          </a:p>
          <a:p>
            <a:pPr lvl="1"/>
            <a:r>
              <a:rPr lang="en-US" sz="1800" dirty="0"/>
              <a:t>Lawsuit proceeds from discrimination suit</a:t>
            </a:r>
          </a:p>
          <a:p>
            <a:pPr lvl="1"/>
            <a:r>
              <a:rPr lang="en-US" sz="1800" dirty="0"/>
              <a:t>No gambling proceeds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D47982-232B-12F9-B498-B41D9AF8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911: Foreign Earned Income and Housing Cost Exclusion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DEEB6-6916-93B7-31D6-70AF00B867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5E286-5FE0-826A-A6BD-2EDD8093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9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E88C55-0AB1-F258-1724-C56CEF8DA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HCA (</a:t>
            </a:r>
            <a:r>
              <a:rPr lang="en-US" sz="2800" dirty="0">
                <a:solidFill>
                  <a:prstClr val="black"/>
                </a:solidFill>
              </a:rPr>
              <a:t>§911(c))</a:t>
            </a:r>
            <a:r>
              <a:rPr lang="en-US" sz="28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lvl="1"/>
            <a:r>
              <a:rPr lang="en-US" sz="24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The exces</a:t>
            </a:r>
            <a:r>
              <a:rPr lang="en-US" sz="2400" dirty="0">
                <a:solidFill>
                  <a:srgbClr val="111111"/>
                </a:solidFill>
                <a:latin typeface="Arial" panose="020B0604020202020204" pitchFamily="34" charset="0"/>
              </a:rPr>
              <a:t>s of </a:t>
            </a:r>
          </a:p>
          <a:p>
            <a:pPr lvl="2"/>
            <a:r>
              <a:rPr lang="en-US" sz="2400" dirty="0">
                <a:solidFill>
                  <a:srgbClr val="111111"/>
                </a:solidFill>
                <a:latin typeface="Arial" panose="020B0604020202020204" pitchFamily="34" charset="0"/>
              </a:rPr>
              <a:t>(a) an individual’s housing expenses, over </a:t>
            </a:r>
          </a:p>
          <a:p>
            <a:pPr lvl="2"/>
            <a:r>
              <a:rPr lang="en-US" sz="2400" dirty="0">
                <a:solidFill>
                  <a:srgbClr val="111111"/>
                </a:solidFill>
                <a:latin typeface="Arial" panose="020B0604020202020204" pitchFamily="34" charset="0"/>
              </a:rPr>
              <a:t>(b) 16% of the </a:t>
            </a:r>
            <a:r>
              <a:rPr lang="en-US" sz="2400" i="1" dirty="0">
                <a:solidFill>
                  <a:srgbClr val="111111"/>
                </a:solidFill>
                <a:latin typeface="Arial" panose="020B0604020202020204" pitchFamily="34" charset="0"/>
              </a:rPr>
              <a:t>exclusion amount </a:t>
            </a:r>
            <a:r>
              <a:rPr lang="en-US" sz="2400" dirty="0">
                <a:solidFill>
                  <a:srgbClr val="111111"/>
                </a:solidFill>
                <a:latin typeface="Arial" panose="020B0604020202020204" pitchFamily="34" charset="0"/>
              </a:rPr>
              <a:t>(19.2K = 16% *120K)</a:t>
            </a:r>
          </a:p>
          <a:p>
            <a:pPr lvl="1"/>
            <a:r>
              <a:rPr lang="en-US" sz="2400" dirty="0">
                <a:solidFill>
                  <a:srgbClr val="111111"/>
                </a:solidFill>
                <a:latin typeface="Arial" panose="020B0604020202020204" pitchFamily="34" charset="0"/>
              </a:rPr>
              <a:t>But limited to 30% of the exclusion amount (36K = 30% * 120K)  </a:t>
            </a:r>
          </a:p>
          <a:p>
            <a:pPr lvl="2"/>
            <a:r>
              <a:rPr lang="en-US" sz="2400" dirty="0">
                <a:solidFill>
                  <a:srgbClr val="111111"/>
                </a:solidFill>
                <a:latin typeface="Arial" panose="020B0604020202020204" pitchFamily="34" charset="0"/>
              </a:rPr>
              <a:t>So maximum HCA would be 16.8k [36k – 19.2k]</a:t>
            </a:r>
          </a:p>
          <a:p>
            <a:pPr lvl="1"/>
            <a:r>
              <a:rPr lang="en-US" sz="2400" dirty="0">
                <a:solidFill>
                  <a:srgbClr val="111111"/>
                </a:solidFill>
                <a:latin typeface="Arial" panose="020B0604020202020204" pitchFamily="34" charset="0"/>
              </a:rPr>
              <a:t>But IRS can provide by regulations an adjustment to 30% exclusion:</a:t>
            </a:r>
          </a:p>
          <a:p>
            <a:pPr lvl="2"/>
            <a:r>
              <a:rPr lang="en-US" sz="2400" dirty="0">
                <a:solidFill>
                  <a:srgbClr val="111111"/>
                </a:solidFill>
                <a:latin typeface="Arial" panose="020B0604020202020204" pitchFamily="34" charset="0"/>
              </a:rPr>
              <a:t>Notice 2023-26</a:t>
            </a:r>
          </a:p>
          <a:p>
            <a:pPr lvl="3"/>
            <a:r>
              <a:rPr lang="en-US" sz="2000" dirty="0">
                <a:solidFill>
                  <a:srgbClr val="111111"/>
                </a:solidFill>
                <a:latin typeface="Arial" panose="020B0604020202020204" pitchFamily="34" charset="0"/>
              </a:rPr>
              <a:t>Geneva: 98.3K</a:t>
            </a:r>
          </a:p>
          <a:p>
            <a:pPr lvl="3"/>
            <a:r>
              <a:rPr lang="en-US" sz="2000" dirty="0">
                <a:solidFill>
                  <a:srgbClr val="111111"/>
                </a:solidFill>
                <a:latin typeface="Arial" panose="020B0604020202020204" pitchFamily="34" charset="0"/>
              </a:rPr>
              <a:t>Moscow: 108K</a:t>
            </a:r>
          </a:p>
          <a:p>
            <a:pPr lvl="1"/>
            <a:r>
              <a:rPr lang="en-US" sz="2400" dirty="0">
                <a:solidFill>
                  <a:srgbClr val="111111"/>
                </a:solidFill>
                <a:latin typeface="Arial" panose="020B0604020202020204" pitchFamily="34" charset="0"/>
              </a:rPr>
              <a:t>If the employer doesn’t provide the HCA, it can be deducted up to the foreign earned income amount.</a:t>
            </a:r>
          </a:p>
          <a:p>
            <a:pPr lvl="1"/>
            <a:endParaRPr lang="en-US" sz="2150" dirty="0">
              <a:solidFill>
                <a:srgbClr val="111111"/>
              </a:solidFill>
              <a:latin typeface="Arial" panose="020B0604020202020204" pitchFamily="34" charset="0"/>
            </a:endParaRPr>
          </a:p>
          <a:p>
            <a:pPr lvl="1"/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AD5B1D-5778-4AC2-8BCB-E47870C39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Housing Cost Amount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27B75-1A0A-D44F-9052-232D2DBD7A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04B79-8318-1458-57B5-7FB177048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88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690202-1801-59BD-F892-54E8ECCD1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If you have a lot of movable capital, would you rather be taxed on a residence or source basis?</a:t>
            </a:r>
          </a:p>
          <a:p>
            <a:r>
              <a:rPr lang="en-US" sz="2000" i="1" dirty="0"/>
              <a:t>Covered Expatriates</a:t>
            </a:r>
            <a:r>
              <a:rPr lang="en-US" sz="2000" dirty="0"/>
              <a:t> subject to MTM taxation</a:t>
            </a:r>
          </a:p>
          <a:p>
            <a:pPr lvl="1"/>
            <a:r>
              <a:rPr lang="en-US" sz="1800" dirty="0"/>
              <a:t>Exemption amount: $821,000</a:t>
            </a:r>
          </a:p>
          <a:p>
            <a:pPr lvl="1"/>
            <a:r>
              <a:rPr lang="en-US" sz="1800" dirty="0"/>
              <a:t>Election to defer tax</a:t>
            </a:r>
          </a:p>
          <a:p>
            <a:r>
              <a:rPr lang="en-US" sz="2000" i="1" dirty="0">
                <a:solidFill>
                  <a:prstClr val="black"/>
                </a:solidFill>
              </a:rPr>
              <a:t>Covered Expatriate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Average net income (5 years) &gt; $190,000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Net Worth &gt; $2mm</a:t>
            </a:r>
          </a:p>
          <a:p>
            <a:pPr lvl="1"/>
            <a:r>
              <a:rPr lang="en-US" sz="1800" dirty="0"/>
              <a:t>Exceptions</a:t>
            </a:r>
          </a:p>
          <a:p>
            <a:pPr lvl="2"/>
            <a:r>
              <a:rPr lang="en-US" sz="1800" dirty="0"/>
              <a:t>Dual citizens from birth and (1) citizenship relinquished before 18.5 </a:t>
            </a:r>
            <a:r>
              <a:rPr lang="en-US" sz="1800" dirty="0" err="1"/>
              <a:t>yrs</a:t>
            </a:r>
            <a:r>
              <a:rPr lang="en-US" sz="1800" dirty="0"/>
              <a:t> and not a RA for more than 10 </a:t>
            </a:r>
            <a:r>
              <a:rPr lang="en-US" sz="1800" dirty="0" err="1"/>
              <a:t>yrs</a:t>
            </a:r>
            <a:r>
              <a:rPr lang="en-US" sz="1800" dirty="0"/>
              <a:t> before expatriation, or (2) RA for not more than 10/last 15 years. </a:t>
            </a:r>
            <a:r>
              <a:rPr lang="en-US" sz="1800" dirty="0">
                <a:solidFill>
                  <a:prstClr val="black"/>
                </a:solidFill>
              </a:rPr>
              <a:t>(§877A(g)(1)(B))</a:t>
            </a:r>
            <a:endParaRPr lang="en-US" sz="1800" dirty="0"/>
          </a:p>
          <a:p>
            <a:r>
              <a:rPr lang="en-US" sz="2000" i="1" dirty="0"/>
              <a:t>Expatriate</a:t>
            </a:r>
          </a:p>
          <a:p>
            <a:pPr lvl="1"/>
            <a:r>
              <a:rPr lang="en-US" sz="1800" dirty="0"/>
              <a:t>US citizen giving up citizenship</a:t>
            </a:r>
          </a:p>
          <a:p>
            <a:pPr lvl="1"/>
            <a:r>
              <a:rPr lang="en-US" sz="1800" dirty="0"/>
              <a:t>Long-term RA (8 out of the last 15 years) becoming a NRA </a:t>
            </a:r>
            <a:r>
              <a:rPr lang="en-US" sz="2000" dirty="0">
                <a:solidFill>
                  <a:prstClr val="black"/>
                </a:solidFill>
              </a:rPr>
              <a:t>(§877A(g)(2))</a:t>
            </a:r>
          </a:p>
          <a:p>
            <a:r>
              <a:rPr lang="en-US" sz="2000" dirty="0">
                <a:solidFill>
                  <a:prstClr val="black"/>
                </a:solidFill>
              </a:rPr>
              <a:t>Gift and Estate tax consequences (§2801)</a:t>
            </a:r>
          </a:p>
          <a:p>
            <a:endParaRPr lang="en-US" sz="2150" dirty="0">
              <a:solidFill>
                <a:prstClr val="black"/>
              </a:solidFill>
            </a:endParaRPr>
          </a:p>
          <a:p>
            <a:pPr lvl="1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8FB26B-92B1-392C-F329-C558D5DB1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Expatriates: </a:t>
            </a:r>
            <a:r>
              <a:rPr lang="en-US" sz="1800" dirty="0">
                <a:solidFill>
                  <a:prstClr val="black"/>
                </a:solidFill>
              </a:rPr>
              <a:t>§877A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FCD5A-C3F4-B339-E91B-68F952CDCE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5A78D-30D6-CEB2-2C82-E88F08CB0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5D2E08-B2F0-DEA5-E7EC-EC1FE97224FC}"/>
              </a:ext>
            </a:extLst>
          </p:cNvPr>
          <p:cNvSpPr txBox="1"/>
          <p:nvPr/>
        </p:nvSpPr>
        <p:spPr>
          <a:xfrm>
            <a:off x="1854200" y="-1562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18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46B578-40CE-D2CF-DC97-9A35CBCFC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Tax Policy Goals</a:t>
            </a:r>
          </a:p>
          <a:p>
            <a:pPr lvl="1"/>
            <a:r>
              <a:rPr lang="en-US" sz="2800" dirty="0"/>
              <a:t>Maintain intangible property in the US</a:t>
            </a:r>
          </a:p>
          <a:p>
            <a:pPr lvl="1"/>
            <a:r>
              <a:rPr lang="en-US" sz="2800" dirty="0"/>
              <a:t>Maintain production destined for foreign markets in the US</a:t>
            </a:r>
          </a:p>
          <a:p>
            <a:pPr marL="171450" lvl="1" indent="0">
              <a:buNone/>
            </a:pPr>
            <a:endParaRPr lang="en-US" sz="2800" dirty="0"/>
          </a:p>
          <a:p>
            <a:r>
              <a:rPr lang="en-US" sz="3200" dirty="0"/>
              <a:t>Under </a:t>
            </a:r>
            <a:r>
              <a:rPr lang="en-US" sz="3200" dirty="0">
                <a:solidFill>
                  <a:prstClr val="black"/>
                </a:solidFill>
              </a:rPr>
              <a:t>§250, US corporation can deduct:</a:t>
            </a:r>
          </a:p>
          <a:p>
            <a:pPr lvl="1"/>
            <a:r>
              <a:rPr lang="en-US" sz="2800" dirty="0">
                <a:solidFill>
                  <a:prstClr val="black"/>
                </a:solidFill>
              </a:rPr>
              <a:t>37.5% of FDII (ETR = 13.125%) </a:t>
            </a:r>
          </a:p>
          <a:p>
            <a:pPr lvl="1"/>
            <a:r>
              <a:rPr lang="en-US" sz="2800" dirty="0">
                <a:solidFill>
                  <a:prstClr val="black"/>
                </a:solidFill>
              </a:rPr>
              <a:t>50% of GILTI (ETR = 10.5%)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5DAF01-DCD7-BB32-415B-D98862145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Derived Intangible Income (FDII): </a:t>
            </a:r>
            <a:r>
              <a:rPr lang="en-US" sz="1800" dirty="0">
                <a:solidFill>
                  <a:prstClr val="black"/>
                </a:solidFill>
              </a:rPr>
              <a:t>§250</a:t>
            </a:r>
            <a:r>
              <a:rPr lang="en-US" dirty="0"/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37FBB-1865-062B-86A8-F9AE5A1F86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10DC8-9617-CBCE-CC72-6EC3D39D2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6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7061F0-1F9E-6EDC-52C8-2FA83AD72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How should foreign income, </a:t>
            </a:r>
            <a:r>
              <a:rPr lang="en-US" sz="2400" u="sng" dirty="0"/>
              <a:t>including the income of foreign subsidiaries</a:t>
            </a:r>
            <a:r>
              <a:rPr lang="en-US" sz="2400" dirty="0"/>
              <a:t>, of U.S. persons be taxed?</a:t>
            </a:r>
          </a:p>
          <a:p>
            <a:pPr lvl="1"/>
            <a:r>
              <a:rPr lang="en-US" sz="2250" dirty="0"/>
              <a:t>Same as U.S. income?</a:t>
            </a:r>
          </a:p>
          <a:p>
            <a:pPr lvl="1"/>
            <a:r>
              <a:rPr lang="en-US" sz="2250" dirty="0"/>
              <a:t>Less than U.S. income?</a:t>
            </a:r>
          </a:p>
          <a:p>
            <a:pPr lvl="1"/>
            <a:r>
              <a:rPr lang="en-US" sz="2250" dirty="0"/>
              <a:t>Not at all?</a:t>
            </a:r>
          </a:p>
          <a:p>
            <a:pPr lvl="1"/>
            <a:r>
              <a:rPr lang="en-US" sz="2250" dirty="0"/>
              <a:t>Should we distinguish among the different types of foreign income, e.g., capital gains, interest, operating income?</a:t>
            </a:r>
          </a:p>
          <a:p>
            <a:r>
              <a:rPr lang="en-US" sz="2400" dirty="0"/>
              <a:t>Concerns:</a:t>
            </a:r>
          </a:p>
          <a:p>
            <a:pPr lvl="1"/>
            <a:r>
              <a:rPr lang="en-US" sz="2250" dirty="0"/>
              <a:t>Economic efficiency</a:t>
            </a:r>
          </a:p>
          <a:p>
            <a:pPr lvl="1"/>
            <a:r>
              <a:rPr lang="en-US" sz="2250" dirty="0"/>
              <a:t>Competitiveness vis a vis foreign MNs</a:t>
            </a:r>
          </a:p>
          <a:p>
            <a:pPr lvl="1"/>
            <a:r>
              <a:rPr lang="en-US" sz="2250" dirty="0"/>
              <a:t>National interest concerns</a:t>
            </a:r>
          </a:p>
          <a:p>
            <a:pPr lvl="1"/>
            <a:r>
              <a:rPr lang="en-US" sz="2250" dirty="0"/>
              <a:t>Equity</a:t>
            </a:r>
          </a:p>
          <a:p>
            <a:pPr lvl="1"/>
            <a:r>
              <a:rPr lang="en-US" sz="2250" dirty="0"/>
              <a:t>Administration</a:t>
            </a:r>
          </a:p>
          <a:p>
            <a:pPr lvl="1"/>
            <a:endParaRPr lang="en-US" sz="225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5FE526-1ED2-DE21-5B66-8E5F921A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Overview of issues in International Tax Policy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2D351-6593-8B7D-94DB-A0E13C96DD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C8BBB-687C-B246-CF88-29CB3BF1A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49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B062DD9-A3B8-DAA6-7036-FA94E7047D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800" b="1" dirty="0">
                    <a:solidFill>
                      <a:prstClr val="black"/>
                    </a:solidFill>
                  </a:rPr>
                  <a:t>FDII</a:t>
                </a:r>
                <a:r>
                  <a:rPr lang="en-US" sz="2800" dirty="0">
                    <a:solidFill>
                      <a:prstClr val="black"/>
                    </a:solidFill>
                  </a:rPr>
                  <a:t>: </a:t>
                </a:r>
                <a:endParaRPr lang="en-US" sz="2800" b="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𝑫𝒆𝒆𝒎𝒆𝒅</m:t>
                    </m:r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𝑰𝒏𝒕𝒂𝒏𝒈𝒊𝒃𝒍𝒆</m:t>
                    </m:r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𝑰𝒏𝒄</m:t>
                    </m:r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𝑫𝑰𝑰</m:t>
                    </m:r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 ∗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𝑭𝒐𝒓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𝑫𝒆𝒓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𝑫𝒆𝒅𝒖𝒄𝒕𝒊𝒐𝒏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𝑬𝒍𝒊𝒈𝒊𝒃𝒍𝒆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𝑰𝒏𝒄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𝑭𝑫𝑫𝑬𝑰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𝑫𝒆𝒅𝒖𝒄𝒕𝒊𝒐𝒏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𝑬𝒍𝒊𝒈𝒊𝒃𝒍𝒆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𝑰𝒏𝒄𝒐𝒎𝒆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𝑫𝑬𝑰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b="1" dirty="0">
                  <a:latin typeface="+mn-lt"/>
                </a:endParaRPr>
              </a:p>
              <a:p>
                <a:pPr lvl="1"/>
                <a:endParaRPr lang="en-US" sz="2400" b="1" i="1" dirty="0"/>
              </a:p>
              <a:p>
                <a:pPr lvl="1"/>
                <a:r>
                  <a:rPr lang="en-US" sz="2400" b="1" i="1" dirty="0"/>
                  <a:t>DEI</a:t>
                </a:r>
                <a:r>
                  <a:rPr lang="en-US" sz="2400" b="1" dirty="0"/>
                  <a:t>:</a:t>
                </a:r>
                <a:r>
                  <a:rPr lang="en-US" sz="2400" dirty="0"/>
                  <a:t> Gross income – (subpart F, GILTI, dividends from CFCs) – allocable deductions (</a:t>
                </a:r>
                <a:r>
                  <a:rPr lang="en-US" sz="2400" dirty="0">
                    <a:solidFill>
                      <a:prstClr val="black"/>
                    </a:solidFill>
                  </a:rPr>
                  <a:t>§250(b)(3))</a:t>
                </a:r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b="1" i="1" dirty="0"/>
                  <a:t>FDDEI</a:t>
                </a:r>
                <a:r>
                  <a:rPr lang="en-US" sz="2400" b="1" dirty="0"/>
                  <a:t>:</a:t>
                </a:r>
                <a:r>
                  <a:rPr lang="en-US" sz="2400" dirty="0"/>
                  <a:t>  </a:t>
                </a:r>
              </a:p>
              <a:p>
                <a:pPr lvl="2"/>
                <a:r>
                  <a:rPr lang="en-US" sz="2400" dirty="0"/>
                  <a:t>Property sold to foreign person for foreign use, or </a:t>
                </a:r>
              </a:p>
              <a:p>
                <a:pPr lvl="2"/>
                <a:r>
                  <a:rPr lang="en-US" sz="2400" dirty="0"/>
                  <a:t>Foreign services provided to any person or with respect to property not located in the US (</a:t>
                </a:r>
                <a:r>
                  <a:rPr lang="en-US" sz="2400" dirty="0">
                    <a:solidFill>
                      <a:prstClr val="black"/>
                    </a:solidFill>
                  </a:rPr>
                  <a:t>§250(b)(4))</a:t>
                </a:r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b="1" i="1" dirty="0"/>
                  <a:t>DII:</a:t>
                </a:r>
                <a:r>
                  <a:rPr lang="en-US" sz="2400" i="1" dirty="0"/>
                  <a:t> DEI – (deemed tangible income return (DTIR)) </a:t>
                </a:r>
                <a:r>
                  <a:rPr lang="en-US" sz="2400" dirty="0"/>
                  <a:t>(</a:t>
                </a:r>
                <a:r>
                  <a:rPr lang="en-US" sz="2400" dirty="0">
                    <a:solidFill>
                      <a:prstClr val="black"/>
                    </a:solidFill>
                  </a:rPr>
                  <a:t>§250(b)(2))</a:t>
                </a:r>
                <a:endParaRPr lang="en-US" sz="2400" i="1" dirty="0"/>
              </a:p>
              <a:p>
                <a:pPr lvl="2"/>
                <a:r>
                  <a:rPr lang="en-US" sz="2400" i="1" dirty="0"/>
                  <a:t>DTIR = 10% * Qualified business assets (QBAI) </a:t>
                </a:r>
              </a:p>
              <a:p>
                <a:pPr lvl="3"/>
                <a:r>
                  <a:rPr lang="en-US" sz="2250" i="1" dirty="0"/>
                  <a:t>QBAI = Tangible business assets (using AB)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B062DD9-A3B8-DAA6-7036-FA94E7047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0" t="-1747" r="-1049" b="-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A105DDC-54AA-CB54-9442-B22150793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Derived Intangible Income (FDII): </a:t>
            </a:r>
            <a:r>
              <a:rPr lang="en-US" sz="1800" dirty="0">
                <a:solidFill>
                  <a:prstClr val="black"/>
                </a:solidFill>
              </a:rPr>
              <a:t>§250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6574D-7DB4-EE8B-9DB7-D638B9609C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D9542-0741-AB3B-F568-AC5912B28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419656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09D4313-EB57-FC05-AEC0-811283539F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USCo manufactures property for sale to US and foreign customers.  Assume that it has no foreign operations and therefore no subpart F or GILTI. </a:t>
                </a:r>
              </a:p>
              <a:p>
                <a:pPr lvl="1"/>
                <a:r>
                  <a:rPr lang="en-US" sz="2000" dirty="0"/>
                  <a:t>QBAI = $1.2MM</a:t>
                </a:r>
              </a:p>
              <a:p>
                <a:pPr lvl="1"/>
                <a:r>
                  <a:rPr lang="en-US" sz="2000" dirty="0"/>
                  <a:t>100K sales to US customers (20K allocable expenses) </a:t>
                </a:r>
              </a:p>
              <a:p>
                <a:pPr lvl="1"/>
                <a:r>
                  <a:rPr lang="en-US" sz="2000" dirty="0"/>
                  <a:t>300K sales to foreign customers (60K allocable expenses)</a:t>
                </a:r>
              </a:p>
              <a:p>
                <a:pPr lvl="1"/>
                <a:r>
                  <a:rPr lang="en-US" sz="2000" dirty="0" err="1"/>
                  <a:t>USCo’s</a:t>
                </a:r>
                <a:r>
                  <a:rPr lang="en-US" sz="2000" dirty="0"/>
                  <a:t> gross income</a:t>
                </a:r>
              </a:p>
              <a:p>
                <a:pPr lvl="2"/>
                <a:r>
                  <a:rPr lang="en-US" sz="2000" dirty="0"/>
                  <a:t>400k (sales) – 80k (expenses)</a:t>
                </a:r>
              </a:p>
              <a:p>
                <a:pPr lvl="1"/>
                <a:r>
                  <a:rPr lang="en-US" sz="2000" b="1" dirty="0"/>
                  <a:t>DEI</a:t>
                </a:r>
                <a:r>
                  <a:rPr lang="en-US" sz="2000" dirty="0"/>
                  <a:t>: 320K</a:t>
                </a:r>
              </a:p>
              <a:p>
                <a:pPr lvl="1"/>
                <a:r>
                  <a:rPr lang="en-US" sz="2000" b="1" dirty="0"/>
                  <a:t>FDDEI:</a:t>
                </a:r>
                <a:r>
                  <a:rPr lang="en-US" sz="2000" dirty="0"/>
                  <a:t> 240k (300K – 60K)</a:t>
                </a:r>
              </a:p>
              <a:p>
                <a:pPr lvl="1"/>
                <a:r>
                  <a:rPr lang="en-US" sz="2000" b="1" dirty="0"/>
                  <a:t>DTIR</a:t>
                </a:r>
                <a:r>
                  <a:rPr lang="en-US" sz="2000"/>
                  <a:t>: 120K </a:t>
                </a:r>
                <a:r>
                  <a:rPr lang="en-US" sz="2000" dirty="0"/>
                  <a:t>(1.2MM * 10%)</a:t>
                </a:r>
              </a:p>
              <a:p>
                <a:pPr lvl="1"/>
                <a:r>
                  <a:rPr lang="en-US" sz="2000" b="1" dirty="0"/>
                  <a:t>DII: </a:t>
                </a:r>
                <a:r>
                  <a:rPr lang="en-US" sz="2000" dirty="0"/>
                  <a:t>200K (320K – 120K)</a:t>
                </a:r>
              </a:p>
              <a:p>
                <a:r>
                  <a:rPr lang="en-US" sz="2000" b="1" dirty="0">
                    <a:solidFill>
                      <a:prstClr val="black"/>
                    </a:solidFill>
                  </a:rPr>
                  <a:t>FDII: </a:t>
                </a:r>
                <a:endParaRPr lang="en-US" sz="2000" b="1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𝟐𝟎𝟎</m:t>
                    </m:r>
                    <m:r>
                      <a:rPr 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𝟐𝟒𝟎</m:t>
                        </m:r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𝟑𝟐𝟎</m:t>
                        </m:r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400" dirty="0"/>
                  <a:t> = 150K</a:t>
                </a:r>
              </a:p>
              <a:p>
                <a:pPr lvl="1"/>
                <a:r>
                  <a:rPr lang="en-US" sz="2400" dirty="0"/>
                  <a:t>FDII deduction: 37.5% * 150K = 56.25K</a:t>
                </a:r>
              </a:p>
              <a:p>
                <a:pPr lvl="1"/>
                <a:r>
                  <a:rPr lang="en-US" sz="2400" dirty="0"/>
                  <a:t>ETR on FDII = 21%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𝟏𝟓𝟎</m:t>
                        </m:r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𝟓𝟔</m:t>
                        </m:r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𝟐𝟓</m:t>
                        </m:r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𝟏𝟓𝟎</m:t>
                        </m:r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400" dirty="0"/>
                  <a:t> = 13.125%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09D4313-EB57-FC05-AEC0-811283539F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310" r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FF07A76-587E-1228-74A2-DAE83B59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FDII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51601-C437-1D4A-A20E-9144F3D50E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9558B-2937-14D3-B264-C5229242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39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EC9BFA-0010-C2C2-427A-5B5C6A096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If free movement of capital is permitted, investors will allocate capital to where it can receive the highest risk-adjusted return.  </a:t>
            </a:r>
          </a:p>
          <a:p>
            <a:endParaRPr lang="en-US" sz="2800" dirty="0"/>
          </a:p>
          <a:p>
            <a:r>
              <a:rPr lang="en-US" sz="2800" dirty="0"/>
              <a:t>Where either the residence or source country (or both) imposes taxes on those returns, the movement of capital, national tax revenues, and national welfare can be affected.</a:t>
            </a:r>
          </a:p>
          <a:p>
            <a:endParaRPr lang="en-US" sz="2800" dirty="0"/>
          </a:p>
          <a:p>
            <a:r>
              <a:rPr lang="en-US" sz="2800" dirty="0"/>
              <a:t>Which principles should guide legislators in formulating international tax policy?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5A77E8-FAE5-EC8D-72B7-46A0854DF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Theories of Taxing International Income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B9604-5AE4-BB83-6C83-B4B8967B49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F73FD-C4E7-9A7B-08B6-D0321FEE2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Tax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88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2E1C26-95D8-CBEB-FCA5-5E89F319B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three traditional principles or theories of taxing international income are:</a:t>
            </a:r>
          </a:p>
          <a:p>
            <a:pPr lvl="1"/>
            <a:r>
              <a:rPr lang="en-US" sz="2650" dirty="0"/>
              <a:t>(1) Capital Export Neutrality (CEN)</a:t>
            </a:r>
          </a:p>
          <a:p>
            <a:pPr lvl="1"/>
            <a:r>
              <a:rPr lang="en-US" sz="2650" dirty="0"/>
              <a:t>(2) Capital Import Neutrality (CIN) and </a:t>
            </a:r>
          </a:p>
          <a:p>
            <a:pPr lvl="1"/>
            <a:r>
              <a:rPr lang="en-US" sz="2650" dirty="0"/>
              <a:t>(3) National Neutrality (NN).  </a:t>
            </a:r>
          </a:p>
          <a:p>
            <a:endParaRPr lang="en-US" sz="2800" dirty="0"/>
          </a:p>
          <a:p>
            <a:r>
              <a:rPr lang="en-US" sz="2800" dirty="0"/>
              <a:t>Proponents claim that each best achieves one or more of the following goals:  </a:t>
            </a:r>
          </a:p>
          <a:p>
            <a:pPr lvl="1"/>
            <a:r>
              <a:rPr lang="en-US" sz="2650" dirty="0"/>
              <a:t>economic efficiency </a:t>
            </a:r>
          </a:p>
          <a:p>
            <a:pPr lvl="1"/>
            <a:r>
              <a:rPr lang="en-US" sz="2650" dirty="0"/>
              <a:t>equity</a:t>
            </a:r>
          </a:p>
          <a:p>
            <a:pPr lvl="1"/>
            <a:r>
              <a:rPr lang="en-US" sz="2650" dirty="0"/>
              <a:t>growth and </a:t>
            </a:r>
          </a:p>
          <a:p>
            <a:pPr lvl="1"/>
            <a:r>
              <a:rPr lang="en-US" sz="2650" dirty="0"/>
              <a:t>simplicity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ED376F-B1C0-13E4-97C7-4F99A951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Taxing international Income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31AEB-8E05-EC06-C996-353711AB05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78FD1-E88A-2E0A-D5CE-D68170732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0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4BCCF4-EF54-36F9-69DE-514B7EF87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Under CEN, for residents of the same country, income is taxed at the same rate wherever the income is earned, and a credit is given for foreign taxes.  </a:t>
            </a:r>
          </a:p>
          <a:p>
            <a:r>
              <a:rPr lang="en-US" sz="2800" dirty="0"/>
              <a:t>This is referred to as </a:t>
            </a:r>
            <a:r>
              <a:rPr lang="en-US" sz="2800" i="1" dirty="0"/>
              <a:t>residence basis taxation.</a:t>
            </a:r>
            <a:r>
              <a:rPr lang="en-US" sz="2800" dirty="0"/>
              <a:t>  </a:t>
            </a:r>
          </a:p>
          <a:p>
            <a:r>
              <a:rPr lang="en-US" sz="2800" dirty="0"/>
              <a:t>CEN ensures that taxes play no role in the investment decisions of US firms; capital flows to where it receives its highest pre-tax risk-adjusted return.</a:t>
            </a:r>
          </a:p>
          <a:p>
            <a:r>
              <a:rPr lang="en-US" sz="2800" dirty="0"/>
              <a:t>Relationship between pre-tax and after-tax returns is preserved.   </a:t>
            </a:r>
          </a:p>
          <a:p>
            <a:r>
              <a:rPr lang="en-US" sz="2800" dirty="0"/>
              <a:t>CEN promotes worldwide economic efficiency and equity.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865F25-6F83-B650-3E5D-39473CED6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Capital Export Neutrality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C1975-D16C-05E9-08D6-EA98662D4A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F076-5390-BCD1-3348-5C520E15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92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DBC4B7-E9A7-8842-5AD6-97EA7E272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1262063"/>
            <a:endParaRPr lang="en-US" sz="2400" dirty="0">
              <a:latin typeface="+mn-lt"/>
            </a:endParaRPr>
          </a:p>
          <a:p>
            <a:pPr defTabSz="1262063"/>
            <a:r>
              <a:rPr lang="en-US" sz="2400" dirty="0">
                <a:latin typeface="+mn-lt"/>
              </a:rPr>
              <a:t>$1M investment promises 10% return in the US and Hungary.  Hungarian taxes are 9% and US taxes are 21%.  CEN ensures that if pre-tax rates of return are equal, after-tax rates of return will also be equal.</a:t>
            </a:r>
          </a:p>
          <a:p>
            <a:pPr marL="0" indent="0" defTabSz="1262063" eaLnBrk="1" hangingPunct="1">
              <a:buFontTx/>
              <a:buNone/>
            </a:pPr>
            <a:endParaRPr lang="en-US" sz="1800" dirty="0">
              <a:latin typeface="+mn-lt"/>
            </a:endParaRPr>
          </a:p>
          <a:p>
            <a:pPr marL="0" indent="0" defTabSz="1262063" eaLnBrk="1" hangingPunct="1">
              <a:buFontTx/>
              <a:buNone/>
            </a:pPr>
            <a:endParaRPr lang="en-US" sz="2000" dirty="0">
              <a:latin typeface="+mn-lt"/>
            </a:endParaRPr>
          </a:p>
          <a:p>
            <a:pPr marL="0" indent="0" defTabSz="1262063" eaLnBrk="1" hangingPunct="1">
              <a:buFontTx/>
              <a:buNone/>
            </a:pPr>
            <a:r>
              <a:rPr lang="en-US" sz="2000" dirty="0">
                <a:latin typeface="+mn-lt"/>
              </a:rPr>
              <a:t>	</a:t>
            </a:r>
            <a:r>
              <a:rPr lang="en-US" sz="2400" dirty="0">
                <a:latin typeface="+mn-lt"/>
              </a:rPr>
              <a:t>	</a:t>
            </a:r>
            <a:r>
              <a:rPr lang="en-US" sz="2400" b="1" u="sng" dirty="0">
                <a:latin typeface="+mn-lt"/>
              </a:rPr>
              <a:t>Invest US</a:t>
            </a:r>
            <a:r>
              <a:rPr lang="en-US" sz="2400" dirty="0">
                <a:latin typeface="+mn-lt"/>
              </a:rPr>
              <a:t>		</a:t>
            </a:r>
            <a:r>
              <a:rPr lang="en-US" sz="2400" b="1" u="sng" dirty="0">
                <a:latin typeface="+mn-lt"/>
              </a:rPr>
              <a:t>Invest Hungary</a:t>
            </a:r>
          </a:p>
          <a:p>
            <a:pPr marL="0" indent="0" defTabSz="1262063" eaLnBrk="1" hangingPunct="1">
              <a:buFontTx/>
              <a:buNone/>
            </a:pPr>
            <a:r>
              <a:rPr lang="en-US" sz="2400" dirty="0">
                <a:latin typeface="+mn-lt"/>
              </a:rPr>
              <a:t>Income		100k		100k</a:t>
            </a:r>
          </a:p>
          <a:p>
            <a:pPr marL="0" indent="0" defTabSz="1262063" eaLnBrk="1" hangingPunct="1">
              <a:buFontTx/>
              <a:buNone/>
            </a:pPr>
            <a:r>
              <a:rPr lang="en-US" sz="2400" dirty="0">
                <a:latin typeface="+mn-lt"/>
              </a:rPr>
              <a:t>For. Taxes	 	0		(9k)</a:t>
            </a:r>
          </a:p>
          <a:p>
            <a:pPr marL="0" indent="0" defTabSz="1262063" eaLnBrk="1" hangingPunct="1">
              <a:buFontTx/>
              <a:buNone/>
            </a:pPr>
            <a:r>
              <a:rPr lang="en-US" sz="2400" dirty="0">
                <a:latin typeface="+mn-lt"/>
              </a:rPr>
              <a:t>US Taxes	 	(21k)		</a:t>
            </a:r>
            <a:r>
              <a:rPr lang="en-US" sz="2400">
                <a:latin typeface="+mn-lt"/>
              </a:rPr>
              <a:t>(12k</a:t>
            </a:r>
            <a:r>
              <a:rPr lang="en-US" sz="2400" dirty="0">
                <a:latin typeface="+mn-lt"/>
              </a:rPr>
              <a:t>) [21k-9k FTC]</a:t>
            </a:r>
          </a:p>
          <a:p>
            <a:pPr marL="0" indent="0" defTabSz="1262063" eaLnBrk="1" hangingPunct="1">
              <a:buFontTx/>
              <a:buNone/>
            </a:pPr>
            <a:r>
              <a:rPr lang="en-US" sz="2400" dirty="0">
                <a:latin typeface="+mn-lt"/>
              </a:rPr>
              <a:t>After-tax Inc	79k		 79k</a:t>
            </a:r>
          </a:p>
          <a:p>
            <a:pPr marL="0" indent="0" defTabSz="1262063" eaLnBrk="1" hangingPunct="1">
              <a:buFontTx/>
              <a:buNone/>
            </a:pPr>
            <a:r>
              <a:rPr lang="en-US" sz="2400" dirty="0">
                <a:latin typeface="+mn-lt"/>
              </a:rPr>
              <a:t>After-tax ROR	7.9%		7.9%</a:t>
            </a:r>
            <a:endParaRPr lang="en-US" sz="2000" dirty="0"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D3B64C-DF19-4644-1B5A-E64D5DD26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Capital Export Neutrality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5F740-06FE-4AD7-1A3C-24B585EF53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0946C-6866-35D9-86A1-A29BB1C7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3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A67CB9-592F-867D-41A6-253287413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Under CIN, capital income arising in one country is taxed at the same rate regardless of the residence of the investor.  This is generally achieved by the </a:t>
            </a:r>
            <a:r>
              <a:rPr lang="en-US" sz="2400" u="sng" dirty="0"/>
              <a:t>residence country exempting foreign source income entirely from tax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Some argue that CIN improves the competitiveness of US multinationals who compete with foreign multinationals from countries whose tax laws reflect CIN principles.</a:t>
            </a:r>
          </a:p>
          <a:p>
            <a:endParaRPr lang="en-US" sz="2400" dirty="0"/>
          </a:p>
          <a:p>
            <a:r>
              <a:rPr lang="en-US" sz="2400" dirty="0"/>
              <a:t>CIN may result in an inefficient allocation of capital.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FE356E-B62C-1FA4-18DD-7A2E516DA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 Import Neutrality (CIN)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FF0D1-B90E-C157-5E3D-F67D1CE404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62DF9-98FB-E102-C730-5C13CD713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7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AFAD0C-768F-729D-EE6A-AA009B3CF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+mn-lt"/>
              </a:rPr>
              <a:t>$</a:t>
            </a:r>
            <a:r>
              <a:rPr lang="en-US" sz="3200" dirty="0">
                <a:latin typeface="+mn-lt"/>
              </a:rPr>
              <a:t>1M investment offers return of 11% in US and 10% in Hungary.  Hungarian income is taxed at </a:t>
            </a:r>
            <a:r>
              <a:rPr lang="en-US" sz="2800" dirty="0">
                <a:latin typeface="+mn-lt"/>
              </a:rPr>
              <a:t>9</a:t>
            </a:r>
            <a:r>
              <a:rPr lang="en-US" sz="3200" dirty="0">
                <a:latin typeface="+mn-lt"/>
              </a:rPr>
              <a:t>% by Hungary, but it is exempt from US tax</a:t>
            </a:r>
            <a:r>
              <a:rPr lang="en-US" sz="2800" dirty="0">
                <a:latin typeface="+mn-lt"/>
              </a:rPr>
              <a:t>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2800" dirty="0">
              <a:latin typeface="+mn-lt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+mn-lt"/>
              </a:rPr>
              <a:t>		</a:t>
            </a:r>
            <a:r>
              <a:rPr lang="en-US" sz="2800" b="1" u="sng" dirty="0">
                <a:latin typeface="+mn-lt"/>
              </a:rPr>
              <a:t>US Investment</a:t>
            </a:r>
            <a:r>
              <a:rPr lang="en-US" sz="2800" b="1" dirty="0">
                <a:latin typeface="+mn-lt"/>
              </a:rPr>
              <a:t>		</a:t>
            </a:r>
            <a:r>
              <a:rPr lang="en-US" sz="2800" b="1" u="sng" dirty="0">
                <a:latin typeface="+mn-lt"/>
              </a:rPr>
              <a:t>Hungary Investment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+mn-lt"/>
              </a:rPr>
              <a:t>Income		  110k				100k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+mn-lt"/>
              </a:rPr>
              <a:t>US Tax		  (23.1k)				  0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+mn-lt"/>
              </a:rPr>
              <a:t>For Tax	   	   0 		  			(9k)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+mn-lt"/>
              </a:rPr>
              <a:t>After-tax Inc.	   86.9k				91k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+mn-lt"/>
              </a:rPr>
              <a:t>After-tax ROR	   8.69%				9.1%</a:t>
            </a:r>
            <a:endParaRPr lang="en-US" dirty="0"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843B4B-2A53-99B3-B8A3-12C0D1714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Capital Import Neutrality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3F6DE-DC02-FC93-206F-753933B691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4CAF6-DEE2-1ADD-0EDD-BA74968A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43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DCA236-A8B3-7489-B9EE-ABFBF1BF1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 eaLnBrk="1" hangingPunct="1"/>
            <a:r>
              <a:rPr lang="en-US" sz="2800" dirty="0">
                <a:latin typeface="+mn-lt"/>
              </a:rPr>
              <a:t>Under NN, the residence country does not cede tax jurisdiction over foreign source income to the source country.</a:t>
            </a:r>
          </a:p>
          <a:p>
            <a:pPr marL="347663" indent="-347663" eaLnBrk="1" hangingPunct="1"/>
            <a:r>
              <a:rPr lang="en-US" sz="2800" dirty="0">
                <a:latin typeface="+mn-lt"/>
              </a:rPr>
              <a:t>The residence country allows a </a:t>
            </a:r>
            <a:r>
              <a:rPr lang="en-US" sz="2800" u="sng" dirty="0">
                <a:latin typeface="+mn-lt"/>
              </a:rPr>
              <a:t>deduction</a:t>
            </a:r>
            <a:r>
              <a:rPr lang="en-US" sz="2800" dirty="0">
                <a:latin typeface="+mn-lt"/>
              </a:rPr>
              <a:t> and </a:t>
            </a:r>
            <a:r>
              <a:rPr lang="en-US" sz="2800" u="sng" dirty="0">
                <a:latin typeface="+mn-lt"/>
              </a:rPr>
              <a:t>not a credit</a:t>
            </a:r>
            <a:r>
              <a:rPr lang="en-US" sz="2800" dirty="0">
                <a:latin typeface="+mn-lt"/>
              </a:rPr>
              <a:t> for foreign income taxes.</a:t>
            </a:r>
          </a:p>
          <a:p>
            <a:pPr marL="347663" indent="-347663" eaLnBrk="1" hangingPunct="1"/>
            <a:r>
              <a:rPr lang="en-US" sz="2800" dirty="0">
                <a:latin typeface="+mn-lt"/>
              </a:rPr>
              <a:t>Foreign investment is penalized, since it will only be made if the return after foreign tax (but before US tax) equals or exceeds the before-tax return on US investment.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9A8404-1D4C-9046-3E22-E13B76F7C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National Neutrality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2542E-F3F3-6BD9-61E7-CF5B3F3ACD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CAA2E-5761-0454-0917-56AE96122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13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A107A376566F4090074DCDC5ED91DF" ma:contentTypeVersion="14" ma:contentTypeDescription="Create a new document." ma:contentTypeScope="" ma:versionID="355496d53b48951c1c2360cf12630e2f">
  <xsd:schema xmlns:xsd="http://www.w3.org/2001/XMLSchema" xmlns:xs="http://www.w3.org/2001/XMLSchema" xmlns:p="http://schemas.microsoft.com/office/2006/metadata/properties" xmlns:ns3="dee7606c-638d-4687-a004-8de278f93ba2" xmlns:ns4="f450584a-cb59-46a6-8009-931c1e5e40a6" targetNamespace="http://schemas.microsoft.com/office/2006/metadata/properties" ma:root="true" ma:fieldsID="cde13c9cc2618a69b6b012c7e41fbbcd" ns3:_="" ns4:_="">
    <xsd:import namespace="dee7606c-638d-4687-a004-8de278f93ba2"/>
    <xsd:import namespace="f450584a-cb59-46a6-8009-931c1e5e40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e7606c-638d-4687-a004-8de278f93b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50584a-cb59-46a6-8009-931c1e5e40a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D1F03B-E9A0-48B0-B215-FC2405F469FA}">
  <ds:schemaRefs>
    <ds:schemaRef ds:uri="http://schemas.microsoft.com/office/2006/documentManagement/types"/>
    <ds:schemaRef ds:uri="dee7606c-638d-4687-a004-8de278f93ba2"/>
    <ds:schemaRef ds:uri="http://schemas.microsoft.com/office/2006/metadata/properties"/>
    <ds:schemaRef ds:uri="http://schemas.microsoft.com/office/infopath/2007/PartnerControls"/>
    <ds:schemaRef ds:uri="http://purl.org/dc/terms/"/>
    <ds:schemaRef ds:uri="http://www.w3.org/XML/1998/namespace"/>
    <ds:schemaRef ds:uri="http://schemas.openxmlformats.org/package/2006/metadata/core-properties"/>
    <ds:schemaRef ds:uri="f450584a-cb59-46a6-8009-931c1e5e40a6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94C14C0-093B-4675-8A45-6B5D722557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F63C01-6E76-4AA3-A56A-4B7843AD64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e7606c-638d-4687-a004-8de278f93ba2"/>
    <ds:schemaRef ds:uri="f450584a-cb59-46a6-8009-931c1e5e40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9343</TotalTime>
  <Words>1820</Words>
  <Application>Microsoft Macintosh PowerPoint</Application>
  <PresentationFormat>On-screen Show (4:3)</PresentationFormat>
  <Paragraphs>253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NSimSun</vt:lpstr>
      <vt:lpstr>Arial</vt:lpstr>
      <vt:lpstr>Calibri</vt:lpstr>
      <vt:lpstr>Cambria Math</vt:lpstr>
      <vt:lpstr>Courier New</vt:lpstr>
      <vt:lpstr>Times New Roman</vt:lpstr>
      <vt:lpstr>Wingdings</vt:lpstr>
      <vt:lpstr>Wingdings 2</vt:lpstr>
      <vt:lpstr>CG Body - Standard</vt:lpstr>
      <vt:lpstr>An Overview of U.S. International Tax Policy</vt:lpstr>
      <vt:lpstr>Overview of issues in International Tax Policy</vt:lpstr>
      <vt:lpstr>Overview of Theories of Taxing International Income</vt:lpstr>
      <vt:lpstr>Taxing international Income</vt:lpstr>
      <vt:lpstr>Capital Export Neutrality</vt:lpstr>
      <vt:lpstr>Capital Export Neutrality</vt:lpstr>
      <vt:lpstr>Capital Import Neutrality (CIN)</vt:lpstr>
      <vt:lpstr>Capital Import Neutrality </vt:lpstr>
      <vt:lpstr>National Neutrality</vt:lpstr>
      <vt:lpstr>National Neutrality Example</vt:lpstr>
      <vt:lpstr>Capital Ownership Neutrality</vt:lpstr>
      <vt:lpstr>Where are we now?</vt:lpstr>
      <vt:lpstr>Foreign Income of Foreign Subsidiaries:  Before TCJA</vt:lpstr>
      <vt:lpstr>Google’s ETR (Pre-TCJA)</vt:lpstr>
      <vt:lpstr>Where are we now?</vt:lpstr>
      <vt:lpstr>Section 911: Foreign Earned Income and Housing Cost Exclusion </vt:lpstr>
      <vt:lpstr>Housing Cost Amount</vt:lpstr>
      <vt:lpstr>Expatriates: §877A</vt:lpstr>
      <vt:lpstr>Foreign Derived Intangible Income (FDII): §250  </vt:lpstr>
      <vt:lpstr>Foreign Derived Intangible Income (FDII): §250 </vt:lpstr>
      <vt:lpstr>FDII Example</vt:lpstr>
    </vt:vector>
  </TitlesOfParts>
  <Company>Fordham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XPUser</dc:creator>
  <cp:lastModifiedBy>Jeffrey M. Colon</cp:lastModifiedBy>
  <cp:revision>151</cp:revision>
  <dcterms:created xsi:type="dcterms:W3CDTF">2006-01-20T19:34:26Z</dcterms:created>
  <dcterms:modified xsi:type="dcterms:W3CDTF">2023-03-24T21:01:09Z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0x0101006FA107A376566F4090074DCDC5ED91DF</vt:lpwstr>
  </property>
</Properties>
</file>