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39"/>
  </p:notesMasterIdLst>
  <p:handoutMasterIdLst>
    <p:handoutMasterId r:id="rId40"/>
  </p:handoutMasterIdLst>
  <p:sldIdLst>
    <p:sldId id="257" r:id="rId2"/>
    <p:sldId id="258" r:id="rId3"/>
    <p:sldId id="259" r:id="rId4"/>
    <p:sldId id="260" r:id="rId5"/>
    <p:sldId id="263" r:id="rId6"/>
    <p:sldId id="261" r:id="rId7"/>
    <p:sldId id="287" r:id="rId8"/>
    <p:sldId id="262" r:id="rId9"/>
    <p:sldId id="264" r:id="rId10"/>
    <p:sldId id="265" r:id="rId11"/>
    <p:sldId id="291" r:id="rId12"/>
    <p:sldId id="292" r:id="rId13"/>
    <p:sldId id="293" r:id="rId14"/>
    <p:sldId id="266" r:id="rId15"/>
    <p:sldId id="294" r:id="rId16"/>
    <p:sldId id="295" r:id="rId17"/>
    <p:sldId id="296" r:id="rId18"/>
    <p:sldId id="297" r:id="rId19"/>
    <p:sldId id="298" r:id="rId20"/>
    <p:sldId id="299" r:id="rId21"/>
    <p:sldId id="300" r:id="rId22"/>
    <p:sldId id="301" r:id="rId23"/>
    <p:sldId id="302" r:id="rId24"/>
    <p:sldId id="303" r:id="rId25"/>
    <p:sldId id="305" r:id="rId26"/>
    <p:sldId id="318" r:id="rId27"/>
    <p:sldId id="307" r:id="rId28"/>
    <p:sldId id="308" r:id="rId29"/>
    <p:sldId id="309" r:id="rId30"/>
    <p:sldId id="310" r:id="rId31"/>
    <p:sldId id="311" r:id="rId32"/>
    <p:sldId id="312" r:id="rId33"/>
    <p:sldId id="313" r:id="rId34"/>
    <p:sldId id="314" r:id="rId35"/>
    <p:sldId id="315" r:id="rId36"/>
    <p:sldId id="317" r:id="rId37"/>
    <p:sldId id="316" r:id="rId38"/>
  </p:sldIdLst>
  <p:sldSz cx="9144000" cy="6858000" type="screen4x3"/>
  <p:notesSz cx="6858000" cy="9180513"/>
  <p:defaultTextStyle>
    <a:defPPr>
      <a:defRPr lang="en-US"/>
    </a:defPPr>
    <a:lvl1pPr algn="l" rtl="0" fontAlgn="base">
      <a:spcBef>
        <a:spcPct val="0"/>
      </a:spcBef>
      <a:spcAft>
        <a:spcPct val="0"/>
      </a:spcAft>
      <a:defRPr sz="2400" b="1" kern="1200">
        <a:solidFill>
          <a:schemeClr val="tx1"/>
        </a:solidFill>
        <a:latin typeface="Verdana" charset="0"/>
        <a:ea typeface="ＭＳ Ｐゴシック" charset="0"/>
        <a:cs typeface="+mn-cs"/>
      </a:defRPr>
    </a:lvl1pPr>
    <a:lvl2pPr marL="457200" algn="l" rtl="0" fontAlgn="base">
      <a:spcBef>
        <a:spcPct val="0"/>
      </a:spcBef>
      <a:spcAft>
        <a:spcPct val="0"/>
      </a:spcAft>
      <a:defRPr sz="2400" b="1" kern="1200">
        <a:solidFill>
          <a:schemeClr val="tx1"/>
        </a:solidFill>
        <a:latin typeface="Verdana" charset="0"/>
        <a:ea typeface="ＭＳ Ｐゴシック" charset="0"/>
        <a:cs typeface="+mn-cs"/>
      </a:defRPr>
    </a:lvl2pPr>
    <a:lvl3pPr marL="914400" algn="l" rtl="0" fontAlgn="base">
      <a:spcBef>
        <a:spcPct val="0"/>
      </a:spcBef>
      <a:spcAft>
        <a:spcPct val="0"/>
      </a:spcAft>
      <a:defRPr sz="2400" b="1" kern="1200">
        <a:solidFill>
          <a:schemeClr val="tx1"/>
        </a:solidFill>
        <a:latin typeface="Verdana" charset="0"/>
        <a:ea typeface="ＭＳ Ｐゴシック" charset="0"/>
        <a:cs typeface="+mn-cs"/>
      </a:defRPr>
    </a:lvl3pPr>
    <a:lvl4pPr marL="1371600" algn="l" rtl="0" fontAlgn="base">
      <a:spcBef>
        <a:spcPct val="0"/>
      </a:spcBef>
      <a:spcAft>
        <a:spcPct val="0"/>
      </a:spcAft>
      <a:defRPr sz="2400" b="1" kern="1200">
        <a:solidFill>
          <a:schemeClr val="tx1"/>
        </a:solidFill>
        <a:latin typeface="Verdana" charset="0"/>
        <a:ea typeface="ＭＳ Ｐゴシック" charset="0"/>
        <a:cs typeface="+mn-cs"/>
      </a:defRPr>
    </a:lvl4pPr>
    <a:lvl5pPr marL="1828800" algn="l" rtl="0" fontAlgn="base">
      <a:spcBef>
        <a:spcPct val="0"/>
      </a:spcBef>
      <a:spcAft>
        <a:spcPct val="0"/>
      </a:spcAft>
      <a:defRPr sz="2400" b="1" kern="1200">
        <a:solidFill>
          <a:schemeClr val="tx1"/>
        </a:solidFill>
        <a:latin typeface="Verdana" charset="0"/>
        <a:ea typeface="ＭＳ Ｐゴシック" charset="0"/>
        <a:cs typeface="+mn-cs"/>
      </a:defRPr>
    </a:lvl5pPr>
    <a:lvl6pPr marL="2286000" algn="l" defTabSz="457200" rtl="0" eaLnBrk="1" latinLnBrk="0" hangingPunct="1">
      <a:defRPr sz="2400" b="1" kern="1200">
        <a:solidFill>
          <a:schemeClr val="tx1"/>
        </a:solidFill>
        <a:latin typeface="Verdana" charset="0"/>
        <a:ea typeface="ＭＳ Ｐゴシック" charset="0"/>
        <a:cs typeface="+mn-cs"/>
      </a:defRPr>
    </a:lvl6pPr>
    <a:lvl7pPr marL="2743200" algn="l" defTabSz="457200" rtl="0" eaLnBrk="1" latinLnBrk="0" hangingPunct="1">
      <a:defRPr sz="2400" b="1" kern="1200">
        <a:solidFill>
          <a:schemeClr val="tx1"/>
        </a:solidFill>
        <a:latin typeface="Verdana" charset="0"/>
        <a:ea typeface="ＭＳ Ｐゴシック" charset="0"/>
        <a:cs typeface="+mn-cs"/>
      </a:defRPr>
    </a:lvl7pPr>
    <a:lvl8pPr marL="3200400" algn="l" defTabSz="457200" rtl="0" eaLnBrk="1" latinLnBrk="0" hangingPunct="1">
      <a:defRPr sz="2400" b="1" kern="1200">
        <a:solidFill>
          <a:schemeClr val="tx1"/>
        </a:solidFill>
        <a:latin typeface="Verdana" charset="0"/>
        <a:ea typeface="ＭＳ Ｐゴシック" charset="0"/>
        <a:cs typeface="+mn-cs"/>
      </a:defRPr>
    </a:lvl8pPr>
    <a:lvl9pPr marL="3657600" algn="l" defTabSz="457200" rtl="0" eaLnBrk="1" latinLnBrk="0" hangingPunct="1">
      <a:defRPr sz="2400" b="1" kern="1200">
        <a:solidFill>
          <a:schemeClr val="tx1"/>
        </a:solidFill>
        <a:latin typeface="Verdan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202E0-85BF-4E40-A16C-DEDB963CAD3B}" v="276" dt="2022-01-28T14:26:45.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5" autoAdjust="0"/>
    <p:restoredTop sz="96166" autoAdjust="0"/>
  </p:normalViewPr>
  <p:slideViewPr>
    <p:cSldViewPr>
      <p:cViewPr varScale="1">
        <p:scale>
          <a:sx n="145" d="100"/>
          <a:sy n="145" d="100"/>
        </p:scale>
        <p:origin x="184" y="14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61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slide" Target="slides/slide29.xml"/><Relationship Id="rId7" Type="http://schemas.openxmlformats.org/officeDocument/2006/relationships/slide" Target="slides/slide33.xml"/><Relationship Id="rId2" Type="http://schemas.openxmlformats.org/officeDocument/2006/relationships/slide" Target="slides/slide28.xml"/><Relationship Id="rId1" Type="http://schemas.openxmlformats.org/officeDocument/2006/relationships/slide" Target="slides/slide27.xml"/><Relationship Id="rId6" Type="http://schemas.openxmlformats.org/officeDocument/2006/relationships/slide" Target="slides/slide32.xml"/><Relationship Id="rId11" Type="http://schemas.openxmlformats.org/officeDocument/2006/relationships/slide" Target="slides/slide37.xml"/><Relationship Id="rId5" Type="http://schemas.openxmlformats.org/officeDocument/2006/relationships/slide" Target="slides/slide31.xml"/><Relationship Id="rId10" Type="http://schemas.openxmlformats.org/officeDocument/2006/relationships/slide" Target="slides/slide36.xml"/><Relationship Id="rId4" Type="http://schemas.openxmlformats.org/officeDocument/2006/relationships/slide" Target="slides/slide30.xml"/><Relationship Id="rId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31202E0-85BF-4E40-A16C-DEDB963CAD3B}"/>
    <pc:docChg chg="custSel modSld sldOrd">
      <pc:chgData name="Jeffrey M. Colon" userId="615143b1-cdee-493d-9a9d-1565ce8666d9" providerId="ADAL" clId="{431202E0-85BF-4E40-A16C-DEDB963CAD3B}" dt="2022-01-28T14:26:45.515" v="573" actId="403"/>
      <pc:docMkLst>
        <pc:docMk/>
      </pc:docMkLst>
      <pc:sldChg chg="modSp mod ord modAnim">
        <pc:chgData name="Jeffrey M. Colon" userId="615143b1-cdee-493d-9a9d-1565ce8666d9" providerId="ADAL" clId="{431202E0-85BF-4E40-A16C-DEDB963CAD3B}" dt="2022-01-28T14:05:24.885" v="531" actId="20577"/>
        <pc:sldMkLst>
          <pc:docMk/>
          <pc:sldMk cId="0" sldId="260"/>
        </pc:sldMkLst>
        <pc:spChg chg="mod">
          <ac:chgData name="Jeffrey M. Colon" userId="615143b1-cdee-493d-9a9d-1565ce8666d9" providerId="ADAL" clId="{431202E0-85BF-4E40-A16C-DEDB963CAD3B}" dt="2022-01-28T14:05:24.885" v="531" actId="20577"/>
          <ac:spMkLst>
            <pc:docMk/>
            <pc:sldMk cId="0" sldId="260"/>
            <ac:spMk id="6147" creationId="{00000000-0000-0000-0000-000000000000}"/>
          </ac:spMkLst>
        </pc:spChg>
      </pc:sldChg>
      <pc:sldChg chg="ord">
        <pc:chgData name="Jeffrey M. Colon" userId="615143b1-cdee-493d-9a9d-1565ce8666d9" providerId="ADAL" clId="{431202E0-85BF-4E40-A16C-DEDB963CAD3B}" dt="2022-01-28T14:04:26.196" v="526" actId="20578"/>
        <pc:sldMkLst>
          <pc:docMk/>
          <pc:sldMk cId="0" sldId="261"/>
        </pc:sldMkLst>
      </pc:sldChg>
      <pc:sldChg chg="addSp modSp mod ord modAnim">
        <pc:chgData name="Jeffrey M. Colon" userId="615143b1-cdee-493d-9a9d-1565ce8666d9" providerId="ADAL" clId="{431202E0-85BF-4E40-A16C-DEDB963CAD3B}" dt="2022-01-28T14:17:40.328" v="541"/>
        <pc:sldMkLst>
          <pc:docMk/>
          <pc:sldMk cId="0" sldId="263"/>
        </pc:sldMkLst>
        <pc:spChg chg="add mod">
          <ac:chgData name="Jeffrey M. Colon" userId="615143b1-cdee-493d-9a9d-1565ce8666d9" providerId="ADAL" clId="{431202E0-85BF-4E40-A16C-DEDB963CAD3B}" dt="2022-01-28T14:16:43.397" v="536" actId="767"/>
          <ac:spMkLst>
            <pc:docMk/>
            <pc:sldMk cId="0" sldId="263"/>
            <ac:spMk id="2" creationId="{5A957FF7-F702-D544-A4E8-3C263CA3B8A0}"/>
          </ac:spMkLst>
        </pc:spChg>
        <pc:spChg chg="mod">
          <ac:chgData name="Jeffrey M. Colon" userId="615143b1-cdee-493d-9a9d-1565ce8666d9" providerId="ADAL" clId="{431202E0-85BF-4E40-A16C-DEDB963CAD3B}" dt="2022-01-28T14:16:42.309" v="535" actId="14100"/>
          <ac:spMkLst>
            <pc:docMk/>
            <pc:sldMk cId="0" sldId="263"/>
            <ac:spMk id="9219" creationId="{00000000-0000-0000-0000-000000000000}"/>
          </ac:spMkLst>
        </pc:spChg>
      </pc:sldChg>
      <pc:sldChg chg="modSp modAnim">
        <pc:chgData name="Jeffrey M. Colon" userId="615143b1-cdee-493d-9a9d-1565ce8666d9" providerId="ADAL" clId="{431202E0-85BF-4E40-A16C-DEDB963CAD3B}" dt="2022-01-28T14:21:42.686" v="552" actId="20577"/>
        <pc:sldMkLst>
          <pc:docMk/>
          <pc:sldMk cId="0" sldId="264"/>
        </pc:sldMkLst>
        <pc:spChg chg="mod">
          <ac:chgData name="Jeffrey M. Colon" userId="615143b1-cdee-493d-9a9d-1565ce8666d9" providerId="ADAL" clId="{431202E0-85BF-4E40-A16C-DEDB963CAD3B}" dt="2022-01-28T14:21:42.686" v="552" actId="20577"/>
          <ac:spMkLst>
            <pc:docMk/>
            <pc:sldMk cId="0" sldId="264"/>
            <ac:spMk id="10243" creationId="{00000000-0000-0000-0000-000000000000}"/>
          </ac:spMkLst>
        </pc:spChg>
      </pc:sldChg>
      <pc:sldChg chg="modSp mod">
        <pc:chgData name="Jeffrey M. Colon" userId="615143b1-cdee-493d-9a9d-1565ce8666d9" providerId="ADAL" clId="{431202E0-85BF-4E40-A16C-DEDB963CAD3B}" dt="2022-01-28T14:22:26.801" v="553" actId="12"/>
        <pc:sldMkLst>
          <pc:docMk/>
          <pc:sldMk cId="2698769287" sldId="291"/>
        </pc:sldMkLst>
        <pc:spChg chg="mod">
          <ac:chgData name="Jeffrey M. Colon" userId="615143b1-cdee-493d-9a9d-1565ce8666d9" providerId="ADAL" clId="{431202E0-85BF-4E40-A16C-DEDB963CAD3B}" dt="2022-01-28T14:22:26.801" v="553" actId="12"/>
          <ac:spMkLst>
            <pc:docMk/>
            <pc:sldMk cId="2698769287" sldId="291"/>
            <ac:spMk id="3079" creationId="{00000000-0000-0000-0000-000000000000}"/>
          </ac:spMkLst>
        </pc:spChg>
        <pc:spChg chg="mod">
          <ac:chgData name="Jeffrey M. Colon" userId="615143b1-cdee-493d-9a9d-1565ce8666d9" providerId="ADAL" clId="{431202E0-85BF-4E40-A16C-DEDB963CAD3B}" dt="2022-01-28T13:40:30.956" v="432" actId="1076"/>
          <ac:spMkLst>
            <pc:docMk/>
            <pc:sldMk cId="2698769287" sldId="291"/>
            <ac:spMk id="3084" creationId="{00000000-0000-0000-0000-000000000000}"/>
          </ac:spMkLst>
        </pc:spChg>
      </pc:sldChg>
      <pc:sldChg chg="modAnim">
        <pc:chgData name="Jeffrey M. Colon" userId="615143b1-cdee-493d-9a9d-1565ce8666d9" providerId="ADAL" clId="{431202E0-85BF-4E40-A16C-DEDB963CAD3B}" dt="2022-01-28T14:23:23.603" v="555"/>
        <pc:sldMkLst>
          <pc:docMk/>
          <pc:sldMk cId="0" sldId="294"/>
        </pc:sldMkLst>
      </pc:sldChg>
      <pc:sldChg chg="modAnim">
        <pc:chgData name="Jeffrey M. Colon" userId="615143b1-cdee-493d-9a9d-1565ce8666d9" providerId="ADAL" clId="{431202E0-85BF-4E40-A16C-DEDB963CAD3B}" dt="2022-01-28T14:23:44.709" v="557"/>
        <pc:sldMkLst>
          <pc:docMk/>
          <pc:sldMk cId="0" sldId="297"/>
        </pc:sldMkLst>
      </pc:sldChg>
      <pc:sldChg chg="modSp mod modAnim">
        <pc:chgData name="Jeffrey M. Colon" userId="615143b1-cdee-493d-9a9d-1565ce8666d9" providerId="ADAL" clId="{431202E0-85BF-4E40-A16C-DEDB963CAD3B}" dt="2022-01-28T14:24:09.082" v="560"/>
        <pc:sldMkLst>
          <pc:docMk/>
          <pc:sldMk cId="0" sldId="298"/>
        </pc:sldMkLst>
        <pc:spChg chg="mod">
          <ac:chgData name="Jeffrey M. Colon" userId="615143b1-cdee-493d-9a9d-1565ce8666d9" providerId="ADAL" clId="{431202E0-85BF-4E40-A16C-DEDB963CAD3B}" dt="2022-01-28T14:23:58.869" v="558" actId="403"/>
          <ac:spMkLst>
            <pc:docMk/>
            <pc:sldMk cId="0" sldId="298"/>
            <ac:spMk id="17411" creationId="{00000000-0000-0000-0000-000000000000}"/>
          </ac:spMkLst>
        </pc:spChg>
      </pc:sldChg>
      <pc:sldChg chg="modSp">
        <pc:chgData name="Jeffrey M. Colon" userId="615143b1-cdee-493d-9a9d-1565ce8666d9" providerId="ADAL" clId="{431202E0-85BF-4E40-A16C-DEDB963CAD3B}" dt="2022-01-23T17:04:18.326" v="1" actId="20577"/>
        <pc:sldMkLst>
          <pc:docMk/>
          <pc:sldMk cId="0" sldId="299"/>
        </pc:sldMkLst>
        <pc:spChg chg="mod">
          <ac:chgData name="Jeffrey M. Colon" userId="615143b1-cdee-493d-9a9d-1565ce8666d9" providerId="ADAL" clId="{431202E0-85BF-4E40-A16C-DEDB963CAD3B}" dt="2022-01-23T17:04:18.326" v="1" actId="20577"/>
          <ac:spMkLst>
            <pc:docMk/>
            <pc:sldMk cId="0" sldId="299"/>
            <ac:spMk id="18435" creationId="{00000000-0000-0000-0000-000000000000}"/>
          </ac:spMkLst>
        </pc:spChg>
      </pc:sldChg>
      <pc:sldChg chg="modSp mod modAnim">
        <pc:chgData name="Jeffrey M. Colon" userId="615143b1-cdee-493d-9a9d-1565ce8666d9" providerId="ADAL" clId="{431202E0-85BF-4E40-A16C-DEDB963CAD3B}" dt="2022-01-28T14:25:37.062" v="568"/>
        <pc:sldMkLst>
          <pc:docMk/>
          <pc:sldMk cId="0" sldId="300"/>
        </pc:sldMkLst>
        <pc:spChg chg="mod">
          <ac:chgData name="Jeffrey M. Colon" userId="615143b1-cdee-493d-9a9d-1565ce8666d9" providerId="ADAL" clId="{431202E0-85BF-4E40-A16C-DEDB963CAD3B}" dt="2022-01-23T17:04:24.505" v="2" actId="20577"/>
          <ac:spMkLst>
            <pc:docMk/>
            <pc:sldMk cId="0" sldId="300"/>
            <ac:spMk id="19459" creationId="{00000000-0000-0000-0000-000000000000}"/>
          </ac:spMkLst>
        </pc:spChg>
      </pc:sldChg>
      <pc:sldChg chg="modAnim">
        <pc:chgData name="Jeffrey M. Colon" userId="615143b1-cdee-493d-9a9d-1565ce8666d9" providerId="ADAL" clId="{431202E0-85BF-4E40-A16C-DEDB963CAD3B}" dt="2022-01-28T14:26:10.436" v="571"/>
        <pc:sldMkLst>
          <pc:docMk/>
          <pc:sldMk cId="0" sldId="307"/>
        </pc:sldMkLst>
      </pc:sldChg>
      <pc:sldChg chg="modSp">
        <pc:chgData name="Jeffrey M. Colon" userId="615143b1-cdee-493d-9a9d-1565ce8666d9" providerId="ADAL" clId="{431202E0-85BF-4E40-A16C-DEDB963CAD3B}" dt="2022-01-28T14:26:18.233" v="572" actId="15"/>
        <pc:sldMkLst>
          <pc:docMk/>
          <pc:sldMk cId="0" sldId="308"/>
        </pc:sldMkLst>
        <pc:spChg chg="mod">
          <ac:chgData name="Jeffrey M. Colon" userId="615143b1-cdee-493d-9a9d-1565ce8666d9" providerId="ADAL" clId="{431202E0-85BF-4E40-A16C-DEDB963CAD3B}" dt="2022-01-28T14:26:18.233" v="572" actId="15"/>
          <ac:spMkLst>
            <pc:docMk/>
            <pc:sldMk cId="0" sldId="308"/>
            <ac:spMk id="109571" creationId="{00000000-0000-0000-0000-000000000000}"/>
          </ac:spMkLst>
        </pc:spChg>
      </pc:sldChg>
      <pc:sldChg chg="modSp">
        <pc:chgData name="Jeffrey M. Colon" userId="615143b1-cdee-493d-9a9d-1565ce8666d9" providerId="ADAL" clId="{431202E0-85BF-4E40-A16C-DEDB963CAD3B}" dt="2022-01-23T17:23:05.767" v="6" actId="20577"/>
        <pc:sldMkLst>
          <pc:docMk/>
          <pc:sldMk cId="0" sldId="309"/>
        </pc:sldMkLst>
        <pc:spChg chg="mod">
          <ac:chgData name="Jeffrey M. Colon" userId="615143b1-cdee-493d-9a9d-1565ce8666d9" providerId="ADAL" clId="{431202E0-85BF-4E40-A16C-DEDB963CAD3B}" dt="2022-01-23T17:23:05.767" v="6" actId="20577"/>
          <ac:spMkLst>
            <pc:docMk/>
            <pc:sldMk cId="0" sldId="309"/>
            <ac:spMk id="111619" creationId="{00000000-0000-0000-0000-000000000000}"/>
          </ac:spMkLst>
        </pc:spChg>
      </pc:sldChg>
      <pc:sldChg chg="modSp">
        <pc:chgData name="Jeffrey M. Colon" userId="615143b1-cdee-493d-9a9d-1565ce8666d9" providerId="ADAL" clId="{431202E0-85BF-4E40-A16C-DEDB963CAD3B}" dt="2022-01-28T14:26:45.515" v="573" actId="403"/>
        <pc:sldMkLst>
          <pc:docMk/>
          <pc:sldMk cId="0" sldId="311"/>
        </pc:sldMkLst>
        <pc:spChg chg="mod">
          <ac:chgData name="Jeffrey M. Colon" userId="615143b1-cdee-493d-9a9d-1565ce8666d9" providerId="ADAL" clId="{431202E0-85BF-4E40-A16C-DEDB963CAD3B}" dt="2022-01-28T14:26:45.515" v="573" actId="403"/>
          <ac:spMkLst>
            <pc:docMk/>
            <pc:sldMk cId="0" sldId="311"/>
            <ac:spMk id="115715" creationId="{00000000-0000-0000-0000-000000000000}"/>
          </ac:spMkLst>
        </pc:spChg>
      </pc:sldChg>
      <pc:sldChg chg="modSp mod modAnim">
        <pc:chgData name="Jeffrey M. Colon" userId="615143b1-cdee-493d-9a9d-1565ce8666d9" providerId="ADAL" clId="{431202E0-85BF-4E40-A16C-DEDB963CAD3B}" dt="2022-01-23T17:43:44.200" v="418" actId="20577"/>
        <pc:sldMkLst>
          <pc:docMk/>
          <pc:sldMk cId="0" sldId="316"/>
        </pc:sldMkLst>
        <pc:spChg chg="mod">
          <ac:chgData name="Jeffrey M. Colon" userId="615143b1-cdee-493d-9a9d-1565ce8666d9" providerId="ADAL" clId="{431202E0-85BF-4E40-A16C-DEDB963CAD3B}" dt="2022-01-23T17:43:44.200" v="418" actId="20577"/>
          <ac:spMkLst>
            <pc:docMk/>
            <pc:sldMk cId="0" sldId="316"/>
            <ac:spMk id="128003" creationId="{00000000-0000-0000-0000-000000000000}"/>
          </ac:spMkLst>
        </pc:spChg>
      </pc:sldChg>
      <pc:sldChg chg="modSp mod ord">
        <pc:chgData name="Jeffrey M. Colon" userId="615143b1-cdee-493d-9a9d-1565ce8666d9" providerId="ADAL" clId="{431202E0-85BF-4E40-A16C-DEDB963CAD3B}" dt="2022-01-23T17:34:24.893" v="294" actId="20578"/>
        <pc:sldMkLst>
          <pc:docMk/>
          <pc:sldMk cId="0" sldId="317"/>
        </pc:sldMkLst>
        <pc:spChg chg="mod">
          <ac:chgData name="Jeffrey M. Colon" userId="615143b1-cdee-493d-9a9d-1565ce8666d9" providerId="ADAL" clId="{431202E0-85BF-4E40-A16C-DEDB963CAD3B}" dt="2022-01-23T17:33:52.087" v="293" actId="20577"/>
          <ac:spMkLst>
            <pc:docMk/>
            <pc:sldMk cId="0" sldId="317"/>
            <ac:spMk id="13005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16387" name="Rectangle 3"/>
          <p:cNvSpPr>
            <a:spLocks noGrp="1" noChangeArrowheads="1"/>
          </p:cNvSpPr>
          <p:nvPr>
            <p:ph type="dt" sz="quarter" idx="1"/>
          </p:nvPr>
        </p:nvSpPr>
        <p:spPr bwMode="auto">
          <a:xfrm>
            <a:off x="3886200" y="0"/>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16388" name="Rectangle 4"/>
          <p:cNvSpPr>
            <a:spLocks noGrp="1" noChangeArrowheads="1"/>
          </p:cNvSpPr>
          <p:nvPr>
            <p:ph type="ftr" sz="quarter" idx="2"/>
          </p:nvPr>
        </p:nvSpPr>
        <p:spPr bwMode="auto">
          <a:xfrm>
            <a:off x="0" y="8721725"/>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16389" name="Rectangle 5"/>
          <p:cNvSpPr>
            <a:spLocks noGrp="1" noChangeArrowheads="1"/>
          </p:cNvSpPr>
          <p:nvPr>
            <p:ph type="sldNum" sz="quarter" idx="3"/>
          </p:nvPr>
        </p:nvSpPr>
        <p:spPr bwMode="auto">
          <a:xfrm>
            <a:off x="3886200" y="8721725"/>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0DB02A8-C623-4643-AE55-5AE648747713}" type="slidenum">
              <a:rPr lang="en-US"/>
              <a:pPr/>
              <a:t>‹#›</a:t>
            </a:fld>
            <a:endParaRPr lang="en-US"/>
          </a:p>
        </p:txBody>
      </p:sp>
    </p:spTree>
    <p:extLst>
      <p:ext uri="{BB962C8B-B14F-4D97-AF65-F5344CB8AC3E}">
        <p14:creationId xmlns:p14="http://schemas.microsoft.com/office/powerpoint/2010/main" val="33254664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1026"/>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26627" name="Rectangle 1027"/>
          <p:cNvSpPr>
            <a:spLocks noGrp="1" noChangeArrowheads="1"/>
          </p:cNvSpPr>
          <p:nvPr>
            <p:ph type="dt" idx="1"/>
          </p:nvPr>
        </p:nvSpPr>
        <p:spPr bwMode="auto">
          <a:xfrm>
            <a:off x="3886200"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26628" name="Rectangle 1028"/>
          <p:cNvSpPr>
            <a:spLocks noGrp="1" noRot="1" noChangeAspect="1" noChangeArrowheads="1" noTextEdit="1"/>
          </p:cNvSpPr>
          <p:nvPr>
            <p:ph type="sldImg" idx="2"/>
          </p:nvPr>
        </p:nvSpPr>
        <p:spPr bwMode="auto">
          <a:xfrm>
            <a:off x="1143000" y="684213"/>
            <a:ext cx="4573588" cy="3430587"/>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6629"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1030"/>
          <p:cNvSpPr>
            <a:spLocks noGrp="1" noChangeArrowheads="1"/>
          </p:cNvSpPr>
          <p:nvPr>
            <p:ph type="ftr" sz="quarter" idx="4"/>
          </p:nvPr>
        </p:nvSpPr>
        <p:spPr bwMode="auto">
          <a:xfrm>
            <a:off x="0" y="868680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26631"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B9FA66F-366A-B241-90F3-329AA8C03B89}" type="slidenum">
              <a:rPr lang="en-US"/>
              <a:pPr/>
              <a:t>‹#›</a:t>
            </a:fld>
            <a:endParaRPr lang="en-US"/>
          </a:p>
        </p:txBody>
      </p:sp>
    </p:spTree>
    <p:extLst>
      <p:ext uri="{BB962C8B-B14F-4D97-AF65-F5344CB8AC3E}">
        <p14:creationId xmlns:p14="http://schemas.microsoft.com/office/powerpoint/2010/main" val="717909172"/>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E93A935-4751-8049-8A11-A9BEE334E0F9}" type="slidenum">
              <a:rPr lang="en-US"/>
              <a:pPr/>
              <a:t>1</a:t>
            </a:fld>
            <a:endParaRPr lang="en-US"/>
          </a:p>
        </p:txBody>
      </p:sp>
      <p:sp>
        <p:nvSpPr>
          <p:cNvPr id="33794"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379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3378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8B87EBCD-B6D4-954A-B3AC-56D3DA70618B}" type="slidenum">
              <a:rPr lang="en-US"/>
              <a:pPr/>
              <a:t>10</a:t>
            </a:fld>
            <a:endParaRPr lang="en-US"/>
          </a:p>
        </p:txBody>
      </p:sp>
      <p:sp>
        <p:nvSpPr>
          <p:cNvPr id="419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551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93460F2-6A09-2A44-801F-E7BEDCB14BAD}" type="slidenum">
              <a:rPr lang="en-US"/>
              <a:pPr/>
              <a:t>14</a:t>
            </a:fld>
            <a:endParaRPr lang="en-US"/>
          </a:p>
        </p:txBody>
      </p:sp>
      <p:sp>
        <p:nvSpPr>
          <p:cNvPr id="43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3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2023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F64DDF26-E61E-234F-A862-78B7BF5EE4F5}" type="slidenum">
              <a:rPr lang="en-US"/>
              <a:pPr/>
              <a:t>15</a:t>
            </a:fld>
            <a:endParaRPr lang="en-US"/>
          </a:p>
        </p:txBody>
      </p:sp>
      <p:sp>
        <p:nvSpPr>
          <p:cNvPr id="44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712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35BFD67-5E0C-F148-8401-7F262CEA3B02}" type="slidenum">
              <a:rPr lang="en-US"/>
              <a:pPr/>
              <a:t>16</a:t>
            </a:fld>
            <a:endParaRPr lang="en-US"/>
          </a:p>
        </p:txBody>
      </p:sp>
      <p:sp>
        <p:nvSpPr>
          <p:cNvPr id="155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4972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07142BA-9926-2046-8A33-5200DFCE6D49}" type="slidenum">
              <a:rPr lang="en-US"/>
              <a:pPr/>
              <a:t>18</a:t>
            </a:fld>
            <a:endParaRPr lang="en-US"/>
          </a:p>
        </p:txBody>
      </p:sp>
      <p:sp>
        <p:nvSpPr>
          <p:cNvPr id="45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1091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43DA9E2-F70E-C246-8504-FF9E0E338499}" type="slidenum">
              <a:rPr lang="en-US"/>
              <a:pPr/>
              <a:t>19</a:t>
            </a:fld>
            <a:endParaRPr lang="en-US"/>
          </a:p>
        </p:txBody>
      </p:sp>
      <p:sp>
        <p:nvSpPr>
          <p:cNvPr id="460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0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0F535D3-E53C-5B4A-AD70-32B8FA8AB019}" type="slidenum">
              <a:rPr lang="en-US"/>
              <a:pPr/>
              <a:t>20</a:t>
            </a:fld>
            <a:endParaRPr lang="en-US"/>
          </a:p>
        </p:txBody>
      </p:sp>
      <p:sp>
        <p:nvSpPr>
          <p:cNvPr id="471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7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8561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18D89E-7E41-2F46-A746-B48AA0FB8785}" type="slidenum">
              <a:rPr lang="en-US"/>
              <a:pPr/>
              <a:t>21</a:t>
            </a:fld>
            <a:endParaRPr lang="en-US"/>
          </a:p>
        </p:txBody>
      </p:sp>
      <p:sp>
        <p:nvSpPr>
          <p:cNvPr id="481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2035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65864E0-59D2-ED4D-B497-618A9C3343EA}" type="slidenum">
              <a:rPr lang="en-US"/>
              <a:pPr/>
              <a:t>22</a:t>
            </a:fld>
            <a:endParaRPr lang="en-US"/>
          </a:p>
        </p:txBody>
      </p:sp>
      <p:sp>
        <p:nvSpPr>
          <p:cNvPr id="491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5794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78B970CC-3FDD-2B45-95FC-7CE0006973D1}" type="slidenum">
              <a:rPr lang="en-US"/>
              <a:pPr/>
              <a:t>23</a:t>
            </a:fld>
            <a:endParaRPr lang="en-US"/>
          </a:p>
        </p:txBody>
      </p:sp>
      <p:sp>
        <p:nvSpPr>
          <p:cNvPr id="27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7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732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D8E0281-E790-E644-BED4-14398946A82D}" type="slidenum">
              <a:rPr lang="en-US"/>
              <a:pPr/>
              <a:t>2</a:t>
            </a:fld>
            <a:endParaRPr lang="en-US"/>
          </a:p>
        </p:txBody>
      </p:sp>
      <p:sp>
        <p:nvSpPr>
          <p:cNvPr id="34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65723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BACB8C1-8FE2-2C43-91ED-105E0028D1C8}" type="slidenum">
              <a:rPr lang="en-US"/>
              <a:pPr/>
              <a:t>24</a:t>
            </a:fld>
            <a:endParaRPr lang="en-US"/>
          </a:p>
        </p:txBody>
      </p:sp>
      <p:sp>
        <p:nvSpPr>
          <p:cNvPr id="501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0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9770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F43F4B-DF3D-4D44-A3D2-72964E52BF9D}" type="slidenum">
              <a:rPr lang="en-US">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2327922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AB6AD0C-6BA4-E149-9380-8DD6DAD7F339}" type="slidenum">
              <a:rPr lang="en-US"/>
              <a:pPr/>
              <a:t>27</a:t>
            </a:fld>
            <a:endParaRPr lang="en-US"/>
          </a:p>
        </p:txBody>
      </p:sp>
      <p:sp>
        <p:nvSpPr>
          <p:cNvPr id="10854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0854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4266153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5A7866A-18F9-7645-BA02-27F94F9624C7}" type="slidenum">
              <a:rPr lang="en-US"/>
              <a:pPr/>
              <a:t>28</a:t>
            </a:fld>
            <a:endParaRPr lang="en-US"/>
          </a:p>
        </p:txBody>
      </p:sp>
      <p:sp>
        <p:nvSpPr>
          <p:cNvPr id="11059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059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471114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963EF78-64BC-7340-B59B-C9B7A98EFFC8}" type="slidenum">
              <a:rPr lang="en-US"/>
              <a:pPr/>
              <a:t>29</a:t>
            </a:fld>
            <a:endParaRPr lang="en-US"/>
          </a:p>
        </p:txBody>
      </p:sp>
      <p:sp>
        <p:nvSpPr>
          <p:cNvPr id="11264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264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617824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3CD3188-B1CD-5A42-A706-F9A9E55CD8BD}" type="slidenum">
              <a:rPr lang="en-US"/>
              <a:pPr/>
              <a:t>30</a:t>
            </a:fld>
            <a:endParaRPr lang="en-US"/>
          </a:p>
        </p:txBody>
      </p:sp>
      <p:sp>
        <p:nvSpPr>
          <p:cNvPr id="11469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469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416087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1A2965D-47F7-3543-B056-362D613C3A28}" type="slidenum">
              <a:rPr lang="en-US"/>
              <a:pPr/>
              <a:t>31</a:t>
            </a:fld>
            <a:endParaRPr lang="en-US"/>
          </a:p>
        </p:txBody>
      </p:sp>
      <p:sp>
        <p:nvSpPr>
          <p:cNvPr id="11673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673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8913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B87B482-A15D-7248-9C4F-EDF4298EFD8A}" type="slidenum">
              <a:rPr lang="en-US"/>
              <a:pPr/>
              <a:t>32</a:t>
            </a:fld>
            <a:endParaRPr lang="en-US"/>
          </a:p>
        </p:txBody>
      </p:sp>
      <p:sp>
        <p:nvSpPr>
          <p:cNvPr id="12083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083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821592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042C5BF7-EA8E-A14D-992C-B806C606652F}" type="slidenum">
              <a:rPr lang="en-US"/>
              <a:pPr/>
              <a:t>33</a:t>
            </a:fld>
            <a:endParaRPr lang="en-US"/>
          </a:p>
        </p:txBody>
      </p:sp>
      <p:sp>
        <p:nvSpPr>
          <p:cNvPr id="12288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288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93864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3C4564-A4E8-394A-A806-0E8C20633105}" type="slidenum">
              <a:rPr lang="en-US"/>
              <a:pPr/>
              <a:t>34</a:t>
            </a:fld>
            <a:endParaRPr lang="en-US"/>
          </a:p>
        </p:txBody>
      </p:sp>
      <p:sp>
        <p:nvSpPr>
          <p:cNvPr id="12493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493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99189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266C2C77-9DFF-F14C-BD29-19E3A1ECB14F}" type="slidenum">
              <a:rPr lang="en-US"/>
              <a:pPr/>
              <a:t>3</a:t>
            </a:fld>
            <a:endParaRPr lang="en-US"/>
          </a:p>
        </p:txBody>
      </p:sp>
      <p:sp>
        <p:nvSpPr>
          <p:cNvPr id="35842"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584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25802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76B485C-1939-2948-BDD6-2CDF7E68133E}" type="slidenum">
              <a:rPr lang="en-US"/>
              <a:pPr/>
              <a:t>35</a:t>
            </a:fld>
            <a:endParaRPr lang="en-US"/>
          </a:p>
        </p:txBody>
      </p:sp>
      <p:sp>
        <p:nvSpPr>
          <p:cNvPr id="12697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697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081951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72B59D9-B6AC-024C-A29C-0CCCEA62D9A9}" type="slidenum">
              <a:rPr lang="en-US"/>
              <a:pPr/>
              <a:t>36</a:t>
            </a:fld>
            <a:endParaRPr lang="en-US"/>
          </a:p>
        </p:txBody>
      </p:sp>
      <p:sp>
        <p:nvSpPr>
          <p:cNvPr id="13107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3107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16417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88E01D7-7909-7945-80AC-AC56BCB8B659}" type="slidenum">
              <a:rPr lang="en-US"/>
              <a:pPr/>
              <a:t>37</a:t>
            </a:fld>
            <a:endParaRPr lang="en-US"/>
          </a:p>
        </p:txBody>
      </p:sp>
      <p:sp>
        <p:nvSpPr>
          <p:cNvPr id="12902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902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658781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8B397F7-CED4-AF48-87D2-971B5EA5DCB3}" type="slidenum">
              <a:rPr lang="en-US"/>
              <a:pPr/>
              <a:t>4</a:t>
            </a:fld>
            <a:endParaRPr lang="en-US"/>
          </a:p>
        </p:txBody>
      </p:sp>
      <p:sp>
        <p:nvSpPr>
          <p:cNvPr id="368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196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A52DA5AD-2685-3D42-A379-8E559B45C26E}" type="slidenum">
              <a:rPr lang="en-US"/>
              <a:pPr/>
              <a:t>5</a:t>
            </a:fld>
            <a:endParaRPr lang="en-US"/>
          </a:p>
        </p:txBody>
      </p:sp>
      <p:sp>
        <p:nvSpPr>
          <p:cNvPr id="37890"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789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2486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A051362-A47A-3349-BFB0-C5876F829D1E}" type="slidenum">
              <a:rPr lang="en-US"/>
              <a:pPr/>
              <a:t>6</a:t>
            </a:fld>
            <a:endParaRPr lang="en-US"/>
          </a:p>
        </p:txBody>
      </p:sp>
      <p:sp>
        <p:nvSpPr>
          <p:cNvPr id="38914"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891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5472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FD7BAAD-A017-9A49-8FE7-6C3728F91753}" type="slidenum">
              <a:rPr lang="en-US"/>
              <a:pPr/>
              <a:t>7</a:t>
            </a:fld>
            <a:endParaRPr lang="en-US"/>
          </a:p>
        </p:txBody>
      </p:sp>
      <p:sp>
        <p:nvSpPr>
          <p:cNvPr id="1341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243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E0FA714-9E59-3042-8575-83D6C602E150}" type="slidenum">
              <a:rPr lang="en-US"/>
              <a:pPr/>
              <a:t>8</a:t>
            </a:fld>
            <a:endParaRPr lang="en-US"/>
          </a:p>
        </p:txBody>
      </p:sp>
      <p:sp>
        <p:nvSpPr>
          <p:cNvPr id="399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5262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C2CAADB-3711-374C-BD69-7EB6017860C8}" type="slidenum">
              <a:rPr lang="en-US"/>
              <a:pPr/>
              <a:t>9</a:t>
            </a:fld>
            <a:endParaRPr lang="en-US"/>
          </a:p>
        </p:txBody>
      </p:sp>
      <p:sp>
        <p:nvSpPr>
          <p:cNvPr id="40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374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Source of Income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Source of Income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Source of Income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Source of Income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Source of Income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Source of Income</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Source of Income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Source of Income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Source of Income</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Source of Income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Source of Income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Source of Income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Source of Income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Source of Income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Source of Income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Source of Income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Source of Income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Source of Income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Source of Income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Source of Income</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Source of Income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Source of Income</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Source of Income</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Source of Income</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Source of Income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7"/>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57337"/>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dirty="0"/>
              <a:t>Source of Income</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IT_Source_22</a:t>
            </a:r>
          </a:p>
        </p:txBody>
      </p:sp>
    </p:spTree>
    <p:extLst>
      <p:ext uri="{BB962C8B-B14F-4D97-AF65-F5344CB8AC3E}">
        <p14:creationId xmlns:p14="http://schemas.microsoft.com/office/powerpoint/2010/main" val="2931001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images.google.com/imgres?imgurl=http://upload.wikimedia.org/wikipedia/en/thumb/e/ef/Terrance_phillip.png/180px-Terrance_phillip.png&amp;imgrefurl=http://en.wikipedia.org/wiki/Terrance_and_phillip&amp;h=144&amp;w=180&amp;sz=35&amp;hl=en&amp;start=2&amp;tbnid=dqewdYYHClRJgM:&amp;tbnh=81&amp;tbnw=101&amp;prev=/images?q=terrance+phillip&amp;svnum=10&amp;hl=en&amp;lr=&amp;sa=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image" Target="../media/image2.jpe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normAutofit/>
          </a:bodyPr>
          <a:lstStyle/>
          <a:p>
            <a:pPr marL="465138" indent="-465138">
              <a:lnSpc>
                <a:spcPct val="80000"/>
              </a:lnSpc>
              <a:tabLst>
                <a:tab pos="520700" algn="l"/>
              </a:tabLst>
            </a:pPr>
            <a:r>
              <a:rPr lang="en-US" sz="2400" b="1" u="sng" dirty="0"/>
              <a:t>Foreign Persons</a:t>
            </a:r>
            <a:r>
              <a:rPr lang="en-US" sz="2400" dirty="0"/>
              <a:t>:</a:t>
            </a:r>
          </a:p>
          <a:p>
            <a:pPr marL="862013" lvl="1" indent="-282575">
              <a:lnSpc>
                <a:spcPct val="80000"/>
              </a:lnSpc>
              <a:tabLst>
                <a:tab pos="520700" algn="l"/>
              </a:tabLst>
            </a:pPr>
            <a:r>
              <a:rPr lang="en-US" sz="2000" dirty="0"/>
              <a:t>if not ETB, taxed only on </a:t>
            </a:r>
            <a:r>
              <a:rPr lang="en-US" sz="2000" i="1" dirty="0"/>
              <a:t>US source FDAP</a:t>
            </a:r>
            <a:r>
              <a:rPr lang="en-US" sz="2000" dirty="0"/>
              <a:t>; </a:t>
            </a:r>
          </a:p>
          <a:p>
            <a:pPr marL="862013" lvl="1" indent="-282575">
              <a:lnSpc>
                <a:spcPct val="80000"/>
              </a:lnSpc>
              <a:tabLst>
                <a:tab pos="520700" algn="l"/>
              </a:tabLst>
            </a:pPr>
            <a:r>
              <a:rPr lang="en-US" sz="2000" dirty="0"/>
              <a:t>if ETB, taxed on net basis on income that is ECI with US TB and on gross basis on FDAP</a:t>
            </a:r>
          </a:p>
          <a:p>
            <a:pPr marL="465138" indent="-465138">
              <a:lnSpc>
                <a:spcPct val="80000"/>
              </a:lnSpc>
              <a:tabLst>
                <a:tab pos="520700" algn="l"/>
              </a:tabLst>
            </a:pPr>
            <a:r>
              <a:rPr lang="en-US" sz="2400" b="1" u="sng" dirty="0"/>
              <a:t>US Persons</a:t>
            </a:r>
            <a:r>
              <a:rPr lang="en-US" sz="2400" dirty="0"/>
              <a:t>:  </a:t>
            </a:r>
          </a:p>
          <a:p>
            <a:pPr marL="862013" lvl="1" indent="-282575">
              <a:lnSpc>
                <a:spcPct val="80000"/>
              </a:lnSpc>
              <a:tabLst>
                <a:tab pos="520700" algn="l"/>
              </a:tabLst>
            </a:pPr>
            <a:r>
              <a:rPr lang="en-US" sz="2000" dirty="0"/>
              <a:t>taxed on worldwide income, a credit for foreign taxes on </a:t>
            </a:r>
            <a:r>
              <a:rPr lang="en-US" sz="2000" i="1" dirty="0"/>
              <a:t>foreign source </a:t>
            </a:r>
            <a:r>
              <a:rPr lang="en-US" sz="2000" dirty="0"/>
              <a:t>income</a:t>
            </a:r>
          </a:p>
          <a:p>
            <a:pPr marL="862013" lvl="1" indent="-282575">
              <a:lnSpc>
                <a:spcPct val="80000"/>
              </a:lnSpc>
              <a:tabLst>
                <a:tab pos="520700" algn="l"/>
              </a:tabLst>
            </a:pPr>
            <a:r>
              <a:rPr lang="en-US" sz="2000" dirty="0"/>
              <a:t>taxed on income of certain foreign corporations under anti-deferral rules (subpart F, GILTI, and PFIC)</a:t>
            </a:r>
            <a:endParaRPr lang="en-US" dirty="0"/>
          </a:p>
          <a:p>
            <a:pPr marL="465138" indent="-465138" algn="ctr">
              <a:lnSpc>
                <a:spcPct val="80000"/>
              </a:lnSpc>
              <a:buFontTx/>
              <a:buNone/>
              <a:tabLst>
                <a:tab pos="520700" algn="l"/>
              </a:tabLst>
            </a:pPr>
            <a:endParaRPr lang="en-US" sz="2400" b="1" u="sng" dirty="0"/>
          </a:p>
          <a:p>
            <a:pPr marL="465138" indent="-465138" algn="ctr">
              <a:lnSpc>
                <a:spcPct val="80000"/>
              </a:lnSpc>
              <a:buFontTx/>
              <a:buNone/>
              <a:tabLst>
                <a:tab pos="520700" algn="l"/>
              </a:tabLst>
            </a:pPr>
            <a:r>
              <a:rPr lang="en-US" sz="2400" b="1" u="sng" dirty="0"/>
              <a:t>Source of Income Rules</a:t>
            </a:r>
          </a:p>
          <a:p>
            <a:pPr marL="465138" indent="-465138">
              <a:lnSpc>
                <a:spcPct val="80000"/>
              </a:lnSpc>
              <a:tabLst>
                <a:tab pos="520700" algn="l"/>
              </a:tabLst>
            </a:pPr>
            <a:r>
              <a:rPr lang="en-US" sz="2400" dirty="0"/>
              <a:t>§861:  US (single) source income, </a:t>
            </a:r>
            <a:r>
              <a:rPr lang="en-US" sz="2400" i="1" dirty="0"/>
              <a:t>e.g</a:t>
            </a:r>
            <a:r>
              <a:rPr lang="en-US" sz="2400" dirty="0"/>
              <a:t>., dividends and interest</a:t>
            </a:r>
          </a:p>
          <a:p>
            <a:pPr marL="465138" indent="-465138">
              <a:lnSpc>
                <a:spcPct val="80000"/>
              </a:lnSpc>
              <a:tabLst>
                <a:tab pos="520700" algn="l"/>
              </a:tabLst>
            </a:pPr>
            <a:r>
              <a:rPr lang="en-US" sz="2400" dirty="0"/>
              <a:t>§862:  Foreign (single) source income</a:t>
            </a:r>
            <a:r>
              <a:rPr lang="en-US" sz="2400" i="1" dirty="0"/>
              <a:t>, e.g</a:t>
            </a:r>
            <a:r>
              <a:rPr lang="en-US" sz="2400" dirty="0"/>
              <a:t>., dividends and interest</a:t>
            </a:r>
          </a:p>
          <a:p>
            <a:pPr marL="465138" indent="-465138">
              <a:lnSpc>
                <a:spcPct val="80000"/>
              </a:lnSpc>
              <a:tabLst>
                <a:tab pos="520700" algn="l"/>
              </a:tabLst>
            </a:pPr>
            <a:r>
              <a:rPr lang="en-US" sz="2400" dirty="0"/>
              <a:t>§863(b):  Mixed source income, </a:t>
            </a:r>
            <a:r>
              <a:rPr lang="en-US" sz="2400" i="1" dirty="0"/>
              <a:t>e.g</a:t>
            </a:r>
            <a:r>
              <a:rPr lang="en-US" sz="2400" dirty="0"/>
              <a:t>., integrated manufacturing and sales, transportation income, space or ocean activity income, or international communications income </a:t>
            </a:r>
          </a:p>
          <a:p>
            <a:pPr marL="465138" indent="-465138">
              <a:lnSpc>
                <a:spcPct val="80000"/>
              </a:lnSpc>
              <a:tabLst>
                <a:tab pos="520700" algn="l"/>
              </a:tabLst>
            </a:pPr>
            <a:r>
              <a:rPr lang="en-US" sz="2400" dirty="0"/>
              <a:t>§865:  Source of income from personal property sales  </a:t>
            </a:r>
          </a:p>
        </p:txBody>
      </p:sp>
      <p:sp>
        <p:nvSpPr>
          <p:cNvPr id="3076" name="Rectangle 4"/>
          <p:cNvSpPr>
            <a:spLocks noGrp="1" noChangeArrowheads="1"/>
          </p:cNvSpPr>
          <p:nvPr>
            <p:ph type="title"/>
          </p:nvPr>
        </p:nvSpPr>
        <p:spPr/>
        <p:txBody>
          <a:bodyPr/>
          <a:lstStyle/>
          <a:p>
            <a:r>
              <a:rPr lang="en-US" dirty="0"/>
              <a:t>Source of Income</a:t>
            </a:r>
          </a:p>
        </p:txBody>
      </p:sp>
      <p:sp>
        <p:nvSpPr>
          <p:cNvPr id="5" name="Slide Number Placeholder 4"/>
          <p:cNvSpPr>
            <a:spLocks noGrp="1"/>
          </p:cNvSpPr>
          <p:nvPr>
            <p:ph type="sldNum" sz="quarter" idx="10"/>
          </p:nvPr>
        </p:nvSpPr>
        <p:spPr/>
        <p:txBody>
          <a:bodyPr/>
          <a:lstStyle/>
          <a:p>
            <a:fld id="{A3ACDE57-28F4-404A-9AC5-131A6A6E7E49}" type="slidenum">
              <a:rPr lang="en-US"/>
              <a:pPr/>
              <a:t>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marL="465138" indent="-465138"/>
            <a:r>
              <a:rPr lang="en-US" sz="2000" dirty="0"/>
              <a:t>In a typical securities lending transaction, broker borrows security (and agrees to return it) from securities lender and delivers security in settlement of a short sale.</a:t>
            </a:r>
          </a:p>
          <a:p>
            <a:pPr marL="465138" indent="-465138"/>
            <a:r>
              <a:rPr lang="en-US" sz="2000" dirty="0"/>
              <a:t>Borrower must pay lender any income—interest or dividend—paid with respect to the borrowed security.  </a:t>
            </a:r>
          </a:p>
          <a:p>
            <a:pPr marL="465138" indent="-465138"/>
            <a:r>
              <a:rPr lang="en-US" sz="2000" dirty="0"/>
              <a:t>Substitute interest &amp; dividend sourced in same manner as actual income on security, and if received by foreign person, has the same character as underlying payment.  (Reg. §§1.861-2(a)(7), -3(a)(6); 1.871-7(b)(2); 1.894-1(c)).</a:t>
            </a:r>
            <a:r>
              <a:rPr lang="en-US" sz="1800" dirty="0"/>
              <a:t>  </a:t>
            </a:r>
          </a:p>
        </p:txBody>
      </p:sp>
      <p:sp>
        <p:nvSpPr>
          <p:cNvPr id="11287" name="Rectangle 23"/>
          <p:cNvSpPr>
            <a:spLocks noGrp="1" noChangeArrowheads="1"/>
          </p:cNvSpPr>
          <p:nvPr>
            <p:ph type="title"/>
          </p:nvPr>
        </p:nvSpPr>
        <p:spPr/>
        <p:txBody>
          <a:bodyPr/>
          <a:lstStyle/>
          <a:p>
            <a:r>
              <a:rPr lang="en-US" sz="2000" dirty="0"/>
              <a:t>Securities Lending Transactions</a:t>
            </a:r>
          </a:p>
        </p:txBody>
      </p:sp>
      <p:sp>
        <p:nvSpPr>
          <p:cNvPr id="20" name="Slide Number Placeholder 4"/>
          <p:cNvSpPr>
            <a:spLocks noGrp="1"/>
          </p:cNvSpPr>
          <p:nvPr>
            <p:ph type="sldNum" sz="quarter" idx="10"/>
          </p:nvPr>
        </p:nvSpPr>
        <p:spPr/>
        <p:txBody>
          <a:bodyPr/>
          <a:lstStyle/>
          <a:p>
            <a:fld id="{0E477585-6379-C844-A8D5-72F32B690CB1}" type="slidenum">
              <a:rPr lang="en-US"/>
              <a:pPr/>
              <a:t>10</a:t>
            </a:fld>
            <a:endParaRPr lang="en-US"/>
          </a:p>
        </p:txBody>
      </p:sp>
      <p:sp>
        <p:nvSpPr>
          <p:cNvPr id="19"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1268" name="Rectangle 4"/>
          <p:cNvSpPr>
            <a:spLocks noChangeArrowheads="1"/>
          </p:cNvSpPr>
          <p:nvPr/>
        </p:nvSpPr>
        <p:spPr bwMode="auto">
          <a:xfrm>
            <a:off x="1905000" y="57150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Buyer</a:t>
            </a:r>
          </a:p>
        </p:txBody>
      </p:sp>
      <p:sp>
        <p:nvSpPr>
          <p:cNvPr id="11269" name="Rectangle 5"/>
          <p:cNvSpPr>
            <a:spLocks noChangeArrowheads="1"/>
          </p:cNvSpPr>
          <p:nvPr/>
        </p:nvSpPr>
        <p:spPr bwMode="auto">
          <a:xfrm>
            <a:off x="47244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Broker</a:t>
            </a:r>
          </a:p>
        </p:txBody>
      </p:sp>
      <p:sp>
        <p:nvSpPr>
          <p:cNvPr id="11271" name="Line 7"/>
          <p:cNvSpPr>
            <a:spLocks noChangeShapeType="1"/>
          </p:cNvSpPr>
          <p:nvPr/>
        </p:nvSpPr>
        <p:spPr bwMode="auto">
          <a:xfrm flipH="1" flipV="1">
            <a:off x="2895600" y="42672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73" name="Text Box 9"/>
          <p:cNvSpPr txBox="1">
            <a:spLocks noChangeArrowheads="1"/>
          </p:cNvSpPr>
          <p:nvPr/>
        </p:nvSpPr>
        <p:spPr bwMode="auto">
          <a:xfrm>
            <a:off x="3200400" y="5638800"/>
            <a:ext cx="838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a:latin typeface="Arial" charset="0"/>
            </a:endParaRPr>
          </a:p>
        </p:txBody>
      </p:sp>
      <p:sp>
        <p:nvSpPr>
          <p:cNvPr id="11275" name="Rectangle 11"/>
          <p:cNvSpPr>
            <a:spLocks noChangeArrowheads="1"/>
          </p:cNvSpPr>
          <p:nvPr/>
        </p:nvSpPr>
        <p:spPr bwMode="auto">
          <a:xfrm>
            <a:off x="18288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Short </a:t>
            </a:r>
          </a:p>
          <a:p>
            <a:pPr algn="ctr"/>
            <a:r>
              <a:rPr lang="en-US" sz="1600">
                <a:latin typeface="Arial" charset="0"/>
              </a:rPr>
              <a:t>Seller</a:t>
            </a:r>
            <a:endParaRPr lang="en-US">
              <a:latin typeface="Arial" charset="0"/>
            </a:endParaRPr>
          </a:p>
        </p:txBody>
      </p:sp>
      <p:sp>
        <p:nvSpPr>
          <p:cNvPr id="11276" name="Text Box 12"/>
          <p:cNvSpPr txBox="1">
            <a:spLocks noChangeArrowheads="1"/>
          </p:cNvSpPr>
          <p:nvPr/>
        </p:nvSpPr>
        <p:spPr bwMode="auto">
          <a:xfrm>
            <a:off x="2971800" y="38862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77" name="Text Box 13"/>
          <p:cNvSpPr txBox="1">
            <a:spLocks noChangeArrowheads="1"/>
          </p:cNvSpPr>
          <p:nvPr/>
        </p:nvSpPr>
        <p:spPr bwMode="auto">
          <a:xfrm>
            <a:off x="990600" y="51816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dirty="0">
                <a:latin typeface="Arial" charset="0"/>
              </a:rPr>
              <a:t>Security</a:t>
            </a:r>
          </a:p>
        </p:txBody>
      </p:sp>
      <p:sp>
        <p:nvSpPr>
          <p:cNvPr id="11278" name="Line 14"/>
          <p:cNvSpPr>
            <a:spLocks noChangeShapeType="1"/>
          </p:cNvSpPr>
          <p:nvPr/>
        </p:nvSpPr>
        <p:spPr bwMode="auto">
          <a:xfrm flipV="1">
            <a:off x="2895600" y="48768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79" name="Rectangle 15"/>
          <p:cNvSpPr>
            <a:spLocks noChangeArrowheads="1"/>
          </p:cNvSpPr>
          <p:nvPr/>
        </p:nvSpPr>
        <p:spPr bwMode="auto">
          <a:xfrm>
            <a:off x="72390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Lender</a:t>
            </a:r>
          </a:p>
        </p:txBody>
      </p:sp>
      <p:sp>
        <p:nvSpPr>
          <p:cNvPr id="11280" name="Line 16"/>
          <p:cNvSpPr>
            <a:spLocks noChangeShapeType="1"/>
          </p:cNvSpPr>
          <p:nvPr/>
        </p:nvSpPr>
        <p:spPr bwMode="auto">
          <a:xfrm flipH="1">
            <a:off x="5715000" y="4267200"/>
            <a:ext cx="152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82" name="Text Box 18"/>
          <p:cNvSpPr txBox="1">
            <a:spLocks noChangeArrowheads="1"/>
          </p:cNvSpPr>
          <p:nvPr/>
        </p:nvSpPr>
        <p:spPr bwMode="auto">
          <a:xfrm>
            <a:off x="5562600" y="38862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83" name="Line 19"/>
          <p:cNvSpPr>
            <a:spLocks noChangeShapeType="1"/>
          </p:cNvSpPr>
          <p:nvPr/>
        </p:nvSpPr>
        <p:spPr bwMode="auto">
          <a:xfrm>
            <a:off x="5791200" y="4876800"/>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84" name="Text Box 20"/>
          <p:cNvSpPr txBox="1">
            <a:spLocks noChangeArrowheads="1"/>
          </p:cNvSpPr>
          <p:nvPr/>
        </p:nvSpPr>
        <p:spPr bwMode="auto">
          <a:xfrm>
            <a:off x="2819400" y="4921250"/>
            <a:ext cx="2133600"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a:t>
            </a:r>
          </a:p>
          <a:p>
            <a:pPr algn="ctr">
              <a:lnSpc>
                <a:spcPct val="50000"/>
              </a:lnSpc>
              <a:spcBef>
                <a:spcPct val="50000"/>
              </a:spcBef>
            </a:pPr>
            <a:r>
              <a:rPr lang="en-US" sz="1600">
                <a:latin typeface="Arial" charset="0"/>
              </a:rPr>
              <a:t>payment</a:t>
            </a:r>
          </a:p>
        </p:txBody>
      </p:sp>
      <p:sp>
        <p:nvSpPr>
          <p:cNvPr id="11285" name="Text Box 21"/>
          <p:cNvSpPr txBox="1">
            <a:spLocks noChangeArrowheads="1"/>
          </p:cNvSpPr>
          <p:nvPr/>
        </p:nvSpPr>
        <p:spPr bwMode="auto">
          <a:xfrm>
            <a:off x="5562600" y="4951413"/>
            <a:ext cx="2133600"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 </a:t>
            </a:r>
          </a:p>
          <a:p>
            <a:pPr algn="ctr">
              <a:lnSpc>
                <a:spcPct val="50000"/>
              </a:lnSpc>
              <a:spcBef>
                <a:spcPct val="50000"/>
              </a:spcBef>
            </a:pPr>
            <a:r>
              <a:rPr lang="en-US" sz="1600">
                <a:latin typeface="Arial" charset="0"/>
              </a:rPr>
              <a:t>payment</a:t>
            </a:r>
          </a:p>
        </p:txBody>
      </p:sp>
      <p:sp>
        <p:nvSpPr>
          <p:cNvPr id="11286" name="Line 22"/>
          <p:cNvSpPr>
            <a:spLocks noChangeShapeType="1"/>
          </p:cNvSpPr>
          <p:nvPr/>
        </p:nvSpPr>
        <p:spPr bwMode="auto">
          <a:xfrm>
            <a:off x="2438400" y="4876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71"/>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0"/>
                                          </p:stCondLst>
                                        </p:cTn>
                                        <p:tgtEl>
                                          <p:spTgt spid="112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2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28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1" grpId="0" animBg="1"/>
      <p:bldP spid="11273" grpId="0"/>
      <p:bldP spid="11275" grpId="0" animBg="1"/>
      <p:bldP spid="11276" grpId="0"/>
      <p:bldP spid="11277" grpId="0"/>
      <p:bldP spid="11278" grpId="0" animBg="1"/>
      <p:bldP spid="11279" grpId="0" animBg="1"/>
      <p:bldP spid="11280" grpId="0" animBg="1"/>
      <p:bldP spid="11282" grpId="0"/>
      <p:bldP spid="11283" grpId="0" animBg="1"/>
      <p:bldP spid="11284" grpId="0"/>
      <p:bldP spid="11285" grpId="0"/>
      <p:bldP spid="1128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pPr algn="ctr">
              <a:buFontTx/>
              <a:buNone/>
            </a:pPr>
            <a:r>
              <a:rPr lang="en-US" dirty="0"/>
              <a:t>			</a:t>
            </a:r>
          </a:p>
        </p:txBody>
      </p:sp>
      <p:sp>
        <p:nvSpPr>
          <p:cNvPr id="5" name="Title 4"/>
          <p:cNvSpPr>
            <a:spLocks noGrp="1"/>
          </p:cNvSpPr>
          <p:nvPr>
            <p:ph type="title"/>
          </p:nvPr>
        </p:nvSpPr>
        <p:spPr/>
        <p:txBody>
          <a:bodyPr/>
          <a:lstStyle/>
          <a:p>
            <a:r>
              <a:rPr lang="en-US" sz="1800" dirty="0"/>
              <a:t>Equity Swaps</a:t>
            </a:r>
            <a:endParaRPr lang="en-US" dirty="0"/>
          </a:p>
        </p:txBody>
      </p:sp>
      <p:sp>
        <p:nvSpPr>
          <p:cNvPr id="4" name="Slide Number Placeholder 3"/>
          <p:cNvSpPr>
            <a:spLocks noGrp="1"/>
          </p:cNvSpPr>
          <p:nvPr>
            <p:ph type="sldNum" sz="quarter" idx="10"/>
          </p:nvPr>
        </p:nvSpPr>
        <p:spPr/>
        <p:txBody>
          <a:bodyPr/>
          <a:lstStyle/>
          <a:p>
            <a:fld id="{69FA2565-9787-7743-B466-B7EE381A9B7C}" type="slidenum">
              <a:rPr lang="en-US" smtClean="0"/>
              <a:pPr/>
              <a:t>11</a:t>
            </a:fld>
            <a:endParaRPr lang="en-US"/>
          </a:p>
        </p:txBody>
      </p:sp>
      <p:sp>
        <p:nvSpPr>
          <p:cNvPr id="3" name="Footer Placeholder 2"/>
          <p:cNvSpPr>
            <a:spLocks noGrp="1"/>
          </p:cNvSpPr>
          <p:nvPr>
            <p:ph type="ftr" sz="quarter" idx="11"/>
          </p:nvPr>
        </p:nvSpPr>
        <p:spPr/>
        <p:txBody>
          <a:bodyPr/>
          <a:lstStyle/>
          <a:p>
            <a:r>
              <a:rPr lang="en-US"/>
              <a:t>Source of Income</a:t>
            </a:r>
            <a:endParaRPr lang="en-US" sz="1400">
              <a:latin typeface="Times New Roman" charset="0"/>
            </a:endParaRPr>
          </a:p>
        </p:txBody>
      </p:sp>
      <p:sp>
        <p:nvSpPr>
          <p:cNvPr id="3076" name="Rectangle 4"/>
          <p:cNvSpPr>
            <a:spLocks noChangeArrowheads="1"/>
          </p:cNvSpPr>
          <p:nvPr/>
        </p:nvSpPr>
        <p:spPr bwMode="auto">
          <a:xfrm>
            <a:off x="4800600" y="4140613"/>
            <a:ext cx="10668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HF</a:t>
            </a:r>
          </a:p>
        </p:txBody>
      </p:sp>
      <p:sp>
        <p:nvSpPr>
          <p:cNvPr id="3077" name="Rectangle 5"/>
          <p:cNvSpPr>
            <a:spLocks noChangeArrowheads="1"/>
          </p:cNvSpPr>
          <p:nvPr/>
        </p:nvSpPr>
        <p:spPr bwMode="auto">
          <a:xfrm>
            <a:off x="2286000" y="4140613"/>
            <a:ext cx="11430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Bank</a:t>
            </a:r>
          </a:p>
        </p:txBody>
      </p:sp>
      <p:sp>
        <p:nvSpPr>
          <p:cNvPr id="3079" name="Text Box 7"/>
          <p:cNvSpPr txBox="1">
            <a:spLocks noChangeArrowheads="1"/>
          </p:cNvSpPr>
          <p:nvPr/>
        </p:nvSpPr>
        <p:spPr bwMode="auto">
          <a:xfrm>
            <a:off x="384048" y="405003"/>
            <a:ext cx="8375904" cy="310854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square" anchor="ctr">
            <a:spAutoFit/>
          </a:bodyPr>
          <a:lstStyle/>
          <a:p>
            <a:pPr marL="342900" indent="-342900">
              <a:buFont typeface="Arial" panose="020B0604020202020204" pitchFamily="34" charset="0"/>
              <a:buChar char="•"/>
            </a:pPr>
            <a:r>
              <a:rPr lang="en-US" sz="2000" b="0" dirty="0"/>
              <a:t>HF enters into long equity swap with Bank under which:</a:t>
            </a:r>
          </a:p>
          <a:p>
            <a:pPr marL="800100" lvl="1" indent="-342900">
              <a:buFont typeface="Arial" panose="020B0604020202020204" pitchFamily="34" charset="0"/>
              <a:buChar char="•"/>
            </a:pPr>
            <a:r>
              <a:rPr lang="en-US" sz="2000" b="0" dirty="0"/>
              <a:t>Bank pays appreciation and dividends, and</a:t>
            </a:r>
          </a:p>
          <a:p>
            <a:pPr marL="800100" lvl="1" indent="-342900">
              <a:buFont typeface="Arial" panose="020B0604020202020204" pitchFamily="34" charset="0"/>
              <a:buChar char="•"/>
            </a:pPr>
            <a:r>
              <a:rPr lang="en-US" sz="2000" b="0" dirty="0"/>
              <a:t>HF pays depreciation and LIBOR + 25 bps with respect to 1MM shares of IBM, with a current price of $84.  </a:t>
            </a:r>
          </a:p>
          <a:p>
            <a:pPr marL="342900" indent="-342900">
              <a:buFont typeface="Arial" panose="020B0604020202020204" pitchFamily="34" charset="0"/>
              <a:buChar char="•"/>
            </a:pPr>
            <a:r>
              <a:rPr lang="en-US" sz="2000" b="0" dirty="0"/>
              <a:t>The notional amount at signing is $84M (1MM * $84/share) and LIBOR is 3%.  </a:t>
            </a:r>
          </a:p>
          <a:p>
            <a:pPr marL="342900" indent="-342900">
              <a:buFont typeface="Arial" panose="020B0604020202020204" pitchFamily="34" charset="0"/>
              <a:buChar char="•"/>
            </a:pPr>
            <a:r>
              <a:rPr lang="en-US" sz="2000" b="0" dirty="0"/>
              <a:t>If the price of IBM is $100 at termination, Bank pays 16M ($100-$84)*1MM minus 2.73M (3.25% * $84MM).</a:t>
            </a:r>
            <a:r>
              <a:rPr lang="en-US" sz="2800" b="0" dirty="0"/>
              <a:t> </a:t>
            </a:r>
          </a:p>
          <a:p>
            <a:pPr marL="342900" indent="-342900">
              <a:buFont typeface="Arial" panose="020B0604020202020204" pitchFamily="34" charset="0"/>
              <a:buChar char="•"/>
            </a:pPr>
            <a:endParaRPr lang="en-US" sz="2800" b="0" dirty="0"/>
          </a:p>
        </p:txBody>
      </p:sp>
      <p:sp>
        <p:nvSpPr>
          <p:cNvPr id="3082" name="Line 10"/>
          <p:cNvSpPr>
            <a:spLocks noChangeShapeType="1"/>
          </p:cNvSpPr>
          <p:nvPr/>
        </p:nvSpPr>
        <p:spPr bwMode="auto">
          <a:xfrm>
            <a:off x="3429000" y="4140613"/>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83" name="Line 11"/>
          <p:cNvSpPr>
            <a:spLocks noChangeShapeType="1"/>
          </p:cNvSpPr>
          <p:nvPr/>
        </p:nvSpPr>
        <p:spPr bwMode="auto">
          <a:xfrm flipH="1">
            <a:off x="3429000" y="5207413"/>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84" name="Text Box 12"/>
          <p:cNvSpPr txBox="1">
            <a:spLocks noChangeArrowheads="1"/>
          </p:cNvSpPr>
          <p:nvPr/>
        </p:nvSpPr>
        <p:spPr bwMode="auto">
          <a:xfrm>
            <a:off x="2940843" y="3774186"/>
            <a:ext cx="2347913"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b="1" dirty="0"/>
              <a:t>Appreciation &amp; Dividends</a:t>
            </a:r>
            <a:endParaRPr lang="en-US" dirty="0"/>
          </a:p>
        </p:txBody>
      </p:sp>
      <p:sp>
        <p:nvSpPr>
          <p:cNvPr id="3085" name="Text Box 13"/>
          <p:cNvSpPr txBox="1">
            <a:spLocks noChangeArrowheads="1"/>
          </p:cNvSpPr>
          <p:nvPr/>
        </p:nvSpPr>
        <p:spPr bwMode="auto">
          <a:xfrm>
            <a:off x="2819400" y="5359813"/>
            <a:ext cx="2708275"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b="1" dirty="0"/>
              <a:t>Depreciation &amp; LIBOR+25 bps</a:t>
            </a:r>
            <a:endParaRPr lang="en-US" dirty="0"/>
          </a:p>
        </p:txBody>
      </p:sp>
      <p:sp>
        <p:nvSpPr>
          <p:cNvPr id="3086" name="Rectangle 14"/>
          <p:cNvSpPr>
            <a:spLocks noChangeArrowheads="1"/>
          </p:cNvSpPr>
          <p:nvPr/>
        </p:nvSpPr>
        <p:spPr bwMode="auto">
          <a:xfrm>
            <a:off x="1003300" y="1085850"/>
            <a:ext cx="18415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endParaRPr lang="en-US"/>
          </a:p>
        </p:txBody>
      </p:sp>
    </p:spTree>
    <p:extLst>
      <p:ext uri="{BB962C8B-B14F-4D97-AF65-F5344CB8AC3E}">
        <p14:creationId xmlns:p14="http://schemas.microsoft.com/office/powerpoint/2010/main" val="2698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P spid="3077" grpId="0" animBg="1"/>
      <p:bldP spid="3079" grpId="0"/>
      <p:bldP spid="3082" grpId="0" animBg="1"/>
      <p:bldP spid="3083" grpId="0" animBg="1"/>
      <p:bldP spid="3084" grpId="0"/>
      <p:bldP spid="30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Any “dividend equivalent” will be treated as a U.S. source dividend</a:t>
            </a:r>
          </a:p>
          <a:p>
            <a:r>
              <a:rPr lang="en-US" sz="2400" dirty="0"/>
              <a:t>A “dividend equivalent” includes any payment made pursuant to a “specified notional principal contract” that (directly or indirectly) is contingent upon, or determined by reference to, the payment of a dividend from sources within the U.S.</a:t>
            </a:r>
            <a:endParaRPr lang="en-US" dirty="0"/>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extLst>
      <p:ext uri="{BB962C8B-B14F-4D97-AF65-F5344CB8AC3E}">
        <p14:creationId xmlns:p14="http://schemas.microsoft.com/office/powerpoint/2010/main" val="7593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a:t>For payments made from September 14, 2010 through March 18, 2012, a specified NPC means any NPC if:</a:t>
            </a:r>
          </a:p>
          <a:p>
            <a:pPr lvl="1"/>
            <a:r>
              <a:rPr lang="en-US" sz="2000" dirty="0"/>
              <a:t>In connection with entering into such contract, any long party to the contract transfers the underlying security to any short party to the contract (a “cross in”)</a:t>
            </a:r>
          </a:p>
          <a:p>
            <a:pPr lvl="1"/>
            <a:r>
              <a:rPr lang="en-US" sz="2000" dirty="0"/>
              <a:t>In connection with the termination of such contract, any short party to the contract transfers the underlying security to any long party to the contract (a “cross out”)</a:t>
            </a:r>
          </a:p>
          <a:p>
            <a:pPr lvl="1"/>
            <a:r>
              <a:rPr lang="en-US" sz="2000" dirty="0"/>
              <a:t>The underlying security is not readily tradable on an established securities market</a:t>
            </a:r>
          </a:p>
          <a:p>
            <a:pPr lvl="1"/>
            <a:r>
              <a:rPr lang="en-US" sz="2000" dirty="0"/>
              <a:t>In connection with entering into such contract, the underlying security is posted as collateral by any short party to the contract with any long party to the contract, or </a:t>
            </a:r>
          </a:p>
          <a:p>
            <a:pPr lvl="1"/>
            <a:r>
              <a:rPr lang="en-US" sz="2000" dirty="0"/>
              <a:t>such contract is identified by the Secretary as a specified NPC</a:t>
            </a:r>
          </a:p>
          <a:p>
            <a:r>
              <a:rPr lang="en-US" sz="2400" dirty="0"/>
              <a:t>For payments made </a:t>
            </a:r>
            <a:r>
              <a:rPr lang="en-US" sz="2400" i="1" u="sng" dirty="0"/>
              <a:t>after</a:t>
            </a:r>
            <a:r>
              <a:rPr lang="en-US" sz="2400" dirty="0"/>
              <a:t> March 18, 2012, any NPC is a “specified NPC” unless the Secretary determines that such contract is of a type which does not have the potential for tax avoidance.</a:t>
            </a:r>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13</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extLst>
      <p:ext uri="{BB962C8B-B14F-4D97-AF65-F5344CB8AC3E}">
        <p14:creationId xmlns:p14="http://schemas.microsoft.com/office/powerpoint/2010/main" val="84833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a:lnSpc>
                <a:spcPct val="90000"/>
              </a:lnSpc>
            </a:pPr>
            <a:r>
              <a:rPr lang="en-US" sz="2800" dirty="0"/>
              <a:t>Permits residence </a:t>
            </a:r>
            <a:r>
              <a:rPr lang="en-US" sz="2800" u="sng" dirty="0"/>
              <a:t>and</a:t>
            </a:r>
            <a:r>
              <a:rPr lang="en-US" sz="2800" dirty="0"/>
              <a:t> source basis taxation, but source basis taxation limited to</a:t>
            </a:r>
            <a:r>
              <a:rPr lang="en-US" sz="3200" dirty="0"/>
              <a:t>:</a:t>
            </a:r>
          </a:p>
          <a:p>
            <a:pPr lvl="1">
              <a:lnSpc>
                <a:spcPct val="90000"/>
              </a:lnSpc>
            </a:pPr>
            <a:r>
              <a:rPr lang="en-US" sz="2800" dirty="0"/>
              <a:t>15% (¶¶1 and 2);  </a:t>
            </a:r>
          </a:p>
          <a:p>
            <a:pPr lvl="1">
              <a:lnSpc>
                <a:spcPct val="90000"/>
              </a:lnSpc>
            </a:pPr>
            <a:r>
              <a:rPr lang="en-US" sz="2800" dirty="0"/>
              <a:t>5% if recipient owns at least 10% of </a:t>
            </a:r>
            <a:r>
              <a:rPr lang="en-US" sz="2800" dirty="0" err="1"/>
              <a:t>payor</a:t>
            </a:r>
            <a:r>
              <a:rPr lang="en-US" sz="2800" dirty="0"/>
              <a:t> corporation; or </a:t>
            </a:r>
          </a:p>
          <a:p>
            <a:pPr lvl="1">
              <a:lnSpc>
                <a:spcPct val="90000"/>
              </a:lnSpc>
            </a:pPr>
            <a:r>
              <a:rPr lang="en-US" sz="2400" dirty="0"/>
              <a:t>0% for certain 80% corporate recipients and pension schemes</a:t>
            </a:r>
          </a:p>
          <a:p>
            <a:pPr>
              <a:lnSpc>
                <a:spcPct val="90000"/>
              </a:lnSpc>
            </a:pPr>
            <a:r>
              <a:rPr lang="en-US" sz="2400" dirty="0"/>
              <a:t>Second-level withholding tax not permitted (¶ 6)</a:t>
            </a:r>
          </a:p>
          <a:p>
            <a:pPr>
              <a:lnSpc>
                <a:spcPct val="90000"/>
              </a:lnSpc>
            </a:pPr>
            <a:r>
              <a:rPr lang="en-US" sz="2400" dirty="0"/>
              <a:t>Definition of dividend (¶ 10)</a:t>
            </a:r>
          </a:p>
          <a:p>
            <a:pPr>
              <a:lnSpc>
                <a:spcPct val="90000"/>
              </a:lnSpc>
              <a:buFontTx/>
              <a:buNone/>
            </a:pPr>
            <a:endParaRPr lang="en-US" dirty="0"/>
          </a:p>
          <a:p>
            <a:pPr algn="ctr">
              <a:lnSpc>
                <a:spcPct val="90000"/>
              </a:lnSpc>
              <a:buFontTx/>
              <a:buNone/>
            </a:pPr>
            <a:endParaRPr lang="en-US" sz="2400" dirty="0"/>
          </a:p>
        </p:txBody>
      </p:sp>
      <p:sp>
        <p:nvSpPr>
          <p:cNvPr id="12292" name="Rectangle 4"/>
          <p:cNvSpPr>
            <a:spLocks noGrp="1" noChangeArrowheads="1"/>
          </p:cNvSpPr>
          <p:nvPr>
            <p:ph type="title"/>
          </p:nvPr>
        </p:nvSpPr>
        <p:spPr/>
        <p:txBody>
          <a:bodyPr/>
          <a:lstStyle/>
          <a:p>
            <a:br>
              <a:rPr lang="en-US" sz="2000" dirty="0"/>
            </a:br>
            <a:br>
              <a:rPr lang="en-US" sz="2000" dirty="0"/>
            </a:br>
            <a:r>
              <a:rPr lang="en-US" sz="2000" dirty="0"/>
              <a:t>Dividends under the Treaty:  Article 10  </a:t>
            </a:r>
          </a:p>
        </p:txBody>
      </p:sp>
      <p:sp>
        <p:nvSpPr>
          <p:cNvPr id="5" name="Slide Number Placeholder 4"/>
          <p:cNvSpPr>
            <a:spLocks noGrp="1"/>
          </p:cNvSpPr>
          <p:nvPr>
            <p:ph type="sldNum" sz="quarter" idx="10"/>
          </p:nvPr>
        </p:nvSpPr>
        <p:spPr/>
        <p:txBody>
          <a:bodyPr/>
          <a:lstStyle/>
          <a:p>
            <a:fld id="{44AD7EE0-3FE0-4049-B858-67BE81F63618}" type="slidenum">
              <a:rPr lang="en-US"/>
              <a:pPr/>
              <a:t>14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r>
              <a:rPr lang="en-US" sz="2400" dirty="0"/>
              <a:t>Personal services compensation sourced by location of performance of services (§861(a)(3))</a:t>
            </a:r>
          </a:p>
          <a:p>
            <a:r>
              <a:rPr lang="en-US" sz="2400" dirty="0"/>
              <a:t>Commercial traveler exception:  90 day/$3,000 rule (§ 861(a)(3)(A)-(C))</a:t>
            </a:r>
          </a:p>
          <a:p>
            <a:r>
              <a:rPr lang="en-US" sz="2400" dirty="0"/>
              <a:t>For services performed partly inside the US and partly outside of the US, income must be allocated between US and foreign source (§863(b)(1))</a:t>
            </a:r>
          </a:p>
          <a:p>
            <a:pPr lvl="1"/>
            <a:r>
              <a:rPr lang="en-US" sz="2000" dirty="0"/>
              <a:t>If not separately stated, must be allocated </a:t>
            </a:r>
            <a:r>
              <a:rPr lang="ja-JP" altLang="en-US" sz="2000" dirty="0">
                <a:latin typeface="Arial"/>
              </a:rPr>
              <a:t>“</a:t>
            </a:r>
            <a:r>
              <a:rPr lang="en-US" sz="2000" dirty="0"/>
              <a:t>on the basis that most correctly reflects the proper source under the facts and circumstances of the particular case.</a:t>
            </a:r>
            <a:r>
              <a:rPr lang="ja-JP" altLang="en-US" sz="2000" dirty="0">
                <a:latin typeface="Arial"/>
              </a:rPr>
              <a:t>”</a:t>
            </a:r>
            <a:r>
              <a:rPr lang="en-US" sz="2000" dirty="0"/>
              <a:t>  (Reg. §1.861-4(b)(1))</a:t>
            </a:r>
          </a:p>
          <a:p>
            <a:pPr lvl="1"/>
            <a:r>
              <a:rPr lang="en-US" sz="2000" dirty="0"/>
              <a:t>Apportionment by time is often acceptable (Id.)  See </a:t>
            </a:r>
            <a:r>
              <a:rPr lang="en-US" sz="2000" i="1" dirty="0" err="1"/>
              <a:t>Stemkowski</a:t>
            </a:r>
            <a:endParaRPr lang="en-US" sz="2000" i="1" dirty="0"/>
          </a:p>
        </p:txBody>
      </p:sp>
      <p:sp>
        <p:nvSpPr>
          <p:cNvPr id="13317" name="Rectangle 5"/>
          <p:cNvSpPr>
            <a:spLocks noGrp="1" noChangeArrowheads="1"/>
          </p:cNvSpPr>
          <p:nvPr>
            <p:ph type="title"/>
          </p:nvPr>
        </p:nvSpPr>
        <p:spPr/>
        <p:txBody>
          <a:bodyPr/>
          <a:lstStyle/>
          <a:p>
            <a:r>
              <a:rPr lang="en-US"/>
              <a:t>Source of Compensation for Personal Services</a:t>
            </a:r>
          </a:p>
        </p:txBody>
      </p:sp>
      <p:sp>
        <p:nvSpPr>
          <p:cNvPr id="5" name="Slide Number Placeholder 4"/>
          <p:cNvSpPr>
            <a:spLocks noGrp="1"/>
          </p:cNvSpPr>
          <p:nvPr>
            <p:ph type="sldNum" sz="quarter" idx="10"/>
          </p:nvPr>
        </p:nvSpPr>
        <p:spPr/>
        <p:txBody>
          <a:bodyPr/>
          <a:lstStyle/>
          <a:p>
            <a:fld id="{BF848D12-43AA-274A-81B5-83F5F818117E}" type="slidenum">
              <a:rPr lang="en-US"/>
              <a:pPr/>
              <a:t>15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8" name="Picture 6" descr="180px-Terrance_phillip">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3971925" y="2924969"/>
            <a:ext cx="1282700" cy="1028700"/>
          </a:xfr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
        <p:nvSpPr>
          <p:cNvPr id="136199" name="Rectangle 7"/>
          <p:cNvSpPr>
            <a:spLocks noGrp="1" noChangeArrowheads="1"/>
          </p:cNvSpPr>
          <p:nvPr>
            <p:ph type="title"/>
          </p:nvPr>
        </p:nvSpPr>
        <p:spPr/>
        <p:txBody>
          <a:bodyPr/>
          <a:lstStyle/>
          <a:p>
            <a:r>
              <a:rPr lang="en-US"/>
              <a:t>Stemkowski</a:t>
            </a:r>
          </a:p>
        </p:txBody>
      </p:sp>
      <p:sp>
        <p:nvSpPr>
          <p:cNvPr id="8" name="Slide Number Placeholder 4"/>
          <p:cNvSpPr>
            <a:spLocks noGrp="1"/>
          </p:cNvSpPr>
          <p:nvPr>
            <p:ph type="sldNum" sz="quarter" idx="10"/>
          </p:nvPr>
        </p:nvSpPr>
        <p:spPr/>
        <p:txBody>
          <a:bodyPr/>
          <a:lstStyle/>
          <a:p>
            <a:fld id="{ACB31858-7F92-C547-B408-D4A8BD7FC316}" type="slidenum">
              <a:rPr lang="en-US"/>
              <a:pPr/>
              <a:t>16</a:t>
            </a:fld>
            <a:endParaRPr lang="en-US"/>
          </a:p>
        </p:txBody>
      </p:sp>
      <p:sp>
        <p:nvSpPr>
          <p:cNvPr id="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36196" name="Picture 4" descr="MPj0403250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590800"/>
            <a:ext cx="1981200" cy="2286000"/>
          </a:xfrm>
          <a:prstGeom prst="rect">
            <a:avLst/>
          </a:prstGeom>
          <a:noFill/>
          <a:extLst>
            <a:ext uri="{909E8E84-426E-40dd-AFC4-6F175D3DCCD1}">
              <a14:hiddenFill xmlns:a14="http://schemas.microsoft.com/office/drawing/2010/main" xmlns="">
                <a:solidFill>
                  <a:srgbClr val="FFFFFF"/>
                </a:solidFill>
              </a14:hiddenFill>
            </a:ext>
          </a:extLst>
        </p:spPr>
      </p:pic>
      <p:sp>
        <p:nvSpPr>
          <p:cNvPr id="136201" name="Text Box 9"/>
          <p:cNvSpPr txBox="1">
            <a:spLocks noChangeArrowheads="1"/>
          </p:cNvSpPr>
          <p:nvPr/>
        </p:nvSpPr>
        <p:spPr bwMode="auto">
          <a:xfrm>
            <a:off x="2959766" y="889727"/>
            <a:ext cx="3306763"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buFontTx/>
              <a:buAutoNum type="arabicPeriod"/>
            </a:pPr>
            <a:r>
              <a:rPr lang="en-US">
                <a:latin typeface="Verdana" charset="0"/>
              </a:rPr>
              <a:t>Training Camp</a:t>
            </a:r>
          </a:p>
          <a:p>
            <a:pPr>
              <a:buFontTx/>
              <a:buAutoNum type="arabicPeriod"/>
            </a:pPr>
            <a:r>
              <a:rPr lang="en-US" dirty="0">
                <a:latin typeface="Verdana" charset="0"/>
              </a:rPr>
              <a:t>Regular Season</a:t>
            </a:r>
          </a:p>
          <a:p>
            <a:pPr>
              <a:buFontTx/>
              <a:buAutoNum type="arabicPeriod"/>
            </a:pPr>
            <a:r>
              <a:rPr lang="en-US" dirty="0">
                <a:latin typeface="Verdana" charset="0"/>
              </a:rPr>
              <a:t>Playoffs</a:t>
            </a:r>
          </a:p>
          <a:p>
            <a:pPr>
              <a:buFontTx/>
              <a:buAutoNum type="arabicPeriod"/>
            </a:pPr>
            <a:r>
              <a:rPr lang="en-US" dirty="0">
                <a:latin typeface="Verdana" charset="0"/>
              </a:rPr>
              <a:t>Off Season</a:t>
            </a:r>
          </a:p>
        </p:txBody>
      </p:sp>
      <p:pic>
        <p:nvPicPr>
          <p:cNvPr id="136202" name="Picture 10" descr="MCj0303989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6529" y="3439319"/>
            <a:ext cx="1608138" cy="133826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695450" y="3100387"/>
            <a:ext cx="1428750" cy="885825"/>
          </a:xfrm>
        </p:spPr>
      </p:pic>
      <p:sp>
        <p:nvSpPr>
          <p:cNvPr id="157698" name="Rectangle 2"/>
          <p:cNvSpPr>
            <a:spLocks noGrp="1" noChangeArrowheads="1"/>
          </p:cNvSpPr>
          <p:nvPr>
            <p:ph type="title"/>
          </p:nvPr>
        </p:nvSpPr>
        <p:spPr/>
        <p:txBody>
          <a:bodyPr/>
          <a:lstStyle/>
          <a:p>
            <a:r>
              <a:rPr lang="en-US"/>
              <a:t>Korfund</a:t>
            </a:r>
          </a:p>
        </p:txBody>
      </p:sp>
      <p:sp>
        <p:nvSpPr>
          <p:cNvPr id="9" name="Slide Number Placeholder 4"/>
          <p:cNvSpPr>
            <a:spLocks noGrp="1"/>
          </p:cNvSpPr>
          <p:nvPr>
            <p:ph type="sldNum" sz="quarter" idx="10"/>
          </p:nvPr>
        </p:nvSpPr>
        <p:spPr/>
        <p:txBody>
          <a:bodyPr/>
          <a:lstStyle/>
          <a:p>
            <a:fld id="{8A3D63F8-4F80-CD44-90A9-9BC1F3C868F5}" type="slidenum">
              <a:rPr lang="en-US"/>
              <a:pPr/>
              <a:t>17</a:t>
            </a:fld>
            <a:endParaRPr lang="en-US"/>
          </a:p>
        </p:txBody>
      </p:sp>
      <p:sp>
        <p:nvSpPr>
          <p:cNvPr id="8"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57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273" y="2549970"/>
            <a:ext cx="1809750"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577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362200"/>
            <a:ext cx="1752600"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57702" name="Line 6"/>
          <p:cNvSpPr>
            <a:spLocks noChangeShapeType="1"/>
          </p:cNvSpPr>
          <p:nvPr/>
        </p:nvSpPr>
        <p:spPr bwMode="auto">
          <a:xfrm>
            <a:off x="3733800" y="4648200"/>
            <a:ext cx="2209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57703" name="Text Box 7"/>
          <p:cNvSpPr txBox="1">
            <a:spLocks noChangeArrowheads="1"/>
          </p:cNvSpPr>
          <p:nvPr/>
        </p:nvSpPr>
        <p:spPr bwMode="auto">
          <a:xfrm>
            <a:off x="4403725" y="4572000"/>
            <a:ext cx="8366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endParaRPr lang="en-US" u="sng" dirty="0"/>
          </a:p>
          <a:p>
            <a:r>
              <a:rPr lang="en-US" sz="2400" dirty="0"/>
              <a:t>Advanced compensation (Rev. Rul. 74-108)</a:t>
            </a:r>
          </a:p>
          <a:p>
            <a:r>
              <a:rPr lang="en-US" sz="2400" dirty="0"/>
              <a:t>Lump sum payment in connection with endorsement contract (FSA 199947028)</a:t>
            </a:r>
          </a:p>
          <a:p>
            <a:r>
              <a:rPr lang="en-US" sz="2400" dirty="0"/>
              <a:t>Sales Commissions (Rev. Rul. 60-55)</a:t>
            </a:r>
          </a:p>
          <a:p>
            <a:r>
              <a:rPr lang="en-US" sz="2400" dirty="0"/>
              <a:t>Advertising income (</a:t>
            </a:r>
            <a:r>
              <a:rPr lang="en-US" sz="2400" u="sng" dirty="0" err="1"/>
              <a:t>Piedras</a:t>
            </a:r>
            <a:r>
              <a:rPr lang="en-US" sz="2400" u="sng" dirty="0"/>
              <a:t> </a:t>
            </a:r>
            <a:r>
              <a:rPr lang="en-US" sz="2400" u="sng" dirty="0" err="1"/>
              <a:t>Negras</a:t>
            </a:r>
            <a:r>
              <a:rPr lang="en-US" sz="2000" u="sng" dirty="0"/>
              <a:t>)</a:t>
            </a:r>
            <a:endParaRPr lang="en-US" sz="2000" dirty="0"/>
          </a:p>
        </p:txBody>
      </p:sp>
      <p:sp>
        <p:nvSpPr>
          <p:cNvPr id="14340" name="Rectangle 4"/>
          <p:cNvSpPr>
            <a:spLocks noGrp="1" noChangeArrowheads="1"/>
          </p:cNvSpPr>
          <p:nvPr>
            <p:ph type="title"/>
          </p:nvPr>
        </p:nvSpPr>
        <p:spPr/>
        <p:txBody>
          <a:bodyPr/>
          <a:lstStyle/>
          <a:p>
            <a:r>
              <a:rPr lang="en-US"/>
              <a:t>Compensation for Personal Services</a:t>
            </a:r>
          </a:p>
        </p:txBody>
      </p:sp>
      <p:sp>
        <p:nvSpPr>
          <p:cNvPr id="5" name="Slide Number Placeholder 4"/>
          <p:cNvSpPr>
            <a:spLocks noGrp="1"/>
          </p:cNvSpPr>
          <p:nvPr>
            <p:ph type="sldNum" sz="quarter" idx="10"/>
          </p:nvPr>
        </p:nvSpPr>
        <p:spPr/>
        <p:txBody>
          <a:bodyPr/>
          <a:lstStyle/>
          <a:p>
            <a:fld id="{1621A6A7-9517-9A4E-A2F5-9E5B753A810E}" type="slidenum">
              <a:rPr lang="en-US"/>
              <a:pPr/>
              <a:t>18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US" sz="2400" dirty="0"/>
              <a:t>Although listed as FDAP under section §871(a), performing servicing constitutes engaging in a US T/B, which causes the income to be ECI (§ 864(b)(1))</a:t>
            </a:r>
          </a:p>
          <a:p>
            <a:r>
              <a:rPr lang="en-US" sz="2400" dirty="0"/>
              <a:t>Deferred compensation:  §864(c)(6)</a:t>
            </a:r>
          </a:p>
          <a:p>
            <a:r>
              <a:rPr lang="en-US" sz="2400" dirty="0"/>
              <a:t>If ECI, no withholding is required (Reg. §1.1441-4(a)(2))</a:t>
            </a:r>
          </a:p>
        </p:txBody>
      </p:sp>
      <p:sp>
        <p:nvSpPr>
          <p:cNvPr id="17412" name="Rectangle 4"/>
          <p:cNvSpPr>
            <a:spLocks noGrp="1" noChangeArrowheads="1"/>
          </p:cNvSpPr>
          <p:nvPr>
            <p:ph type="title"/>
          </p:nvPr>
        </p:nvSpPr>
        <p:spPr/>
        <p:txBody>
          <a:bodyPr/>
          <a:lstStyle/>
          <a:p>
            <a:r>
              <a:rPr lang="en-US"/>
              <a:t>Taxation of US Source Compensation</a:t>
            </a:r>
          </a:p>
        </p:txBody>
      </p:sp>
      <p:sp>
        <p:nvSpPr>
          <p:cNvPr id="5" name="Slide Number Placeholder 4"/>
          <p:cNvSpPr>
            <a:spLocks noGrp="1"/>
          </p:cNvSpPr>
          <p:nvPr>
            <p:ph type="sldNum" sz="quarter" idx="10"/>
          </p:nvPr>
        </p:nvSpPr>
        <p:spPr/>
        <p:txBody>
          <a:bodyPr/>
          <a:lstStyle/>
          <a:p>
            <a:fld id="{269CCF35-DFED-8D4B-9675-E3327DCC82D5}" type="slidenum">
              <a:rPr lang="en-US"/>
              <a:pPr/>
              <a:t>19</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lstStyle/>
          <a:p>
            <a:pPr>
              <a:lnSpc>
                <a:spcPct val="90000"/>
              </a:lnSpc>
            </a:pPr>
            <a:endParaRPr lang="en-US" sz="2400" b="1" u="sng" dirty="0"/>
          </a:p>
          <a:p>
            <a:pPr>
              <a:lnSpc>
                <a:spcPct val="90000"/>
              </a:lnSpc>
            </a:pPr>
            <a:r>
              <a:rPr lang="en-US" sz="2400" b="1" u="sng" dirty="0"/>
              <a:t>Foreign persons not ETB:</a:t>
            </a:r>
            <a:endParaRPr lang="en-US" sz="2400" b="1" dirty="0"/>
          </a:p>
          <a:p>
            <a:pPr lvl="1">
              <a:lnSpc>
                <a:spcPct val="90000"/>
              </a:lnSpc>
            </a:pPr>
            <a:r>
              <a:rPr lang="en-US" sz="2000" dirty="0"/>
              <a:t>Taxed only on gross US source FDAP income (§§871 and 881)</a:t>
            </a:r>
          </a:p>
          <a:p>
            <a:pPr lvl="1">
              <a:lnSpc>
                <a:spcPct val="90000"/>
              </a:lnSpc>
            </a:pPr>
            <a:r>
              <a:rPr lang="en-US" sz="2000" dirty="0"/>
              <a:t>Tax collected by withholding at source (§§1441 and 1442)</a:t>
            </a:r>
          </a:p>
          <a:p>
            <a:pPr lvl="1">
              <a:lnSpc>
                <a:spcPct val="90000"/>
              </a:lnSpc>
            </a:pPr>
            <a:r>
              <a:rPr lang="en-US" sz="2000" dirty="0"/>
              <a:t>Source basis taxation often reduced or eliminated by treaty</a:t>
            </a:r>
          </a:p>
          <a:p>
            <a:pPr>
              <a:lnSpc>
                <a:spcPct val="90000"/>
              </a:lnSpc>
              <a:buFontTx/>
              <a:buNone/>
            </a:pPr>
            <a:endParaRPr lang="en-US" sz="2400" b="1" u="sng" dirty="0"/>
          </a:p>
          <a:p>
            <a:pPr>
              <a:lnSpc>
                <a:spcPct val="90000"/>
              </a:lnSpc>
              <a:buFontTx/>
              <a:buNone/>
            </a:pPr>
            <a:endParaRPr lang="en-US" sz="2400" b="1" u="sng" dirty="0"/>
          </a:p>
          <a:p>
            <a:pPr>
              <a:lnSpc>
                <a:spcPct val="90000"/>
              </a:lnSpc>
            </a:pPr>
            <a:r>
              <a:rPr lang="en-US" sz="2400" b="1" u="sng" dirty="0"/>
              <a:t>Foreign persons ETB:</a:t>
            </a:r>
          </a:p>
          <a:p>
            <a:pPr lvl="1">
              <a:lnSpc>
                <a:spcPct val="90000"/>
              </a:lnSpc>
            </a:pPr>
            <a:r>
              <a:rPr lang="en-US" sz="2000" dirty="0"/>
              <a:t>Taxed only on </a:t>
            </a:r>
            <a:r>
              <a:rPr lang="en-US" sz="2000" i="1" dirty="0"/>
              <a:t>net </a:t>
            </a:r>
            <a:r>
              <a:rPr lang="en-US" sz="2000" dirty="0"/>
              <a:t>income that is ECI with the US TB (§§864(b) and (c), 871(b), 881, and 882)</a:t>
            </a:r>
          </a:p>
          <a:p>
            <a:pPr lvl="1">
              <a:lnSpc>
                <a:spcPct val="90000"/>
              </a:lnSpc>
            </a:pPr>
            <a:r>
              <a:rPr lang="en-US" sz="2000" dirty="0"/>
              <a:t>Taxed only on net income that is attributable to a US </a:t>
            </a:r>
            <a:r>
              <a:rPr lang="en-US" sz="2000" dirty="0">
                <a:latin typeface="Arial"/>
              </a:rPr>
              <a:t>"</a:t>
            </a:r>
            <a:r>
              <a:rPr lang="en-US" sz="2000" dirty="0"/>
              <a:t>permanent establishment</a:t>
            </a:r>
            <a:r>
              <a:rPr lang="ja-JP" altLang="en-US" sz="2000" dirty="0">
                <a:latin typeface="Arial"/>
              </a:rPr>
              <a:t>”</a:t>
            </a:r>
            <a:r>
              <a:rPr lang="en-US" sz="2000" dirty="0"/>
              <a:t>—a higher threshold than having a trade or business</a:t>
            </a:r>
          </a:p>
        </p:txBody>
      </p:sp>
      <p:sp>
        <p:nvSpPr>
          <p:cNvPr id="4100" name="Rectangle 4"/>
          <p:cNvSpPr>
            <a:spLocks noGrp="1" noChangeArrowheads="1"/>
          </p:cNvSpPr>
          <p:nvPr>
            <p:ph type="title"/>
          </p:nvPr>
        </p:nvSpPr>
        <p:spPr/>
        <p:txBody>
          <a:bodyPr/>
          <a:lstStyle/>
          <a:p>
            <a:r>
              <a:rPr lang="en-US"/>
              <a:t>Overview of US Taxation of Foreign Persons</a:t>
            </a:r>
          </a:p>
        </p:txBody>
      </p:sp>
      <p:sp>
        <p:nvSpPr>
          <p:cNvPr id="5" name="Slide Number Placeholder 4"/>
          <p:cNvSpPr>
            <a:spLocks noGrp="1"/>
          </p:cNvSpPr>
          <p:nvPr>
            <p:ph type="sldNum" sz="quarter" idx="10"/>
          </p:nvPr>
        </p:nvSpPr>
        <p:spPr/>
        <p:txBody>
          <a:bodyPr/>
          <a:lstStyle/>
          <a:p>
            <a:fld id="{580787CB-62E5-2545-A74E-2529DAC37B5B}" type="slidenum">
              <a:rPr lang="en-US"/>
              <a:pPr/>
              <a:t>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en-US" sz="2400" dirty="0"/>
              <a:t>Article 7:  Independent services taxable only on a residence basis unless PE in source country</a:t>
            </a:r>
          </a:p>
          <a:p>
            <a:endParaRPr lang="en-US" sz="2400" dirty="0"/>
          </a:p>
          <a:p>
            <a:r>
              <a:rPr lang="en-US" sz="2400" dirty="0"/>
              <a:t>Article 14:  Dependent services taxable only by resident country if recipient present fewer than 184 days during 12-month period, remuneration paid by non-resident employer, and not borne by PE</a:t>
            </a:r>
          </a:p>
          <a:p>
            <a:endParaRPr lang="en-US" sz="2400" dirty="0"/>
          </a:p>
          <a:p>
            <a:r>
              <a:rPr lang="en-US" sz="2400" dirty="0"/>
              <a:t>Article 16:  Artistes &amp; Athletes</a:t>
            </a:r>
          </a:p>
          <a:p>
            <a:endParaRPr lang="en-US" sz="2400" dirty="0"/>
          </a:p>
        </p:txBody>
      </p:sp>
      <p:sp>
        <p:nvSpPr>
          <p:cNvPr id="18436" name="Rectangle 4"/>
          <p:cNvSpPr>
            <a:spLocks noGrp="1" noChangeArrowheads="1"/>
          </p:cNvSpPr>
          <p:nvPr>
            <p:ph type="title"/>
          </p:nvPr>
        </p:nvSpPr>
        <p:spPr/>
        <p:txBody>
          <a:bodyPr/>
          <a:lstStyle/>
          <a:p>
            <a:r>
              <a:rPr lang="en-US" dirty="0"/>
              <a:t>US Source Compensation and Treaties: Articles 7, 14-20</a:t>
            </a:r>
          </a:p>
        </p:txBody>
      </p:sp>
      <p:sp>
        <p:nvSpPr>
          <p:cNvPr id="5" name="Slide Number Placeholder 4"/>
          <p:cNvSpPr>
            <a:spLocks noGrp="1"/>
          </p:cNvSpPr>
          <p:nvPr>
            <p:ph type="sldNum" sz="quarter" idx="10"/>
          </p:nvPr>
        </p:nvSpPr>
        <p:spPr/>
        <p:txBody>
          <a:bodyPr/>
          <a:lstStyle/>
          <a:p>
            <a:fld id="{49D87BE2-1D47-454D-BEB6-A8F92B81F8A0}" type="slidenum">
              <a:rPr lang="en-US"/>
              <a:pPr/>
              <a:t>20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84048" y="533400"/>
            <a:ext cx="8458200" cy="5791200"/>
          </a:xfrm>
        </p:spPr>
        <p:txBody>
          <a:bodyPr/>
          <a:lstStyle/>
          <a:p>
            <a:r>
              <a:rPr lang="en-US" sz="2400" dirty="0"/>
              <a:t>US source if property located in US or if for the use in the US of patents, CRs, secret processes and formulas, goodwill, TMs, franchises (§861(a)(4)</a:t>
            </a:r>
          </a:p>
          <a:p>
            <a:r>
              <a:rPr lang="en-US" sz="2400" dirty="0"/>
              <a:t>Cascading Royalties (Rev. Rul. 80-362 and </a:t>
            </a:r>
            <a:r>
              <a:rPr lang="en-US" sz="2400" u="sng" dirty="0"/>
              <a:t>SDI</a:t>
            </a:r>
            <a:r>
              <a:rPr lang="en-US" sz="2400" dirty="0"/>
              <a:t>)</a:t>
            </a:r>
          </a:p>
        </p:txBody>
      </p:sp>
      <p:sp>
        <p:nvSpPr>
          <p:cNvPr id="19481" name="Rectangle 25"/>
          <p:cNvSpPr>
            <a:spLocks noGrp="1" noChangeArrowheads="1"/>
          </p:cNvSpPr>
          <p:nvPr>
            <p:ph type="title"/>
          </p:nvPr>
        </p:nvSpPr>
        <p:spPr/>
        <p:txBody>
          <a:bodyPr/>
          <a:lstStyle/>
          <a:p>
            <a:r>
              <a:rPr lang="en-US"/>
              <a:t>U.S. Source Rents and Royalties</a:t>
            </a:r>
          </a:p>
        </p:txBody>
      </p:sp>
      <p:sp>
        <p:nvSpPr>
          <p:cNvPr id="15" name="Slide Number Placeholder 4"/>
          <p:cNvSpPr>
            <a:spLocks noGrp="1"/>
          </p:cNvSpPr>
          <p:nvPr>
            <p:ph type="sldNum" sz="quarter" idx="10"/>
          </p:nvPr>
        </p:nvSpPr>
        <p:spPr/>
        <p:txBody>
          <a:bodyPr/>
          <a:lstStyle/>
          <a:p>
            <a:fld id="{C3A84874-30DD-4C4E-A272-5101BD1422ED}" type="slidenum">
              <a:rPr lang="en-US"/>
              <a:pPr/>
              <a:t>21</a:t>
            </a:fld>
            <a:endParaRPr lang="en-US"/>
          </a:p>
        </p:txBody>
      </p:sp>
      <p:sp>
        <p:nvSpPr>
          <p:cNvPr id="1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9460" name="Rectangle 4"/>
          <p:cNvSpPr>
            <a:spLocks noChangeArrowheads="1"/>
          </p:cNvSpPr>
          <p:nvPr/>
        </p:nvSpPr>
        <p:spPr bwMode="auto">
          <a:xfrm>
            <a:off x="3962400" y="27432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dirty="0">
                <a:latin typeface="Times New Roman" charset="0"/>
              </a:rPr>
              <a:t>A</a:t>
            </a:r>
          </a:p>
        </p:txBody>
      </p:sp>
      <p:sp>
        <p:nvSpPr>
          <p:cNvPr id="19461" name="Rectangle 5"/>
          <p:cNvSpPr>
            <a:spLocks noChangeArrowheads="1"/>
          </p:cNvSpPr>
          <p:nvPr/>
        </p:nvSpPr>
        <p:spPr bwMode="auto">
          <a:xfrm>
            <a:off x="3962400" y="36576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X</a:t>
            </a:r>
          </a:p>
        </p:txBody>
      </p:sp>
      <p:sp>
        <p:nvSpPr>
          <p:cNvPr id="19468" name="Rectangle 12"/>
          <p:cNvSpPr>
            <a:spLocks noChangeArrowheads="1"/>
          </p:cNvSpPr>
          <p:nvPr/>
        </p:nvSpPr>
        <p:spPr bwMode="auto">
          <a:xfrm>
            <a:off x="3962400" y="44958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Y</a:t>
            </a:r>
          </a:p>
        </p:txBody>
      </p:sp>
      <p:cxnSp>
        <p:nvCxnSpPr>
          <p:cNvPr id="19474" name="AutoShape 18"/>
          <p:cNvCxnSpPr>
            <a:cxnSpLocks noChangeShapeType="1"/>
            <a:stCxn id="19461" idx="3"/>
            <a:endCxn id="19460" idx="3"/>
          </p:cNvCxnSpPr>
          <p:nvPr/>
        </p:nvCxnSpPr>
        <p:spPr bwMode="auto">
          <a:xfrm flipV="1">
            <a:off x="4724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5" name="AutoShape 19"/>
          <p:cNvCxnSpPr>
            <a:cxnSpLocks noChangeShapeType="1"/>
            <a:stCxn id="19460" idx="1"/>
            <a:endCxn id="19461" idx="1"/>
          </p:cNvCxnSpPr>
          <p:nvPr/>
        </p:nvCxnSpPr>
        <p:spPr bwMode="auto">
          <a:xfrm rot="10800000" flipH="1" flipV="1">
            <a:off x="3962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7" name="AutoShape 21"/>
          <p:cNvCxnSpPr>
            <a:cxnSpLocks noChangeShapeType="1"/>
            <a:stCxn id="19461" idx="1"/>
            <a:endCxn id="19468" idx="1"/>
          </p:cNvCxnSpPr>
          <p:nvPr/>
        </p:nvCxnSpPr>
        <p:spPr bwMode="auto">
          <a:xfrm rot="10800000" flipH="1" flipV="1">
            <a:off x="3962400" y="3886200"/>
            <a:ext cx="1588" cy="838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478" name="Text Box 22"/>
          <p:cNvSpPr txBox="1">
            <a:spLocks noChangeArrowheads="1"/>
          </p:cNvSpPr>
          <p:nvPr/>
        </p:nvSpPr>
        <p:spPr bwMode="auto">
          <a:xfrm>
            <a:off x="5181600" y="37338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19479" name="Text Box 23"/>
          <p:cNvSpPr txBox="1">
            <a:spLocks noChangeArrowheads="1"/>
          </p:cNvSpPr>
          <p:nvPr/>
        </p:nvSpPr>
        <p:spPr bwMode="auto">
          <a:xfrm>
            <a:off x="2286000" y="3886200"/>
            <a:ext cx="1143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19480" name="Text Box 24"/>
          <p:cNvSpPr txBox="1">
            <a:spLocks noChangeArrowheads="1"/>
          </p:cNvSpPr>
          <p:nvPr/>
        </p:nvSpPr>
        <p:spPr bwMode="auto">
          <a:xfrm>
            <a:off x="2286000" y="36576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latin typeface="Times New Roman" charset="0"/>
              </a:rPr>
              <a:t>License</a:t>
            </a:r>
          </a:p>
        </p:txBody>
      </p:sp>
      <p:cxnSp>
        <p:nvCxnSpPr>
          <p:cNvPr id="153602" name="AutoShape 2"/>
          <p:cNvCxnSpPr>
            <a:cxnSpLocks noChangeShapeType="1"/>
          </p:cNvCxnSpPr>
          <p:nvPr/>
        </p:nvCxnSpPr>
        <p:spPr bwMode="auto">
          <a:xfrm flipV="1">
            <a:off x="4724400" y="39624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0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47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1" grpId="0" animBg="1"/>
      <p:bldP spid="19468" grpId="0" animBg="1"/>
      <p:bldP spid="19478" grpId="0"/>
      <p:bldP spid="1948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84048" y="533400"/>
            <a:ext cx="8458200" cy="5715000"/>
          </a:xfrm>
        </p:spPr>
        <p:txBody>
          <a:bodyPr/>
          <a:lstStyle/>
          <a:p>
            <a:pPr algn="ctr">
              <a:buFontTx/>
              <a:buNone/>
            </a:pPr>
            <a:r>
              <a:rPr lang="en-US" sz="3600" b="1" u="sng" dirty="0"/>
              <a:t>SDI</a:t>
            </a:r>
          </a:p>
        </p:txBody>
      </p:sp>
      <p:sp>
        <p:nvSpPr>
          <p:cNvPr id="20507" name="Rectangle 27"/>
          <p:cNvSpPr>
            <a:spLocks noGrp="1" noChangeArrowheads="1"/>
          </p:cNvSpPr>
          <p:nvPr>
            <p:ph type="title"/>
          </p:nvPr>
        </p:nvSpPr>
        <p:spPr/>
        <p:txBody>
          <a:bodyPr/>
          <a:lstStyle/>
          <a:p>
            <a:r>
              <a:rPr lang="en-US"/>
              <a:t>US Source Rents and Royalties </a:t>
            </a:r>
          </a:p>
        </p:txBody>
      </p:sp>
      <p:sp>
        <p:nvSpPr>
          <p:cNvPr id="22" name="Slide Number Placeholder 4"/>
          <p:cNvSpPr>
            <a:spLocks noGrp="1"/>
          </p:cNvSpPr>
          <p:nvPr>
            <p:ph type="sldNum" sz="quarter" idx="10"/>
          </p:nvPr>
        </p:nvSpPr>
        <p:spPr/>
        <p:txBody>
          <a:bodyPr/>
          <a:lstStyle/>
          <a:p>
            <a:fld id="{542793D2-6B92-5544-AA8A-5AF2F5E45047}" type="slidenum">
              <a:rPr lang="en-US"/>
              <a:pPr/>
              <a:t>22</a:t>
            </a:fld>
            <a:endParaRPr lang="en-US"/>
          </a:p>
        </p:txBody>
      </p:sp>
      <p:sp>
        <p:nvSpPr>
          <p:cNvPr id="21"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20484" name="Rectangle 4"/>
          <p:cNvSpPr>
            <a:spLocks noChangeArrowheads="1"/>
          </p:cNvSpPr>
          <p:nvPr/>
        </p:nvSpPr>
        <p:spPr bwMode="auto">
          <a:xfrm>
            <a:off x="2819400" y="26670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NA</a:t>
            </a:r>
          </a:p>
        </p:txBody>
      </p:sp>
      <p:sp>
        <p:nvSpPr>
          <p:cNvPr id="20485" name="Rectangle 5"/>
          <p:cNvSpPr>
            <a:spLocks noChangeArrowheads="1"/>
          </p:cNvSpPr>
          <p:nvPr/>
        </p:nvSpPr>
        <p:spPr bwMode="auto">
          <a:xfrm>
            <a:off x="2895600" y="3657600"/>
            <a:ext cx="10668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SDI Neth</a:t>
            </a:r>
          </a:p>
        </p:txBody>
      </p:sp>
      <p:sp>
        <p:nvSpPr>
          <p:cNvPr id="20486" name="Rectangle 6"/>
          <p:cNvSpPr>
            <a:spLocks noChangeArrowheads="1"/>
          </p:cNvSpPr>
          <p:nvPr/>
        </p:nvSpPr>
        <p:spPr bwMode="auto">
          <a:xfrm>
            <a:off x="2895600" y="4876800"/>
            <a:ext cx="1143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SDI US</a:t>
            </a:r>
          </a:p>
        </p:txBody>
      </p:sp>
      <p:cxnSp>
        <p:nvCxnSpPr>
          <p:cNvPr id="20490" name="AutoShape 10"/>
          <p:cNvCxnSpPr>
            <a:cxnSpLocks noChangeShapeType="1"/>
            <a:stCxn id="20485" idx="1"/>
            <a:endCxn id="20486" idx="1"/>
          </p:cNvCxnSpPr>
          <p:nvPr/>
        </p:nvCxnSpPr>
        <p:spPr bwMode="auto">
          <a:xfrm rot="10800000" flipH="1" flipV="1">
            <a:off x="2895600" y="3886200"/>
            <a:ext cx="1588" cy="1219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491" name="Text Box 11"/>
          <p:cNvSpPr txBox="1">
            <a:spLocks noChangeArrowheads="1"/>
          </p:cNvSpPr>
          <p:nvPr/>
        </p:nvSpPr>
        <p:spPr bwMode="auto">
          <a:xfrm>
            <a:off x="4343400" y="45720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492" name="Text Box 12"/>
          <p:cNvSpPr txBox="1">
            <a:spLocks noChangeArrowheads="1"/>
          </p:cNvSpPr>
          <p:nvPr/>
        </p:nvSpPr>
        <p:spPr bwMode="auto">
          <a:xfrm>
            <a:off x="1447800" y="4724400"/>
            <a:ext cx="1143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20493" name="Text Box 13"/>
          <p:cNvSpPr txBox="1">
            <a:spLocks noChangeArrowheads="1"/>
          </p:cNvSpPr>
          <p:nvPr/>
        </p:nvSpPr>
        <p:spPr bwMode="auto">
          <a:xfrm>
            <a:off x="1447800" y="44958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494" name="Rectangle 14"/>
          <p:cNvSpPr>
            <a:spLocks noChangeArrowheads="1"/>
          </p:cNvSpPr>
          <p:nvPr/>
        </p:nvSpPr>
        <p:spPr bwMode="auto">
          <a:xfrm>
            <a:off x="6019800" y="28194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Ber</a:t>
            </a:r>
          </a:p>
        </p:txBody>
      </p:sp>
      <p:cxnSp>
        <p:nvCxnSpPr>
          <p:cNvPr id="20495" name="AutoShape 15"/>
          <p:cNvCxnSpPr>
            <a:cxnSpLocks noChangeShapeType="1"/>
            <a:stCxn id="20484" idx="0"/>
            <a:endCxn id="20494" idx="0"/>
          </p:cNvCxnSpPr>
          <p:nvPr/>
        </p:nvCxnSpPr>
        <p:spPr bwMode="auto">
          <a:xfrm rot="5400000" flipV="1">
            <a:off x="4838700" y="1143000"/>
            <a:ext cx="152400" cy="3200400"/>
          </a:xfrm>
          <a:prstGeom prst="bentConnector3">
            <a:avLst>
              <a:gd name="adj1" fmla="val -150000"/>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496" name="Rectangle 16"/>
          <p:cNvSpPr>
            <a:spLocks noChangeArrowheads="1"/>
          </p:cNvSpPr>
          <p:nvPr/>
        </p:nvSpPr>
        <p:spPr bwMode="auto">
          <a:xfrm>
            <a:off x="4419600" y="17526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LTD</a:t>
            </a:r>
          </a:p>
        </p:txBody>
      </p:sp>
      <p:sp>
        <p:nvSpPr>
          <p:cNvPr id="20497" name="Line 17"/>
          <p:cNvSpPr>
            <a:spLocks noChangeShapeType="1"/>
          </p:cNvSpPr>
          <p:nvPr/>
        </p:nvSpPr>
        <p:spPr bwMode="auto">
          <a:xfrm flipV="1">
            <a:off x="4953000" y="2209800"/>
            <a:ext cx="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498" name="Line 18"/>
          <p:cNvSpPr>
            <a:spLocks noChangeShapeType="1"/>
          </p:cNvSpPr>
          <p:nvPr/>
        </p:nvSpPr>
        <p:spPr bwMode="auto">
          <a:xfrm flipV="1">
            <a:off x="3429000" y="31242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cxnSp>
        <p:nvCxnSpPr>
          <p:cNvPr id="20499" name="AutoShape 19"/>
          <p:cNvCxnSpPr>
            <a:cxnSpLocks noChangeShapeType="1"/>
            <a:stCxn id="20486" idx="3"/>
            <a:endCxn id="20485" idx="3"/>
          </p:cNvCxnSpPr>
          <p:nvPr/>
        </p:nvCxnSpPr>
        <p:spPr bwMode="auto">
          <a:xfrm flipH="1" flipV="1">
            <a:off x="3962400" y="3886200"/>
            <a:ext cx="76200" cy="1219200"/>
          </a:xfrm>
          <a:prstGeom prst="bentConnector3">
            <a:avLst>
              <a:gd name="adj1" fmla="val -3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500" name="Line 20"/>
          <p:cNvSpPr>
            <a:spLocks noChangeShapeType="1"/>
          </p:cNvSpPr>
          <p:nvPr/>
        </p:nvSpPr>
        <p:spPr bwMode="auto">
          <a:xfrm flipV="1">
            <a:off x="4038600" y="3276600"/>
            <a:ext cx="25908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01" name="Text Box 21"/>
          <p:cNvSpPr txBox="1">
            <a:spLocks noChangeArrowheads="1"/>
          </p:cNvSpPr>
          <p:nvPr/>
        </p:nvSpPr>
        <p:spPr bwMode="auto">
          <a:xfrm>
            <a:off x="5181600" y="36576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503" name="Text Box 23"/>
          <p:cNvSpPr txBox="1">
            <a:spLocks noChangeArrowheads="1"/>
          </p:cNvSpPr>
          <p:nvPr/>
        </p:nvSpPr>
        <p:spPr bwMode="auto">
          <a:xfrm>
            <a:off x="4343400" y="28194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504" name="Line 24"/>
          <p:cNvSpPr>
            <a:spLocks noChangeShapeType="1"/>
          </p:cNvSpPr>
          <p:nvPr/>
        </p:nvSpPr>
        <p:spPr bwMode="auto">
          <a:xfrm flipH="1">
            <a:off x="3733800" y="3048000"/>
            <a:ext cx="22860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endParaRPr lang="en-US" sz="2400" b="1" u="sng" dirty="0"/>
          </a:p>
          <a:p>
            <a:endParaRPr lang="en-US" sz="2400" b="1" u="sng" dirty="0"/>
          </a:p>
          <a:p>
            <a:r>
              <a:rPr lang="en-US" sz="2800" b="1" u="sng" dirty="0"/>
              <a:t>Article 12:</a:t>
            </a:r>
            <a:r>
              <a:rPr lang="en-US" sz="2800" dirty="0"/>
              <a:t>  no source basis taxation permitted </a:t>
            </a:r>
          </a:p>
          <a:p>
            <a:endParaRPr lang="en-US" sz="2800" dirty="0"/>
          </a:p>
          <a:p>
            <a:r>
              <a:rPr lang="en-US" sz="2800" b="1" u="sng" dirty="0"/>
              <a:t>Definition of royalty</a:t>
            </a:r>
            <a:r>
              <a:rPr lang="en-US" sz="2800" dirty="0"/>
              <a:t>:  Article 12, ¶ 2.</a:t>
            </a:r>
          </a:p>
          <a:p>
            <a:pPr>
              <a:buFontTx/>
              <a:buNone/>
            </a:pPr>
            <a:endParaRPr lang="en-US" sz="2800" b="1" dirty="0"/>
          </a:p>
        </p:txBody>
      </p:sp>
      <p:sp>
        <p:nvSpPr>
          <p:cNvPr id="22532" name="Rectangle 4"/>
          <p:cNvSpPr>
            <a:spLocks noGrp="1" noChangeArrowheads="1"/>
          </p:cNvSpPr>
          <p:nvPr>
            <p:ph type="title"/>
          </p:nvPr>
        </p:nvSpPr>
        <p:spPr/>
        <p:txBody>
          <a:bodyPr/>
          <a:lstStyle/>
          <a:p>
            <a:r>
              <a:rPr lang="en-US"/>
              <a:t>U.S. Source Royalties under the Treaty</a:t>
            </a:r>
          </a:p>
        </p:txBody>
      </p:sp>
      <p:sp>
        <p:nvSpPr>
          <p:cNvPr id="5" name="Slide Number Placeholder 4"/>
          <p:cNvSpPr>
            <a:spLocks noGrp="1"/>
          </p:cNvSpPr>
          <p:nvPr>
            <p:ph type="sldNum" sz="quarter" idx="10"/>
          </p:nvPr>
        </p:nvSpPr>
        <p:spPr/>
        <p:txBody>
          <a:bodyPr/>
          <a:lstStyle/>
          <a:p>
            <a:fld id="{D6634212-EDED-1947-9035-8754FE08E77E}" type="slidenum">
              <a:rPr lang="en-US"/>
              <a:pPr/>
              <a:t>23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algn="ctr">
              <a:buFontTx/>
              <a:buNone/>
            </a:pPr>
            <a:endParaRPr lang="en-US" b="1" u="sng" dirty="0"/>
          </a:p>
          <a:p>
            <a:r>
              <a:rPr lang="en-US" sz="2400" b="1" u="sng" dirty="0"/>
              <a:t>Ingram v. Bowers </a:t>
            </a:r>
            <a:r>
              <a:rPr lang="en-US" sz="2400" dirty="0"/>
              <a:t>(creator of intellectual property)</a:t>
            </a:r>
          </a:p>
          <a:p>
            <a:endParaRPr lang="en-US" sz="2400" dirty="0"/>
          </a:p>
          <a:p>
            <a:r>
              <a:rPr lang="en-US" sz="2400" b="1" u="sng" dirty="0"/>
              <a:t>Boulez</a:t>
            </a:r>
          </a:p>
          <a:p>
            <a:endParaRPr lang="en-US" sz="2400" b="1" u="sng" dirty="0"/>
          </a:p>
          <a:p>
            <a:r>
              <a:rPr lang="en-US" sz="2400" b="1" u="sng" dirty="0"/>
              <a:t>Rev. Rul. 74-555</a:t>
            </a:r>
          </a:p>
          <a:p>
            <a:pPr marL="0" indent="0">
              <a:buNone/>
            </a:pPr>
            <a:endParaRPr lang="en-US" b="1" u="sng" dirty="0"/>
          </a:p>
        </p:txBody>
      </p:sp>
      <p:sp>
        <p:nvSpPr>
          <p:cNvPr id="21508" name="Rectangle 4"/>
          <p:cNvSpPr>
            <a:spLocks noGrp="1" noChangeArrowheads="1"/>
          </p:cNvSpPr>
          <p:nvPr>
            <p:ph type="title"/>
          </p:nvPr>
        </p:nvSpPr>
        <p:spPr/>
        <p:txBody>
          <a:bodyPr/>
          <a:lstStyle/>
          <a:p>
            <a:r>
              <a:rPr lang="en-US" sz="2000" dirty="0"/>
              <a:t>Royalties v. Personal Service Income</a:t>
            </a:r>
          </a:p>
        </p:txBody>
      </p:sp>
      <p:sp>
        <p:nvSpPr>
          <p:cNvPr id="5" name="Slide Number Placeholder 4"/>
          <p:cNvSpPr>
            <a:spLocks noGrp="1"/>
          </p:cNvSpPr>
          <p:nvPr>
            <p:ph type="sldNum" sz="quarter" idx="10"/>
          </p:nvPr>
        </p:nvSpPr>
        <p:spPr/>
        <p:txBody>
          <a:bodyPr/>
          <a:lstStyle/>
          <a:p>
            <a:fld id="{173C7365-34ED-2E42-99A8-E7C65CC39DE7}" type="slidenum">
              <a:rPr lang="en-US"/>
              <a:pPr/>
              <a:t>24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i="1" dirty="0" err="1"/>
              <a:t>Goosen</a:t>
            </a:r>
            <a:r>
              <a:rPr lang="en-US" sz="2000" i="1" dirty="0"/>
              <a:t> v. CIR</a:t>
            </a:r>
          </a:p>
        </p:txBody>
      </p:sp>
      <p:sp>
        <p:nvSpPr>
          <p:cNvPr id="4" name="Slide Number Placeholder 3"/>
          <p:cNvSpPr>
            <a:spLocks noGrp="1"/>
          </p:cNvSpPr>
          <p:nvPr>
            <p:ph type="sldNum" sz="quarter" idx="10"/>
          </p:nvPr>
        </p:nvSpPr>
        <p:spPr/>
        <p:txBody>
          <a:bodyPr/>
          <a:lstStyle/>
          <a:p>
            <a:endParaRPr lang="en-US"/>
          </a:p>
          <a:p>
            <a:fld id="{69FA2565-9787-7743-B466-B7EE381A9B7C}"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a:t>Source of Income</a:t>
            </a:r>
            <a:endParaRPr lang="en-US" sz="1400" dirty="0">
              <a:latin typeface="Times New Roman"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47574468"/>
              </p:ext>
            </p:extLst>
          </p:nvPr>
        </p:nvGraphicFramePr>
        <p:xfrm>
          <a:off x="273769" y="675142"/>
          <a:ext cx="8596461" cy="5429596"/>
        </p:xfrm>
        <a:graphic>
          <a:graphicData uri="http://schemas.openxmlformats.org/drawingml/2006/table">
            <a:tbl>
              <a:tblPr firstRow="1" bandRow="1">
                <a:tableStyleId>{5C22544A-7EE6-4342-B048-85BDC9FD1C3A}</a:tableStyleId>
              </a:tblPr>
              <a:tblGrid>
                <a:gridCol w="967642">
                  <a:extLst>
                    <a:ext uri="{9D8B030D-6E8A-4147-A177-3AD203B41FA5}">
                      <a16:colId xmlns:a16="http://schemas.microsoft.com/office/drawing/2014/main" val="20000"/>
                    </a:ext>
                  </a:extLst>
                </a:gridCol>
                <a:gridCol w="725732">
                  <a:extLst>
                    <a:ext uri="{9D8B030D-6E8A-4147-A177-3AD203B41FA5}">
                      <a16:colId xmlns:a16="http://schemas.microsoft.com/office/drawing/2014/main" val="20001"/>
                    </a:ext>
                  </a:extLst>
                </a:gridCol>
                <a:gridCol w="2462303">
                  <a:extLst>
                    <a:ext uri="{9D8B030D-6E8A-4147-A177-3AD203B41FA5}">
                      <a16:colId xmlns:a16="http://schemas.microsoft.com/office/drawing/2014/main" val="20002"/>
                    </a:ext>
                  </a:extLst>
                </a:gridCol>
                <a:gridCol w="2280870">
                  <a:extLst>
                    <a:ext uri="{9D8B030D-6E8A-4147-A177-3AD203B41FA5}">
                      <a16:colId xmlns:a16="http://schemas.microsoft.com/office/drawing/2014/main" val="20003"/>
                    </a:ext>
                  </a:extLst>
                </a:gridCol>
                <a:gridCol w="2159914">
                  <a:extLst>
                    <a:ext uri="{9D8B030D-6E8A-4147-A177-3AD203B41FA5}">
                      <a16:colId xmlns:a16="http://schemas.microsoft.com/office/drawing/2014/main" val="20004"/>
                    </a:ext>
                  </a:extLst>
                </a:gridCol>
              </a:tblGrid>
              <a:tr h="324195">
                <a:tc>
                  <a:txBody>
                    <a:bodyPr/>
                    <a:lstStyle/>
                    <a:p>
                      <a:pPr algn="ctr"/>
                      <a:r>
                        <a:rPr lang="en-US" sz="1050" b="1" dirty="0">
                          <a:solidFill>
                            <a:schemeClr val="tx1"/>
                          </a:solidFill>
                        </a:rPr>
                        <a:t>Item</a:t>
                      </a:r>
                    </a:p>
                  </a:txBody>
                  <a:tcPr>
                    <a:solidFill>
                      <a:schemeClr val="accent5"/>
                    </a:solidFill>
                  </a:tcPr>
                </a:tc>
                <a:tc>
                  <a:txBody>
                    <a:bodyPr/>
                    <a:lstStyle/>
                    <a:p>
                      <a:pPr algn="ctr"/>
                      <a:r>
                        <a:rPr lang="en-US" sz="1050" b="1" dirty="0">
                          <a:solidFill>
                            <a:schemeClr val="tx1"/>
                          </a:solidFill>
                        </a:rPr>
                        <a:t>Amount</a:t>
                      </a:r>
                    </a:p>
                  </a:txBody>
                  <a:tcPr>
                    <a:solidFill>
                      <a:schemeClr val="accent5"/>
                    </a:solidFill>
                  </a:tcPr>
                </a:tc>
                <a:tc>
                  <a:txBody>
                    <a:bodyPr/>
                    <a:lstStyle/>
                    <a:p>
                      <a:pPr algn="ctr"/>
                      <a:r>
                        <a:rPr lang="en-US" sz="1050" b="1" dirty="0" err="1">
                          <a:solidFill>
                            <a:schemeClr val="tx1"/>
                          </a:solidFill>
                        </a:rPr>
                        <a:t>Goosen</a:t>
                      </a:r>
                      <a:endParaRPr lang="en-US" sz="1050" b="1" dirty="0">
                        <a:solidFill>
                          <a:schemeClr val="tx1"/>
                        </a:solidFill>
                      </a:endParaRPr>
                    </a:p>
                  </a:txBody>
                  <a:tcPr>
                    <a:solidFill>
                      <a:schemeClr val="accent5"/>
                    </a:solidFill>
                  </a:tcPr>
                </a:tc>
                <a:tc>
                  <a:txBody>
                    <a:bodyPr/>
                    <a:lstStyle/>
                    <a:p>
                      <a:pPr algn="ctr"/>
                      <a:r>
                        <a:rPr lang="en-US" sz="1050" b="1" dirty="0">
                          <a:solidFill>
                            <a:schemeClr val="tx1"/>
                          </a:solidFill>
                        </a:rPr>
                        <a:t>IRS</a:t>
                      </a:r>
                    </a:p>
                  </a:txBody>
                  <a:tcPr>
                    <a:solidFill>
                      <a:schemeClr val="accent5"/>
                    </a:solidFill>
                  </a:tcPr>
                </a:tc>
                <a:tc>
                  <a:txBody>
                    <a:bodyPr/>
                    <a:lstStyle/>
                    <a:p>
                      <a:pPr algn="ctr"/>
                      <a:r>
                        <a:rPr lang="en-US" sz="1050" b="1" dirty="0">
                          <a:solidFill>
                            <a:schemeClr val="tx1"/>
                          </a:solidFill>
                        </a:rPr>
                        <a:t>Tax</a:t>
                      </a:r>
                      <a:r>
                        <a:rPr lang="en-US" sz="1050" b="1" baseline="0" dirty="0">
                          <a:solidFill>
                            <a:schemeClr val="tx1"/>
                          </a:solidFill>
                        </a:rPr>
                        <a:t> Court</a:t>
                      </a:r>
                      <a:endParaRPr lang="en-US" sz="1050" b="1" dirty="0">
                        <a:solidFill>
                          <a:schemeClr val="tx1"/>
                        </a:solidFill>
                      </a:endParaRPr>
                    </a:p>
                  </a:txBody>
                  <a:tcPr>
                    <a:solidFill>
                      <a:schemeClr val="accent5"/>
                    </a:solidFill>
                  </a:tcPr>
                </a:tc>
                <a:extLst>
                  <a:ext uri="{0D108BD9-81ED-4DB2-BD59-A6C34878D82A}">
                    <a16:rowId xmlns:a16="http://schemas.microsoft.com/office/drawing/2014/main" val="10000"/>
                  </a:ext>
                </a:extLst>
              </a:tr>
              <a:tr h="1160175">
                <a:tc>
                  <a:txBody>
                    <a:bodyPr/>
                    <a:lstStyle/>
                    <a:p>
                      <a:pPr algn="ctr"/>
                      <a:r>
                        <a:rPr lang="en-US" sz="1050" dirty="0"/>
                        <a:t>TM (+bonuses)</a:t>
                      </a:r>
                    </a:p>
                  </a:txBody>
                  <a:tcPr/>
                </a:tc>
                <a:tc>
                  <a:txBody>
                    <a:bodyPr/>
                    <a:lstStyle/>
                    <a:p>
                      <a:pPr algn="ctr"/>
                      <a:r>
                        <a:rPr lang="en-US" sz="1050" dirty="0"/>
                        <a:t>400k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1"/>
                  </a:ext>
                </a:extLst>
              </a:tr>
              <a:tr h="916828">
                <a:tc>
                  <a:txBody>
                    <a:bodyPr/>
                    <a:lstStyle/>
                    <a:p>
                      <a:pPr algn="ctr"/>
                      <a:r>
                        <a:rPr lang="en-US" sz="1050" dirty="0" err="1"/>
                        <a:t>Izod</a:t>
                      </a:r>
                      <a:r>
                        <a:rPr lang="en-US" sz="1050" dirty="0"/>
                        <a:t> (+bonuses)</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tabLst/>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Roy: 50%-50% US/For; US: ECI</a:t>
                      </a:r>
                    </a:p>
                  </a:txBody>
                  <a:tcPr/>
                </a:tc>
                <a:extLst>
                  <a:ext uri="{0D108BD9-81ED-4DB2-BD59-A6C34878D82A}">
                    <a16:rowId xmlns:a16="http://schemas.microsoft.com/office/drawing/2014/main" val="10002"/>
                  </a:ext>
                </a:extLst>
              </a:tr>
              <a:tr h="907838">
                <a:tc>
                  <a:txBody>
                    <a:bodyPr/>
                    <a:lstStyle/>
                    <a:p>
                      <a:pPr algn="ctr"/>
                      <a:r>
                        <a:rPr lang="en-US" sz="1050" dirty="0"/>
                        <a:t>Acushnet (+bonuses)</a:t>
                      </a:r>
                    </a:p>
                  </a:txBody>
                  <a:tcPr/>
                </a:tc>
                <a:tc>
                  <a:txBody>
                    <a:bodyPr/>
                    <a:lstStyle/>
                    <a:p>
                      <a:pPr algn="ctr"/>
                      <a:r>
                        <a:rPr lang="en-US" sz="1050" dirty="0"/>
                        <a:t>350k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3"/>
                  </a:ext>
                </a:extLst>
              </a:tr>
              <a:tr h="394436">
                <a:tc>
                  <a:txBody>
                    <a:bodyPr/>
                    <a:lstStyle/>
                    <a:p>
                      <a:pPr algn="ctr"/>
                      <a:r>
                        <a:rPr lang="en-US" sz="1050" dirty="0"/>
                        <a:t>Rolex</a:t>
                      </a:r>
                    </a:p>
                  </a:txBody>
                  <a:tcPr/>
                </a:tc>
                <a:tc>
                  <a:txBody>
                    <a:bodyPr/>
                    <a:lstStyle/>
                    <a:p>
                      <a:pPr algn="ctr"/>
                      <a:r>
                        <a:rPr lang="en-US" sz="1050" dirty="0"/>
                        <a:t>50k</a:t>
                      </a:r>
                    </a:p>
                  </a:txBody>
                  <a:tcPr/>
                </a:tc>
                <a:tc>
                  <a:txBody>
                    <a:bodyPr/>
                    <a:lstStyle/>
                    <a:p>
                      <a:pPr marL="112713" indent="-112713" algn="l">
                        <a:buFont typeface="Arial"/>
                        <a:buChar cha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a:t>
                      </a:r>
                      <a:r>
                        <a:rPr lang="en-US" sz="1050" baseline="0" dirty="0"/>
                        <a:t> 50% US source; not ECI</a:t>
                      </a:r>
                      <a:endParaRPr lang="en-US" sz="1050" dirty="0"/>
                    </a:p>
                  </a:txBody>
                  <a:tcPr/>
                </a:tc>
                <a:extLst>
                  <a:ext uri="{0D108BD9-81ED-4DB2-BD59-A6C34878D82A}">
                    <a16:rowId xmlns:a16="http://schemas.microsoft.com/office/drawing/2014/main" val="10004"/>
                  </a:ext>
                </a:extLst>
              </a:tr>
              <a:tr h="389033">
                <a:tc>
                  <a:txBody>
                    <a:bodyPr/>
                    <a:lstStyle/>
                    <a:p>
                      <a:pPr algn="ctr"/>
                      <a:r>
                        <a:rPr lang="en-US" sz="1050" dirty="0"/>
                        <a:t>UD</a:t>
                      </a:r>
                    </a:p>
                  </a:txBody>
                  <a:tcPr/>
                </a:tc>
                <a:tc>
                  <a:txBody>
                    <a:bodyPr/>
                    <a:lstStyle/>
                    <a:p>
                      <a:pPr algn="ctr"/>
                      <a:r>
                        <a:rPr lang="en-US" sz="1050" dirty="0"/>
                        <a:t>42.5k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9.1%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(92% US); not ECI</a:t>
                      </a:r>
                      <a:endParaRPr lang="en-US" sz="1050" dirty="0"/>
                    </a:p>
                  </a:txBody>
                  <a:tcPr/>
                </a:tc>
                <a:extLst>
                  <a:ext uri="{0D108BD9-81ED-4DB2-BD59-A6C34878D82A}">
                    <a16:rowId xmlns:a16="http://schemas.microsoft.com/office/drawing/2014/main" val="10005"/>
                  </a:ext>
                </a:extLst>
              </a:tr>
              <a:tr h="389033">
                <a:tc>
                  <a:txBody>
                    <a:bodyPr/>
                    <a:lstStyle/>
                    <a:p>
                      <a:pPr algn="ctr"/>
                      <a:r>
                        <a:rPr lang="en-US" sz="1050" dirty="0"/>
                        <a:t>EA</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(70% US); not ECI</a:t>
                      </a:r>
                      <a:endParaRPr lang="en-US" sz="1050" dirty="0"/>
                    </a:p>
                  </a:txBody>
                  <a:tcPr/>
                </a:tc>
                <a:extLst>
                  <a:ext uri="{0D108BD9-81ED-4DB2-BD59-A6C34878D82A}">
                    <a16:rowId xmlns:a16="http://schemas.microsoft.com/office/drawing/2014/main" val="10006"/>
                  </a:ext>
                </a:extLst>
              </a:tr>
              <a:tr h="624710">
                <a:tc>
                  <a:txBody>
                    <a:bodyPr/>
                    <a:lstStyle/>
                    <a:p>
                      <a:pPr algn="ctr"/>
                      <a:r>
                        <a:rPr lang="en-US" sz="1050" dirty="0"/>
                        <a:t> US Prize $/Appearance Fee</a:t>
                      </a:r>
                    </a:p>
                  </a:txBody>
                  <a:tcPr/>
                </a:tc>
                <a:tc>
                  <a:txBody>
                    <a:bodyPr/>
                    <a:lstStyle/>
                    <a:p>
                      <a:pPr algn="ctr"/>
                      <a:r>
                        <a:rPr lang="en-US" sz="1050" dirty="0"/>
                        <a:t>--</a:t>
                      </a:r>
                    </a:p>
                  </a:txBody>
                  <a:tcPr/>
                </a:tc>
                <a:tc>
                  <a:txBody>
                    <a:bodyPr/>
                    <a:lstStyle/>
                    <a:p>
                      <a:pPr marL="171450" indent="-171450" algn="l">
                        <a:buFont typeface="Arial"/>
                        <a:buChar char="•"/>
                      </a:pPr>
                      <a:r>
                        <a:rPr lang="en-US" sz="1050" dirty="0"/>
                        <a:t>ECI</a:t>
                      </a:r>
                    </a:p>
                  </a:txBody>
                  <a:tcPr/>
                </a:tc>
                <a:tc>
                  <a:txBody>
                    <a:bodyPr/>
                    <a:lstStyle/>
                    <a:p>
                      <a:pPr marL="171450" indent="-171450">
                        <a:buFont typeface="Arial"/>
                        <a:buChar char="•"/>
                      </a:pPr>
                      <a:endParaRPr lang="en-US" sz="1050" dirty="0"/>
                    </a:p>
                  </a:txBody>
                  <a:tcPr/>
                </a:tc>
                <a:tc>
                  <a:txBody>
                    <a:bodyPr/>
                    <a:lstStyle/>
                    <a:p>
                      <a:pPr algn="ctr"/>
                      <a:endParaRPr lang="en-US" sz="105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31994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596742916"/>
              </p:ext>
            </p:extLst>
          </p:nvPr>
        </p:nvGraphicFramePr>
        <p:xfrm>
          <a:off x="533399" y="1405477"/>
          <a:ext cx="8382000" cy="4038595"/>
        </p:xfrm>
        <a:graphic>
          <a:graphicData uri="http://schemas.openxmlformats.org/drawingml/2006/table">
            <a:tbl>
              <a:tblPr/>
              <a:tblGrid>
                <a:gridCol w="936910">
                  <a:extLst>
                    <a:ext uri="{9D8B030D-6E8A-4147-A177-3AD203B41FA5}">
                      <a16:colId xmlns:a16="http://schemas.microsoft.com/office/drawing/2014/main" val="20000"/>
                    </a:ext>
                  </a:extLst>
                </a:gridCol>
                <a:gridCol w="1020562">
                  <a:extLst>
                    <a:ext uri="{9D8B030D-6E8A-4147-A177-3AD203B41FA5}">
                      <a16:colId xmlns:a16="http://schemas.microsoft.com/office/drawing/2014/main" val="20001"/>
                    </a:ext>
                  </a:extLst>
                </a:gridCol>
                <a:gridCol w="803066">
                  <a:extLst>
                    <a:ext uri="{9D8B030D-6E8A-4147-A177-3AD203B41FA5}">
                      <a16:colId xmlns:a16="http://schemas.microsoft.com/office/drawing/2014/main" val="20002"/>
                    </a:ext>
                  </a:extLst>
                </a:gridCol>
                <a:gridCol w="803066">
                  <a:extLst>
                    <a:ext uri="{9D8B030D-6E8A-4147-A177-3AD203B41FA5}">
                      <a16:colId xmlns:a16="http://schemas.microsoft.com/office/drawing/2014/main" val="20003"/>
                    </a:ext>
                  </a:extLst>
                </a:gridCol>
                <a:gridCol w="803066">
                  <a:extLst>
                    <a:ext uri="{9D8B030D-6E8A-4147-A177-3AD203B41FA5}">
                      <a16:colId xmlns:a16="http://schemas.microsoft.com/office/drawing/2014/main" val="20004"/>
                    </a:ext>
                  </a:extLst>
                </a:gridCol>
                <a:gridCol w="803066">
                  <a:extLst>
                    <a:ext uri="{9D8B030D-6E8A-4147-A177-3AD203B41FA5}">
                      <a16:colId xmlns:a16="http://schemas.microsoft.com/office/drawing/2014/main" val="20005"/>
                    </a:ext>
                  </a:extLst>
                </a:gridCol>
                <a:gridCol w="803066">
                  <a:extLst>
                    <a:ext uri="{9D8B030D-6E8A-4147-A177-3AD203B41FA5}">
                      <a16:colId xmlns:a16="http://schemas.microsoft.com/office/drawing/2014/main" val="20006"/>
                    </a:ext>
                  </a:extLst>
                </a:gridCol>
                <a:gridCol w="803066">
                  <a:extLst>
                    <a:ext uri="{9D8B030D-6E8A-4147-A177-3AD203B41FA5}">
                      <a16:colId xmlns:a16="http://schemas.microsoft.com/office/drawing/2014/main" val="20007"/>
                    </a:ext>
                  </a:extLst>
                </a:gridCol>
                <a:gridCol w="803066">
                  <a:extLst>
                    <a:ext uri="{9D8B030D-6E8A-4147-A177-3AD203B41FA5}">
                      <a16:colId xmlns:a16="http://schemas.microsoft.com/office/drawing/2014/main" val="20008"/>
                    </a:ext>
                  </a:extLst>
                </a:gridCol>
                <a:gridCol w="803066">
                  <a:extLst>
                    <a:ext uri="{9D8B030D-6E8A-4147-A177-3AD203B41FA5}">
                      <a16:colId xmlns:a16="http://schemas.microsoft.com/office/drawing/2014/main" val="20009"/>
                    </a:ext>
                  </a:extLst>
                </a:gridCol>
              </a:tblGrid>
              <a:tr h="320755">
                <a:tc>
                  <a:txBody>
                    <a:bodyPr/>
                    <a:lstStyle/>
                    <a:p>
                      <a:pPr algn="l"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Goosen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IRS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TC</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2"/>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Royalty</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383,985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13,515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3"/>
                  </a:ext>
                </a:extLst>
              </a:tr>
              <a:tr h="306175">
                <a:tc>
                  <a:txBody>
                    <a:bodyPr/>
                    <a:lstStyle/>
                    <a:p>
                      <a:pPr algn="l" fontAlgn="b"/>
                      <a:r>
                        <a:rPr lang="en-US" sz="1200" b="0" i="0" u="none" strike="noStrike">
                          <a:solidFill>
                            <a:srgbClr val="000000"/>
                          </a:solidFill>
                          <a:effectLst/>
                          <a:latin typeface="Calibri" panose="020F0502020204030204" pitchFamily="34" charset="0"/>
                        </a:rPr>
                        <a:t>On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Services</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4"/>
                  </a:ext>
                </a:extLst>
              </a:tr>
              <a:tr h="626930">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ctr"/>
                      <a:r>
                        <a:rPr lang="en-US" sz="1200" b="0" i="0" u="none" strike="noStrike">
                          <a:solidFill>
                            <a:srgbClr val="000000"/>
                          </a:solidFill>
                          <a:effectLst/>
                          <a:latin typeface="Calibri" panose="020F0502020204030204" pitchFamily="34" charset="0"/>
                        </a:rPr>
                        <a:t>Tour/Rank Bonuses</a:t>
                      </a:r>
                    </a:p>
                  </a:txBody>
                  <a:tcPr marL="0" marR="0" marT="0" marB="0" anchor="ctr">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5"/>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611,273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178,103</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426,038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363,338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6"/>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7"/>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Rolex</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46,600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37,500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12,500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8"/>
                  </a:ext>
                </a:extLst>
              </a:tr>
              <a:tr h="306175">
                <a:tc>
                  <a:txBody>
                    <a:bodyPr/>
                    <a:lstStyle/>
                    <a:p>
                      <a:pPr algn="l" fontAlgn="b"/>
                      <a:r>
                        <a:rPr lang="en-US" sz="1200" b="0" i="0" u="none" strike="noStrike">
                          <a:solidFill>
                            <a:srgbClr val="000000"/>
                          </a:solidFill>
                          <a:effectLst/>
                          <a:latin typeface="Calibri" panose="020F0502020204030204" pitchFamily="34" charset="0"/>
                        </a:rPr>
                        <a:t>Off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UD</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38,633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3,867</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31,875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10,625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39,100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9"/>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EA</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41,940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3,060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11,250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33,750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13,500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31,500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10"/>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127,173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10,327</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80,625</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56,875</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41,900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Calibri" panose="020F0502020204030204" pitchFamily="34" charset="0"/>
                        </a:rPr>
                        <a:t>95,600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11"/>
                  </a:ext>
                </a:extLst>
              </a:tr>
            </a:tbl>
          </a:graphicData>
        </a:graphic>
      </p:graphicFrame>
      <p:sp>
        <p:nvSpPr>
          <p:cNvPr id="3" name="Title 2"/>
          <p:cNvSpPr>
            <a:spLocks noGrp="1"/>
          </p:cNvSpPr>
          <p:nvPr>
            <p:ph type="title"/>
          </p:nvPr>
        </p:nvSpPr>
        <p:spPr/>
        <p:txBody>
          <a:bodyPr/>
          <a:lstStyle/>
          <a:p>
            <a:r>
              <a:rPr lang="en-US" i="1" dirty="0" err="1"/>
              <a:t>Goosen</a:t>
            </a:r>
            <a:r>
              <a:rPr lang="en-US" i="1" dirty="0"/>
              <a:t> v. CIR</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Source of Income</a:t>
            </a:r>
            <a:endParaRPr lang="en-US" dirty="0"/>
          </a:p>
        </p:txBody>
      </p:sp>
    </p:spTree>
    <p:extLst>
      <p:ext uri="{BB962C8B-B14F-4D97-AF65-F5344CB8AC3E}">
        <p14:creationId xmlns:p14="http://schemas.microsoft.com/office/powerpoint/2010/main" val="2650169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p:txBody>
          <a:bodyPr/>
          <a:lstStyle/>
          <a:p>
            <a:pPr algn="ctr">
              <a:buFontTx/>
              <a:buNone/>
            </a:pPr>
            <a:endParaRPr lang="en-US" b="1" u="sng" dirty="0"/>
          </a:p>
          <a:p>
            <a:r>
              <a:rPr lang="en-US" dirty="0"/>
              <a:t>Gain from the sale of a USRPI is US source (§ 861(a)(5))</a:t>
            </a:r>
          </a:p>
          <a:p>
            <a:endParaRPr lang="en-US" dirty="0"/>
          </a:p>
          <a:p>
            <a:r>
              <a:rPr lang="en-US" dirty="0"/>
              <a:t> Article 13 of the Treaty permits source basis taxation of gains from real property</a:t>
            </a:r>
            <a:endParaRPr lang="en-US" sz="2400" dirty="0"/>
          </a:p>
        </p:txBody>
      </p:sp>
      <p:sp>
        <p:nvSpPr>
          <p:cNvPr id="107522"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Real Property</a:t>
            </a:r>
          </a:p>
        </p:txBody>
      </p:sp>
      <p:sp>
        <p:nvSpPr>
          <p:cNvPr id="5" name="Slide Number Placeholder 4"/>
          <p:cNvSpPr>
            <a:spLocks noGrp="1"/>
          </p:cNvSpPr>
          <p:nvPr>
            <p:ph type="sldNum" sz="quarter" idx="10"/>
          </p:nvPr>
        </p:nvSpPr>
        <p:spPr/>
        <p:txBody>
          <a:bodyPr/>
          <a:lstStyle/>
          <a:p>
            <a:fld id="{D0F4FD6A-43EE-F14A-B2F0-4E49C668780A}" type="slidenum">
              <a:rPr lang="en-US"/>
              <a:pPr/>
              <a:t>27</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p:txBody>
          <a:bodyPr/>
          <a:lstStyle/>
          <a:p>
            <a:r>
              <a:rPr lang="ja-JP" altLang="en-US" sz="2400" b="1" u="sng" dirty="0">
                <a:latin typeface="Arial"/>
              </a:rPr>
              <a:t>“</a:t>
            </a:r>
            <a:r>
              <a:rPr lang="en-US" sz="2400" b="1" u="sng" dirty="0"/>
              <a:t>General</a:t>
            </a:r>
            <a:r>
              <a:rPr lang="ja-JP" altLang="en-US" sz="2400" b="1" u="sng" dirty="0">
                <a:latin typeface="Arial"/>
              </a:rPr>
              <a:t>”</a:t>
            </a:r>
            <a:r>
              <a:rPr lang="en-US" sz="2400" b="1" u="sng" dirty="0"/>
              <a:t> rule</a:t>
            </a:r>
            <a:r>
              <a:rPr lang="en-US" sz="2400" dirty="0"/>
              <a:t>:  gain from sale of personal property sourced by residence of seller. </a:t>
            </a:r>
          </a:p>
          <a:p>
            <a:pPr lvl="1"/>
            <a:r>
              <a:rPr lang="en-US" sz="2250" dirty="0"/>
              <a:t>Note special definition of residence in §865(g)</a:t>
            </a:r>
          </a:p>
          <a:p>
            <a:r>
              <a:rPr lang="en-US" sz="2400" b="1" u="sng" dirty="0"/>
              <a:t>Exceptions</a:t>
            </a:r>
            <a:r>
              <a:rPr lang="en-US" sz="2400" dirty="0"/>
              <a:t>:  Inventory (§§865(b) and 861(a)(6)) and the title passage rule.</a:t>
            </a:r>
          </a:p>
          <a:p>
            <a:r>
              <a:rPr lang="en-US" sz="2400" b="1" u="sng" dirty="0"/>
              <a:t>Intangibles</a:t>
            </a:r>
            <a:r>
              <a:rPr lang="en-US" sz="2400" dirty="0"/>
              <a:t>:  </a:t>
            </a:r>
          </a:p>
          <a:p>
            <a:pPr lvl="1"/>
            <a:r>
              <a:rPr lang="en-US" sz="2000" dirty="0" err="1"/>
              <a:t>Noncontingent</a:t>
            </a:r>
            <a:r>
              <a:rPr lang="en-US" sz="2000" dirty="0"/>
              <a:t> amounts sourced under general rule; </a:t>
            </a:r>
          </a:p>
          <a:p>
            <a:pPr lvl="1"/>
            <a:r>
              <a:rPr lang="en-US" sz="2000" dirty="0"/>
              <a:t>Contingent amounts sourced under royalty rule (§ 865(d); </a:t>
            </a:r>
          </a:p>
          <a:p>
            <a:pPr lvl="1"/>
            <a:r>
              <a:rPr lang="en-US" sz="2000" dirty="0"/>
              <a:t>§871(a)(1)(D): taxation of intellectual property for contingent amounts.  </a:t>
            </a:r>
          </a:p>
          <a:p>
            <a:r>
              <a:rPr lang="en-US" sz="2400" i="1" dirty="0" err="1"/>
              <a:t>Int</a:t>
            </a:r>
            <a:r>
              <a:rPr lang="ja-JP" altLang="en-US" sz="2400" i="1" dirty="0">
                <a:latin typeface="Arial"/>
              </a:rPr>
              <a:t>’</a:t>
            </a:r>
            <a:r>
              <a:rPr lang="en-US" sz="2400" i="1" dirty="0"/>
              <a:t>l Multifoods</a:t>
            </a:r>
          </a:p>
        </p:txBody>
      </p:sp>
      <p:sp>
        <p:nvSpPr>
          <p:cNvPr id="109570"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A07DB4E0-276D-E84E-876C-59036EF14003}" type="slidenum">
              <a:rPr lang="en-US"/>
              <a:pPr/>
              <a:t>28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5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5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5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5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r>
              <a:rPr lang="en-US" sz="2800" dirty="0"/>
              <a:t>Sales attributable to office or fixed place of business (§865(e))</a:t>
            </a:r>
          </a:p>
          <a:p>
            <a:pPr lvl="1"/>
            <a:r>
              <a:rPr lang="en-US" sz="2400" u="sng" dirty="0"/>
              <a:t>Residents</a:t>
            </a:r>
            <a:r>
              <a:rPr lang="en-US" sz="2400" dirty="0"/>
              <a:t>:  If a US resident maintains an office in foreign country and foreign country imposes at least a 10% tax on income, then gain from the sale of personal property </a:t>
            </a:r>
            <a:r>
              <a:rPr lang="ja-JP" altLang="en-US" sz="2400" dirty="0">
                <a:latin typeface="Arial"/>
              </a:rPr>
              <a:t>“</a:t>
            </a:r>
            <a:r>
              <a:rPr lang="en-US" sz="2400" dirty="0"/>
              <a:t>attributable to</a:t>
            </a:r>
            <a:r>
              <a:rPr lang="ja-JP" altLang="en-US" sz="2400" dirty="0">
                <a:latin typeface="Arial"/>
              </a:rPr>
              <a:t>”</a:t>
            </a:r>
            <a:r>
              <a:rPr lang="en-US" sz="2400" dirty="0"/>
              <a:t> the foreign office is FS income</a:t>
            </a:r>
          </a:p>
          <a:p>
            <a:pPr lvl="1"/>
            <a:r>
              <a:rPr lang="en-US" sz="2400" u="sng" dirty="0"/>
              <a:t>Nonresidents</a:t>
            </a:r>
            <a:r>
              <a:rPr lang="en-US" sz="2400" dirty="0"/>
              <a:t>:  Gain from the sale of ANY PROPERTY is US source if attributable to a US office.  Exception for inventory sold for use outside of the US if a foreign office materially participated in sale.</a:t>
            </a:r>
          </a:p>
        </p:txBody>
      </p:sp>
      <p:sp>
        <p:nvSpPr>
          <p:cNvPr id="111618"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45561756-276D-5447-830A-F9CE776431A9}" type="slidenum">
              <a:rPr lang="en-US"/>
              <a:pPr/>
              <a:t>29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marL="533400" indent="-533400" algn="ctr">
              <a:buFontTx/>
              <a:buNone/>
            </a:pPr>
            <a:endParaRPr lang="en-US" sz="2400" b="1" dirty="0"/>
          </a:p>
          <a:p>
            <a:pPr marL="533400" indent="-533400">
              <a:buFont typeface="Times" charset="0"/>
              <a:buAutoNum type="arabicPeriod"/>
            </a:pPr>
            <a:r>
              <a:rPr lang="en-US" sz="2400" b="1" u="sng" dirty="0"/>
              <a:t>Character</a:t>
            </a:r>
            <a:r>
              <a:rPr lang="en-US" sz="2400" b="1" dirty="0"/>
              <a:t>:</a:t>
            </a:r>
            <a:r>
              <a:rPr lang="en-US" sz="2400" dirty="0"/>
              <a:t>  Dividend, royalty, wage, etc.?</a:t>
            </a:r>
          </a:p>
          <a:p>
            <a:pPr marL="533400" indent="-533400">
              <a:buFont typeface="Times" charset="0"/>
              <a:buAutoNum type="arabicPeriod"/>
            </a:pPr>
            <a:r>
              <a:rPr lang="en-US" sz="2400" b="1" u="sng" dirty="0"/>
              <a:t>Source</a:t>
            </a:r>
            <a:r>
              <a:rPr lang="en-US" sz="2400" b="1" dirty="0"/>
              <a:t>:</a:t>
            </a:r>
            <a:r>
              <a:rPr lang="en-US" sz="2400" dirty="0"/>
              <a:t>  US or foreign?</a:t>
            </a:r>
          </a:p>
          <a:p>
            <a:pPr marL="533400" indent="-533400">
              <a:buFont typeface="Times" charset="0"/>
              <a:buAutoNum type="arabicPeriod"/>
            </a:pPr>
            <a:r>
              <a:rPr lang="en-US" sz="2400" b="1" u="sng" dirty="0"/>
              <a:t>Taxation under the Code</a:t>
            </a:r>
            <a:r>
              <a:rPr lang="en-US" sz="2400" b="1" dirty="0"/>
              <a:t>:</a:t>
            </a:r>
            <a:r>
              <a:rPr lang="en-US" sz="2400" dirty="0"/>
              <a:t> Taxable (gross or net) or exempt?</a:t>
            </a:r>
          </a:p>
          <a:p>
            <a:pPr marL="533400" indent="-533400">
              <a:buFont typeface="Times" charset="0"/>
              <a:buAutoNum type="arabicPeriod"/>
            </a:pPr>
            <a:r>
              <a:rPr lang="en-US" sz="2400" b="1" u="sng" dirty="0"/>
              <a:t>Withholding:</a:t>
            </a:r>
            <a:r>
              <a:rPr lang="en-US" sz="2400" dirty="0"/>
              <a:t>  If income taxable, is withholding required or exemption available?</a:t>
            </a:r>
            <a:endParaRPr lang="en-US" sz="2400" u="sng" dirty="0"/>
          </a:p>
          <a:p>
            <a:pPr marL="533400" indent="-533400">
              <a:buFont typeface="Times" charset="0"/>
              <a:buAutoNum type="arabicPeriod"/>
            </a:pPr>
            <a:r>
              <a:rPr lang="en-US" sz="2400" b="1" u="sng" dirty="0"/>
              <a:t>Treaty:</a:t>
            </a:r>
            <a:r>
              <a:rPr lang="en-US" sz="2400" b="1" dirty="0"/>
              <a:t>  </a:t>
            </a:r>
            <a:r>
              <a:rPr lang="en-US" sz="2400" dirty="0"/>
              <a:t>Is recipient eligible for any treaty benefits? </a:t>
            </a:r>
            <a:endParaRPr lang="en-US" sz="2400" b="1" u="sng" dirty="0"/>
          </a:p>
          <a:p>
            <a:pPr marL="533400" indent="-533400"/>
            <a:endParaRPr lang="en-US" sz="2400" b="1" u="sng" dirty="0"/>
          </a:p>
        </p:txBody>
      </p:sp>
      <p:sp>
        <p:nvSpPr>
          <p:cNvPr id="5124" name="Rectangle 4"/>
          <p:cNvSpPr>
            <a:spLocks noGrp="1" noChangeArrowheads="1"/>
          </p:cNvSpPr>
          <p:nvPr>
            <p:ph type="title"/>
          </p:nvPr>
        </p:nvSpPr>
        <p:spPr/>
        <p:txBody>
          <a:bodyPr/>
          <a:lstStyle/>
          <a:p>
            <a:r>
              <a:rPr lang="en-US" sz="2000" dirty="0"/>
              <a:t>International Tax Algorithm</a:t>
            </a:r>
          </a:p>
        </p:txBody>
      </p:sp>
      <p:sp>
        <p:nvSpPr>
          <p:cNvPr id="5" name="Slide Number Placeholder 4"/>
          <p:cNvSpPr>
            <a:spLocks noGrp="1"/>
          </p:cNvSpPr>
          <p:nvPr>
            <p:ph type="sldNum" sz="quarter" idx="10"/>
          </p:nvPr>
        </p:nvSpPr>
        <p:spPr/>
        <p:txBody>
          <a:bodyPr/>
          <a:lstStyle/>
          <a:p>
            <a:fld id="{14D4E141-99AE-DB45-B76F-BB17B96390A3}" type="slidenum">
              <a:rPr lang="en-US"/>
              <a:pPr/>
              <a:t>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pPr>
              <a:lnSpc>
                <a:spcPct val="90000"/>
              </a:lnSpc>
            </a:pPr>
            <a:r>
              <a:rPr lang="en-US" sz="2400" dirty="0"/>
              <a:t>Losses from the sale of stock are generally sourced by the residence of the seller (Reg. 1.865-2(a)(1)).  Exception for stock attributable to foreign office and losses recognized by US citizen/RA with foreign tax home.  Also, exception for dividend recapture amount if greater than 10% of recognized loss.  (-2(b)(</a:t>
            </a:r>
            <a:r>
              <a:rPr lang="en-US" sz="2400" dirty="0" err="1"/>
              <a:t>i</a:t>
            </a:r>
            <a:r>
              <a:rPr lang="en-US" sz="2400" dirty="0"/>
              <a:t>) and (ii)).</a:t>
            </a:r>
          </a:p>
          <a:p>
            <a:pPr>
              <a:lnSpc>
                <a:spcPct val="90000"/>
              </a:lnSpc>
            </a:pPr>
            <a:r>
              <a:rPr lang="en-US" sz="2400" dirty="0"/>
              <a:t>Losses from the sale of other personal property generally sourced by residence of the seller with exceptions similar to above.  Reg. 1.865-1(a)(1).</a:t>
            </a:r>
          </a:p>
          <a:p>
            <a:pPr>
              <a:lnSpc>
                <a:spcPct val="90000"/>
              </a:lnSpc>
            </a:pPr>
            <a:endParaRPr lang="en-US" sz="2400" dirty="0"/>
          </a:p>
        </p:txBody>
      </p:sp>
      <p:sp>
        <p:nvSpPr>
          <p:cNvPr id="113666"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Loss from the Sale of Personal Property</a:t>
            </a:r>
          </a:p>
        </p:txBody>
      </p:sp>
      <p:sp>
        <p:nvSpPr>
          <p:cNvPr id="5" name="Slide Number Placeholder 4"/>
          <p:cNvSpPr>
            <a:spLocks noGrp="1"/>
          </p:cNvSpPr>
          <p:nvPr>
            <p:ph type="sldNum" sz="quarter" idx="10"/>
          </p:nvPr>
        </p:nvSpPr>
        <p:spPr/>
        <p:txBody>
          <a:bodyPr/>
          <a:lstStyle/>
          <a:p>
            <a:fld id="{DD0A388A-16EC-3D4A-9CF1-292422456463}" type="slidenum">
              <a:rPr lang="en-US"/>
              <a:pPr/>
              <a:t>30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lstStyle/>
          <a:p>
            <a:pPr algn="ctr">
              <a:lnSpc>
                <a:spcPct val="90000"/>
              </a:lnSpc>
              <a:buFontTx/>
              <a:buNone/>
            </a:pPr>
            <a:endParaRPr lang="en-US" sz="2400" b="1" u="sng" dirty="0"/>
          </a:p>
          <a:p>
            <a:pPr>
              <a:lnSpc>
                <a:spcPct val="90000"/>
              </a:lnSpc>
            </a:pPr>
            <a:r>
              <a:rPr lang="en-US" sz="2400" dirty="0"/>
              <a:t>Gain from the sale of PP is not FDAP (Reg. §1.1441-1(b)(2))</a:t>
            </a:r>
          </a:p>
          <a:p>
            <a:pPr>
              <a:lnSpc>
                <a:spcPct val="90000"/>
              </a:lnSpc>
            </a:pPr>
            <a:r>
              <a:rPr lang="en-US" sz="2400" dirty="0"/>
              <a:t>Exception:  Contingent gains from the sale of intellectual property (§871(a)(1)(D))</a:t>
            </a:r>
          </a:p>
          <a:p>
            <a:pPr>
              <a:lnSpc>
                <a:spcPct val="90000"/>
              </a:lnSpc>
            </a:pPr>
            <a:r>
              <a:rPr lang="en-US" sz="2400" dirty="0"/>
              <a:t>Alien present in the US 183 days or more is subject to flat 30% tax on US source capital gain</a:t>
            </a:r>
          </a:p>
          <a:p>
            <a:pPr>
              <a:lnSpc>
                <a:spcPct val="90000"/>
              </a:lnSpc>
            </a:pPr>
            <a:r>
              <a:rPr lang="en-US" sz="2400" dirty="0"/>
              <a:t>Royalties v. Sales/Personal Service Inc. v. Sales: Rev. Rul. 84-78; </a:t>
            </a:r>
            <a:r>
              <a:rPr lang="en-US" sz="2400" u="sng" dirty="0"/>
              <a:t>Wodehouse</a:t>
            </a:r>
            <a:r>
              <a:rPr lang="en-US" sz="2400" dirty="0"/>
              <a:t>, and </a:t>
            </a:r>
            <a:r>
              <a:rPr lang="en-US" sz="2400" u="sng" dirty="0"/>
              <a:t>Cook</a:t>
            </a:r>
            <a:r>
              <a:rPr lang="en-US" sz="3200" dirty="0"/>
              <a:t>  </a:t>
            </a:r>
          </a:p>
        </p:txBody>
      </p:sp>
      <p:sp>
        <p:nvSpPr>
          <p:cNvPr id="115714"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U.S. Taxation of Gains from the Sale of Property</a:t>
            </a:r>
          </a:p>
        </p:txBody>
      </p:sp>
      <p:sp>
        <p:nvSpPr>
          <p:cNvPr id="5" name="Slide Number Placeholder 4"/>
          <p:cNvSpPr>
            <a:spLocks noGrp="1"/>
          </p:cNvSpPr>
          <p:nvPr>
            <p:ph type="sldNum" sz="quarter" idx="10"/>
          </p:nvPr>
        </p:nvSpPr>
        <p:spPr/>
        <p:txBody>
          <a:bodyPr/>
          <a:lstStyle/>
          <a:p>
            <a:fld id="{C49A32AA-FCBE-A248-A614-2A94DA360E3C}" type="slidenum">
              <a:rPr lang="en-US"/>
              <a:pPr/>
              <a:t>31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algn="ctr">
              <a:buFontTx/>
              <a:buNone/>
            </a:pPr>
            <a:endParaRPr lang="en-US" sz="2400" b="1" u="sng" dirty="0"/>
          </a:p>
          <a:p>
            <a:r>
              <a:rPr lang="en-US" sz="2800" dirty="0"/>
              <a:t>Article 13 allows very limited source basis taxation; if not covered by Article 13, only residence country can tax (Art. 13, ¶5).</a:t>
            </a:r>
          </a:p>
          <a:p>
            <a:endParaRPr lang="en-US" sz="2800" dirty="0"/>
          </a:p>
          <a:p>
            <a:r>
              <a:rPr lang="en-US" sz="2800" dirty="0"/>
              <a:t>Note that contingent gains from the sale of intellectual property are treated as royalties (Article 12, ¶ 2(b)).</a:t>
            </a:r>
          </a:p>
          <a:p>
            <a:pPr>
              <a:buFontTx/>
              <a:buNone/>
            </a:pPr>
            <a:endParaRPr lang="en-US" sz="2400" dirty="0"/>
          </a:p>
        </p:txBody>
      </p:sp>
      <p:sp>
        <p:nvSpPr>
          <p:cNvPr id="119810"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Treaties and the Taxation of Gain from the Sale of Property</a:t>
            </a:r>
          </a:p>
        </p:txBody>
      </p:sp>
      <p:sp>
        <p:nvSpPr>
          <p:cNvPr id="5" name="Slide Number Placeholder 4"/>
          <p:cNvSpPr>
            <a:spLocks noGrp="1"/>
          </p:cNvSpPr>
          <p:nvPr>
            <p:ph type="sldNum" sz="quarter" idx="10"/>
          </p:nvPr>
        </p:nvSpPr>
        <p:spPr/>
        <p:txBody>
          <a:bodyPr/>
          <a:lstStyle/>
          <a:p>
            <a:fld id="{55AFCCFA-DA27-0A45-A765-EE3FB117FE71}" type="slidenum">
              <a:rPr lang="en-US"/>
              <a:pPr/>
              <a:t>32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465138" indent="-465138">
              <a:tabLst>
                <a:tab pos="1030288" algn="l"/>
              </a:tabLst>
            </a:pPr>
            <a:r>
              <a:rPr lang="en-US" sz="2400" dirty="0">
                <a:solidFill>
                  <a:srgbClr val="000000"/>
                </a:solidFill>
              </a:rPr>
              <a:t>A </a:t>
            </a:r>
            <a:r>
              <a:rPr lang="en-US" sz="2400" u="sng" dirty="0">
                <a:solidFill>
                  <a:srgbClr val="000000"/>
                </a:solidFill>
              </a:rPr>
              <a:t>transfer</a:t>
            </a:r>
            <a:r>
              <a:rPr lang="en-US" sz="2400" dirty="0">
                <a:solidFill>
                  <a:srgbClr val="000000"/>
                </a:solidFill>
              </a:rPr>
              <a:t> of a computer program must be classified into solely one of the following four categories:</a:t>
            </a:r>
          </a:p>
          <a:p>
            <a:pPr marL="920750" lvl="1">
              <a:tabLst>
                <a:tab pos="1030288" algn="l"/>
              </a:tabLst>
            </a:pPr>
            <a:r>
              <a:rPr lang="en-US" sz="2000" dirty="0">
                <a:solidFill>
                  <a:srgbClr val="000000"/>
                </a:solidFill>
              </a:rPr>
              <a:t> A transfer of a copyright (</a:t>
            </a:r>
            <a:r>
              <a:rPr lang="ja-JP" altLang="en-US" sz="2000" dirty="0">
                <a:solidFill>
                  <a:srgbClr val="000000"/>
                </a:solidFill>
                <a:latin typeface="Arial"/>
              </a:rPr>
              <a:t>“</a:t>
            </a:r>
            <a:r>
              <a:rPr lang="en-US" sz="2000" b="1" dirty="0">
                <a:solidFill>
                  <a:srgbClr val="000000"/>
                </a:solidFill>
              </a:rPr>
              <a:t>CR</a:t>
            </a:r>
            <a:r>
              <a:rPr lang="ja-JP" altLang="en-US" sz="2000" dirty="0">
                <a:solidFill>
                  <a:srgbClr val="000000"/>
                </a:solidFill>
                <a:latin typeface="Arial"/>
              </a:rPr>
              <a:t>”</a:t>
            </a:r>
            <a:r>
              <a:rPr lang="en-US" sz="2000" dirty="0">
                <a:solidFill>
                  <a:srgbClr val="000000"/>
                </a:solidFill>
              </a:rPr>
              <a:t>) right in the computer program; </a:t>
            </a:r>
          </a:p>
          <a:p>
            <a:pPr marL="920750" lvl="1">
              <a:tabLst>
                <a:tab pos="1030288" algn="l"/>
              </a:tabLst>
            </a:pPr>
            <a:r>
              <a:rPr lang="en-US" sz="2000" dirty="0">
                <a:solidFill>
                  <a:srgbClr val="000000"/>
                </a:solidFill>
              </a:rPr>
              <a:t>A transfer of a copy of the computer program (a </a:t>
            </a:r>
            <a:r>
              <a:rPr lang="en-US" sz="2000" b="1" dirty="0">
                <a:solidFill>
                  <a:srgbClr val="000000"/>
                </a:solidFill>
              </a:rPr>
              <a:t>CR article</a:t>
            </a:r>
            <a:r>
              <a:rPr lang="en-US" sz="2000" dirty="0">
                <a:solidFill>
                  <a:srgbClr val="000000"/>
                </a:solidFill>
              </a:rPr>
              <a:t>);</a:t>
            </a:r>
          </a:p>
          <a:p>
            <a:pPr marL="920750" lvl="1">
              <a:tabLst>
                <a:tab pos="1030288" algn="l"/>
              </a:tabLst>
            </a:pPr>
            <a:r>
              <a:rPr lang="en-US" sz="2000" dirty="0">
                <a:solidFill>
                  <a:srgbClr val="000000"/>
                </a:solidFill>
              </a:rPr>
              <a:t>Provision of services for the development or modification of the computer program; or </a:t>
            </a:r>
          </a:p>
          <a:p>
            <a:pPr marL="920750" lvl="1">
              <a:tabLst>
                <a:tab pos="1030288" algn="l"/>
              </a:tabLst>
            </a:pPr>
            <a:r>
              <a:rPr lang="en-US" sz="2000" dirty="0">
                <a:solidFill>
                  <a:srgbClr val="000000"/>
                </a:solidFill>
              </a:rPr>
              <a:t>Provision of know-how relating to computer programming techniques.  </a:t>
            </a:r>
            <a:r>
              <a:rPr lang="en-US" sz="2000" dirty="0" err="1">
                <a:solidFill>
                  <a:srgbClr val="000000"/>
                </a:solidFill>
              </a:rPr>
              <a:t>Regs</a:t>
            </a:r>
            <a:r>
              <a:rPr lang="en-US" sz="2000" dirty="0">
                <a:solidFill>
                  <a:srgbClr val="000000"/>
                </a:solidFill>
              </a:rPr>
              <a:t>. §1.861-18(b)(1)</a:t>
            </a:r>
            <a:endParaRPr lang="en-US" sz="2000" b="1" u="sng" dirty="0"/>
          </a:p>
        </p:txBody>
      </p:sp>
      <p:sp>
        <p:nvSpPr>
          <p:cNvPr id="121858"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of Computer Software under 1.861-18</a:t>
            </a:r>
          </a:p>
        </p:txBody>
      </p:sp>
      <p:sp>
        <p:nvSpPr>
          <p:cNvPr id="5" name="Slide Number Placeholder 4"/>
          <p:cNvSpPr>
            <a:spLocks noGrp="1"/>
          </p:cNvSpPr>
          <p:nvPr>
            <p:ph type="sldNum" sz="quarter" idx="10"/>
          </p:nvPr>
        </p:nvSpPr>
        <p:spPr/>
        <p:txBody>
          <a:bodyPr/>
          <a:lstStyle/>
          <a:p>
            <a:fld id="{EC3895A7-3B35-6D4D-8A8A-0C15F5CFFB5D}" type="slidenum">
              <a:rPr lang="en-US"/>
              <a:pPr/>
              <a:t>33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p:txBody>
          <a:bodyPr/>
          <a:lstStyle/>
          <a:p>
            <a:pPr>
              <a:lnSpc>
                <a:spcPct val="90000"/>
              </a:lnSpc>
            </a:pPr>
            <a:r>
              <a:rPr lang="en-US" sz="2400" dirty="0">
                <a:solidFill>
                  <a:srgbClr val="000000"/>
                </a:solidFill>
              </a:rPr>
              <a:t>A transaction is treated as the transfer of a CR right if any one of the following rights is transferred with the software:</a:t>
            </a:r>
          </a:p>
          <a:p>
            <a:pPr marL="920750" lvl="1">
              <a:lnSpc>
                <a:spcPct val="90000"/>
              </a:lnSpc>
            </a:pPr>
            <a:r>
              <a:rPr lang="en-US" sz="2000" dirty="0">
                <a:solidFill>
                  <a:srgbClr val="000000"/>
                </a:solidFill>
              </a:rPr>
              <a:t>The right to make copies of the computer program for purposes of distribution to the public by sale or other transfer of ownership, or by rental, lease or lending; </a:t>
            </a:r>
          </a:p>
          <a:p>
            <a:pPr marL="920750" lvl="1">
              <a:lnSpc>
                <a:spcPct val="90000"/>
              </a:lnSpc>
            </a:pPr>
            <a:r>
              <a:rPr lang="en-US" sz="2000" dirty="0">
                <a:solidFill>
                  <a:srgbClr val="000000"/>
                </a:solidFill>
              </a:rPr>
              <a:t>The right to prepare derivative computer programs based upon the CR computer program; </a:t>
            </a:r>
          </a:p>
          <a:p>
            <a:pPr marL="920750" lvl="1">
              <a:lnSpc>
                <a:spcPct val="90000"/>
              </a:lnSpc>
            </a:pPr>
            <a:r>
              <a:rPr lang="en-US" sz="2000" dirty="0">
                <a:solidFill>
                  <a:srgbClr val="000000"/>
                </a:solidFill>
              </a:rPr>
              <a:t>The right to make a public performance of the computer program; or </a:t>
            </a:r>
          </a:p>
          <a:p>
            <a:pPr marL="920750" lvl="1">
              <a:lnSpc>
                <a:spcPct val="90000"/>
              </a:lnSpc>
            </a:pPr>
            <a:r>
              <a:rPr lang="en-US" sz="2000" dirty="0">
                <a:solidFill>
                  <a:srgbClr val="000000"/>
                </a:solidFill>
              </a:rPr>
              <a:t>The right to publicly display the computer program.  Regs. §1.861-18(c)(1), (2).</a:t>
            </a:r>
          </a:p>
          <a:p>
            <a:pPr>
              <a:lnSpc>
                <a:spcPct val="90000"/>
              </a:lnSpc>
            </a:pPr>
            <a:r>
              <a:rPr lang="en-US" sz="2400" dirty="0">
                <a:solidFill>
                  <a:srgbClr val="000000"/>
                </a:solidFill>
              </a:rPr>
              <a:t>If none of the above rights are transferred, the transaction is classified as a transfer of a CR article. </a:t>
            </a:r>
            <a:endParaRPr lang="en-US" sz="2400" b="1" u="sng" dirty="0"/>
          </a:p>
        </p:txBody>
      </p:sp>
      <p:sp>
        <p:nvSpPr>
          <p:cNvPr id="123906"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solidFill>
                  <a:srgbClr val="000000"/>
                </a:solidFill>
              </a:rPr>
              <a:t>Transfers of a Copyright Right v. Transfer of a Copyrighted Article</a:t>
            </a:r>
          </a:p>
        </p:txBody>
      </p:sp>
      <p:sp>
        <p:nvSpPr>
          <p:cNvPr id="5" name="Slide Number Placeholder 4"/>
          <p:cNvSpPr>
            <a:spLocks noGrp="1"/>
          </p:cNvSpPr>
          <p:nvPr>
            <p:ph type="sldNum" sz="quarter" idx="10"/>
          </p:nvPr>
        </p:nvSpPr>
        <p:spPr/>
        <p:txBody>
          <a:bodyPr/>
          <a:lstStyle/>
          <a:p>
            <a:fld id="{7E2969AA-CAA4-3644-B234-0A4E01895173}" type="slidenum">
              <a:rPr lang="en-US"/>
              <a:pPr/>
              <a:t>34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3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p:txBody>
          <a:bodyPr/>
          <a:lstStyle/>
          <a:p>
            <a:pPr>
              <a:lnSpc>
                <a:spcPct val="90000"/>
              </a:lnSpc>
            </a:pPr>
            <a:r>
              <a:rPr lang="en-US" sz="2400" dirty="0">
                <a:solidFill>
                  <a:srgbClr val="000000"/>
                </a:solidFill>
              </a:rPr>
              <a:t>After classifying transfer as either a transfer of a CR or CR article, now necessary to determine whether the transaction is a sale/exchange or license (in the case of a transfer of a CR right) or a sale/exchange or lease (in the case of a transfer of a CR article).  </a:t>
            </a:r>
            <a:r>
              <a:rPr lang="en-US" sz="2400" dirty="0" err="1">
                <a:solidFill>
                  <a:srgbClr val="000000"/>
                </a:solidFill>
              </a:rPr>
              <a:t>Regs</a:t>
            </a:r>
            <a:r>
              <a:rPr lang="en-US" sz="2400" dirty="0">
                <a:solidFill>
                  <a:srgbClr val="000000"/>
                </a:solidFill>
              </a:rPr>
              <a:t>. §1.861-18(f).</a:t>
            </a:r>
          </a:p>
          <a:p>
            <a:pPr>
              <a:lnSpc>
                <a:spcPct val="90000"/>
              </a:lnSpc>
            </a:pPr>
            <a:r>
              <a:rPr lang="en-US" sz="2400" dirty="0">
                <a:solidFill>
                  <a:srgbClr val="000000"/>
                </a:solidFill>
              </a:rPr>
              <a:t>A transfer of a CR is a sale/exchange if all substantial rights to the CR have passed to the transferee.  </a:t>
            </a:r>
          </a:p>
          <a:p>
            <a:pPr>
              <a:lnSpc>
                <a:spcPct val="90000"/>
              </a:lnSpc>
            </a:pPr>
            <a:r>
              <a:rPr lang="en-US" sz="2400" dirty="0">
                <a:solidFill>
                  <a:srgbClr val="000000"/>
                </a:solidFill>
              </a:rPr>
              <a:t>A transfer of a CR article is a sale/exchange if the transferee has acquired the benefits and burdens of ownership.  </a:t>
            </a:r>
            <a:r>
              <a:rPr lang="en-US" sz="2400" dirty="0" err="1">
                <a:solidFill>
                  <a:srgbClr val="000000"/>
                </a:solidFill>
              </a:rPr>
              <a:t>Regs</a:t>
            </a:r>
            <a:r>
              <a:rPr lang="en-US" sz="2400" dirty="0">
                <a:solidFill>
                  <a:srgbClr val="000000"/>
                </a:solidFill>
              </a:rPr>
              <a:t>. §1.861-18(f). </a:t>
            </a:r>
          </a:p>
          <a:p>
            <a:pPr>
              <a:lnSpc>
                <a:spcPct val="90000"/>
              </a:lnSpc>
            </a:pPr>
            <a:r>
              <a:rPr lang="en-US" sz="2400" dirty="0">
                <a:solidFill>
                  <a:srgbClr val="000000"/>
                </a:solidFill>
              </a:rPr>
              <a:t>After classifying transfer as sale/exchange, lease, or license, the income must be sourced, </a:t>
            </a:r>
            <a:r>
              <a:rPr lang="en-US" sz="2400" i="1" dirty="0">
                <a:solidFill>
                  <a:srgbClr val="000000"/>
                </a:solidFill>
              </a:rPr>
              <a:t>i.e</a:t>
            </a:r>
            <a:r>
              <a:rPr lang="en-US" sz="2400" dirty="0">
                <a:solidFill>
                  <a:srgbClr val="000000"/>
                </a:solidFill>
              </a:rPr>
              <a:t>., §§865 (sale of non-inventory personal property), 861(a)(4) (royalties), 861(a)(6) (sale of inventory), or 863(b) (sale of mixed source inventory). </a:t>
            </a:r>
          </a:p>
        </p:txBody>
      </p:sp>
      <p:sp>
        <p:nvSpPr>
          <p:cNvPr id="125954"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Further Classification of SW Transactions</a:t>
            </a:r>
          </a:p>
        </p:txBody>
      </p:sp>
      <p:sp>
        <p:nvSpPr>
          <p:cNvPr id="5" name="Slide Number Placeholder 4"/>
          <p:cNvSpPr>
            <a:spLocks noGrp="1"/>
          </p:cNvSpPr>
          <p:nvPr>
            <p:ph type="sldNum" sz="quarter" idx="10"/>
          </p:nvPr>
        </p:nvSpPr>
        <p:spPr/>
        <p:txBody>
          <a:bodyPr/>
          <a:lstStyle/>
          <a:p>
            <a:fld id="{FDBCD7B0-1855-324B-8BEB-724FA821583A}" type="slidenum">
              <a:rPr lang="en-US"/>
              <a:pPr/>
              <a:t>35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idx="1"/>
          </p:nvPr>
        </p:nvSpPr>
        <p:spPr/>
        <p:txBody>
          <a:bodyPr/>
          <a:lstStyle/>
          <a:p>
            <a:pPr marL="465138" indent="-465138" algn="ctr">
              <a:buFontTx/>
              <a:buNone/>
            </a:pPr>
            <a:r>
              <a:rPr lang="en-US" sz="2000" b="1" u="sng" dirty="0">
                <a:solidFill>
                  <a:srgbClr val="000000"/>
                </a:solidFill>
              </a:rPr>
              <a:t>Sale of Inventory Property (Regs. </a:t>
            </a:r>
            <a:r>
              <a:rPr lang="en-US" sz="2000" u="sng" dirty="0">
                <a:solidFill>
                  <a:srgbClr val="000000"/>
                </a:solidFill>
              </a:rPr>
              <a:t>§</a:t>
            </a:r>
            <a:r>
              <a:rPr lang="en-US" sz="2000" b="1" u="sng" dirty="0">
                <a:solidFill>
                  <a:srgbClr val="000000"/>
                </a:solidFill>
              </a:rPr>
              <a:t>1.863-3):</a:t>
            </a:r>
            <a:r>
              <a:rPr lang="en-US" sz="2000" u="sng" dirty="0">
                <a:solidFill>
                  <a:srgbClr val="000000"/>
                </a:solidFill>
              </a:rPr>
              <a:t>  </a:t>
            </a:r>
          </a:p>
          <a:p>
            <a:pPr marL="465138" indent="-465138"/>
            <a:endParaRPr lang="en-US" sz="2000" b="1" u="sng" dirty="0">
              <a:solidFill>
                <a:srgbClr val="000000"/>
              </a:solidFill>
            </a:endParaRPr>
          </a:p>
          <a:p>
            <a:pPr marL="465138" indent="-465138"/>
            <a:r>
              <a:rPr lang="en-US" sz="2000" b="1" dirty="0">
                <a:solidFill>
                  <a:srgbClr val="000000"/>
                </a:solidFill>
              </a:rPr>
              <a:t>As a result of TCJA changes to </a:t>
            </a:r>
            <a:r>
              <a:rPr lang="en-US" sz="2000" dirty="0"/>
              <a:t>§</a:t>
            </a:r>
            <a:r>
              <a:rPr lang="en-US" sz="2000" b="1" dirty="0">
                <a:solidFill>
                  <a:srgbClr val="000000"/>
                </a:solidFill>
              </a:rPr>
              <a:t>863(b)(2) (flush language), income from the sale within and the manufacture without the US, or vice versa, is now sourced solely on the location of production assets.</a:t>
            </a:r>
          </a:p>
          <a:p>
            <a:pPr marL="465138" indent="-465138"/>
            <a:endParaRPr lang="en-US" sz="2000" b="1" dirty="0">
              <a:solidFill>
                <a:srgbClr val="000000"/>
              </a:solidFill>
            </a:endParaRPr>
          </a:p>
          <a:p>
            <a:pPr marL="465138" indent="-465138"/>
            <a:r>
              <a:rPr lang="en-US" sz="2000" b="1" u="sng" dirty="0">
                <a:solidFill>
                  <a:srgbClr val="000000"/>
                </a:solidFill>
              </a:rPr>
              <a:t>Old 50/50 Method</a:t>
            </a:r>
            <a:r>
              <a:rPr lang="en-US" sz="2000" dirty="0">
                <a:solidFill>
                  <a:srgbClr val="000000"/>
                </a:solidFill>
              </a:rPr>
              <a:t> </a:t>
            </a:r>
          </a:p>
          <a:p>
            <a:pPr marL="865188" lvl="1"/>
            <a:r>
              <a:rPr lang="en-US" sz="1800" dirty="0">
                <a:solidFill>
                  <a:srgbClr val="000000"/>
                </a:solidFill>
              </a:rPr>
              <a:t>(Former Regs. §1.863-3(b)(1))--Default rule.  Production assets and location of production assets set out in </a:t>
            </a:r>
            <a:r>
              <a:rPr lang="en-US" sz="1800" dirty="0" err="1">
                <a:solidFill>
                  <a:srgbClr val="000000"/>
                </a:solidFill>
              </a:rPr>
              <a:t>Regs</a:t>
            </a:r>
            <a:r>
              <a:rPr lang="en-US" sz="1800" dirty="0">
                <a:solidFill>
                  <a:srgbClr val="000000"/>
                </a:solidFill>
              </a:rPr>
              <a:t>. §1.863-3(c).</a:t>
            </a:r>
          </a:p>
          <a:p>
            <a:pPr marL="465138" indent="-465138"/>
            <a:r>
              <a:rPr lang="en-US" sz="2000" b="1" u="sng" dirty="0">
                <a:solidFill>
                  <a:srgbClr val="000000"/>
                </a:solidFill>
              </a:rPr>
              <a:t>Old IFP Method</a:t>
            </a:r>
            <a:r>
              <a:rPr lang="en-US" sz="2000" dirty="0">
                <a:solidFill>
                  <a:srgbClr val="000000"/>
                </a:solidFill>
              </a:rPr>
              <a:t> </a:t>
            </a:r>
          </a:p>
          <a:p>
            <a:pPr marL="865188" lvl="1"/>
            <a:r>
              <a:rPr lang="en-US" sz="2000" dirty="0">
                <a:solidFill>
                  <a:srgbClr val="000000"/>
                </a:solidFill>
              </a:rPr>
              <a:t>(Former Regs. §1.863-3(b)(2))--must be elected; taxpayer required to establish IFP by regular sales of part of its output to wholly independent distributors or other selling concerns in such a way to reasonably reflect the income from production activity</a:t>
            </a:r>
            <a:r>
              <a:rPr lang="en-US" sz="2800" dirty="0">
                <a:solidFill>
                  <a:srgbClr val="000000"/>
                </a:solidFill>
              </a:rPr>
              <a:t>. </a:t>
            </a:r>
          </a:p>
        </p:txBody>
      </p:sp>
      <p:sp>
        <p:nvSpPr>
          <p:cNvPr id="130050"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dirty="0"/>
              <a:t>Source of Income from the Sale of Property:  863(b)</a:t>
            </a:r>
          </a:p>
        </p:txBody>
      </p:sp>
      <p:sp>
        <p:nvSpPr>
          <p:cNvPr id="5" name="Slide Number Placeholder 4"/>
          <p:cNvSpPr>
            <a:spLocks noGrp="1"/>
          </p:cNvSpPr>
          <p:nvPr>
            <p:ph type="sldNum" sz="quarter" idx="10"/>
          </p:nvPr>
        </p:nvSpPr>
        <p:spPr/>
        <p:txBody>
          <a:bodyPr/>
          <a:lstStyle/>
          <a:p>
            <a:fld id="{99064E48-F2A9-2444-A2C5-0A2B6FA8C22F}" type="slidenum">
              <a:rPr lang="en-US"/>
              <a:pPr/>
              <a:t>36</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normAutofit fontScale="92500" lnSpcReduction="10000"/>
          </a:bodyPr>
          <a:lstStyle/>
          <a:p>
            <a:pPr algn="ctr">
              <a:buFontTx/>
              <a:buNone/>
            </a:pPr>
            <a:r>
              <a:rPr lang="en-US" sz="2400" b="1" u="sng" dirty="0">
                <a:solidFill>
                  <a:srgbClr val="000000"/>
                </a:solidFill>
              </a:rPr>
              <a:t>Natural Resources</a:t>
            </a:r>
            <a:r>
              <a:rPr lang="en-US" sz="2400" b="1" dirty="0">
                <a:solidFill>
                  <a:srgbClr val="000000"/>
                </a:solidFill>
              </a:rPr>
              <a:t> (</a:t>
            </a:r>
            <a:r>
              <a:rPr lang="en-US" sz="2400" b="1" dirty="0" err="1">
                <a:solidFill>
                  <a:srgbClr val="000000"/>
                </a:solidFill>
              </a:rPr>
              <a:t>Regs</a:t>
            </a:r>
            <a:r>
              <a:rPr lang="en-US" sz="2400" b="1" dirty="0">
                <a:solidFill>
                  <a:srgbClr val="000000"/>
                </a:solidFill>
              </a:rPr>
              <a:t>. §1.863-1)</a:t>
            </a:r>
          </a:p>
          <a:p>
            <a:r>
              <a:rPr lang="en-US" sz="2400" dirty="0">
                <a:solidFill>
                  <a:srgbClr val="000000"/>
                </a:solidFill>
              </a:rPr>
              <a:t>As a result of TCJA changes to §863(b)(2): </a:t>
            </a:r>
          </a:p>
          <a:p>
            <a:pPr lvl="1"/>
            <a:r>
              <a:rPr lang="en-US" sz="2250" dirty="0">
                <a:solidFill>
                  <a:srgbClr val="000000"/>
                </a:solidFill>
              </a:rPr>
              <a:t>For natural resources, gold, oil, or corn, if there is no additional production activity with respect to the natural resource, </a:t>
            </a:r>
            <a:r>
              <a:rPr lang="en-US" sz="2250" b="1" dirty="0">
                <a:solidFill>
                  <a:srgbClr val="000000"/>
                </a:solidFill>
              </a:rPr>
              <a:t>all</a:t>
            </a:r>
            <a:r>
              <a:rPr lang="en-US" sz="2250" dirty="0">
                <a:solidFill>
                  <a:srgbClr val="000000"/>
                </a:solidFill>
              </a:rPr>
              <a:t> gross income from sales of natural resources inventory is based on the </a:t>
            </a:r>
            <a:r>
              <a:rPr lang="en-US" sz="2250" b="1" dirty="0">
                <a:solidFill>
                  <a:srgbClr val="000000"/>
                </a:solidFill>
              </a:rPr>
              <a:t>location of the farm, mine, oil or gas well</a:t>
            </a:r>
            <a:r>
              <a:rPr lang="en-US" sz="2250" dirty="0">
                <a:solidFill>
                  <a:srgbClr val="000000"/>
                </a:solidFill>
              </a:rPr>
              <a:t>.  </a:t>
            </a:r>
          </a:p>
          <a:p>
            <a:pPr lvl="1"/>
            <a:r>
              <a:rPr lang="en-US" sz="2250" dirty="0">
                <a:solidFill>
                  <a:srgbClr val="000000"/>
                </a:solidFill>
              </a:rPr>
              <a:t>If there is additional production the income is allocated first to the jurisdiction where the farm, mine, oil or gas well based on FMV before the production activities and then any excess is then allocated based on the location of the assets used in the additional production activities</a:t>
            </a:r>
            <a:r>
              <a:rPr lang="en-US" sz="2400" dirty="0">
                <a:solidFill>
                  <a:srgbClr val="000000"/>
                </a:solidFill>
              </a:rPr>
              <a:t>.  Reg. §1.863-1(b)(1) and (2).</a:t>
            </a:r>
            <a:endParaRPr lang="en-US" sz="2250" dirty="0">
              <a:solidFill>
                <a:srgbClr val="000000"/>
              </a:solidFill>
            </a:endParaRPr>
          </a:p>
          <a:p>
            <a:r>
              <a:rPr lang="en-US" sz="2400" dirty="0">
                <a:solidFill>
                  <a:srgbClr val="000000"/>
                </a:solidFill>
              </a:rPr>
              <a:t>Old Rules</a:t>
            </a:r>
          </a:p>
          <a:p>
            <a:pPr lvl="1"/>
            <a:r>
              <a:rPr lang="en-US" sz="2250" dirty="0">
                <a:solidFill>
                  <a:srgbClr val="000000"/>
                </a:solidFill>
              </a:rPr>
              <a:t>Allocated based on export terminal price ("ETP"); Excess of FMV over the ETP can be allocated between U.S. and foreign sources only if taxpayer engages in additional production activities subsequent to shipment from export terminal and outside the country of sale; </a:t>
            </a:r>
          </a:p>
          <a:p>
            <a:pPr lvl="1"/>
            <a:r>
              <a:rPr lang="en-US" sz="2250" dirty="0">
                <a:solidFill>
                  <a:srgbClr val="000000"/>
                </a:solidFill>
              </a:rPr>
              <a:t>If no additional production or additional production in country of sale, excess will be sourced by country of sale</a:t>
            </a:r>
          </a:p>
        </p:txBody>
      </p:sp>
      <p:sp>
        <p:nvSpPr>
          <p:cNvPr id="128002"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Property:  863(b)</a:t>
            </a:r>
          </a:p>
        </p:txBody>
      </p:sp>
      <p:sp>
        <p:nvSpPr>
          <p:cNvPr id="5" name="Slide Number Placeholder 4"/>
          <p:cNvSpPr>
            <a:spLocks noGrp="1"/>
          </p:cNvSpPr>
          <p:nvPr>
            <p:ph type="sldNum" sz="quarter" idx="10"/>
          </p:nvPr>
        </p:nvSpPr>
        <p:spPr/>
        <p:txBody>
          <a:bodyPr/>
          <a:lstStyle/>
          <a:p>
            <a:fld id="{2AD0D408-462B-9244-ACB4-BD09A39D3FB0}" type="slidenum">
              <a:rPr lang="en-US"/>
              <a:pPr/>
              <a:t>37</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0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0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80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normAutofit lnSpcReduction="10000"/>
          </a:bodyPr>
          <a:lstStyle/>
          <a:p>
            <a:pPr>
              <a:lnSpc>
                <a:spcPct val="90000"/>
              </a:lnSpc>
            </a:pPr>
            <a:r>
              <a:rPr lang="en-US" sz="2800" dirty="0"/>
              <a:t>General Rule:  Interest is US source if paid by:</a:t>
            </a:r>
          </a:p>
          <a:p>
            <a:pPr lvl="1">
              <a:lnSpc>
                <a:spcPct val="90000"/>
              </a:lnSpc>
            </a:pPr>
            <a:r>
              <a:rPr lang="en-US" sz="2400" dirty="0"/>
              <a:t>Federal or state government, </a:t>
            </a:r>
          </a:p>
          <a:p>
            <a:pPr lvl="1">
              <a:lnSpc>
                <a:spcPct val="90000"/>
              </a:lnSpc>
            </a:pPr>
            <a:r>
              <a:rPr lang="en-US" sz="2400" dirty="0"/>
              <a:t>U.S. corporation, or </a:t>
            </a:r>
          </a:p>
          <a:p>
            <a:pPr lvl="1">
              <a:lnSpc>
                <a:spcPct val="90000"/>
              </a:lnSpc>
            </a:pPr>
            <a:r>
              <a:rPr lang="en-US" sz="2400" dirty="0"/>
              <a:t>noncorporate </a:t>
            </a:r>
            <a:r>
              <a:rPr lang="en-US" sz="2400" i="1" dirty="0"/>
              <a:t>resident</a:t>
            </a:r>
            <a:r>
              <a:rPr lang="en-US" sz="2400" dirty="0"/>
              <a:t> (§861(a)(1))</a:t>
            </a:r>
          </a:p>
          <a:p>
            <a:pPr>
              <a:lnSpc>
                <a:spcPct val="90000"/>
              </a:lnSpc>
            </a:pPr>
            <a:endParaRPr lang="en-US" sz="2800" u="sng" dirty="0"/>
          </a:p>
          <a:p>
            <a:pPr>
              <a:lnSpc>
                <a:spcPct val="90000"/>
              </a:lnSpc>
            </a:pPr>
            <a:r>
              <a:rPr lang="en-US" sz="2800" dirty="0"/>
              <a:t>Exceptions:</a:t>
            </a:r>
          </a:p>
          <a:p>
            <a:pPr lvl="1">
              <a:lnSpc>
                <a:spcPct val="90000"/>
              </a:lnSpc>
            </a:pPr>
            <a:r>
              <a:rPr lang="en-US" sz="2400" dirty="0"/>
              <a:t>Interest paid by foreign branch of US bank </a:t>
            </a:r>
            <a:r>
              <a:rPr lang="en-US" sz="2800" dirty="0"/>
              <a:t>or </a:t>
            </a:r>
            <a:r>
              <a:rPr lang="en-US" sz="2400" dirty="0"/>
              <a:t>S&amp;L (§861(a)(1)(A))</a:t>
            </a:r>
            <a:endParaRPr lang="en-US" sz="3200" dirty="0"/>
          </a:p>
          <a:p>
            <a:pPr lvl="1">
              <a:lnSpc>
                <a:spcPct val="90000"/>
              </a:lnSpc>
            </a:pPr>
            <a:r>
              <a:rPr lang="en-US" sz="2400" dirty="0"/>
              <a:t>Interest paid by US branch of FC ETB is US source (§884(f))</a:t>
            </a:r>
          </a:p>
          <a:p>
            <a:pPr marL="0" indent="0">
              <a:lnSpc>
                <a:spcPct val="90000"/>
              </a:lnSpc>
              <a:buNone/>
            </a:pPr>
            <a:endParaRPr lang="en-US" sz="2800" dirty="0"/>
          </a:p>
          <a:p>
            <a:pPr>
              <a:lnSpc>
                <a:spcPct val="90000"/>
              </a:lnSpc>
            </a:pPr>
            <a:r>
              <a:rPr lang="en-US" sz="2800" dirty="0"/>
              <a:t>Foreign PSH ETB:  only interest paid that is allocable to ECI (§861(a)(1)(C))</a:t>
            </a:r>
          </a:p>
          <a:p>
            <a:pPr>
              <a:lnSpc>
                <a:spcPct val="90000"/>
              </a:lnSpc>
            </a:pPr>
            <a:endParaRPr lang="en-US" sz="2800" dirty="0"/>
          </a:p>
          <a:p>
            <a:pPr>
              <a:lnSpc>
                <a:spcPct val="90000"/>
              </a:lnSpc>
            </a:pPr>
            <a:r>
              <a:rPr lang="en-US" sz="2800" dirty="0"/>
              <a:t>Interest paid by US PSH is US source</a:t>
            </a:r>
          </a:p>
        </p:txBody>
      </p:sp>
      <p:sp>
        <p:nvSpPr>
          <p:cNvPr id="6148" name="Rectangle 4"/>
          <p:cNvSpPr>
            <a:spLocks noGrp="1" noChangeArrowheads="1"/>
          </p:cNvSpPr>
          <p:nvPr>
            <p:ph type="title"/>
          </p:nvPr>
        </p:nvSpPr>
        <p:spPr/>
        <p:txBody>
          <a:bodyPr/>
          <a:lstStyle/>
          <a:p>
            <a:r>
              <a:rPr lang="en-US"/>
              <a:t>US Source Interest</a:t>
            </a:r>
          </a:p>
        </p:txBody>
      </p:sp>
      <p:sp>
        <p:nvSpPr>
          <p:cNvPr id="5" name="Slide Number Placeholder 4"/>
          <p:cNvSpPr>
            <a:spLocks noGrp="1"/>
          </p:cNvSpPr>
          <p:nvPr>
            <p:ph type="sldNum" sz="quarter" idx="10"/>
          </p:nvPr>
        </p:nvSpPr>
        <p:spPr/>
        <p:txBody>
          <a:bodyPr/>
          <a:lstStyle/>
          <a:p>
            <a:fld id="{CE73F50A-1462-244A-AB0B-1E45C3AB5B75}" type="slidenum">
              <a:rPr lang="en-US"/>
              <a:pPr/>
              <a:t>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384048" y="515634"/>
            <a:ext cx="8458200" cy="3294362"/>
          </a:xfrm>
        </p:spPr>
        <p:txBody>
          <a:bodyPr/>
          <a:lstStyle/>
          <a:p>
            <a:pPr marL="465138" indent="-465138"/>
            <a:r>
              <a:rPr lang="en-US" sz="2000" dirty="0"/>
              <a:t>Part of the family of notional principal contracts (NPCs), which are agreements between two parties to make payments calculated by reference to the change of an index upon a notional amount.  </a:t>
            </a:r>
          </a:p>
          <a:p>
            <a:pPr marL="465138" indent="-465138"/>
            <a:r>
              <a:rPr lang="en-US" sz="2000" dirty="0"/>
              <a:t>In an interest rate swap, one party typically agrees to pay floating (LIBOR) and the other fixed.  </a:t>
            </a:r>
          </a:p>
          <a:p>
            <a:pPr marL="465138" indent="-465138"/>
            <a:r>
              <a:rPr lang="en-US" sz="2000" dirty="0"/>
              <a:t>Assume that A and B enter into an interest rate swap under which A pays annually fixed (10%) and B pays LIBOR on a NPA of $1MM.  If LIBOR is 8%, A will pay B $20,000.</a:t>
            </a:r>
          </a:p>
          <a:p>
            <a:pPr marL="465138" indent="-465138"/>
            <a:r>
              <a:rPr lang="en-US" sz="2000" dirty="0"/>
              <a:t>Swap income is generally sourced by reference to the </a:t>
            </a:r>
            <a:r>
              <a:rPr lang="en-US" sz="2000" b="1" dirty="0"/>
              <a:t>residence of the recipient.</a:t>
            </a:r>
            <a:r>
              <a:rPr lang="en-US" sz="2000" dirty="0"/>
              <a:t>  </a:t>
            </a:r>
            <a:r>
              <a:rPr lang="en-US" sz="2000" dirty="0" err="1"/>
              <a:t>Regs</a:t>
            </a:r>
            <a:r>
              <a:rPr lang="en-US" sz="2000" dirty="0"/>
              <a:t>. §1.863-7(b).  But see §871(m). </a:t>
            </a:r>
          </a:p>
          <a:p>
            <a:pPr marL="465138" indent="-465138">
              <a:buFontTx/>
              <a:buNone/>
            </a:pPr>
            <a:endParaRPr lang="en-US" sz="2000" dirty="0"/>
          </a:p>
        </p:txBody>
      </p:sp>
      <p:sp>
        <p:nvSpPr>
          <p:cNvPr id="9228" name="Rectangle 12"/>
          <p:cNvSpPr>
            <a:spLocks noGrp="1" noChangeArrowheads="1"/>
          </p:cNvSpPr>
          <p:nvPr>
            <p:ph type="title"/>
          </p:nvPr>
        </p:nvSpPr>
        <p:spPr/>
        <p:txBody>
          <a:bodyPr/>
          <a:lstStyle/>
          <a:p>
            <a:r>
              <a:rPr lang="en-US" dirty="0"/>
              <a:t>Interest Rate Swaps</a:t>
            </a:r>
          </a:p>
        </p:txBody>
      </p:sp>
      <p:sp>
        <p:nvSpPr>
          <p:cNvPr id="13" name="Slide Number Placeholder 4"/>
          <p:cNvSpPr>
            <a:spLocks noGrp="1"/>
          </p:cNvSpPr>
          <p:nvPr>
            <p:ph type="sldNum" sz="quarter" idx="10"/>
          </p:nvPr>
        </p:nvSpPr>
        <p:spPr/>
        <p:txBody>
          <a:bodyPr/>
          <a:lstStyle/>
          <a:p>
            <a:fld id="{6F1A4469-F231-744E-86C4-48255933CD6A}" type="slidenum">
              <a:rPr lang="en-US"/>
              <a:pPr/>
              <a:t>5</a:t>
            </a:fld>
            <a:endParaRPr lang="en-US"/>
          </a:p>
        </p:txBody>
      </p:sp>
      <p:sp>
        <p:nvSpPr>
          <p:cNvPr id="12" name="Footer Placeholder 3"/>
          <p:cNvSpPr>
            <a:spLocks noGrp="1"/>
          </p:cNvSpPr>
          <p:nvPr>
            <p:ph type="ftr" sz="quarter" idx="11"/>
          </p:nvPr>
        </p:nvSpPr>
        <p:spPr/>
        <p:txBody>
          <a:bodyPr/>
          <a:lstStyle/>
          <a:p>
            <a:r>
              <a:rPr lang="en-US" dirty="0"/>
              <a:t>Source of Income</a:t>
            </a:r>
            <a:endParaRPr lang="en-US" sz="1400" dirty="0">
              <a:latin typeface="Times New Roman" charset="0"/>
            </a:endParaRPr>
          </a:p>
        </p:txBody>
      </p:sp>
      <p:sp>
        <p:nvSpPr>
          <p:cNvPr id="9220" name="Rectangle 4"/>
          <p:cNvSpPr>
            <a:spLocks noChangeArrowheads="1"/>
          </p:cNvSpPr>
          <p:nvPr/>
        </p:nvSpPr>
        <p:spPr bwMode="auto">
          <a:xfrm>
            <a:off x="23622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A</a:t>
            </a:r>
          </a:p>
        </p:txBody>
      </p:sp>
      <p:sp>
        <p:nvSpPr>
          <p:cNvPr id="9221" name="Rectangle 5"/>
          <p:cNvSpPr>
            <a:spLocks noChangeArrowheads="1"/>
          </p:cNvSpPr>
          <p:nvPr/>
        </p:nvSpPr>
        <p:spPr bwMode="auto">
          <a:xfrm>
            <a:off x="51816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B</a:t>
            </a:r>
          </a:p>
        </p:txBody>
      </p:sp>
      <p:sp>
        <p:nvSpPr>
          <p:cNvPr id="9222" name="Line 6"/>
          <p:cNvSpPr>
            <a:spLocks noChangeShapeType="1"/>
          </p:cNvSpPr>
          <p:nvPr/>
        </p:nvSpPr>
        <p:spPr bwMode="auto">
          <a:xfrm>
            <a:off x="3429000" y="4953000"/>
            <a:ext cx="175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223" name="Line 7"/>
          <p:cNvSpPr>
            <a:spLocks noChangeShapeType="1"/>
          </p:cNvSpPr>
          <p:nvPr/>
        </p:nvSpPr>
        <p:spPr bwMode="auto">
          <a:xfrm flipH="1">
            <a:off x="3429000" y="4343400"/>
            <a:ext cx="175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224" name="Text Box 8"/>
          <p:cNvSpPr txBox="1">
            <a:spLocks noChangeArrowheads="1"/>
          </p:cNvSpPr>
          <p:nvPr/>
        </p:nvSpPr>
        <p:spPr bwMode="auto">
          <a:xfrm>
            <a:off x="3505200" y="5029200"/>
            <a:ext cx="1752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Fixed ($100K)</a:t>
            </a:r>
          </a:p>
        </p:txBody>
      </p:sp>
      <p:sp>
        <p:nvSpPr>
          <p:cNvPr id="9225" name="Text Box 9"/>
          <p:cNvSpPr txBox="1">
            <a:spLocks noChangeArrowheads="1"/>
          </p:cNvSpPr>
          <p:nvPr/>
        </p:nvSpPr>
        <p:spPr bwMode="auto">
          <a:xfrm>
            <a:off x="3733800" y="4495800"/>
            <a:ext cx="12954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dirty="0">
                <a:latin typeface="Times New Roman" charset="0"/>
              </a:rPr>
              <a:t>Net $20k</a:t>
            </a:r>
            <a:endParaRPr lang="en-US" sz="1200" dirty="0">
              <a:latin typeface="Times New Roman" charset="0"/>
            </a:endParaRPr>
          </a:p>
        </p:txBody>
      </p:sp>
      <p:sp>
        <p:nvSpPr>
          <p:cNvPr id="9226" name="Text Box 10"/>
          <p:cNvSpPr txBox="1">
            <a:spLocks noChangeArrowheads="1"/>
          </p:cNvSpPr>
          <p:nvPr/>
        </p:nvSpPr>
        <p:spPr bwMode="auto">
          <a:xfrm>
            <a:off x="3505200" y="3962400"/>
            <a:ext cx="1828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dirty="0">
                <a:latin typeface="Times New Roman" charset="0"/>
              </a:rPr>
              <a:t>Floating 80K</a:t>
            </a:r>
          </a:p>
        </p:txBody>
      </p:sp>
      <p:sp>
        <p:nvSpPr>
          <p:cNvPr id="9227" name="Text Box 11"/>
          <p:cNvSpPr txBox="1">
            <a:spLocks noChangeArrowheads="1"/>
          </p:cNvSpPr>
          <p:nvPr/>
        </p:nvSpPr>
        <p:spPr bwMode="auto">
          <a:xfrm>
            <a:off x="3733800" y="4572000"/>
            <a:ext cx="1143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1200">
              <a:latin typeface="Times New Roman" charset="0"/>
            </a:endParaRPr>
          </a:p>
        </p:txBody>
      </p:sp>
      <p:sp>
        <p:nvSpPr>
          <p:cNvPr id="2" name="TextBox 1">
            <a:extLst>
              <a:ext uri="{FF2B5EF4-FFF2-40B4-BE49-F238E27FC236}">
                <a16:creationId xmlns:a16="http://schemas.microsoft.com/office/drawing/2014/main" id="{5A957FF7-F702-D544-A4E8-3C263CA3B8A0}"/>
              </a:ext>
            </a:extLst>
          </p:cNvPr>
          <p:cNvSpPr txBox="1"/>
          <p:nvPr/>
        </p:nvSpPr>
        <p:spPr>
          <a:xfrm>
            <a:off x="6049108" y="5943600"/>
            <a:ext cx="184731"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26"/>
                                        </p:tgtEl>
                                        <p:attrNameLst>
                                          <p:attrName>style.visibility</p:attrName>
                                        </p:attrNameLst>
                                      </p:cBhvr>
                                      <p:to>
                                        <p:strVal val="visible"/>
                                      </p:to>
                                    </p:set>
                                  </p:childTnLst>
                                </p:cTn>
                              </p:par>
                              <p:par>
                                <p:cTn id="33" presetID="1" presetClass="entr" presetSubtype="0" fill="hold" grpId="0" nodeType="withEffect" nodePh="1">
                                  <p:stCondLst>
                                    <p:cond delay="0"/>
                                  </p:stCondLst>
                                  <p:endCondLst>
                                    <p:cond evt="begin" delay="0">
                                      <p:tn val="33"/>
                                    </p:cond>
                                  </p:endCondLst>
                                  <p:childTnLst>
                                    <p:set>
                                      <p:cBhvr>
                                        <p:cTn id="34" dur="1" fill="hold">
                                          <p:stCondLst>
                                            <p:cond delay="0"/>
                                          </p:stCondLst>
                                        </p:cTn>
                                        <p:tgtEl>
                                          <p:spTgt spid="92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4" grpId="0"/>
      <p:bldP spid="9225" grpId="0"/>
      <p:bldP spid="9226" grpId="0"/>
      <p:bldP spid="92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normAutofit lnSpcReduction="10000"/>
          </a:bodyPr>
          <a:lstStyle/>
          <a:p>
            <a:pPr>
              <a:lnSpc>
                <a:spcPct val="110000"/>
              </a:lnSpc>
            </a:pPr>
            <a:r>
              <a:rPr lang="en-US" sz="2400" b="1" u="sng" dirty="0"/>
              <a:t>Portfolio Interest Exemption</a:t>
            </a:r>
            <a:r>
              <a:rPr lang="en-US" sz="2400" dirty="0"/>
              <a:t> (§§871(h), 881(c)):</a:t>
            </a:r>
          </a:p>
          <a:p>
            <a:pPr lvl="1">
              <a:lnSpc>
                <a:spcPct val="110000"/>
              </a:lnSpc>
            </a:pPr>
            <a:r>
              <a:rPr lang="en-US" sz="2400" dirty="0"/>
              <a:t>Includes most US source interest on </a:t>
            </a:r>
            <a:r>
              <a:rPr lang="en-US" sz="2400" i="1" dirty="0"/>
              <a:t>registered obligations</a:t>
            </a:r>
            <a:r>
              <a:rPr lang="en-US" sz="2400" dirty="0"/>
              <a:t> (or nonregistered obligations issued before March 18, 2012, provided certain requirements met)</a:t>
            </a:r>
          </a:p>
          <a:p>
            <a:pPr lvl="1">
              <a:lnSpc>
                <a:spcPct val="110000"/>
              </a:lnSpc>
            </a:pPr>
            <a:r>
              <a:rPr lang="en-US" sz="2400" dirty="0"/>
              <a:t>Excludes interest received by 10% </a:t>
            </a:r>
            <a:r>
              <a:rPr lang="ja-JP" altLang="en-US" sz="2400" dirty="0">
                <a:latin typeface="Arial"/>
              </a:rPr>
              <a:t>“</a:t>
            </a:r>
            <a:r>
              <a:rPr lang="en-US" sz="2400" dirty="0"/>
              <a:t>shareholder</a:t>
            </a:r>
            <a:r>
              <a:rPr lang="ja-JP" altLang="en-US" sz="2400" dirty="0">
                <a:latin typeface="Arial"/>
              </a:rPr>
              <a:t>”</a:t>
            </a:r>
            <a:endParaRPr lang="en-US" sz="2400" dirty="0"/>
          </a:p>
          <a:p>
            <a:pPr lvl="1">
              <a:lnSpc>
                <a:spcPct val="110000"/>
              </a:lnSpc>
            </a:pPr>
            <a:r>
              <a:rPr lang="en-US" sz="2400" dirty="0"/>
              <a:t>Excludes certain contingent interest</a:t>
            </a:r>
          </a:p>
          <a:p>
            <a:pPr lvl="1">
              <a:lnSpc>
                <a:spcPct val="110000"/>
              </a:lnSpc>
            </a:pPr>
            <a:r>
              <a:rPr lang="en-US" sz="2400" dirty="0"/>
              <a:t>Excludes interest paid on bank debt (§ 881(c)(3))</a:t>
            </a:r>
            <a:endParaRPr lang="en-US" sz="3200" dirty="0"/>
          </a:p>
          <a:p>
            <a:pPr>
              <a:lnSpc>
                <a:spcPct val="110000"/>
              </a:lnSpc>
            </a:pPr>
            <a:r>
              <a:rPr lang="en-US" sz="2400" dirty="0"/>
              <a:t>Interest on US deposits is exempt (§871(</a:t>
            </a:r>
            <a:r>
              <a:rPr lang="en-US" sz="2400" dirty="0" err="1"/>
              <a:t>i</a:t>
            </a:r>
            <a:r>
              <a:rPr lang="en-US" sz="2400" dirty="0"/>
              <a:t>)(2)(A))</a:t>
            </a:r>
          </a:p>
          <a:p>
            <a:pPr>
              <a:lnSpc>
                <a:spcPct val="110000"/>
              </a:lnSpc>
            </a:pPr>
            <a:r>
              <a:rPr lang="en-US" sz="2400" dirty="0"/>
              <a:t>Certain interest paid by an “existing 80/20 company” is exempt (§871(</a:t>
            </a:r>
            <a:r>
              <a:rPr lang="en-US" sz="2400" dirty="0" err="1"/>
              <a:t>i</a:t>
            </a:r>
            <a:r>
              <a:rPr lang="en-US" sz="2400" dirty="0"/>
              <a:t>)(2)(B)(ii))</a:t>
            </a:r>
          </a:p>
          <a:p>
            <a:pPr>
              <a:lnSpc>
                <a:spcPct val="110000"/>
              </a:lnSpc>
            </a:pPr>
            <a:r>
              <a:rPr lang="en-US" sz="2400" dirty="0"/>
              <a:t>If no exemption under Code or treaty, withholding required (§§1441 and 1442)</a:t>
            </a:r>
          </a:p>
          <a:p>
            <a:pPr>
              <a:lnSpc>
                <a:spcPct val="110000"/>
              </a:lnSpc>
            </a:pPr>
            <a:r>
              <a:rPr lang="en-US" sz="2400" dirty="0"/>
              <a:t>Interest-related </a:t>
            </a:r>
            <a:r>
              <a:rPr lang="en-US" sz="2400" i="1" dirty="0"/>
              <a:t>dividends</a:t>
            </a:r>
            <a:r>
              <a:rPr lang="en-US" sz="2400" dirty="0"/>
              <a:t> paid by mutual funds (§871(k)(1))</a:t>
            </a:r>
          </a:p>
        </p:txBody>
      </p:sp>
      <p:sp>
        <p:nvSpPr>
          <p:cNvPr id="7172" name="Rectangle 4"/>
          <p:cNvSpPr>
            <a:spLocks noGrp="1" noChangeArrowheads="1"/>
          </p:cNvSpPr>
          <p:nvPr>
            <p:ph type="title"/>
          </p:nvPr>
        </p:nvSpPr>
        <p:spPr/>
        <p:txBody>
          <a:bodyPr/>
          <a:lstStyle/>
          <a:p>
            <a:r>
              <a:rPr lang="en-US" dirty="0"/>
              <a:t>Taxation of US Source Interest</a:t>
            </a:r>
          </a:p>
        </p:txBody>
      </p:sp>
      <p:sp>
        <p:nvSpPr>
          <p:cNvPr id="5" name="Slide Number Placeholder 4"/>
          <p:cNvSpPr>
            <a:spLocks noGrp="1"/>
          </p:cNvSpPr>
          <p:nvPr>
            <p:ph type="sldNum" sz="quarter" idx="10"/>
          </p:nvPr>
        </p:nvSpPr>
        <p:spPr/>
        <p:txBody>
          <a:bodyPr/>
          <a:lstStyle/>
          <a:p>
            <a:fld id="{C7E51540-6238-3347-A6ED-A54E08B221C3}" type="slidenum">
              <a:rPr lang="en-US"/>
              <a:pPr/>
              <a:t>6</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a:buFontTx/>
              <a:buNone/>
            </a:pPr>
            <a:r>
              <a:rPr lang="en-US" dirty="0"/>
              <a:t>  </a:t>
            </a:r>
          </a:p>
        </p:txBody>
      </p:sp>
      <p:sp>
        <p:nvSpPr>
          <p:cNvPr id="132098" name="Rectangle 2"/>
          <p:cNvSpPr>
            <a:spLocks noGrp="1" noChangeArrowheads="1"/>
          </p:cNvSpPr>
          <p:nvPr>
            <p:ph type="title"/>
          </p:nvPr>
        </p:nvSpPr>
        <p:spPr/>
        <p:txBody>
          <a:bodyPr/>
          <a:lstStyle/>
          <a:p>
            <a:r>
              <a:rPr lang="en-US" sz="1800" dirty="0"/>
              <a:t>Interest Received by Partnerships:  </a:t>
            </a:r>
            <a:r>
              <a:rPr lang="de-DE" sz="1800" dirty="0"/>
              <a:t>Reg. 1.871-14(</a:t>
            </a:r>
            <a:r>
              <a:rPr lang="de-DE" sz="1800" dirty="0" err="1"/>
              <a:t>g</a:t>
            </a:r>
            <a:r>
              <a:rPr lang="de-DE" sz="1800" dirty="0"/>
              <a:t>)(3).</a:t>
            </a:r>
            <a:endParaRPr lang="en-US" sz="1800" dirty="0"/>
          </a:p>
        </p:txBody>
      </p:sp>
      <p:sp>
        <p:nvSpPr>
          <p:cNvPr id="18" name="Slide Number Placeholder 4"/>
          <p:cNvSpPr>
            <a:spLocks noGrp="1"/>
          </p:cNvSpPr>
          <p:nvPr>
            <p:ph type="sldNum" sz="quarter" idx="10"/>
          </p:nvPr>
        </p:nvSpPr>
        <p:spPr/>
        <p:txBody>
          <a:bodyPr/>
          <a:lstStyle/>
          <a:p>
            <a:fld id="{B0987D34-D689-0749-A49F-F9B948B737C4}" type="slidenum">
              <a:rPr lang="en-US"/>
              <a:pPr/>
              <a:t>7</a:t>
            </a:fld>
            <a:endParaRPr lang="en-US"/>
          </a:p>
        </p:txBody>
      </p:sp>
      <p:sp>
        <p:nvSpPr>
          <p:cNvPr id="1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32100" name="Rectangle 4"/>
          <p:cNvSpPr>
            <a:spLocks noChangeArrowheads="1"/>
          </p:cNvSpPr>
          <p:nvPr/>
        </p:nvSpPr>
        <p:spPr bwMode="auto">
          <a:xfrm>
            <a:off x="3124200" y="4419600"/>
            <a:ext cx="1600200" cy="914400"/>
          </a:xfrm>
          <a:prstGeom prst="rect">
            <a:avLst/>
          </a:prstGeom>
          <a:solidFill>
            <a:schemeClr val="accent3">
              <a:lumMod val="50000"/>
              <a:lumOff val="5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dirty="0"/>
              <a:t>US Corp</a:t>
            </a:r>
          </a:p>
        </p:txBody>
      </p:sp>
      <p:sp>
        <p:nvSpPr>
          <p:cNvPr id="132101" name="AutoShape 5"/>
          <p:cNvSpPr>
            <a:spLocks noChangeArrowheads="1"/>
          </p:cNvSpPr>
          <p:nvPr/>
        </p:nvSpPr>
        <p:spPr bwMode="auto">
          <a:xfrm>
            <a:off x="3124200" y="2667000"/>
            <a:ext cx="1600200" cy="1143000"/>
          </a:xfrm>
          <a:prstGeom prst="triangle">
            <a:avLst>
              <a:gd name="adj" fmla="val 50000"/>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PSH</a:t>
            </a:r>
            <a:endParaRPr lang="en-US">
              <a:latin typeface="Times New Roman" charset="0"/>
            </a:endParaRPr>
          </a:p>
        </p:txBody>
      </p:sp>
      <p:cxnSp>
        <p:nvCxnSpPr>
          <p:cNvPr id="132102" name="AutoShape 6"/>
          <p:cNvCxnSpPr>
            <a:cxnSpLocks noChangeShapeType="1"/>
            <a:stCxn id="132101" idx="3"/>
            <a:endCxn id="132100" idx="0"/>
          </p:cNvCxnSpPr>
          <p:nvPr/>
        </p:nvCxnSpPr>
        <p:spPr bwMode="auto">
          <a:xfrm>
            <a:off x="3924300" y="3810000"/>
            <a:ext cx="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2103" name="AutoShape 7"/>
          <p:cNvSpPr>
            <a:spLocks noChangeArrowheads="1"/>
          </p:cNvSpPr>
          <p:nvPr/>
        </p:nvSpPr>
        <p:spPr bwMode="auto">
          <a:xfrm>
            <a:off x="15240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1</a:t>
            </a:r>
          </a:p>
        </p:txBody>
      </p:sp>
      <p:sp>
        <p:nvSpPr>
          <p:cNvPr id="132104" name="AutoShape 8"/>
          <p:cNvSpPr>
            <a:spLocks noChangeArrowheads="1"/>
          </p:cNvSpPr>
          <p:nvPr/>
        </p:nvSpPr>
        <p:spPr bwMode="auto">
          <a:xfrm>
            <a:off x="2438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2</a:t>
            </a:r>
          </a:p>
        </p:txBody>
      </p:sp>
      <p:sp>
        <p:nvSpPr>
          <p:cNvPr id="132105" name="AutoShape 9"/>
          <p:cNvSpPr>
            <a:spLocks noChangeArrowheads="1"/>
          </p:cNvSpPr>
          <p:nvPr/>
        </p:nvSpPr>
        <p:spPr bwMode="auto">
          <a:xfrm>
            <a:off x="35052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3</a:t>
            </a:r>
          </a:p>
        </p:txBody>
      </p:sp>
      <p:sp>
        <p:nvSpPr>
          <p:cNvPr id="132106" name="AutoShape 10"/>
          <p:cNvSpPr>
            <a:spLocks noChangeArrowheads="1"/>
          </p:cNvSpPr>
          <p:nvPr/>
        </p:nvSpPr>
        <p:spPr bwMode="auto">
          <a:xfrm>
            <a:off x="4724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4</a:t>
            </a:r>
          </a:p>
        </p:txBody>
      </p:sp>
      <p:cxnSp>
        <p:nvCxnSpPr>
          <p:cNvPr id="132108" name="AutoShape 12"/>
          <p:cNvCxnSpPr>
            <a:cxnSpLocks noChangeShapeType="1"/>
            <a:stCxn id="132103" idx="4"/>
            <a:endCxn id="132101" idx="1"/>
          </p:cNvCxnSpPr>
          <p:nvPr/>
        </p:nvCxnSpPr>
        <p:spPr bwMode="auto">
          <a:xfrm>
            <a:off x="1828800" y="2209800"/>
            <a:ext cx="1695450" cy="10287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110" name="AutoShape 14"/>
          <p:cNvCxnSpPr>
            <a:cxnSpLocks noChangeShapeType="1"/>
            <a:stCxn id="132105" idx="4"/>
            <a:endCxn id="132101" idx="0"/>
          </p:cNvCxnSpPr>
          <p:nvPr/>
        </p:nvCxnSpPr>
        <p:spPr bwMode="auto">
          <a:xfrm>
            <a:off x="3810000" y="2209800"/>
            <a:ext cx="1143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112" name="AutoShape 16"/>
          <p:cNvCxnSpPr>
            <a:cxnSpLocks noChangeShapeType="1"/>
            <a:stCxn id="132106" idx="4"/>
            <a:endCxn id="132101" idx="5"/>
          </p:cNvCxnSpPr>
          <p:nvPr/>
        </p:nvCxnSpPr>
        <p:spPr bwMode="auto">
          <a:xfrm flipH="1">
            <a:off x="4324350" y="2209800"/>
            <a:ext cx="704850" cy="10287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2114" name="Text Box 18"/>
          <p:cNvSpPr txBox="1">
            <a:spLocks noChangeArrowheads="1"/>
          </p:cNvSpPr>
          <p:nvPr/>
        </p:nvSpPr>
        <p:spPr bwMode="auto">
          <a:xfrm>
            <a:off x="1828800" y="3886200"/>
            <a:ext cx="12437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dirty="0"/>
              <a:t>Interest</a:t>
            </a:r>
          </a:p>
        </p:txBody>
      </p:sp>
      <p:sp>
        <p:nvSpPr>
          <p:cNvPr id="132115" name="Line 19"/>
          <p:cNvSpPr>
            <a:spLocks noChangeShapeType="1"/>
          </p:cNvSpPr>
          <p:nvPr/>
        </p:nvSpPr>
        <p:spPr bwMode="auto">
          <a:xfrm>
            <a:off x="2743200" y="2209800"/>
            <a:ext cx="914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cxnSp>
        <p:nvCxnSpPr>
          <p:cNvPr id="4" name="Straight Arrow Connector 3"/>
          <p:cNvCxnSpPr/>
          <p:nvPr/>
        </p:nvCxnSpPr>
        <p:spPr bwMode="auto">
          <a:xfrm flipV="1">
            <a:off x="3581400" y="3810000"/>
            <a:ext cx="0" cy="6096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r>
              <a:rPr lang="en-US" sz="2400" dirty="0"/>
              <a:t>Source basis taxation prohibited (¶1)</a:t>
            </a:r>
          </a:p>
          <a:p>
            <a:endParaRPr lang="en-US" sz="2400" dirty="0"/>
          </a:p>
          <a:p>
            <a:r>
              <a:rPr lang="en-US" sz="2400" dirty="0"/>
              <a:t>Definition of interest (¶2) </a:t>
            </a:r>
          </a:p>
          <a:p>
            <a:endParaRPr lang="en-US" sz="2400" dirty="0"/>
          </a:p>
          <a:p>
            <a:r>
              <a:rPr lang="en-US" sz="2400" dirty="0"/>
              <a:t>Special rules applicable to certain contingent interest (¶5)</a:t>
            </a:r>
          </a:p>
        </p:txBody>
      </p:sp>
      <p:sp>
        <p:nvSpPr>
          <p:cNvPr id="8196" name="Rectangle 4"/>
          <p:cNvSpPr>
            <a:spLocks noGrp="1" noChangeArrowheads="1"/>
          </p:cNvSpPr>
          <p:nvPr>
            <p:ph type="title"/>
          </p:nvPr>
        </p:nvSpPr>
        <p:spPr/>
        <p:txBody>
          <a:bodyPr/>
          <a:lstStyle/>
          <a:p>
            <a:r>
              <a:rPr lang="en-US" dirty="0"/>
              <a:t>Treatment of Interest under the Treaty: Article 11</a:t>
            </a:r>
          </a:p>
        </p:txBody>
      </p:sp>
      <p:sp>
        <p:nvSpPr>
          <p:cNvPr id="5" name="Slide Number Placeholder 4"/>
          <p:cNvSpPr>
            <a:spLocks noGrp="1"/>
          </p:cNvSpPr>
          <p:nvPr>
            <p:ph type="sldNum" sz="quarter" idx="10"/>
          </p:nvPr>
        </p:nvSpPr>
        <p:spPr/>
        <p:txBody>
          <a:bodyPr/>
          <a:lstStyle/>
          <a:p>
            <a:fld id="{EDE9E9A3-E01A-814B-AE61-C3387D34FB66}" type="slidenum">
              <a:rPr lang="en-US"/>
              <a:pPr/>
              <a:t>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normAutofit/>
          </a:bodyPr>
          <a:lstStyle/>
          <a:p>
            <a:pPr>
              <a:lnSpc>
                <a:spcPct val="80000"/>
              </a:lnSpc>
            </a:pPr>
            <a:r>
              <a:rPr lang="en-US" sz="2400" dirty="0"/>
              <a:t>Dividends generally sourced by nationality of </a:t>
            </a:r>
            <a:r>
              <a:rPr lang="en-US" sz="2400" dirty="0" err="1"/>
              <a:t>payor</a:t>
            </a:r>
            <a:r>
              <a:rPr lang="en-US" sz="2400" dirty="0"/>
              <a:t> corporation (§861(a)(2)(A))</a:t>
            </a:r>
          </a:p>
          <a:p>
            <a:pPr>
              <a:lnSpc>
                <a:spcPct val="80000"/>
              </a:lnSpc>
            </a:pPr>
            <a:endParaRPr lang="en-US" sz="2400" dirty="0"/>
          </a:p>
          <a:p>
            <a:pPr>
              <a:lnSpc>
                <a:spcPct val="80000"/>
              </a:lnSpc>
            </a:pPr>
            <a:r>
              <a:rPr lang="en-US" sz="2400" dirty="0"/>
              <a:t>Dividends paid by FC are US source if:</a:t>
            </a:r>
          </a:p>
          <a:p>
            <a:pPr lvl="1">
              <a:lnSpc>
                <a:spcPct val="80000"/>
              </a:lnSpc>
            </a:pPr>
            <a:r>
              <a:rPr lang="en-US" sz="2000" dirty="0"/>
              <a:t> 25% or more of FC</a:t>
            </a:r>
            <a:r>
              <a:rPr lang="ja-JP" altLang="en-US" sz="2000" dirty="0">
                <a:latin typeface="Arial"/>
              </a:rPr>
              <a:t>’</a:t>
            </a:r>
            <a:r>
              <a:rPr lang="en-US" sz="2000" dirty="0"/>
              <a:t>s income over preceding 3 years is ECI; </a:t>
            </a:r>
          </a:p>
          <a:p>
            <a:pPr lvl="1">
              <a:lnSpc>
                <a:spcPct val="80000"/>
              </a:lnSpc>
            </a:pPr>
            <a:r>
              <a:rPr lang="en-US" sz="2000" dirty="0"/>
              <a:t>US source in same proportion that FC</a:t>
            </a:r>
            <a:r>
              <a:rPr lang="ja-JP" altLang="en-US" sz="2000" dirty="0">
                <a:latin typeface="Arial"/>
              </a:rPr>
              <a:t>’</a:t>
            </a:r>
            <a:r>
              <a:rPr lang="en-US" sz="2000" dirty="0"/>
              <a:t>s income that is ECI bears to its entire income (§861(a)(2)(B));  </a:t>
            </a:r>
          </a:p>
          <a:p>
            <a:pPr lvl="1">
              <a:lnSpc>
                <a:spcPct val="80000"/>
              </a:lnSpc>
            </a:pPr>
            <a:r>
              <a:rPr lang="en-US" sz="2000" dirty="0"/>
              <a:t>Doesn’t apply to FCs subject to the </a:t>
            </a:r>
            <a:r>
              <a:rPr lang="en-US" sz="2000" dirty="0" err="1"/>
              <a:t>BPT</a:t>
            </a:r>
            <a:r>
              <a:rPr lang="en-US" sz="2000" dirty="0"/>
              <a:t> (§884(e)(3)).</a:t>
            </a:r>
          </a:p>
          <a:p>
            <a:pPr lvl="1">
              <a:lnSpc>
                <a:spcPct val="80000"/>
              </a:lnSpc>
            </a:pPr>
            <a:endParaRPr lang="en-US" sz="2000" dirty="0"/>
          </a:p>
          <a:p>
            <a:pPr>
              <a:lnSpc>
                <a:spcPct val="80000"/>
              </a:lnSpc>
            </a:pPr>
            <a:r>
              <a:rPr lang="en-US" sz="2400" dirty="0"/>
              <a:t>Even though US source, not subject to tax. (§871(</a:t>
            </a:r>
            <a:r>
              <a:rPr lang="en-US" sz="2400" dirty="0" err="1"/>
              <a:t>i</a:t>
            </a:r>
            <a:r>
              <a:rPr lang="en-US" sz="2400" dirty="0"/>
              <a:t>)(2)(D)).</a:t>
            </a:r>
          </a:p>
          <a:p>
            <a:pPr lvl="1">
              <a:lnSpc>
                <a:spcPct val="80000"/>
              </a:lnSpc>
            </a:pPr>
            <a:r>
              <a:rPr lang="en-US" sz="2250" dirty="0"/>
              <a:t>Why care? </a:t>
            </a:r>
          </a:p>
          <a:p>
            <a:pPr>
              <a:lnSpc>
                <a:spcPct val="80000"/>
              </a:lnSpc>
            </a:pPr>
            <a:endParaRPr lang="en-US" sz="2400" dirty="0"/>
          </a:p>
          <a:p>
            <a:pPr>
              <a:lnSpc>
                <a:spcPct val="80000"/>
              </a:lnSpc>
            </a:pPr>
            <a:r>
              <a:rPr lang="en-US" sz="2400" dirty="0"/>
              <a:t>If DC is an “existing 80/20 company”, dividends paid by are exempt from tax for foreign persons to the extent of DC</a:t>
            </a:r>
            <a:r>
              <a:rPr lang="ja-JP" altLang="en-US" sz="2400" dirty="0">
                <a:latin typeface="Arial"/>
              </a:rPr>
              <a:t>’</a:t>
            </a:r>
            <a:r>
              <a:rPr lang="en-US" sz="2400" dirty="0"/>
              <a:t>s active FS business income (§871(</a:t>
            </a:r>
            <a:r>
              <a:rPr lang="en-US" sz="2400" dirty="0" err="1"/>
              <a:t>i</a:t>
            </a:r>
            <a:r>
              <a:rPr lang="en-US" sz="2400" dirty="0"/>
              <a:t>)(2)(B)(</a:t>
            </a:r>
            <a:r>
              <a:rPr lang="en-US" sz="2400" dirty="0" err="1"/>
              <a:t>i</a:t>
            </a:r>
            <a:r>
              <a:rPr lang="en-US" sz="2400" dirty="0"/>
              <a:t>)) </a:t>
            </a:r>
          </a:p>
          <a:p>
            <a:pPr>
              <a:lnSpc>
                <a:spcPct val="80000"/>
              </a:lnSpc>
            </a:pPr>
            <a:endParaRPr lang="en-US" sz="2400" dirty="0"/>
          </a:p>
          <a:p>
            <a:pPr>
              <a:lnSpc>
                <a:spcPct val="80000"/>
              </a:lnSpc>
            </a:pPr>
            <a:r>
              <a:rPr lang="en-US" sz="2400" dirty="0"/>
              <a:t>Short-term capital gain dividends paid by RICs. (§871(k)(2)). </a:t>
            </a:r>
          </a:p>
        </p:txBody>
      </p:sp>
      <p:sp>
        <p:nvSpPr>
          <p:cNvPr id="10244" name="Rectangle 4"/>
          <p:cNvSpPr>
            <a:spLocks noGrp="1" noChangeArrowheads="1"/>
          </p:cNvSpPr>
          <p:nvPr>
            <p:ph type="title"/>
          </p:nvPr>
        </p:nvSpPr>
        <p:spPr/>
        <p:txBody>
          <a:bodyPr/>
          <a:lstStyle/>
          <a:p>
            <a:r>
              <a:rPr lang="en-US"/>
              <a:t>US Source Dividends</a:t>
            </a:r>
          </a:p>
        </p:txBody>
      </p:sp>
      <p:sp>
        <p:nvSpPr>
          <p:cNvPr id="5" name="Slide Number Placeholder 4"/>
          <p:cNvSpPr>
            <a:spLocks noGrp="1"/>
          </p:cNvSpPr>
          <p:nvPr>
            <p:ph type="sldNum" sz="quarter" idx="10"/>
          </p:nvPr>
        </p:nvSpPr>
        <p:spPr/>
        <p:txBody>
          <a:bodyPr/>
          <a:lstStyle/>
          <a:p>
            <a:fld id="{9A4FB0F8-9500-D64B-9307-701733AA967B}" type="slidenum">
              <a:rPr lang="en-US"/>
              <a:pPr/>
              <a:t>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2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6853</TotalTime>
  <Words>3997</Words>
  <Application>Microsoft Macintosh PowerPoint</Application>
  <PresentationFormat>On-screen Show (4:3)</PresentationFormat>
  <Paragraphs>561</Paragraphs>
  <Slides>37</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NSimSun</vt:lpstr>
      <vt:lpstr>Arial</vt:lpstr>
      <vt:lpstr>Calibri</vt:lpstr>
      <vt:lpstr>Courier New</vt:lpstr>
      <vt:lpstr>Times</vt:lpstr>
      <vt:lpstr>Times New Roman</vt:lpstr>
      <vt:lpstr>Verdana</vt:lpstr>
      <vt:lpstr>Wingdings</vt:lpstr>
      <vt:lpstr>Wingdings 2</vt:lpstr>
      <vt:lpstr>CG Body - Standard</vt:lpstr>
      <vt:lpstr>Source of Income</vt:lpstr>
      <vt:lpstr>Overview of US Taxation of Foreign Persons</vt:lpstr>
      <vt:lpstr>International Tax Algorithm</vt:lpstr>
      <vt:lpstr>US Source Interest</vt:lpstr>
      <vt:lpstr>Interest Rate Swaps</vt:lpstr>
      <vt:lpstr>Taxation of US Source Interest</vt:lpstr>
      <vt:lpstr>Interest Received by Partnerships:  Reg. 1.871-14(g)(3).</vt:lpstr>
      <vt:lpstr>Treatment of Interest under the Treaty: Article 11</vt:lpstr>
      <vt:lpstr>US Source Dividends</vt:lpstr>
      <vt:lpstr>Securities Lending Transactions</vt:lpstr>
      <vt:lpstr>Equity Swaps</vt:lpstr>
      <vt:lpstr>Equity Swaps:  Section 871(m)</vt:lpstr>
      <vt:lpstr>Equity Swaps:  Section 871(m)</vt:lpstr>
      <vt:lpstr>  Dividends under the Treaty:  Article 10  </vt:lpstr>
      <vt:lpstr>Source of Compensation for Personal Services</vt:lpstr>
      <vt:lpstr>Stemkowski</vt:lpstr>
      <vt:lpstr>Korfund</vt:lpstr>
      <vt:lpstr>Compensation for Personal Services</vt:lpstr>
      <vt:lpstr>Taxation of US Source Compensation</vt:lpstr>
      <vt:lpstr>US Source Compensation and Treaties: Articles 7, 14-20</vt:lpstr>
      <vt:lpstr>U.S. Source Rents and Royalties</vt:lpstr>
      <vt:lpstr>US Source Rents and Royalties </vt:lpstr>
      <vt:lpstr>U.S. Source Royalties under the Treaty</vt:lpstr>
      <vt:lpstr>Royalties v. Personal Service Income</vt:lpstr>
      <vt:lpstr>Goosen v. CIR</vt:lpstr>
      <vt:lpstr>Goosen v. CIR</vt:lpstr>
      <vt:lpstr>Source of Income from the Sale of Real Property</vt:lpstr>
      <vt:lpstr>Source of Income from the Sale of Personal Property</vt:lpstr>
      <vt:lpstr>Source of Income from the Sale of Personal Property</vt:lpstr>
      <vt:lpstr>Source of Loss from the Sale of Personal Property</vt:lpstr>
      <vt:lpstr>U.S. Taxation of Gains from the Sale of Property</vt:lpstr>
      <vt:lpstr>Treaties and the Taxation of Gain from the Sale of Property</vt:lpstr>
      <vt:lpstr>Source of Income of Computer Software under 1.861-18</vt:lpstr>
      <vt:lpstr>Transfers of a Copyright Right v. Transfer of a Copyrighted Article</vt:lpstr>
      <vt:lpstr>Further Classification of SW Transactions</vt:lpstr>
      <vt:lpstr>Source of Income from the Sale of Property:  863(b)</vt:lpstr>
      <vt:lpstr>Source of Income from the Sale of Property:  863(b)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Tax:  Source of Income</dc:title>
  <dc:creator>Pedro Zahran-Colon</dc:creator>
  <cp:lastModifiedBy>Jeffrey M. Colon</cp:lastModifiedBy>
  <cp:revision>84</cp:revision>
  <dcterms:created xsi:type="dcterms:W3CDTF">2001-01-17T14:48:09Z</dcterms:created>
  <dcterms:modified xsi:type="dcterms:W3CDTF">2022-01-28T14:26:56Z</dcterms:modified>
</cp:coreProperties>
</file>