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E9693-53D9-4941-A2F7-6E3F94EB6056}" v="17" dt="2022-03-06T13:40:2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0" autoAdjust="0"/>
    <p:restoredTop sz="96327" autoAdjust="0"/>
  </p:normalViewPr>
  <p:slideViewPr>
    <p:cSldViewPr>
      <p:cViewPr varScale="1">
        <p:scale>
          <a:sx n="94" d="100"/>
          <a:sy n="94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A6E9693-53D9-4941-A2F7-6E3F94EB6056}"/>
    <pc:docChg chg="custSel modSld modMainMaster">
      <pc:chgData name="Jeffrey M. Colon" userId="615143b1-cdee-493d-9a9d-1565ce8666d9" providerId="ADAL" clId="{7A6E9693-53D9-4941-A2F7-6E3F94EB6056}" dt="2022-03-06T13:44:33.755" v="43" actId="14100"/>
      <pc:docMkLst>
        <pc:docMk/>
      </pc:docMkLst>
      <pc:sldChg chg="modSp mod">
        <pc:chgData name="Jeffrey M. Colon" userId="615143b1-cdee-493d-9a9d-1565ce8666d9" providerId="ADAL" clId="{7A6E9693-53D9-4941-A2F7-6E3F94EB6056}" dt="2022-03-06T13:43:14.993" v="32" actId="255"/>
        <pc:sldMkLst>
          <pc:docMk/>
          <pc:sldMk cId="0" sldId="279"/>
        </pc:sldMkLst>
        <pc:spChg chg="mod">
          <ac:chgData name="Jeffrey M. Colon" userId="615143b1-cdee-493d-9a9d-1565ce8666d9" providerId="ADAL" clId="{7A6E9693-53D9-4941-A2F7-6E3F94EB6056}" dt="2022-03-06T13:43:14.993" v="32" actId="255"/>
          <ac:spMkLst>
            <pc:docMk/>
            <pc:sldMk cId="0" sldId="279"/>
            <ac:spMk id="13317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3:22.790" v="33" actId="255"/>
        <pc:sldMkLst>
          <pc:docMk/>
          <pc:sldMk cId="0" sldId="280"/>
        </pc:sldMkLst>
        <pc:spChg chg="mod">
          <ac:chgData name="Jeffrey M. Colon" userId="615143b1-cdee-493d-9a9d-1565ce8666d9" providerId="ADAL" clId="{7A6E9693-53D9-4941-A2F7-6E3F94EB6056}" dt="2022-03-06T13:43:22.790" v="33" actId="255"/>
          <ac:spMkLst>
            <pc:docMk/>
            <pc:sldMk cId="0" sldId="280"/>
            <ac:spMk id="1435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6:30.955" v="6" actId="113"/>
          <ac:spMkLst>
            <pc:docMk/>
            <pc:sldMk cId="0" sldId="280"/>
            <ac:spMk id="203779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4:33.755" v="43" actId="14100"/>
        <pc:sldMkLst>
          <pc:docMk/>
          <pc:sldMk cId="0" sldId="281"/>
        </pc:sldMkLst>
        <pc:spChg chg="mod">
          <ac:chgData name="Jeffrey M. Colon" userId="615143b1-cdee-493d-9a9d-1565ce8666d9" providerId="ADAL" clId="{7A6E9693-53D9-4941-A2F7-6E3F94EB6056}" dt="2022-03-06T13:44:33.755" v="43" actId="14100"/>
          <ac:spMkLst>
            <pc:docMk/>
            <pc:sldMk cId="0" sldId="281"/>
            <ac:spMk id="20582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5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5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5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7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9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40" creationId="{00000000-0000-0000-0000-000000000000}"/>
          </ac:cxnSpMkLst>
        </pc:cxnChg>
      </pc:sldChg>
      <pc:sldChg chg="modSp">
        <pc:chgData name="Jeffrey M. Colon" userId="615143b1-cdee-493d-9a9d-1565ce8666d9" providerId="ADAL" clId="{7A6E9693-53D9-4941-A2F7-6E3F94EB6056}" dt="2022-03-06T13:37:53.428" v="8" actId="113"/>
        <pc:sldMkLst>
          <pc:docMk/>
          <pc:sldMk cId="0" sldId="282"/>
        </pc:sldMkLst>
        <pc:spChg chg="mod">
          <ac:chgData name="Jeffrey M. Colon" userId="615143b1-cdee-493d-9a9d-1565ce8666d9" providerId="ADAL" clId="{7A6E9693-53D9-4941-A2F7-6E3F94EB6056}" dt="2022-03-06T13:37:53.428" v="8" actId="113"/>
          <ac:spMkLst>
            <pc:docMk/>
            <pc:sldMk cId="0" sldId="282"/>
            <ac:spMk id="207875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38:44.890" v="21" actId="20577"/>
        <pc:sldMkLst>
          <pc:docMk/>
          <pc:sldMk cId="0" sldId="284"/>
        </pc:sldMkLst>
        <pc:spChg chg="mod">
          <ac:chgData name="Jeffrey M. Colon" userId="615143b1-cdee-493d-9a9d-1565ce8666d9" providerId="ADAL" clId="{7A6E9693-53D9-4941-A2F7-6E3F94EB6056}" dt="2022-03-06T13:38:44.890" v="21" actId="20577"/>
          <ac:spMkLst>
            <pc:docMk/>
            <pc:sldMk cId="0" sldId="284"/>
            <ac:spMk id="211971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40:26.051" v="26"/>
        <pc:sldMkLst>
          <pc:docMk/>
          <pc:sldMk cId="1184591058" sldId="286"/>
        </pc:sldMkLst>
        <pc:spChg chg="mod">
          <ac:chgData name="Jeffrey M. Colon" userId="615143b1-cdee-493d-9a9d-1565ce8666d9" providerId="ADAL" clId="{7A6E9693-53D9-4941-A2F7-6E3F94EB6056}" dt="2022-03-06T13:39:52.233" v="24" actId="14100"/>
          <ac:spMkLst>
            <pc:docMk/>
            <pc:sldMk cId="1184591058" sldId="286"/>
            <ac:spMk id="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8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39:44.688" v="22" actId="1076"/>
          <ac:cxnSpMkLst>
            <pc:docMk/>
            <pc:sldMk cId="1184591058" sldId="286"/>
            <ac:cxnSpMk id="7" creationId="{00000000-0000-0000-0000-000000000000}"/>
          </ac:cxnSpMkLst>
        </pc:cxnChg>
      </pc:sldChg>
      <pc:sldMasterChg chg="modSp mod">
        <pc:chgData name="Jeffrey M. Colon" userId="615143b1-cdee-493d-9a9d-1565ce8666d9" providerId="ADAL" clId="{7A6E9693-53D9-4941-A2F7-6E3F94EB6056}" dt="2022-03-06T13:41:06.217" v="30" actId="20577"/>
        <pc:sldMasterMkLst>
          <pc:docMk/>
          <pc:sldMasterMk cId="1003159863" sldId="2147483683"/>
        </pc:sldMasterMkLst>
        <pc:spChg chg="mod">
          <ac:chgData name="Jeffrey M. Colon" userId="615143b1-cdee-493d-9a9d-1565ce8666d9" providerId="ADAL" clId="{7A6E9693-53D9-4941-A2F7-6E3F94EB6056}" dt="2022-03-06T13:41:06.217" v="30" actId="20577"/>
          <ac:spMkLst>
            <pc:docMk/>
            <pc:sldMasterMk cId="1003159863" sldId="214748368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903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3" y="8774903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628" cy="4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1"/>
            <a:ext cx="3037628" cy="4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688975"/>
            <a:ext cx="4602162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370080"/>
            <a:ext cx="5140112" cy="413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0158"/>
            <a:ext cx="3037628" cy="4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740158"/>
            <a:ext cx="3037628" cy="4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1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3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8908C6-AAF7-E549-96FB-DC521FEFDB6A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59" y="4387452"/>
            <a:ext cx="5607684" cy="415686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IT_FIRPTA_22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lnSpc>
                <a:spcPct val="8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Gains 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direct 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stock of any U.S. corporation 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  <a:r>
              <a:rPr lang="en-US" sz="2000" dirty="0">
                <a:latin typeface="Calibri Regular" charset="0"/>
              </a:rPr>
              <a:t>Gains from the sale/exchange of stock of a </a:t>
            </a:r>
            <a:r>
              <a:rPr lang="en-US" sz="2000" b="1" dirty="0">
                <a:latin typeface="Calibri Regular" charset="0"/>
              </a:rPr>
              <a:t>foreign corporation </a:t>
            </a:r>
            <a:r>
              <a:rPr lang="en-US" sz="2000" dirty="0">
                <a:latin typeface="Calibri Regular" charset="0"/>
              </a:rPr>
              <a:t>are not taxed, even if the corporation's only asset is a USRPI.  When the foreign corporation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endParaRPr lang="en-US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any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9288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84048" y="533400"/>
            <a:ext cx="8458200" cy="5715000"/>
          </a:xfrm>
        </p:spPr>
        <p:txBody>
          <a:bodyPr/>
          <a:lstStyle/>
          <a:p>
            <a:pPr marL="0" indent="3175" algn="ctr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In testing whether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is a USRPHC, if a corporation holds 50% or more of the stock of another corporation, the stock of the </a:t>
            </a:r>
            <a:r>
              <a:rPr lang="en-US" sz="1800" i="1" dirty="0">
                <a:latin typeface="Calibri Regular" charset="0"/>
              </a:rPr>
              <a:t>lower-tier corporation is disregarded </a:t>
            </a:r>
            <a:r>
              <a:rPr lang="en-US" sz="1800" dirty="0">
                <a:latin typeface="Calibri Regular" charset="0"/>
              </a:rPr>
              <a:t>and the upper-tier corporation is deemed to </a:t>
            </a:r>
            <a:r>
              <a:rPr lang="en-US" sz="1800" i="1" dirty="0">
                <a:latin typeface="Calibri Regular" charset="0"/>
              </a:rPr>
              <a:t>hold its pro rata share of the lower-tier corporation's assets</a:t>
            </a:r>
            <a:r>
              <a:rPr lang="en-US" sz="18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000" b="1" dirty="0">
                <a:latin typeface="Calibri Regular" charset="0"/>
              </a:rPr>
              <a:t>foreign corporation (FC)</a:t>
            </a:r>
            <a:r>
              <a:rPr lang="en-US" sz="2000" dirty="0">
                <a:latin typeface="Calibri Regular" charset="0"/>
              </a:rPr>
              <a:t>, the stock of FC can be treated as 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185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000" b="1" dirty="0">
                <a:latin typeface="Calibri Regular" charset="0"/>
              </a:rPr>
              <a:t>in testing whether the upper-tier corporation is a USRPHC</a:t>
            </a:r>
            <a:r>
              <a:rPr lang="en-US" sz="20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FC is not a USRPHC, the stock is completely disregarded (unless in the rare case the stock is part of the upper-tier corporation's T/B assets, e.g., in the case of a stock dealer).  §897(c)(4)(A).</a:t>
            </a:r>
            <a:endParaRPr lang="en-US" sz="100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USRPIs: Minority Interests </a:t>
            </a:r>
            <a:r>
              <a:rPr lang="en-US" dirty="0" smtClean="0">
                <a:latin typeface="Calibri Regular" charset="0"/>
              </a:rPr>
              <a:t>(&lt;50</a:t>
            </a:r>
            <a:r>
              <a:rPr lang="en-US" dirty="0">
                <a:latin typeface="Calibri Regular" charset="0"/>
              </a:rPr>
              <a:t>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Valuation dates</a:t>
            </a:r>
            <a:r>
              <a:rPr lang="en-US" sz="24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2400" i="1" dirty="0">
                <a:latin typeface="Calibri Regular" charset="0"/>
              </a:rPr>
              <a:t>See</a:t>
            </a:r>
            <a:r>
              <a:rPr lang="en-US" sz="2400" dirty="0">
                <a:latin typeface="Calibri Regular" charset="0"/>
              </a:rPr>
              <a:t>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1.897-2(b)(2). 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Book Value Alternative:  if book value of USRPIs &lt;=25% of all T/B assets, USRPIs, and foreign real property, the value of the USRPIs is presumed to be less 50% of value of assets.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1.897-2(b)(2).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FMV and Debt</a:t>
            </a:r>
            <a:r>
              <a:rPr lang="en-US" sz="2400" dirty="0">
                <a:latin typeface="Calibri Regular" charset="0"/>
              </a:rPr>
              <a:t>:  Value of assets reduced by debt </a:t>
            </a:r>
            <a:r>
              <a:rPr lang="en-US" sz="2400" i="1" dirty="0">
                <a:latin typeface="Calibri Regular" charset="0"/>
              </a:rPr>
              <a:t>only if </a:t>
            </a:r>
            <a:r>
              <a:rPr lang="en-US" sz="24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1.897-1(o).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Investment Company Rule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 sz="2000" dirty="0">
                <a:latin typeface="Calibri Regular" charset="0"/>
              </a:rPr>
              <a:t>’</a:t>
            </a:r>
            <a:r>
              <a:rPr lang="en-US" sz="2000" dirty="0">
                <a:latin typeface="Calibri Regular" charset="0"/>
              </a:rPr>
              <a:t>s business shall be presumed to be trading in assets.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1.897-1(f)(3)(ii)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Intangible Assets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May be valued at purchase price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1.897-1(o)(4).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r>
              <a:rPr lang="en-US" dirty="0">
                <a:latin typeface="Calibri Regular" charset="0"/>
              </a:rPr>
              <a:t>:  Special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56666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658865" y="1905000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4178" y="234478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1981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37281" y="1905000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35193" y="2370899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" y="2931338"/>
            <a:ext cx="8534400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Tax 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rates)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income; 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sale, but publicly traded (&gt;5%)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6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70494"/>
            <a:ext cx="8458200" cy="4430306"/>
          </a:xfrm>
        </p:spPr>
        <p:txBody>
          <a:bodyPr anchor="t"/>
          <a:lstStyle/>
          <a:p>
            <a:r>
              <a:rPr lang="en-US" sz="2000" dirty="0"/>
              <a:t>REIT </a:t>
            </a:r>
            <a:r>
              <a:rPr lang="en-US" sz="2000" b="1" dirty="0"/>
              <a:t>distributions</a:t>
            </a:r>
            <a:r>
              <a:rPr lang="en-US" sz="2000" dirty="0"/>
              <a:t> attributable to S/X of USRPI treated as gains from sale of USRPI</a:t>
            </a:r>
          </a:p>
          <a:p>
            <a:pPr lvl="1"/>
            <a:r>
              <a:rPr lang="en-US" sz="1800" dirty="0"/>
              <a:t>Exception: QIE </a:t>
            </a:r>
            <a:r>
              <a:rPr lang="en-US" sz="1800" i="1" dirty="0"/>
              <a:t>publicly traded</a:t>
            </a:r>
            <a:r>
              <a:rPr lang="en-US" sz="1800" dirty="0"/>
              <a:t> and FP owns not more than 10%.  §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897(h)(1) and (k)(1)(B).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Other REIT </a:t>
            </a:r>
            <a:r>
              <a:rPr lang="en-US" sz="1850" b="1" dirty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taxed as ordinary dividends 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domestically controlled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(&lt;50% foreign) REIT not a USRPI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1850" i="1" dirty="0">
                <a:latin typeface="Calibri" charset="0"/>
                <a:ea typeface="Calibri" charset="0"/>
                <a:cs typeface="Calibri" charset="0"/>
              </a:rPr>
              <a:t>publicly traded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REIT is not subject to FIRPTA unless seller held more than 10%. §897(k)(1)(A).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Treaties (PIVs):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qualify for 15% if FP is an individual owning 10% or less; payor is publicly traded and FV owns 5% or less, or FP owns 10% or less and the PIV is diversified.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0% for distributions to pensions if the pension owns 105 or less 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(Art. 13, Tech. </a:t>
            </a:r>
            <a:r>
              <a:rPr lang="en-US" sz="160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640964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 bwMode="auto">
          <a:xfrm>
            <a:off x="4305300" y="1021964"/>
            <a:ext cx="0" cy="539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1561372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RE Investment and Jobs Act of 2015</a:t>
            </a:r>
          </a:p>
          <a:p>
            <a:r>
              <a:rPr lang="en-US" dirty="0"/>
              <a:t>Increase the 5% to 10%-or-less threshold for publicly traded shares (covering both sales and distributions)</a:t>
            </a:r>
          </a:p>
          <a:p>
            <a:r>
              <a:rPr lang="en-US" dirty="0"/>
              <a:t>Increase withholding </a:t>
            </a:r>
            <a:r>
              <a:rPr lang="en-US"/>
              <a:t>from 10% </a:t>
            </a:r>
            <a:r>
              <a:rPr lang="en-US" dirty="0"/>
              <a:t>to 15%</a:t>
            </a:r>
          </a:p>
          <a:p>
            <a:r>
              <a:rPr lang="en-US" dirty="0"/>
              <a:t>REIT stock held by </a:t>
            </a:r>
            <a:r>
              <a:rPr lang="en-US" i="1" dirty="0"/>
              <a:t>foreign</a:t>
            </a:r>
            <a:r>
              <a:rPr lang="en-US" dirty="0"/>
              <a:t> REIT is not a USRPI (exception for 10% or more SH of foreign REIT)</a:t>
            </a:r>
          </a:p>
          <a:p>
            <a:r>
              <a:rPr lang="en-US" dirty="0"/>
              <a:t>Notification requirement for USRPHC status</a:t>
            </a:r>
          </a:p>
          <a:p>
            <a:r>
              <a:rPr lang="en-US" dirty="0"/>
              <a:t>Exempt pensions from FIRPTA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1301</Words>
  <Application>Microsoft Office PowerPoint</Application>
  <PresentationFormat>On-screen Show (4:3)</PresentationFormat>
  <Paragraphs>170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FIRPTA</vt:lpstr>
      <vt:lpstr>USRPHC</vt:lpstr>
      <vt:lpstr>Indirect USRPIs: Controlling Interests (50%+)</vt:lpstr>
      <vt:lpstr>Indirect USRPIs: Minority Interests (&lt;50%)</vt:lpstr>
      <vt:lpstr>Indirect USRPHCs</vt:lpstr>
      <vt:lpstr>FIRPTA:  Special Rules</vt:lpstr>
      <vt:lpstr>Investing Through REITs</vt:lpstr>
      <vt:lpstr>Investing Through REITs (QIEs)</vt:lpstr>
      <vt:lpstr>Investing Through REITs (QIEs)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100</cp:revision>
  <cp:lastPrinted>2022-03-10T15:08:46Z</cp:lastPrinted>
  <dcterms:created xsi:type="dcterms:W3CDTF">2001-01-17T14:48:09Z</dcterms:created>
  <dcterms:modified xsi:type="dcterms:W3CDTF">2022-03-10T15:09:52Z</dcterms:modified>
</cp:coreProperties>
</file>