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58" r:id="rId1"/>
  </p:sldMasterIdLst>
  <p:notesMasterIdLst>
    <p:notesMasterId r:id="rId36"/>
  </p:notesMasterIdLst>
  <p:handoutMasterIdLst>
    <p:handoutMasterId r:id="rId37"/>
  </p:handoutMasterIdLst>
  <p:sldIdLst>
    <p:sldId id="281" r:id="rId2"/>
    <p:sldId id="317" r:id="rId3"/>
    <p:sldId id="318" r:id="rId4"/>
    <p:sldId id="340" r:id="rId5"/>
    <p:sldId id="343" r:id="rId6"/>
    <p:sldId id="342" r:id="rId7"/>
    <p:sldId id="344" r:id="rId8"/>
    <p:sldId id="320" r:id="rId9"/>
    <p:sldId id="319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46" r:id="rId26"/>
    <p:sldId id="347" r:id="rId27"/>
    <p:sldId id="349" r:id="rId28"/>
    <p:sldId id="339" r:id="rId29"/>
    <p:sldId id="350" r:id="rId30"/>
    <p:sldId id="351" r:id="rId31"/>
    <p:sldId id="336" r:id="rId32"/>
    <p:sldId id="345" r:id="rId33"/>
    <p:sldId id="337" r:id="rId34"/>
    <p:sldId id="338" r:id="rId3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4C4A"/>
    <a:srgbClr val="3D6696"/>
    <a:srgbClr val="345E8F"/>
    <a:srgbClr val="19358B"/>
    <a:srgbClr val="162E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CF115B-B010-B248-9227-9D56294CBE44}" v="3" dt="2021-12-26T17:30:47.3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1724"/>
    <p:restoredTop sz="94694"/>
  </p:normalViewPr>
  <p:slideViewPr>
    <p:cSldViewPr snapToObjects="1">
      <p:cViewPr varScale="1">
        <p:scale>
          <a:sx n="125" d="100"/>
          <a:sy n="125" d="100"/>
        </p:scale>
        <p:origin x="193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240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17CDCF-286D-4395-9147-93F5BF013621}" type="doc">
      <dgm:prSet loTypeId="urn:microsoft.com/office/officeart/2005/8/layout/default#1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pt-BR"/>
        </a:p>
      </dgm:t>
    </dgm:pt>
    <dgm:pt modelId="{23E616E5-BCD0-4A72-9C5E-791F469A5479}" type="pres">
      <dgm:prSet presAssocID="{0617CDCF-286D-4395-9147-93F5BF013621}" presName="diagram" presStyleCnt="0">
        <dgm:presLayoutVars>
          <dgm:dir/>
          <dgm:resizeHandles val="exact"/>
        </dgm:presLayoutVars>
      </dgm:prSet>
      <dgm:spPr/>
    </dgm:pt>
  </dgm:ptLst>
  <dgm:cxnLst>
    <dgm:cxn modelId="{4CD3B3FA-D458-9F4C-80E7-8EC228FAF122}" type="presOf" srcId="{0617CDCF-286D-4395-9147-93F5BF013621}" destId="{23E616E5-BCD0-4A72-9C5E-791F469A5479}" srcOrd="0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BDBFAB23-A837-F549-A29F-3D12D0409741}" type="datetime1">
              <a:rPr lang="en-US"/>
              <a:pPr>
                <a:defRPr/>
              </a:pPr>
              <a:t>12/26/21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3B1381E-5ADA-5347-A869-27B19765F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012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12C00C85-810C-7945-9B31-AB4F7E0C99C3}" type="datetime1">
              <a:rPr lang="en-US"/>
              <a:pPr>
                <a:defRPr/>
              </a:pPr>
              <a:t>12/26/21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DF4DEE54-98C4-234C-9C99-DAFF8C976A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318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A7D0EF0-906D-6A47-8E8E-6E98614655F2}" type="slidenum">
              <a:rPr lang="en-US" sz="1200">
                <a:latin typeface="Calibri" charset="0"/>
              </a:rPr>
              <a:pPr eaLnBrk="1" hangingPunct="1"/>
              <a:t>2</a:t>
            </a:fld>
            <a:endParaRPr lang="en-US" sz="1200" dirty="0">
              <a:latin typeface="Calibri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82B6495-2620-A848-AFCC-186B606A0987}" type="slidenum">
              <a:rPr lang="en-US" sz="1200">
                <a:latin typeface="Calibri" charset="0"/>
              </a:rPr>
              <a:pPr eaLnBrk="1" hangingPunct="1"/>
              <a:t>15</a:t>
            </a:fld>
            <a:endParaRPr lang="en-US" sz="1200">
              <a:latin typeface="Calibri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117E71-9DE8-634F-96E2-BA24453B6E84}" type="slidenum">
              <a:rPr lang="en-US" sz="1200">
                <a:latin typeface="Calibri" charset="0"/>
              </a:rPr>
              <a:pPr eaLnBrk="1" hangingPunct="1"/>
              <a:t>16</a:t>
            </a:fld>
            <a:endParaRPr lang="en-US" sz="1200">
              <a:latin typeface="Calibri" charset="0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E1EC178-6556-724C-88E3-1DC11EC3875E}" type="slidenum">
              <a:rPr lang="en-US" sz="1200">
                <a:latin typeface="Calibri" charset="0"/>
              </a:rPr>
              <a:pPr eaLnBrk="1" hangingPunct="1"/>
              <a:t>17</a:t>
            </a:fld>
            <a:endParaRPr lang="en-US" sz="1200">
              <a:latin typeface="Calibri" charset="0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8948838-032F-E04D-8DA3-84A2B11A2324}" type="slidenum">
              <a:rPr lang="en-US" sz="1200">
                <a:latin typeface="Calibri" charset="0"/>
              </a:rPr>
              <a:pPr eaLnBrk="1" hangingPunct="1"/>
              <a:t>18</a:t>
            </a:fld>
            <a:endParaRPr lang="en-US" sz="1200">
              <a:latin typeface="Calibri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72E35ED-48C1-2F4B-8AFA-24A325BACF28}" type="slidenum">
              <a:rPr lang="en-US" sz="1200">
                <a:latin typeface="Calibri" charset="0"/>
              </a:rPr>
              <a:pPr eaLnBrk="1" hangingPunct="1"/>
              <a:t>19</a:t>
            </a:fld>
            <a:endParaRPr lang="en-US" sz="1200">
              <a:latin typeface="Calibri" charset="0"/>
            </a:endParaRPr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D655EDF-7AE1-0E4E-AF29-D5E9585EDC90}" type="slidenum">
              <a:rPr lang="en-US" sz="1200">
                <a:latin typeface="Calibri" charset="0"/>
              </a:rPr>
              <a:pPr eaLnBrk="1" hangingPunct="1"/>
              <a:t>20</a:t>
            </a:fld>
            <a:endParaRPr lang="en-US" sz="1200">
              <a:latin typeface="Calibri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27CF035-FC3F-5F45-BA83-228C088BDB90}" type="slidenum">
              <a:rPr lang="en-US" sz="1200">
                <a:latin typeface="Calibri" charset="0"/>
              </a:rPr>
              <a:pPr eaLnBrk="1" hangingPunct="1"/>
              <a:t>21</a:t>
            </a:fld>
            <a:endParaRPr lang="en-US" sz="1200">
              <a:latin typeface="Calibri" charset="0"/>
            </a:endParaRPr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58D173F-4F0D-EE4C-9FDC-AF277C229860}" type="slidenum">
              <a:rPr lang="en-US" sz="1200">
                <a:latin typeface="Calibri" charset="0"/>
              </a:rPr>
              <a:pPr eaLnBrk="1" hangingPunct="1"/>
              <a:t>22</a:t>
            </a:fld>
            <a:endParaRPr lang="en-US" sz="1200">
              <a:latin typeface="Calibri" charset="0"/>
            </a:endParaRPr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67066A5-4BD5-EC4D-B9EC-D0EB21D48968}" type="slidenum">
              <a:rPr lang="en-US" sz="1200">
                <a:latin typeface="Calibri" charset="0"/>
              </a:rPr>
              <a:pPr eaLnBrk="1" hangingPunct="1"/>
              <a:t>23</a:t>
            </a:fld>
            <a:endParaRPr lang="en-US" sz="1200">
              <a:latin typeface="Calibri" charset="0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8461DCA-A5D3-B24B-93F6-065B348FCE1D}" type="slidenum">
              <a:rPr lang="en-US" sz="1200">
                <a:latin typeface="Calibri" charset="0"/>
              </a:rPr>
              <a:pPr eaLnBrk="1" hangingPunct="1"/>
              <a:t>24</a:t>
            </a:fld>
            <a:endParaRPr lang="en-US" sz="1200">
              <a:latin typeface="Calibri" charset="0"/>
            </a:endParaRPr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lIns="90068" tIns="45034" rIns="90068" bIns="45034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524D45C-D2B9-3540-88DB-895FE49A6F6A}" type="slidenum">
              <a:rPr lang="en-US" sz="1200">
                <a:latin typeface="Calibri" charset="0"/>
              </a:rPr>
              <a:pPr eaLnBrk="1" hangingPunct="1"/>
              <a:t>3</a:t>
            </a:fld>
            <a:endParaRPr lang="en-US" sz="1200">
              <a:latin typeface="Calibri" charset="0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4A6655-4402-6742-908D-FC5041D53A30}" type="slidenum">
              <a:rPr lang="en-US" sz="1200">
                <a:latin typeface="Calibri" charset="0"/>
              </a:rPr>
              <a:pPr eaLnBrk="1" hangingPunct="1"/>
              <a:t>28</a:t>
            </a:fld>
            <a:endParaRPr lang="en-US" sz="1200">
              <a:latin typeface="Calibri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9FBF4C1-A97F-C44C-B27E-05B47E02DDBD}" type="slidenum">
              <a:rPr lang="en-US" sz="1200">
                <a:latin typeface="Calibri" charset="0"/>
              </a:rPr>
              <a:pPr eaLnBrk="1" hangingPunct="1"/>
              <a:t>33</a:t>
            </a:fld>
            <a:endParaRPr lang="en-US" sz="1200">
              <a:latin typeface="Calibri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64FE329-F6F7-AF4E-8A01-3ABFF675305F}" type="slidenum">
              <a:rPr lang="en-US" sz="1200">
                <a:latin typeface="Calibri" charset="0"/>
              </a:rPr>
              <a:pPr eaLnBrk="1" hangingPunct="1"/>
              <a:t>34</a:t>
            </a:fld>
            <a:endParaRPr lang="en-US" sz="1200">
              <a:latin typeface="Calibri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A965A8C-534C-904B-AD1B-2625BB01F64B}" type="slidenum">
              <a:rPr lang="en-US" sz="1200">
                <a:latin typeface="Calibri" charset="0"/>
              </a:rPr>
              <a:pPr eaLnBrk="1" hangingPunct="1"/>
              <a:t>8</a:t>
            </a:fld>
            <a:endParaRPr lang="en-US" sz="1200">
              <a:latin typeface="Calibri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69FDC54-0B27-4E42-BAFD-F2F8F3DEA100}" type="slidenum">
              <a:rPr lang="en-US" sz="1200">
                <a:latin typeface="Calibri" charset="0"/>
              </a:rPr>
              <a:pPr eaLnBrk="1" hangingPunct="1"/>
              <a:t>9</a:t>
            </a:fld>
            <a:endParaRPr lang="en-US" sz="1200">
              <a:latin typeface="Calibri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9C051F5-1D98-5C4C-94CC-92CD83B7843D}" type="slidenum">
              <a:rPr lang="en-US" sz="1200">
                <a:latin typeface="Calibri" charset="0"/>
              </a:rPr>
              <a:pPr eaLnBrk="1" hangingPunct="1"/>
              <a:t>10</a:t>
            </a:fld>
            <a:endParaRPr lang="en-US" sz="1200">
              <a:latin typeface="Calibri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535C38-B77C-8B41-A63F-00FCB46F547A}" type="slidenum">
              <a:rPr lang="en-US" sz="1200">
                <a:latin typeface="Calibri" charset="0"/>
              </a:rPr>
              <a:pPr eaLnBrk="1" hangingPunct="1"/>
              <a:t>11</a:t>
            </a:fld>
            <a:endParaRPr lang="en-US" sz="1200">
              <a:latin typeface="Calibri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E6E6140-5A48-1148-82EB-3D6316607370}" type="slidenum">
              <a:rPr lang="en-US" sz="1200">
                <a:latin typeface="Calibri" charset="0"/>
              </a:rPr>
              <a:pPr eaLnBrk="1" hangingPunct="1"/>
              <a:t>12</a:t>
            </a:fld>
            <a:endParaRPr lang="en-US" sz="1200">
              <a:latin typeface="Calibri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369E9D2-2FC2-4541-8AD0-ED982876771F}" type="slidenum">
              <a:rPr lang="en-US" sz="1200">
                <a:latin typeface="Calibri" charset="0"/>
              </a:rPr>
              <a:pPr eaLnBrk="1" hangingPunct="1"/>
              <a:t>13</a:t>
            </a:fld>
            <a:endParaRPr lang="en-US" sz="1200">
              <a:latin typeface="Calibri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DAFFB09-500B-3A48-A93C-9DF6F5F0073E}" type="slidenum">
              <a:rPr lang="en-US" sz="1200">
                <a:latin typeface="Calibri" charset="0"/>
              </a:rPr>
              <a:pPr eaLnBrk="1" hangingPunct="1"/>
              <a:t>14</a:t>
            </a:fld>
            <a:endParaRPr lang="en-US" sz="1200">
              <a:latin typeface="Calibri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Residence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Residence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Residence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E312-8C9F-42C5-81AA-4EBE44D07C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228600" y="838200"/>
            <a:ext cx="8458200" cy="5410200"/>
          </a:xfrm>
          <a:prstGeom prst="rect">
            <a:avLst/>
          </a:prstGeo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FEF6E-1936-7F46-907C-2AE9B500AA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81846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557337"/>
            <a:ext cx="5111750" cy="46910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57337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934200" y="6356350"/>
            <a:ext cx="1600200" cy="365125"/>
          </a:xfrm>
        </p:spPr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C1809F7-681D-5A42-844F-0227BB41E7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4822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5400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435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934200" y="6356350"/>
            <a:ext cx="1600200" cy="365125"/>
          </a:xfrm>
        </p:spPr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A9DB9A6-C8EB-0C4B-814D-65FC05EEF6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70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Residence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IT_Residence_22</a:t>
            </a:r>
          </a:p>
        </p:txBody>
      </p:sp>
    </p:spTree>
    <p:extLst>
      <p:ext uri="{BB962C8B-B14F-4D97-AF65-F5344CB8AC3E}">
        <p14:creationId xmlns:p14="http://schemas.microsoft.com/office/powerpoint/2010/main" val="2140082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  <p:sldLayoutId id="2147483775" r:id="rId17"/>
    <p:sldLayoutId id="2147483776" r:id="rId18"/>
    <p:sldLayoutId id="2147483777" r:id="rId19"/>
    <p:sldLayoutId id="2147483778" r:id="rId20"/>
    <p:sldLayoutId id="2147483779" r:id="rId21"/>
    <p:sldLayoutId id="2147483780" r:id="rId22"/>
    <p:sldLayoutId id="2147483781" r:id="rId23"/>
    <p:sldLayoutId id="2147483782" r:id="rId24"/>
    <p:sldLayoutId id="2147483783" r:id="rId25"/>
    <p:sldLayoutId id="2147483784" r:id="rId26"/>
    <p:sldLayoutId id="2147483785" r:id="rId27"/>
    <p:sldLayoutId id="2147483786" r:id="rId28"/>
    <p:sldLayoutId id="2147483787" r:id="rId29"/>
    <p:sldLayoutId id="2147483788" r:id="rId30"/>
    <p:sldLayoutId id="2147483789" r:id="rId31"/>
    <p:sldLayoutId id="2147483790" r:id="rId32"/>
    <p:sldLayoutId id="2147483791" r:id="rId33"/>
    <p:sldLayoutId id="2147483792" r:id="rId34"/>
    <p:sldLayoutId id="2147483793" r:id="rId35"/>
    <p:sldLayoutId id="2147483794" r:id="rId36"/>
    <p:sldLayoutId id="2147483795" r:id="rId37"/>
    <p:sldLayoutId id="2147483796" r:id="rId38"/>
    <p:sldLayoutId id="2147483797" r:id="rId39"/>
    <p:sldLayoutId id="2147483798" r:id="rId40"/>
    <p:sldLayoutId id="2147483799" r:id="rId41"/>
    <p:sldLayoutId id="2147483800" r:id="rId42"/>
    <p:sldLayoutId id="2147483801" r:id="rId43"/>
    <p:sldLayoutId id="2147483802" r:id="rId44"/>
    <p:sldLayoutId id="2147483803" r:id="rId45"/>
    <p:sldLayoutId id="2147483804" r:id="rId46"/>
    <p:sldLayoutId id="2147483805" r:id="rId47"/>
    <p:sldLayoutId id="2147483806" r:id="rId48"/>
    <p:sldLayoutId id="2147483807" r:id="rId49"/>
    <p:sldLayoutId id="2147483808" r:id="rId50"/>
    <p:sldLayoutId id="2147483809" r:id="rId51"/>
    <p:sldLayoutId id="2147483810" r:id="rId52"/>
    <p:sldLayoutId id="2147483811" r:id="rId53"/>
    <p:sldLayoutId id="2147483812" r:id="rId54"/>
    <p:sldLayoutId id="2147483813" r:id="rId55"/>
    <p:sldLayoutId id="2147483814" r:id="rId56"/>
    <p:sldLayoutId id="2147483815" r:id="rId57"/>
    <p:sldLayoutId id="2147483816" r:id="rId58"/>
    <p:sldLayoutId id="2147483755" r:id="rId59"/>
    <p:sldLayoutId id="2147483756" r:id="rId60"/>
    <p:sldLayoutId id="2147483757" r:id="rId6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 txBox="1">
            <a:spLocks/>
          </p:cNvSpPr>
          <p:nvPr/>
        </p:nvSpPr>
        <p:spPr bwMode="auto">
          <a:xfrm>
            <a:off x="304800" y="1600200"/>
            <a:ext cx="8534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400" b="1" dirty="0">
                <a:latin typeface="Calibri" charset="0"/>
              </a:rPr>
              <a:t>International Taxation:  Residence</a:t>
            </a:r>
          </a:p>
        </p:txBody>
      </p:sp>
      <p:pic>
        <p:nvPicPr>
          <p:cNvPr id="17411" name="Picture 4" descr="pic1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313" y="5486400"/>
            <a:ext cx="2873375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dirty="0">
              <a:latin typeface="Calibri" charset="0"/>
            </a:endParaRPr>
          </a:p>
          <a:p>
            <a:pPr eaLnBrk="1" hangingPunct="1"/>
            <a:r>
              <a:rPr lang="en-US" sz="2800" dirty="0">
                <a:latin typeface="Calibri" charset="0"/>
              </a:rPr>
              <a:t>Residence determined by either immigration status or actual time spent in the US: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Lawfully admitted for permanent residence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Substantial Presence Test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First-Year Election (Why make the election?)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br>
              <a:rPr lang="en-US" sz="3600" dirty="0">
                <a:latin typeface="Calibri" charset="0"/>
                <a:cs typeface="+mj-cs"/>
              </a:rPr>
            </a:br>
            <a:r>
              <a:rPr lang="en-US" sz="2000" dirty="0">
                <a:latin typeface="Calibri" charset="0"/>
                <a:cs typeface="+mj-cs"/>
              </a:rPr>
              <a:t>Resident Aliens:  § 7701(b)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600" dirty="0">
                <a:latin typeface="Calibri" charset="0"/>
              </a:rPr>
              <a:t>Independent of immigration status</a:t>
            </a:r>
          </a:p>
          <a:p>
            <a:pPr eaLnBrk="1" hangingPunct="1">
              <a:lnSpc>
                <a:spcPct val="80000"/>
              </a:lnSpc>
            </a:pPr>
            <a:endParaRPr lang="en-US" sz="26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600" dirty="0">
                <a:latin typeface="Calibri" charset="0"/>
              </a:rPr>
              <a:t>Present in US for 31 days or more during current calendar year, </a:t>
            </a:r>
            <a:r>
              <a:rPr lang="en-US" sz="2600" i="1" dirty="0">
                <a:latin typeface="Calibri" charset="0"/>
              </a:rPr>
              <a:t>and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>
                <a:latin typeface="Calibri" charset="0"/>
              </a:rPr>
              <a:t>Present in US for 183 days or more during the current year and previous two years.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>
                <a:latin typeface="Calibri" charset="0"/>
              </a:rPr>
              <a:t>Each current year day counts as one; each day during the first preceding year counts as 1/3; and each day during the second preceding year counts as 1/6.</a:t>
            </a:r>
          </a:p>
          <a:p>
            <a:pPr lvl="1" eaLnBrk="1" hangingPunct="1">
              <a:lnSpc>
                <a:spcPct val="80000"/>
              </a:lnSpc>
            </a:pPr>
            <a:endParaRPr lang="en-US" sz="2200" dirty="0">
              <a:latin typeface="Calibri" charset="0"/>
            </a:endParaRP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sz="2600" b="1" u="sng" dirty="0">
                <a:latin typeface="Calibri" charset="0"/>
              </a:rPr>
              <a:t>Example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>
                <a:latin typeface="Calibri" charset="0"/>
              </a:rPr>
              <a:t>Ana, a UK citizen, is present in the US for 90 days in ‘</a:t>
            </a:r>
            <a:r>
              <a:rPr lang="en-US" altLang="ja-JP" sz="2600" dirty="0">
                <a:latin typeface="Calibri" charset="0"/>
              </a:rPr>
              <a:t>13, 150 in ‘14, and 120 in ‘15.  Is she a resident in 2015?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>
                <a:latin typeface="Calibri" charset="0"/>
              </a:rPr>
              <a:t>Yes:  120 + 50 + 15 = 185</a:t>
            </a:r>
          </a:p>
        </p:txBody>
      </p:sp>
      <p:sp>
        <p:nvSpPr>
          <p:cNvPr id="3276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dirty="0">
                <a:latin typeface="Calibri" charset="0"/>
              </a:rPr>
              <a:t>Substantial Presence Test:  §7701(b)(3) 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>
                <a:latin typeface="Calibri" charset="0"/>
              </a:rPr>
              <a:t>Requirements: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>
                <a:latin typeface="Calibri" charset="0"/>
              </a:rPr>
              <a:t>Present fewer than 183 days during current year;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>
                <a:latin typeface="Calibri" charset="0"/>
              </a:rPr>
              <a:t>Foreign </a:t>
            </a:r>
            <a:r>
              <a:rPr lang="ja-JP" altLang="en-US" sz="2600" dirty="0">
                <a:latin typeface="Calibri" charset="0"/>
              </a:rPr>
              <a:t>“</a:t>
            </a:r>
            <a:r>
              <a:rPr lang="en-US" altLang="ja-JP" sz="2600" dirty="0">
                <a:latin typeface="Calibri" charset="0"/>
              </a:rPr>
              <a:t>tax home</a:t>
            </a:r>
            <a:r>
              <a:rPr lang="ja-JP" altLang="en-US" sz="2600" dirty="0">
                <a:latin typeface="Calibri" charset="0"/>
              </a:rPr>
              <a:t>”</a:t>
            </a:r>
            <a:r>
              <a:rPr lang="en-US" altLang="ja-JP" sz="2600" dirty="0">
                <a:latin typeface="Calibri" charset="0"/>
              </a:rPr>
              <a:t>; 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>
                <a:latin typeface="Calibri" charset="0"/>
              </a:rPr>
              <a:t>Closer connection to foreign country</a:t>
            </a:r>
          </a:p>
          <a:p>
            <a:pPr eaLnBrk="1" hangingPunct="1">
              <a:lnSpc>
                <a:spcPct val="90000"/>
              </a:lnSpc>
            </a:pPr>
            <a:endParaRPr lang="en-US" sz="30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3000" dirty="0">
                <a:latin typeface="Calibri" charset="0"/>
              </a:rPr>
              <a:t>Days of Physical Presence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>
                <a:latin typeface="Calibri" charset="0"/>
              </a:rPr>
              <a:t>Includes all 50 states, DC, and continental and coastal water over which the US has exclusive rights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>
                <a:latin typeface="Calibri" charset="0"/>
              </a:rPr>
              <a:t>Exceptions for persons with medical condition, in transit, and commuting day (Mexicans and Canadians)</a:t>
            </a:r>
          </a:p>
        </p:txBody>
      </p:sp>
      <p:sp>
        <p:nvSpPr>
          <p:cNvPr id="348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dirty="0">
                <a:latin typeface="Calibri" charset="0"/>
              </a:rPr>
              <a:t>Closer Connection Exception:  §7701(b)(3)(B)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4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4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4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4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r>
              <a:rPr lang="en-US" sz="2800" dirty="0">
                <a:latin typeface="Calibri" charset="0"/>
              </a:rPr>
              <a:t>Days of presence </a:t>
            </a:r>
            <a:r>
              <a:rPr lang="en-US" sz="2800" u="sng" dirty="0">
                <a:latin typeface="Calibri" charset="0"/>
              </a:rPr>
              <a:t>not</a:t>
            </a:r>
            <a:r>
              <a:rPr lang="en-US" sz="2800" dirty="0">
                <a:latin typeface="Calibri" charset="0"/>
              </a:rPr>
              <a:t> counted for: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Foreign government-related individual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Teacher or trainee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Student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Athlete competing in charitable sports event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br>
              <a:rPr lang="en-US" sz="2000" dirty="0">
                <a:latin typeface="Calibri" charset="0"/>
                <a:cs typeface="+mj-cs"/>
              </a:rPr>
            </a:br>
            <a:r>
              <a:rPr lang="en-US" sz="2000" dirty="0">
                <a:latin typeface="Calibri" charset="0"/>
                <a:cs typeface="+mj-cs"/>
              </a:rPr>
              <a:t>Exempt Individual:  §7701(b)(5)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latin typeface="Calibri" charset="0"/>
              </a:rPr>
              <a:t>If a person claims either exempt status or the closer connection exception, he must disclose the basis for either to the IRS.  Reg. § 301.7701(b)-8(a), (d)</a:t>
            </a:r>
          </a:p>
          <a:p>
            <a:pPr eaLnBrk="1" hangingPunct="1"/>
            <a:endParaRPr lang="en-US" sz="2400" dirty="0">
              <a:latin typeface="Calibri" charset="0"/>
            </a:endParaRPr>
          </a:p>
          <a:p>
            <a:pPr eaLnBrk="1" hangingPunct="1"/>
            <a:r>
              <a:rPr lang="en-US" sz="2400" dirty="0">
                <a:latin typeface="Calibri" charset="0"/>
              </a:rPr>
              <a:t>Sailing permits (§6851(d))</a:t>
            </a:r>
          </a:p>
          <a:p>
            <a:pPr eaLnBrk="1" hangingPunct="1"/>
            <a:endParaRPr lang="en-US" sz="2400" dirty="0">
              <a:latin typeface="Calibri" charset="0"/>
            </a:endParaRPr>
          </a:p>
          <a:p>
            <a:pPr eaLnBrk="1" hangingPunct="1"/>
            <a:r>
              <a:rPr lang="en-US" sz="2400" dirty="0">
                <a:latin typeface="Calibri" charset="0"/>
              </a:rPr>
              <a:t>Pre-immigration tax planning</a:t>
            </a:r>
          </a:p>
        </p:txBody>
      </p:sp>
      <p:sp>
        <p:nvSpPr>
          <p:cNvPr id="3891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Disclosure Requirements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3000" dirty="0">
                <a:latin typeface="Calibri" charset="0"/>
              </a:rPr>
              <a:t>RA who is also a resident of a treaty country can elect to be taxed as NRA.  Reg. § 301.7701(b)-7.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>
                <a:latin typeface="Calibri" charset="0"/>
              </a:rPr>
              <a:t>Filing requirements (§§6114 and 6712)</a:t>
            </a:r>
          </a:p>
          <a:p>
            <a:pPr lvl="1" eaLnBrk="1" hangingPunct="1">
              <a:lnSpc>
                <a:spcPct val="80000"/>
              </a:lnSpc>
            </a:pPr>
            <a:r>
              <a:rPr lang="ja-JP" altLang="en-US" sz="2600" dirty="0">
                <a:latin typeface="Calibri" charset="0"/>
              </a:rPr>
              <a:t>“</a:t>
            </a:r>
            <a:r>
              <a:rPr lang="en-US" altLang="ja-JP" sz="2600" dirty="0">
                <a:latin typeface="Calibri" charset="0"/>
              </a:rPr>
              <a:t>Liable to Tax</a:t>
            </a:r>
            <a:r>
              <a:rPr lang="ja-JP" altLang="en-US" sz="2600" dirty="0">
                <a:latin typeface="Calibri" charset="0"/>
              </a:rPr>
              <a:t>”</a:t>
            </a:r>
            <a:r>
              <a:rPr lang="en-US" altLang="ja-JP" sz="2600" dirty="0">
                <a:latin typeface="Calibri" charset="0"/>
              </a:rPr>
              <a:t> requirement (Art. 4(1))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>
                <a:latin typeface="Calibri" charset="0"/>
              </a:rPr>
              <a:t>Substantial economic nexus to the US for citizen and green-card holder (Art. 4(2)) </a:t>
            </a:r>
          </a:p>
          <a:p>
            <a:pPr lvl="1" eaLnBrk="1" hangingPunct="1">
              <a:lnSpc>
                <a:spcPct val="80000"/>
              </a:lnSpc>
            </a:pPr>
            <a:endParaRPr lang="en-US" sz="26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3000" dirty="0">
                <a:latin typeface="Calibri" charset="0"/>
              </a:rPr>
              <a:t>Tie-breaker rules (Art. 4(4))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>
                <a:latin typeface="Calibri" charset="0"/>
              </a:rPr>
              <a:t>Personal home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>
                <a:latin typeface="Calibri" charset="0"/>
              </a:rPr>
              <a:t>Centre of vital interests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>
                <a:latin typeface="Calibri" charset="0"/>
              </a:rPr>
              <a:t>Habitual abode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>
                <a:latin typeface="Calibri" charset="0"/>
              </a:rPr>
              <a:t>Competent authorities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Treaty Residence and Dual Residence (Art. 4)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8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8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8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8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8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8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8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8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r>
              <a:rPr lang="en-US" sz="2400" dirty="0">
                <a:latin typeface="Calibri" charset="0"/>
              </a:rPr>
              <a:t>Although tax-exempt, pension funds and charitable organizations are residents of the country of formation. Art. 4(3).</a:t>
            </a:r>
          </a:p>
        </p:txBody>
      </p:sp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Treaty Residence (Art. 4)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Calibri" charset="0"/>
              </a:rPr>
              <a:t>Business entities not classified as corporations can choose their tax status, </a:t>
            </a:r>
            <a:r>
              <a:rPr lang="en-US" sz="2800" i="1" dirty="0">
                <a:latin typeface="Calibri" charset="0"/>
              </a:rPr>
              <a:t>i.e.,</a:t>
            </a:r>
            <a:r>
              <a:rPr lang="en-US" sz="2800" dirty="0">
                <a:latin typeface="Calibri" charset="0"/>
              </a:rPr>
              <a:t> branch, partnership or corporation</a:t>
            </a:r>
          </a:p>
          <a:p>
            <a:pPr eaLnBrk="1" hangingPunct="1">
              <a:lnSpc>
                <a:spcPct val="80000"/>
              </a:lnSpc>
            </a:pPr>
            <a:endParaRPr lang="en-US" sz="28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Calibri" charset="0"/>
              </a:rPr>
              <a:t>Per se Corporations cannot elect tax status.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Calibri" charset="0"/>
              </a:rPr>
              <a:t>New per se corporation:  </a:t>
            </a:r>
            <a:r>
              <a:rPr lang="en-US" sz="2400" dirty="0" err="1">
                <a:latin typeface="Calibri" charset="0"/>
              </a:rPr>
              <a:t>Societas</a:t>
            </a:r>
            <a:r>
              <a:rPr lang="en-US" sz="2400" dirty="0">
                <a:latin typeface="Calibri" charset="0"/>
              </a:rPr>
              <a:t> </a:t>
            </a:r>
            <a:r>
              <a:rPr lang="en-US" sz="2400" dirty="0" err="1">
                <a:latin typeface="Calibri" charset="0"/>
              </a:rPr>
              <a:t>Europaea</a:t>
            </a:r>
            <a:r>
              <a:rPr lang="en-US" sz="2400" dirty="0">
                <a:latin typeface="Calibri" charset="0"/>
              </a:rPr>
              <a:t>.  </a:t>
            </a:r>
            <a:r>
              <a:rPr lang="en-US" sz="2400" i="1" dirty="0">
                <a:latin typeface="Calibri" charset="0"/>
              </a:rPr>
              <a:t>See</a:t>
            </a:r>
            <a:r>
              <a:rPr lang="en-US" sz="2400" dirty="0">
                <a:latin typeface="Calibri" charset="0"/>
              </a:rPr>
              <a:t> Notice 2004-68. </a:t>
            </a:r>
          </a:p>
          <a:p>
            <a:pPr eaLnBrk="1" hangingPunct="1">
              <a:lnSpc>
                <a:spcPct val="80000"/>
              </a:lnSpc>
            </a:pPr>
            <a:endParaRPr lang="en-US" sz="28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Calibri" charset="0"/>
              </a:rPr>
              <a:t>Eligible entities (</a:t>
            </a:r>
            <a:r>
              <a:rPr lang="ja-JP" altLang="en-US" sz="2800" dirty="0">
                <a:latin typeface="Calibri" charset="0"/>
              </a:rPr>
              <a:t>“</a:t>
            </a:r>
            <a:r>
              <a:rPr lang="en-US" altLang="ja-JP" sz="2800" dirty="0">
                <a:latin typeface="Calibri" charset="0"/>
              </a:rPr>
              <a:t>EE</a:t>
            </a:r>
            <a:r>
              <a:rPr lang="ja-JP" altLang="en-US" sz="2800" dirty="0">
                <a:latin typeface="Calibri" charset="0"/>
              </a:rPr>
              <a:t>”</a:t>
            </a:r>
            <a:r>
              <a:rPr lang="en-US" altLang="ja-JP" sz="2800" dirty="0">
                <a:latin typeface="Calibri" charset="0"/>
              </a:rPr>
              <a:t>) can elect status: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Calibri" charset="0"/>
              </a:rPr>
              <a:t>EE with two or more members is either association or PS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Calibri" charset="0"/>
              </a:rPr>
              <a:t>EE with one member (</a:t>
            </a:r>
            <a:r>
              <a:rPr lang="ja-JP" altLang="en-US" sz="2400" dirty="0">
                <a:latin typeface="Calibri" charset="0"/>
              </a:rPr>
              <a:t>“</a:t>
            </a:r>
            <a:r>
              <a:rPr lang="en-US" altLang="ja-JP" sz="2400" dirty="0">
                <a:latin typeface="Calibri" charset="0"/>
              </a:rPr>
              <a:t>SME</a:t>
            </a:r>
            <a:r>
              <a:rPr lang="ja-JP" altLang="en-US" sz="2400" dirty="0">
                <a:latin typeface="Calibri" charset="0"/>
              </a:rPr>
              <a:t>”</a:t>
            </a:r>
            <a:r>
              <a:rPr lang="en-US" altLang="ja-JP" sz="2400" dirty="0">
                <a:latin typeface="Calibri" charset="0"/>
              </a:rPr>
              <a:t>) is either association or disregarded entity (sole proprietorship, branch, division)</a:t>
            </a:r>
            <a:endParaRPr lang="en-US" sz="2400" dirty="0">
              <a:latin typeface="Calibri" charset="0"/>
            </a:endParaRPr>
          </a:p>
        </p:txBody>
      </p:sp>
      <p:sp>
        <p:nvSpPr>
          <p:cNvPr id="4505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dirty="0">
                <a:latin typeface="Calibri" charset="0"/>
              </a:rPr>
              <a:t>Business Entities:  Check-the-Box (</a:t>
            </a:r>
            <a:r>
              <a:rPr lang="en-US" sz="2000" dirty="0" err="1">
                <a:latin typeface="Calibri" charset="0"/>
              </a:rPr>
              <a:t>CTB</a:t>
            </a:r>
            <a:r>
              <a:rPr lang="en-US" sz="2000" dirty="0">
                <a:latin typeface="Calibri" charset="0"/>
              </a:rPr>
              <a:t>)Rules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Residence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6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6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6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6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400" b="1" u="sng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b="1" u="sng" dirty="0">
                <a:latin typeface="Calibri" charset="0"/>
              </a:rPr>
              <a:t>Domestic EE</a:t>
            </a:r>
            <a:r>
              <a:rPr lang="en-US" sz="2800" dirty="0">
                <a:latin typeface="Calibri" charset="0"/>
              </a:rPr>
              <a:t>: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PS if two or more members, or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disregarded if single owner (SME)</a:t>
            </a:r>
          </a:p>
          <a:p>
            <a:pPr lvl="1" eaLnBrk="1" hangingPunct="1">
              <a:lnSpc>
                <a:spcPct val="90000"/>
              </a:lnSpc>
            </a:pPr>
            <a:endParaRPr lang="en-US" sz="2400" u="sng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b="1" u="sng" dirty="0">
                <a:latin typeface="Calibri" charset="0"/>
              </a:rPr>
              <a:t>Foreign EE</a:t>
            </a:r>
            <a:r>
              <a:rPr lang="en-US" sz="2800" dirty="0">
                <a:latin typeface="Calibri" charset="0"/>
              </a:rPr>
              <a:t>: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PS if two or more members and at least one member doesn’</a:t>
            </a:r>
            <a:r>
              <a:rPr lang="en-US" altLang="ja-JP" sz="2400" dirty="0">
                <a:latin typeface="Calibri" charset="0"/>
              </a:rPr>
              <a:t>t have limited liability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Association if all members have limited liability (BV, GmbH)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Disregarded if single owner who does not have limited liability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Liability determined under foreign law or organizational documents</a:t>
            </a:r>
          </a:p>
          <a:p>
            <a:pPr lvl="2"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</p:txBody>
      </p:sp>
      <p:sp>
        <p:nvSpPr>
          <p:cNvPr id="4710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CTB Default Rules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9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9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9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9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9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9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9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9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1" u="sng" dirty="0">
                <a:latin typeface="Calibri" charset="0"/>
              </a:rPr>
              <a:t>DGCL § 388</a:t>
            </a:r>
            <a:r>
              <a:rPr lang="en-US" sz="2400" dirty="0">
                <a:latin typeface="Calibri" charset="0"/>
              </a:rPr>
              <a:t>:  Any non-United States corporation [PS, JV, Assoc., etc.] may become domesticated in this State by filing with the Secretary of State: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 charset="0"/>
              </a:rPr>
              <a:t>(1) A certificate of domestication which shall be executed in accordance with subsection (g) of this section and filed in accordance with § 103 of this title; and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 charset="0"/>
              </a:rPr>
              <a:t>(2) A certificate of incorporation, which shall be executed, acknowledged and filed in accordance with § 103 of this title.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 charset="0"/>
              </a:rPr>
              <a:t>For domestic to foreign corporate continuances, see DGCL § 390.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 charset="0"/>
              </a:rPr>
              <a:t>For foreign to domestic non-corporate continuances, see DLLCA §  18-212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 charset="0"/>
              </a:rPr>
              <a:t>If an entity is a DCE, its US tax classification is established by determining first: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 charset="0"/>
              </a:rPr>
              <a:t>(1) Whether it</a:t>
            </a:r>
            <a:r>
              <a:rPr lang="ja-JP" altLang="en-US" sz="2000" dirty="0">
                <a:latin typeface="Calibri" charset="0"/>
              </a:rPr>
              <a:t>’</a:t>
            </a:r>
            <a:r>
              <a:rPr lang="en-US" altLang="ja-JP" sz="2000" dirty="0">
                <a:latin typeface="Calibri" charset="0"/>
              </a:rPr>
              <a:t>s a corporation; and then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 charset="0"/>
              </a:rPr>
              <a:t>(2) Whether it</a:t>
            </a:r>
            <a:r>
              <a:rPr lang="ja-JP" altLang="en-US" sz="2000" dirty="0">
                <a:latin typeface="Calibri" charset="0"/>
              </a:rPr>
              <a:t>’</a:t>
            </a:r>
            <a:r>
              <a:rPr lang="en-US" altLang="ja-JP" sz="2000" dirty="0">
                <a:latin typeface="Calibri" charset="0"/>
              </a:rPr>
              <a:t>s a foreign or domestic entity</a:t>
            </a:r>
            <a:endParaRPr lang="en-US" sz="2000" dirty="0">
              <a:latin typeface="Calibri" charset="0"/>
            </a:endParaRPr>
          </a:p>
        </p:txBody>
      </p:sp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Dually Chartered Entities (DCE)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z="2800" b="1" u="sng" dirty="0">
                <a:latin typeface="Calibri" charset="0"/>
              </a:rPr>
              <a:t>Foreign persons:  Source Basis Taxation</a:t>
            </a:r>
          </a:p>
          <a:p>
            <a:pPr eaLnBrk="1" hangingPunct="1"/>
            <a:r>
              <a:rPr lang="en-US" sz="2400" dirty="0">
                <a:latin typeface="Calibri" charset="0"/>
              </a:rPr>
              <a:t>Taxed on income that has some economic connection to the U.S.—U.S. </a:t>
            </a:r>
            <a:r>
              <a:rPr lang="ja-JP" altLang="en-US" sz="2400" dirty="0">
                <a:latin typeface="Calibri" charset="0"/>
              </a:rPr>
              <a:t>“</a:t>
            </a:r>
            <a:r>
              <a:rPr lang="en-US" altLang="ja-JP" sz="2400" dirty="0">
                <a:latin typeface="Calibri" charset="0"/>
              </a:rPr>
              <a:t>source</a:t>
            </a:r>
            <a:r>
              <a:rPr lang="ja-JP" altLang="en-US" sz="2400" dirty="0">
                <a:latin typeface="Calibri" charset="0"/>
              </a:rPr>
              <a:t>”</a:t>
            </a:r>
            <a:endParaRPr lang="en-US" altLang="ja-JP" sz="2400" dirty="0">
              <a:latin typeface="Calibri" charset="0"/>
            </a:endParaRPr>
          </a:p>
          <a:p>
            <a:pPr lvl="1" eaLnBrk="1" hangingPunct="1">
              <a:buSzPct val="75000"/>
            </a:pPr>
            <a:r>
              <a:rPr lang="en-US" sz="2000" dirty="0">
                <a:latin typeface="Calibri" charset="0"/>
              </a:rPr>
              <a:t>Passive income, </a:t>
            </a:r>
            <a:r>
              <a:rPr lang="en-US" sz="2000" i="1" dirty="0">
                <a:latin typeface="Calibri" charset="0"/>
              </a:rPr>
              <a:t>e.g.</a:t>
            </a:r>
            <a:r>
              <a:rPr lang="en-US" sz="2000" dirty="0">
                <a:latin typeface="Calibri" charset="0"/>
              </a:rPr>
              <a:t>, dividends, interest, and royalties, is taxed at a flat 30% rate (unless reduced by treaty); and</a:t>
            </a:r>
          </a:p>
          <a:p>
            <a:pPr lvl="1" eaLnBrk="1" hangingPunct="1">
              <a:buSzPct val="65000"/>
            </a:pPr>
            <a:r>
              <a:rPr lang="en-US" sz="2000" dirty="0">
                <a:latin typeface="Calibri" charset="0"/>
              </a:rPr>
              <a:t>Net business income effectively connected with a U.S. trade/business is taxed at graduated rates.</a:t>
            </a:r>
          </a:p>
          <a:p>
            <a:pPr eaLnBrk="1" hangingPunct="1"/>
            <a:endParaRPr lang="en-US" sz="2400" dirty="0">
              <a:latin typeface="Calibri" charset="0"/>
            </a:endParaRPr>
          </a:p>
          <a:p>
            <a:pPr algn="ctr" eaLnBrk="1" hangingPunct="1">
              <a:buFontTx/>
              <a:buNone/>
            </a:pPr>
            <a:r>
              <a:rPr lang="en-US" sz="2800" b="1" u="sng" dirty="0">
                <a:latin typeface="Calibri" charset="0"/>
              </a:rPr>
              <a:t>U.S. persons:  Residence Basis Taxation </a:t>
            </a:r>
          </a:p>
          <a:p>
            <a:pPr eaLnBrk="1" hangingPunct="1"/>
            <a:r>
              <a:rPr lang="en-US" sz="2400" dirty="0">
                <a:latin typeface="Calibri" charset="0"/>
              </a:rPr>
              <a:t>Worldwide income taxed at graduated rates with a credit for foreign taxes on foreign source income. </a:t>
            </a:r>
          </a:p>
        </p:txBody>
      </p:sp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Residence and Source Basis Taxation</a:t>
            </a:r>
          </a:p>
        </p:txBody>
      </p:sp>
      <p:sp>
        <p:nvSpPr>
          <p:cNvPr id="18437" name="Rectangle 8"/>
          <p:cNvSpPr>
            <a:spLocks noChangeArrowheads="1"/>
          </p:cNvSpPr>
          <p:nvPr/>
        </p:nvSpPr>
        <p:spPr bwMode="auto">
          <a:xfrm>
            <a:off x="381000" y="62484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pt-BR" dirty="0"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9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A DCE is a corporation for US tax purposes if it would treated under the entity classification rules as a corporation in either of the jurisdictions where it</a:t>
            </a:r>
            <a:r>
              <a:rPr lang="ja-JP" altLang="en-US" sz="2400">
                <a:latin typeface="Calibri" charset="0"/>
              </a:rPr>
              <a:t>’</a:t>
            </a:r>
            <a:r>
              <a:rPr lang="en-US" altLang="ja-JP" sz="2400">
                <a:latin typeface="Calibri" charset="0"/>
              </a:rPr>
              <a:t>s created or organized.  Reg. § 301.7701-2(b)(9).  The order of organization is irrelevant.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X, a foreign, single member per se entity listed in -2(b)(8)(i), files a certificate of domestication in State B as an LLC.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Y, a US corporation with 2 SHs, files a certificate of continuance in Country B as an unlimited company.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Z is a multiple member entity that is organized simultaneously in two foreign countries as an unlimited company and private limited company, respectively. (-2T(b)(9), Examples).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A business entity is domestic if organized in the US.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Y is organized as a PLC and a Delaware LLC. Reg. § 301.7701-5T. </a:t>
            </a:r>
          </a:p>
          <a:p>
            <a:pPr lvl="1" eaLnBrk="1" hangingPunct="1">
              <a:lnSpc>
                <a:spcPct val="90000"/>
              </a:lnSpc>
            </a:pPr>
            <a:endParaRPr lang="en-US" sz="2000">
              <a:latin typeface="Calibri" charset="0"/>
            </a:endParaRPr>
          </a:p>
        </p:txBody>
      </p:sp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Dually Chartered Entities (DCE)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46" name="Rectangle 2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2" eaLnBrk="1" hangingPunct="1">
              <a:buFontTx/>
              <a:buNone/>
            </a:pPr>
            <a:r>
              <a:rPr lang="en-US">
                <a:latin typeface="Calibri" charset="0"/>
              </a:rPr>
              <a:t> </a:t>
            </a:r>
          </a:p>
        </p:txBody>
      </p:sp>
      <p:sp>
        <p:nvSpPr>
          <p:cNvPr id="53249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Tax Consequences of Continuances</a:t>
            </a:r>
          </a:p>
        </p:txBody>
      </p:sp>
      <p:sp>
        <p:nvSpPr>
          <p:cNvPr id="53253" name="Rectangle 6"/>
          <p:cNvSpPr>
            <a:spLocks noChangeArrowheads="1"/>
          </p:cNvSpPr>
          <p:nvPr/>
        </p:nvSpPr>
        <p:spPr bwMode="auto">
          <a:xfrm>
            <a:off x="838200" y="2514600"/>
            <a:ext cx="914400" cy="9144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charset="0"/>
              </a:rPr>
              <a:t>US</a:t>
            </a:r>
          </a:p>
        </p:txBody>
      </p:sp>
      <p:sp>
        <p:nvSpPr>
          <p:cNvPr id="53254" name="Rectangle 7"/>
          <p:cNvSpPr>
            <a:spLocks noChangeArrowheads="1"/>
          </p:cNvSpPr>
          <p:nvPr/>
        </p:nvSpPr>
        <p:spPr bwMode="auto">
          <a:xfrm>
            <a:off x="838200" y="3886200"/>
            <a:ext cx="914400" cy="9144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charset="0"/>
              </a:rPr>
              <a:t>US</a:t>
            </a:r>
          </a:p>
        </p:txBody>
      </p:sp>
      <p:sp>
        <p:nvSpPr>
          <p:cNvPr id="53255" name="Oval 9"/>
          <p:cNvSpPr>
            <a:spLocks noChangeArrowheads="1"/>
          </p:cNvSpPr>
          <p:nvPr/>
        </p:nvSpPr>
        <p:spPr bwMode="auto">
          <a:xfrm>
            <a:off x="838200" y="38862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charset="0"/>
              </a:rPr>
              <a:t>US</a:t>
            </a:r>
          </a:p>
          <a:p>
            <a:pPr algn="ctr"/>
            <a:r>
              <a:rPr lang="en-US">
                <a:latin typeface="Calibri" charset="0"/>
              </a:rPr>
              <a:t>LLC</a:t>
            </a:r>
          </a:p>
        </p:txBody>
      </p:sp>
      <p:sp>
        <p:nvSpPr>
          <p:cNvPr id="53256" name="Line 10"/>
          <p:cNvSpPr>
            <a:spLocks noChangeShapeType="1"/>
          </p:cNvSpPr>
          <p:nvPr/>
        </p:nvSpPr>
        <p:spPr bwMode="auto">
          <a:xfrm>
            <a:off x="1295400" y="3429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7" name="Line 11"/>
          <p:cNvSpPr>
            <a:spLocks noChangeShapeType="1"/>
          </p:cNvSpPr>
          <p:nvPr/>
        </p:nvSpPr>
        <p:spPr bwMode="auto">
          <a:xfrm>
            <a:off x="1828800" y="4343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8" name="Rectangle 12"/>
          <p:cNvSpPr>
            <a:spLocks noChangeArrowheads="1"/>
          </p:cNvSpPr>
          <p:nvPr/>
        </p:nvSpPr>
        <p:spPr bwMode="auto">
          <a:xfrm>
            <a:off x="2971800" y="3886200"/>
            <a:ext cx="914400" cy="9144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charset="0"/>
              </a:rPr>
              <a:t>FC</a:t>
            </a:r>
          </a:p>
        </p:txBody>
      </p:sp>
      <p:sp>
        <p:nvSpPr>
          <p:cNvPr id="53259" name="Text Box 13"/>
          <p:cNvSpPr txBox="1">
            <a:spLocks noChangeArrowheads="1"/>
          </p:cNvSpPr>
          <p:nvPr/>
        </p:nvSpPr>
        <p:spPr bwMode="auto">
          <a:xfrm>
            <a:off x="1752600" y="4876800"/>
            <a:ext cx="1428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latin typeface="Calibri" charset="0"/>
              </a:rPr>
              <a:t>Continuance</a:t>
            </a:r>
          </a:p>
        </p:txBody>
      </p:sp>
      <p:sp>
        <p:nvSpPr>
          <p:cNvPr id="53260" name="Rectangle 15"/>
          <p:cNvSpPr>
            <a:spLocks noChangeArrowheads="1"/>
          </p:cNvSpPr>
          <p:nvPr/>
        </p:nvSpPr>
        <p:spPr bwMode="auto">
          <a:xfrm>
            <a:off x="533400" y="26670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pt-BR">
              <a:latin typeface="Calibri" charset="0"/>
            </a:endParaRPr>
          </a:p>
        </p:txBody>
      </p:sp>
      <p:sp>
        <p:nvSpPr>
          <p:cNvPr id="53261" name="Rectangle 18"/>
          <p:cNvSpPr>
            <a:spLocks noChangeArrowheads="1"/>
          </p:cNvSpPr>
          <p:nvPr/>
        </p:nvSpPr>
        <p:spPr bwMode="auto">
          <a:xfrm>
            <a:off x="4800600" y="2590800"/>
            <a:ext cx="914400" cy="9144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charset="0"/>
              </a:rPr>
              <a:t>US</a:t>
            </a:r>
          </a:p>
        </p:txBody>
      </p:sp>
      <p:sp>
        <p:nvSpPr>
          <p:cNvPr id="53262" name="Rectangle 19"/>
          <p:cNvSpPr>
            <a:spLocks noChangeArrowheads="1"/>
          </p:cNvSpPr>
          <p:nvPr/>
        </p:nvSpPr>
        <p:spPr bwMode="auto">
          <a:xfrm>
            <a:off x="4800600" y="3962400"/>
            <a:ext cx="914400" cy="9144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charset="0"/>
              </a:rPr>
              <a:t>US</a:t>
            </a:r>
          </a:p>
        </p:txBody>
      </p:sp>
      <p:sp>
        <p:nvSpPr>
          <p:cNvPr id="53263" name="Oval 20"/>
          <p:cNvSpPr>
            <a:spLocks noChangeArrowheads="1"/>
          </p:cNvSpPr>
          <p:nvPr/>
        </p:nvSpPr>
        <p:spPr bwMode="auto">
          <a:xfrm>
            <a:off x="4800600" y="39624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charset="0"/>
              </a:rPr>
              <a:t>For</a:t>
            </a:r>
          </a:p>
          <a:p>
            <a:pPr algn="ctr"/>
            <a:r>
              <a:rPr lang="en-US">
                <a:latin typeface="Calibri" charset="0"/>
              </a:rPr>
              <a:t>LLC</a:t>
            </a:r>
          </a:p>
        </p:txBody>
      </p:sp>
      <p:sp>
        <p:nvSpPr>
          <p:cNvPr id="53264" name="Line 21"/>
          <p:cNvSpPr>
            <a:spLocks noChangeShapeType="1"/>
          </p:cNvSpPr>
          <p:nvPr/>
        </p:nvSpPr>
        <p:spPr bwMode="auto">
          <a:xfrm>
            <a:off x="52578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5" name="Line 22"/>
          <p:cNvSpPr>
            <a:spLocks noChangeShapeType="1"/>
          </p:cNvSpPr>
          <p:nvPr/>
        </p:nvSpPr>
        <p:spPr bwMode="auto">
          <a:xfrm>
            <a:off x="5791200" y="4419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6" name="Rectangle 23"/>
          <p:cNvSpPr>
            <a:spLocks noChangeArrowheads="1"/>
          </p:cNvSpPr>
          <p:nvPr/>
        </p:nvSpPr>
        <p:spPr bwMode="auto">
          <a:xfrm>
            <a:off x="6934200" y="3962400"/>
            <a:ext cx="914400" cy="9144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charset="0"/>
              </a:rPr>
              <a:t>FC</a:t>
            </a:r>
          </a:p>
        </p:txBody>
      </p:sp>
      <p:sp>
        <p:nvSpPr>
          <p:cNvPr id="53267" name="Text Box 24"/>
          <p:cNvSpPr txBox="1">
            <a:spLocks noChangeArrowheads="1"/>
          </p:cNvSpPr>
          <p:nvPr/>
        </p:nvSpPr>
        <p:spPr bwMode="auto">
          <a:xfrm>
            <a:off x="5715000" y="4953000"/>
            <a:ext cx="1428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latin typeface="Calibri" charset="0"/>
              </a:rPr>
              <a:t>Continuance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46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42" name="Rectangle 2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2" eaLnBrk="1" hangingPunct="1">
              <a:buFontTx/>
              <a:buNone/>
            </a:pPr>
            <a:r>
              <a:rPr lang="en-US" b="1" u="sng">
                <a:latin typeface="Calibri" charset="0"/>
              </a:rPr>
              <a:t> </a:t>
            </a:r>
          </a:p>
        </p:txBody>
      </p:sp>
      <p:sp>
        <p:nvSpPr>
          <p:cNvPr id="18436" name="Rectangle 25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Disregarded Entities:  Rev. Rul. 2004-77</a:t>
            </a:r>
          </a:p>
        </p:txBody>
      </p:sp>
      <p:sp>
        <p:nvSpPr>
          <p:cNvPr id="55301" name="Rectangle 4"/>
          <p:cNvSpPr>
            <a:spLocks noChangeArrowheads="1"/>
          </p:cNvSpPr>
          <p:nvPr/>
        </p:nvSpPr>
        <p:spPr bwMode="auto">
          <a:xfrm>
            <a:off x="2667000" y="2286000"/>
            <a:ext cx="914400" cy="914400"/>
          </a:xfrm>
          <a:prstGeom prst="rect">
            <a:avLst/>
          </a:prstGeom>
          <a:solidFill>
            <a:srgbClr val="FBDC6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charset="0"/>
              </a:rPr>
              <a:t>X</a:t>
            </a:r>
          </a:p>
          <a:p>
            <a:pPr algn="ctr"/>
            <a:r>
              <a:rPr lang="en-US" sz="2000">
                <a:latin typeface="Calibri" charset="0"/>
              </a:rPr>
              <a:t>(US)</a:t>
            </a:r>
            <a:endParaRPr lang="en-US">
              <a:latin typeface="Calibri" charset="0"/>
            </a:endParaRPr>
          </a:p>
        </p:txBody>
      </p:sp>
      <p:sp>
        <p:nvSpPr>
          <p:cNvPr id="55302" name="Oval 5"/>
          <p:cNvSpPr>
            <a:spLocks noChangeArrowheads="1"/>
          </p:cNvSpPr>
          <p:nvPr/>
        </p:nvSpPr>
        <p:spPr bwMode="auto">
          <a:xfrm>
            <a:off x="990600" y="374015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pt-BR">
              <a:latin typeface="Calibri" charset="0"/>
            </a:endParaRPr>
          </a:p>
        </p:txBody>
      </p:sp>
      <p:sp>
        <p:nvSpPr>
          <p:cNvPr id="55303" name="Line 6"/>
          <p:cNvSpPr>
            <a:spLocks noChangeShapeType="1"/>
          </p:cNvSpPr>
          <p:nvPr/>
        </p:nvSpPr>
        <p:spPr bwMode="auto">
          <a:xfrm flipH="1">
            <a:off x="1905000" y="3200400"/>
            <a:ext cx="1143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2582863" y="4876800"/>
            <a:ext cx="914400" cy="914400"/>
          </a:xfrm>
          <a:prstGeom prst="rect">
            <a:avLst/>
          </a:prstGeom>
          <a:solidFill>
            <a:srgbClr val="FBDC6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alibri" charset="0"/>
              </a:rPr>
              <a:t>P</a:t>
            </a:r>
            <a:br>
              <a:rPr lang="en-US" sz="2000">
                <a:latin typeface="Calibri" charset="0"/>
              </a:rPr>
            </a:br>
            <a:r>
              <a:rPr lang="en-US" sz="2000">
                <a:latin typeface="Calibri" charset="0"/>
              </a:rPr>
              <a:t>(LLC)</a:t>
            </a:r>
          </a:p>
        </p:txBody>
      </p:sp>
      <p:sp>
        <p:nvSpPr>
          <p:cNvPr id="55305" name="Rectangle 9"/>
          <p:cNvSpPr>
            <a:spLocks noChangeArrowheads="1"/>
          </p:cNvSpPr>
          <p:nvPr/>
        </p:nvSpPr>
        <p:spPr bwMode="auto">
          <a:xfrm>
            <a:off x="990600" y="3740150"/>
            <a:ext cx="914400" cy="914400"/>
          </a:xfrm>
          <a:prstGeom prst="rect">
            <a:avLst/>
          </a:prstGeom>
          <a:solidFill>
            <a:srgbClr val="FBDC67">
              <a:alpha val="38823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alibri" charset="0"/>
              </a:rPr>
              <a:t>L</a:t>
            </a:r>
          </a:p>
          <a:p>
            <a:pPr algn="ctr"/>
            <a:r>
              <a:rPr lang="en-US" sz="2000">
                <a:latin typeface="Calibri" charset="0"/>
              </a:rPr>
              <a:t>(LLC)</a:t>
            </a:r>
            <a:endParaRPr lang="en-US">
              <a:latin typeface="Calibri" charset="0"/>
            </a:endParaRPr>
          </a:p>
        </p:txBody>
      </p:sp>
      <p:cxnSp>
        <p:nvCxnSpPr>
          <p:cNvPr id="55306" name="AutoShape 10"/>
          <p:cNvCxnSpPr>
            <a:cxnSpLocks noChangeShapeType="1"/>
            <a:stCxn id="55303" idx="0"/>
            <a:endCxn id="55304" idx="0"/>
          </p:cNvCxnSpPr>
          <p:nvPr/>
        </p:nvCxnSpPr>
        <p:spPr bwMode="auto">
          <a:xfrm flipH="1">
            <a:off x="3040063" y="3200400"/>
            <a:ext cx="7937" cy="167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1905000" y="43434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8" name="Rectangle 12"/>
          <p:cNvSpPr>
            <a:spLocks noChangeArrowheads="1"/>
          </p:cNvSpPr>
          <p:nvPr/>
        </p:nvSpPr>
        <p:spPr bwMode="auto">
          <a:xfrm>
            <a:off x="6934200" y="2286000"/>
            <a:ext cx="914400" cy="914400"/>
          </a:xfrm>
          <a:prstGeom prst="rect">
            <a:avLst/>
          </a:prstGeom>
          <a:solidFill>
            <a:srgbClr val="FBDC6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charset="0"/>
              </a:rPr>
              <a:t>X</a:t>
            </a:r>
          </a:p>
          <a:p>
            <a:pPr algn="ctr"/>
            <a:r>
              <a:rPr lang="en-US" sz="2000">
                <a:latin typeface="Calibri" charset="0"/>
              </a:rPr>
              <a:t>(US)</a:t>
            </a:r>
            <a:endParaRPr lang="en-US">
              <a:latin typeface="Calibri" charset="0"/>
            </a:endParaRPr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 flipH="1">
            <a:off x="6858000" y="32004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0" name="Rectangle 14"/>
          <p:cNvSpPr>
            <a:spLocks noChangeArrowheads="1"/>
          </p:cNvSpPr>
          <p:nvPr/>
        </p:nvSpPr>
        <p:spPr bwMode="auto">
          <a:xfrm>
            <a:off x="6934200" y="4876800"/>
            <a:ext cx="914400" cy="914400"/>
          </a:xfrm>
          <a:prstGeom prst="rect">
            <a:avLst/>
          </a:prstGeom>
          <a:solidFill>
            <a:srgbClr val="FBDC6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alibri" charset="0"/>
              </a:rPr>
              <a:t>P</a:t>
            </a:r>
            <a:br>
              <a:rPr lang="en-US" sz="2000">
                <a:latin typeface="Calibri" charset="0"/>
              </a:rPr>
            </a:br>
            <a:r>
              <a:rPr lang="en-US" sz="2000">
                <a:latin typeface="Calibri" charset="0"/>
              </a:rPr>
              <a:t>(For EE)</a:t>
            </a:r>
          </a:p>
        </p:txBody>
      </p:sp>
      <p:sp>
        <p:nvSpPr>
          <p:cNvPr id="55311" name="Rectangle 15"/>
          <p:cNvSpPr>
            <a:spLocks noChangeArrowheads="1"/>
          </p:cNvSpPr>
          <p:nvPr/>
        </p:nvSpPr>
        <p:spPr bwMode="auto">
          <a:xfrm>
            <a:off x="6096000" y="3733800"/>
            <a:ext cx="1066800" cy="914400"/>
          </a:xfrm>
          <a:prstGeom prst="rect">
            <a:avLst/>
          </a:prstGeom>
          <a:solidFill>
            <a:srgbClr val="FBDC67">
              <a:alpha val="38823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alibri" charset="0"/>
              </a:rPr>
              <a:t>L</a:t>
            </a:r>
          </a:p>
          <a:p>
            <a:pPr algn="ctr"/>
            <a:r>
              <a:rPr lang="en-US" sz="2000">
                <a:latin typeface="Calibri" charset="0"/>
              </a:rPr>
              <a:t>(For EE)</a:t>
            </a:r>
            <a:endParaRPr lang="en-US">
              <a:latin typeface="Calibri" charset="0"/>
            </a:endParaRPr>
          </a:p>
        </p:txBody>
      </p:sp>
      <p:cxnSp>
        <p:nvCxnSpPr>
          <p:cNvPr id="55312" name="AutoShape 16"/>
          <p:cNvCxnSpPr>
            <a:cxnSpLocks noChangeShapeType="1"/>
            <a:stCxn id="55309" idx="0"/>
            <a:endCxn id="55310" idx="0"/>
          </p:cNvCxnSpPr>
          <p:nvPr/>
        </p:nvCxnSpPr>
        <p:spPr bwMode="auto">
          <a:xfrm>
            <a:off x="7391400" y="3200400"/>
            <a:ext cx="0" cy="167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5313" name="Line 17"/>
          <p:cNvSpPr>
            <a:spLocks noChangeShapeType="1"/>
          </p:cNvSpPr>
          <p:nvPr/>
        </p:nvSpPr>
        <p:spPr bwMode="auto">
          <a:xfrm>
            <a:off x="6705600" y="46482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4" name="Oval 18"/>
          <p:cNvSpPr>
            <a:spLocks noChangeArrowheads="1"/>
          </p:cNvSpPr>
          <p:nvPr/>
        </p:nvSpPr>
        <p:spPr bwMode="auto">
          <a:xfrm>
            <a:off x="6096000" y="3733800"/>
            <a:ext cx="1066800" cy="91440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alibri" charset="0"/>
              </a:rPr>
              <a:t>L</a:t>
            </a:r>
          </a:p>
          <a:p>
            <a:pPr algn="ctr"/>
            <a:r>
              <a:rPr lang="en-US" sz="2000">
                <a:latin typeface="Calibri" charset="0"/>
              </a:rPr>
              <a:t>(For EE)</a:t>
            </a:r>
            <a:endParaRPr lang="en-US">
              <a:latin typeface="Calibri" charset="0"/>
            </a:endParaRPr>
          </a:p>
        </p:txBody>
      </p:sp>
      <p:sp>
        <p:nvSpPr>
          <p:cNvPr id="55315" name="Text Box 19"/>
          <p:cNvSpPr txBox="1">
            <a:spLocks noChangeArrowheads="1"/>
          </p:cNvSpPr>
          <p:nvPr/>
        </p:nvSpPr>
        <p:spPr bwMode="auto">
          <a:xfrm>
            <a:off x="2667000" y="1676400"/>
            <a:ext cx="8302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b="1" u="sng">
                <a:latin typeface="Calibri" charset="0"/>
              </a:rPr>
              <a:t>Sit 1</a:t>
            </a:r>
            <a:endParaRPr lang="en-US" sz="2800">
              <a:latin typeface="Calibri" charset="0"/>
            </a:endParaRPr>
          </a:p>
        </p:txBody>
      </p:sp>
      <p:sp>
        <p:nvSpPr>
          <p:cNvPr id="55316" name="Text Box 20"/>
          <p:cNvSpPr txBox="1">
            <a:spLocks noChangeArrowheads="1"/>
          </p:cNvSpPr>
          <p:nvPr/>
        </p:nvSpPr>
        <p:spPr bwMode="auto">
          <a:xfrm>
            <a:off x="7010400" y="1752600"/>
            <a:ext cx="8302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800" b="1" u="sng">
                <a:latin typeface="Calibri" charset="0"/>
              </a:rPr>
              <a:t>Sit 2</a:t>
            </a:r>
            <a:endParaRPr lang="en-US" sz="2800">
              <a:latin typeface="Calibri" charset="0"/>
            </a:endParaRPr>
          </a:p>
        </p:txBody>
      </p:sp>
      <p:sp>
        <p:nvSpPr>
          <p:cNvPr id="55317" name="Line 21"/>
          <p:cNvSpPr>
            <a:spLocks noChangeShapeType="1"/>
          </p:cNvSpPr>
          <p:nvPr/>
        </p:nvSpPr>
        <p:spPr bwMode="auto">
          <a:xfrm flipH="1">
            <a:off x="3581400" y="5257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8" name="Line 22"/>
          <p:cNvSpPr>
            <a:spLocks noChangeShapeType="1"/>
          </p:cNvSpPr>
          <p:nvPr/>
        </p:nvSpPr>
        <p:spPr bwMode="auto">
          <a:xfrm flipV="1">
            <a:off x="5334000" y="52578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9" name="Text Box 23"/>
          <p:cNvSpPr txBox="1">
            <a:spLocks noChangeArrowheads="1"/>
          </p:cNvSpPr>
          <p:nvPr/>
        </p:nvSpPr>
        <p:spPr bwMode="auto">
          <a:xfrm>
            <a:off x="4876800" y="495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latin typeface="Calibri" charset="0"/>
              </a:rPr>
              <a:t>??</a:t>
            </a:r>
            <a:endParaRPr lang="en-US" sz="1800"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42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b="1" u="sng" dirty="0">
                <a:latin typeface="Calibri" charset="0"/>
              </a:rPr>
              <a:t>Corporation, Partnership (GP or LP), and LLC</a:t>
            </a:r>
            <a:r>
              <a:rPr lang="en-US" sz="2800" dirty="0">
                <a:latin typeface="Calibri" charset="0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Calibri" charset="0"/>
              </a:rPr>
              <a:t>U.S. person if created or organized or formed under federal or state law (§§ 7701(a)(30) and 7701(a)(4); Reg. § 301.7701-5T).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Calibri" charset="0"/>
              </a:rPr>
              <a:t>Foreign person if not a U.S. person. (§7701(a)(5))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Calibri" charset="0"/>
              </a:rPr>
              <a:t>For entities organized in both the U.S. and a foreign jurisdiction (dually chartered entity), the classification of the domestic organization takes precedence. </a:t>
            </a:r>
          </a:p>
          <a:p>
            <a:pPr eaLnBrk="1" hangingPunct="1">
              <a:lnSpc>
                <a:spcPct val="80000"/>
              </a:lnSpc>
            </a:pPr>
            <a:endParaRPr lang="en-US" sz="28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b="1" u="sng" dirty="0">
                <a:latin typeface="Calibri" charset="0"/>
              </a:rPr>
              <a:t>Residence of a Partnership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Calibri" charset="0"/>
              </a:rPr>
              <a:t>Formerly, a PS engaged in a US trade or business, was a US resident.  This rule revoked as of 8/12/04. (</a:t>
            </a:r>
            <a:r>
              <a:rPr lang="en-US" sz="2400" i="1" dirty="0">
                <a:latin typeface="Calibri" charset="0"/>
              </a:rPr>
              <a:t>Former</a:t>
            </a:r>
            <a:r>
              <a:rPr lang="en-US" sz="2400" dirty="0">
                <a:latin typeface="Calibri" charset="0"/>
              </a:rPr>
              <a:t> Reg. § 301.7701-5)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 charset="0"/>
            </a:endParaRPr>
          </a:p>
        </p:txBody>
      </p:sp>
      <p:sp>
        <p:nvSpPr>
          <p:cNvPr id="5734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Residence of Juridical Entities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8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charset="0"/>
              </a:rPr>
              <a:t>Article 4: Resident is any person liable to tax by reason of place of management or place of incorporation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charset="0"/>
              </a:rPr>
              <a:t>Dual Resident Corporation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A DRC is a corporation that is a resident of two (or more) treaty countries.  Example:  A US Corporation that is managed and controlled in the UK.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Art. 4(5):  Tie-breaker rule and competent authority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>
              <a:latin typeface="Calibri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2400" dirty="0">
              <a:latin typeface="Calibri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Calibri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Calibri" charset="0"/>
            </a:endParaRPr>
          </a:p>
        </p:txBody>
      </p:sp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Treaty Residence of Corporations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24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200" i="1">
                <a:latin typeface="Calibri" charset="0"/>
              </a:rPr>
              <a:t>For example, a company is treated as resident in the US if it is created or organized under the laws of the US or a political subdivision. Under U.K. law, a company is treated as a resident of the UK if it is either established there or managed and controlled there. Dual residence, therefore, can arise if a U.S. company is managed and controlled in the UK. Paragraph 5 provides that the competent authorities will try to determine a single State of residence for such a company. </a:t>
            </a:r>
          </a:p>
          <a:p>
            <a:pPr eaLnBrk="1" hangingPunct="1">
              <a:lnSpc>
                <a:spcPct val="80000"/>
              </a:lnSpc>
            </a:pPr>
            <a:endParaRPr lang="en-US" sz="2200" i="1">
              <a:latin typeface="Calibri" charset="0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200" i="1">
                <a:latin typeface="Calibri" charset="0"/>
              </a:rPr>
              <a:t>If the competent authorities do not reach an agreement on the single State of residence, that person may not claim any benefit provided by the Convention, except those provided by paragraph 4 of Article 24 (Relief from Double Taxation), Article 25 (Non-Discrimination), and Article 26 (Mutual Agreement Procedure</a:t>
            </a:r>
            <a:r>
              <a:rPr lang="en-US" sz="2200">
                <a:latin typeface="Calibri" charset="0"/>
              </a:rPr>
              <a:t>).</a:t>
            </a:r>
            <a:r>
              <a:rPr lang="en-US" sz="1900" b="1">
                <a:latin typeface="Calibri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b="1">
                <a:latin typeface="Calibri" charset="0"/>
              </a:rPr>
              <a:t>				</a:t>
            </a:r>
            <a:r>
              <a:rPr lang="en-US" sz="1600" b="1">
                <a:latin typeface="Calibri" charset="0"/>
              </a:rPr>
              <a:t>Technical Explanation to Article 4(5) of the UK-US Treaty</a:t>
            </a:r>
            <a:endParaRPr lang="en-US" sz="1800" b="1">
              <a:latin typeface="Calibri" charset="0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200">
                <a:latin typeface="Calibri" charset="0"/>
              </a:rPr>
              <a:t> </a:t>
            </a:r>
          </a:p>
        </p:txBody>
      </p:sp>
      <p:sp>
        <p:nvSpPr>
          <p:cNvPr id="61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Residence:  Article 4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25</a:t>
            </a:fld>
            <a:endParaRPr lang="en-US" altLang="en-US" dirty="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000" dirty="0">
                <a:ea typeface="+mn-ea"/>
                <a:cs typeface="+mn-cs"/>
              </a:rPr>
              <a:t>Tax Treatment of Partnerships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" charset="2"/>
              <a:buChar char="Ø"/>
              <a:defRPr/>
            </a:pPr>
            <a:r>
              <a:rPr lang="en-US" sz="2600" dirty="0">
                <a:ea typeface="+mn-ea"/>
              </a:rPr>
              <a:t>Taxed as separate entity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dirty="0">
                <a:ea typeface="+mn-ea"/>
              </a:rPr>
              <a:t>Income subject to corporate tax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dirty="0">
                <a:ea typeface="+mn-ea"/>
              </a:rPr>
              <a:t>Distributions to partners taxed as dividends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" charset="2"/>
              <a:buChar char="Ø"/>
              <a:defRPr/>
            </a:pPr>
            <a:r>
              <a:rPr lang="en-US" sz="2600" dirty="0">
                <a:ea typeface="+mn-ea"/>
              </a:rPr>
              <a:t>Fiscally transparent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dirty="0">
                <a:ea typeface="+mn-ea"/>
              </a:rPr>
              <a:t>Partnership not taxed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dirty="0">
                <a:ea typeface="+mn-ea"/>
              </a:rPr>
              <a:t>Each partner subject to tax on share of partnership income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dirty="0">
                <a:ea typeface="+mn-ea"/>
              </a:rPr>
              <a:t>Actual distributions to partners generally not subject to tax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000" dirty="0">
                <a:ea typeface="+mn-ea"/>
                <a:cs typeface="+mn-cs"/>
              </a:rPr>
              <a:t>Examples of Partnerships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" charset="2"/>
              <a:buChar char="Ø"/>
              <a:defRPr/>
            </a:pPr>
            <a:r>
              <a:rPr lang="en-US" sz="2600" dirty="0">
                <a:ea typeface="+mn-ea"/>
              </a:rPr>
              <a:t>US:  GP, LP, LLP, LLC, LLLP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" charset="2"/>
              <a:buChar char="Ø"/>
              <a:defRPr/>
            </a:pPr>
            <a:r>
              <a:rPr lang="en-US" sz="2600" dirty="0">
                <a:ea typeface="+mn-ea"/>
              </a:rPr>
              <a:t>Germany:  GmbH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3000" dirty="0">
              <a:ea typeface="+mn-ea"/>
              <a:cs typeface="+mn-cs"/>
            </a:endParaRP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200" dirty="0">
              <a:ea typeface="+mn-ea"/>
            </a:endParaRPr>
          </a:p>
        </p:txBody>
      </p:sp>
      <p:sp>
        <p:nvSpPr>
          <p:cNvPr id="62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Partnerships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26</a:t>
            </a:fld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>
                <a:latin typeface="Calibri" charset="0"/>
              </a:rPr>
              <a:t> </a:t>
            </a:r>
          </a:p>
        </p:txBody>
      </p:sp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Partnerships</a:t>
            </a:r>
          </a:p>
        </p:txBody>
      </p:sp>
      <p:sp>
        <p:nvSpPr>
          <p:cNvPr id="4" name="Isosceles Triangle 3"/>
          <p:cNvSpPr>
            <a:spLocks noChangeArrowheads="1"/>
          </p:cNvSpPr>
          <p:nvPr/>
        </p:nvSpPr>
        <p:spPr bwMode="auto">
          <a:xfrm flipV="1">
            <a:off x="3657600" y="3276600"/>
            <a:ext cx="2133600" cy="1066800"/>
          </a:xfrm>
          <a:prstGeom prst="triangle">
            <a:avLst>
              <a:gd name="adj" fmla="val 50000"/>
            </a:avLst>
          </a:prstGeom>
          <a:solidFill>
            <a:srgbClr val="3366FF"/>
          </a:solidFill>
          <a:ln w="9525">
            <a:solidFill>
              <a:srgbClr val="CCFFCC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63494" name="Straight Connector 5"/>
          <p:cNvCxnSpPr>
            <a:cxnSpLocks noChangeShapeType="1"/>
          </p:cNvCxnSpPr>
          <p:nvPr/>
        </p:nvCxnSpPr>
        <p:spPr bwMode="auto">
          <a:xfrm>
            <a:off x="1981200" y="4648200"/>
            <a:ext cx="5791200" cy="158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3495" name="TextBox 6"/>
          <p:cNvSpPr txBox="1">
            <a:spLocks noChangeArrowheads="1"/>
          </p:cNvSpPr>
          <p:nvPr/>
        </p:nvSpPr>
        <p:spPr bwMode="auto">
          <a:xfrm>
            <a:off x="2057400" y="4724400"/>
            <a:ext cx="1676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Calibri" charset="0"/>
              </a:rPr>
              <a:t>Country S</a:t>
            </a:r>
          </a:p>
        </p:txBody>
      </p:sp>
      <p:cxnSp>
        <p:nvCxnSpPr>
          <p:cNvPr id="63496" name="Straight Arrow Connector 8"/>
          <p:cNvCxnSpPr>
            <a:cxnSpLocks noChangeShapeType="1"/>
          </p:cNvCxnSpPr>
          <p:nvPr/>
        </p:nvCxnSpPr>
        <p:spPr bwMode="auto">
          <a:xfrm rot="5400000" flipH="1" flipV="1">
            <a:off x="4267994" y="4876006"/>
            <a:ext cx="914400" cy="15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3497" name="TextBox 10"/>
          <p:cNvSpPr txBox="1">
            <a:spLocks noChangeArrowheads="1"/>
          </p:cNvSpPr>
          <p:nvPr/>
        </p:nvSpPr>
        <p:spPr bwMode="auto">
          <a:xfrm>
            <a:off x="4800600" y="4876800"/>
            <a:ext cx="182245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latin typeface="Calibri" charset="0"/>
              </a:rPr>
              <a:t>Interest Payment</a:t>
            </a:r>
          </a:p>
        </p:txBody>
      </p:sp>
      <p:cxnSp>
        <p:nvCxnSpPr>
          <p:cNvPr id="63498" name="Straight Connector 12"/>
          <p:cNvCxnSpPr>
            <a:cxnSpLocks noChangeShapeType="1"/>
          </p:cNvCxnSpPr>
          <p:nvPr/>
        </p:nvCxnSpPr>
        <p:spPr bwMode="auto">
          <a:xfrm rot="16200000" flipV="1">
            <a:off x="3505200" y="2438400"/>
            <a:ext cx="11430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3499" name="Straight Connector 18"/>
          <p:cNvCxnSpPr>
            <a:cxnSpLocks noChangeShapeType="1"/>
          </p:cNvCxnSpPr>
          <p:nvPr/>
        </p:nvCxnSpPr>
        <p:spPr bwMode="auto">
          <a:xfrm rot="5400000" flipH="1" flipV="1">
            <a:off x="4800600" y="2438400"/>
            <a:ext cx="12192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3500" name="TextBox 20"/>
          <p:cNvSpPr txBox="1">
            <a:spLocks noChangeArrowheads="1"/>
          </p:cNvSpPr>
          <p:nvPr/>
        </p:nvSpPr>
        <p:spPr bwMode="auto">
          <a:xfrm>
            <a:off x="3581400" y="1676400"/>
            <a:ext cx="349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Calibri" charset="0"/>
              </a:rPr>
              <a:t>P</a:t>
            </a:r>
          </a:p>
        </p:txBody>
      </p:sp>
      <p:sp>
        <p:nvSpPr>
          <p:cNvPr id="63501" name="TextBox 21"/>
          <p:cNvSpPr txBox="1">
            <a:spLocks noChangeArrowheads="1"/>
          </p:cNvSpPr>
          <p:nvPr/>
        </p:nvSpPr>
        <p:spPr bwMode="auto">
          <a:xfrm>
            <a:off x="5486400" y="1600200"/>
            <a:ext cx="349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Calibri" charset="0"/>
              </a:rPr>
              <a:t>P</a:t>
            </a:r>
          </a:p>
        </p:txBody>
      </p:sp>
      <p:sp>
        <p:nvSpPr>
          <p:cNvPr id="63502" name="TextBox 22"/>
          <p:cNvSpPr txBox="1">
            <a:spLocks noChangeArrowheads="1"/>
          </p:cNvSpPr>
          <p:nvPr/>
        </p:nvSpPr>
        <p:spPr bwMode="auto">
          <a:xfrm>
            <a:off x="4267200" y="3352800"/>
            <a:ext cx="933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Calibri" charset="0"/>
              </a:rPr>
              <a:t>PSHIP</a:t>
            </a:r>
          </a:p>
        </p:txBody>
      </p:sp>
      <p:cxnSp>
        <p:nvCxnSpPr>
          <p:cNvPr id="63503" name="Straight Connector 14"/>
          <p:cNvCxnSpPr>
            <a:cxnSpLocks noChangeShapeType="1"/>
          </p:cNvCxnSpPr>
          <p:nvPr/>
        </p:nvCxnSpPr>
        <p:spPr bwMode="auto">
          <a:xfrm>
            <a:off x="2362200" y="2590800"/>
            <a:ext cx="4876800" cy="1588"/>
          </a:xfrm>
          <a:prstGeom prst="line">
            <a:avLst/>
          </a:prstGeom>
          <a:noFill/>
          <a:ln w="9525">
            <a:solidFill>
              <a:schemeClr val="accent1"/>
            </a:solidFill>
            <a:prstDash val="dash"/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3504" name="TextBox 15"/>
          <p:cNvSpPr txBox="1">
            <a:spLocks noChangeArrowheads="1"/>
          </p:cNvSpPr>
          <p:nvPr/>
        </p:nvSpPr>
        <p:spPr bwMode="auto">
          <a:xfrm>
            <a:off x="1828800" y="2209800"/>
            <a:ext cx="1676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Calibri" charset="0"/>
              </a:rPr>
              <a:t>Country R</a:t>
            </a:r>
          </a:p>
        </p:txBody>
      </p:sp>
      <p:sp>
        <p:nvSpPr>
          <p:cNvPr id="63505" name="TextBox 16"/>
          <p:cNvSpPr txBox="1">
            <a:spLocks noChangeArrowheads="1"/>
          </p:cNvSpPr>
          <p:nvPr/>
        </p:nvSpPr>
        <p:spPr bwMode="auto">
          <a:xfrm>
            <a:off x="1600200" y="3505200"/>
            <a:ext cx="1676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Calibri" charset="0"/>
              </a:rPr>
              <a:t>Country R, S, or Z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27</a:t>
            </a:fld>
            <a:endParaRPr lang="en-US" altLang="en-US" dirty="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06" name="Rectangle 38"/>
          <p:cNvSpPr>
            <a:spLocks noGrp="1" noChangeArrowheads="1"/>
          </p:cNvSpPr>
          <p:nvPr>
            <p:ph idx="1"/>
          </p:nvPr>
        </p:nvSpPr>
        <p:spPr>
          <a:ln>
            <a:prstDash val="solid"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ln w="6350" cmpd="sng">
                  <a:solidFill>
                    <a:srgbClr val="000000"/>
                  </a:solidFill>
                </a:ln>
                <a:latin typeface="Calibri" charset="0"/>
              </a:rPr>
              <a:t> </a:t>
            </a:r>
          </a:p>
        </p:txBody>
      </p:sp>
      <p:sp>
        <p:nvSpPr>
          <p:cNvPr id="72705" name="Rectangle 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Hybrid Tax Planning</a:t>
            </a:r>
          </a:p>
        </p:txBody>
      </p:sp>
      <p:sp>
        <p:nvSpPr>
          <p:cNvPr id="72709" name="AutoShape 17"/>
          <p:cNvSpPr>
            <a:spLocks noChangeArrowheads="1"/>
          </p:cNvSpPr>
          <p:nvPr/>
        </p:nvSpPr>
        <p:spPr bwMode="auto">
          <a:xfrm>
            <a:off x="3886200" y="1946275"/>
            <a:ext cx="914400" cy="609600"/>
          </a:xfrm>
          <a:prstGeom prst="flowChartProcess">
            <a:avLst/>
          </a:prstGeom>
          <a:solidFill>
            <a:srgbClr val="EDFBD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 charset="0"/>
              </a:rPr>
              <a:t>US Corp</a:t>
            </a:r>
          </a:p>
        </p:txBody>
      </p:sp>
      <p:sp>
        <p:nvSpPr>
          <p:cNvPr id="72710" name="AutoShape 18"/>
          <p:cNvSpPr>
            <a:spLocks noChangeArrowheads="1"/>
          </p:cNvSpPr>
          <p:nvPr/>
        </p:nvSpPr>
        <p:spPr bwMode="auto">
          <a:xfrm>
            <a:off x="3865880" y="3259454"/>
            <a:ext cx="934720" cy="609600"/>
          </a:xfrm>
          <a:prstGeom prst="flowChartProcess">
            <a:avLst/>
          </a:prstGeom>
          <a:solidFill>
            <a:srgbClr val="EDFBD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 charset="0"/>
              </a:rPr>
              <a:t>Irish Co</a:t>
            </a:r>
          </a:p>
        </p:txBody>
      </p:sp>
      <p:cxnSp>
        <p:nvCxnSpPr>
          <p:cNvPr id="72712" name="AutoShape 20"/>
          <p:cNvCxnSpPr>
            <a:cxnSpLocks noChangeShapeType="1"/>
            <a:stCxn id="72709" idx="2"/>
            <a:endCxn id="72710" idx="0"/>
          </p:cNvCxnSpPr>
          <p:nvPr/>
        </p:nvCxnSpPr>
        <p:spPr bwMode="auto">
          <a:xfrm flipH="1">
            <a:off x="4333240" y="2555875"/>
            <a:ext cx="10160" cy="70357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2716" name="Line 26"/>
          <p:cNvSpPr>
            <a:spLocks noChangeShapeType="1"/>
          </p:cNvSpPr>
          <p:nvPr/>
        </p:nvSpPr>
        <p:spPr bwMode="auto">
          <a:xfrm flipH="1">
            <a:off x="4333240" y="3869054"/>
            <a:ext cx="10161" cy="931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2" name="AutoShape 33"/>
          <p:cNvSpPr>
            <a:spLocks noChangeArrowheads="1"/>
          </p:cNvSpPr>
          <p:nvPr/>
        </p:nvSpPr>
        <p:spPr bwMode="auto">
          <a:xfrm>
            <a:off x="3873500" y="4592320"/>
            <a:ext cx="919480" cy="609600"/>
          </a:xfrm>
          <a:prstGeom prst="flowChartProcess">
            <a:avLst/>
          </a:prstGeom>
          <a:solidFill>
            <a:srgbClr val="EDFBD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 charset="0"/>
              </a:rPr>
              <a:t>Germ</a:t>
            </a:r>
          </a:p>
        </p:txBody>
      </p:sp>
      <p:cxnSp>
        <p:nvCxnSpPr>
          <p:cNvPr id="28" name="Straight Connector 27"/>
          <p:cNvCxnSpPr>
            <a:stCxn id="72722" idx="0"/>
          </p:cNvCxnSpPr>
          <p:nvPr/>
        </p:nvCxnSpPr>
        <p:spPr>
          <a:xfrm flipH="1">
            <a:off x="3886200" y="4592320"/>
            <a:ext cx="447040" cy="60960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2722" idx="0"/>
          </p:cNvCxnSpPr>
          <p:nvPr/>
        </p:nvCxnSpPr>
        <p:spPr>
          <a:xfrm>
            <a:off x="4333240" y="4592320"/>
            <a:ext cx="459740" cy="609600"/>
          </a:xfrm>
          <a:prstGeom prst="line">
            <a:avLst/>
          </a:prstGeom>
          <a:ln w="63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505200" y="3505200"/>
            <a:ext cx="0" cy="1447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5181600" y="3657600"/>
            <a:ext cx="0" cy="129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164475" y="3962400"/>
            <a:ext cx="980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License</a:t>
            </a:r>
          </a:p>
          <a:p>
            <a:r>
              <a:rPr lang="en-US" dirty="0"/>
              <a:t>of IP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486400" y="4006612"/>
            <a:ext cx="95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Royalty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28</a:t>
            </a:fld>
            <a:endParaRPr lang="en-US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06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Is a partnership entitled to treaty benefits?</a:t>
            </a:r>
          </a:p>
          <a:p>
            <a:pPr eaLnBrk="1" hangingPunct="1"/>
            <a:r>
              <a:rPr lang="en-US" dirty="0">
                <a:latin typeface="Calibri" charset="0"/>
              </a:rPr>
              <a:t>Are the partners entitled to treaty benefits?</a:t>
            </a:r>
          </a:p>
          <a:p>
            <a:pPr eaLnBrk="1" hangingPunct="1"/>
            <a:r>
              <a:rPr lang="en-US" dirty="0">
                <a:latin typeface="Calibri" charset="0"/>
              </a:rPr>
              <a:t>How are hybrid entities to be treated?  </a:t>
            </a:r>
            <a:r>
              <a:rPr lang="en-US" i="1" dirty="0">
                <a:latin typeface="Calibri" charset="0"/>
              </a:rPr>
              <a:t>See </a:t>
            </a:r>
            <a:r>
              <a:rPr lang="en-US" dirty="0">
                <a:latin typeface="Calibri" charset="0"/>
              </a:rPr>
              <a:t>§ 894(c) (to be covered in Ch. 7).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Hybrid entity:</a:t>
            </a:r>
          </a:p>
          <a:p>
            <a:pPr lvl="2" eaLnBrk="1" hangingPunct="1"/>
            <a:r>
              <a:rPr lang="en-US" dirty="0">
                <a:latin typeface="Calibri" charset="0"/>
              </a:rPr>
              <a:t>An entity that is treated as a pass-through entity by one country and a separate taxable entity by another country.</a:t>
            </a:r>
          </a:p>
        </p:txBody>
      </p:sp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Partnerships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29</a:t>
            </a:fld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 eaLnBrk="1" hangingPunct="1">
              <a:lnSpc>
                <a:spcPct val="60000"/>
              </a:lnSpc>
              <a:buFontTx/>
              <a:buNone/>
              <a:defRPr/>
            </a:pPr>
            <a:endParaRPr lang="en-US" sz="2200" b="1" u="sng" dirty="0">
              <a:latin typeface="Calibri" charset="0"/>
              <a:cs typeface="+mn-cs"/>
            </a:endParaRPr>
          </a:p>
          <a:p>
            <a:pPr eaLnBrk="1" hangingPunct="1">
              <a:defRPr/>
            </a:pPr>
            <a:r>
              <a:rPr lang="en-US" sz="2000" dirty="0">
                <a:latin typeface="Calibri" charset="0"/>
                <a:cs typeface="+mn-cs"/>
              </a:rPr>
              <a:t>Citizens and resident aliens taxed on residence basis, regardless of actual residence (</a:t>
            </a:r>
            <a:r>
              <a:rPr lang="en-US" sz="2000" i="1" dirty="0">
                <a:latin typeface="Calibri" charset="0"/>
                <a:cs typeface="+mn-cs"/>
              </a:rPr>
              <a:t>Cook v. </a:t>
            </a:r>
            <a:r>
              <a:rPr lang="en-US" sz="2000" i="1" dirty="0" err="1">
                <a:latin typeface="Calibri" charset="0"/>
                <a:cs typeface="+mn-cs"/>
              </a:rPr>
              <a:t>Tait</a:t>
            </a:r>
            <a:r>
              <a:rPr lang="en-US" sz="2000" dirty="0">
                <a:latin typeface="Calibri" charset="0"/>
                <a:cs typeface="+mn-cs"/>
              </a:rPr>
              <a:t>) or additional nationalities (Rev. Rul. 75-82).  Reg. § 1.1-1(b).</a:t>
            </a:r>
          </a:p>
          <a:p>
            <a:pPr eaLnBrk="1" hangingPunct="1">
              <a:defRPr/>
            </a:pPr>
            <a:endParaRPr lang="en-US" sz="2000" dirty="0">
              <a:latin typeface="Calibri" charset="0"/>
              <a:cs typeface="+mn-cs"/>
            </a:endParaRPr>
          </a:p>
          <a:p>
            <a:pPr eaLnBrk="1" hangingPunct="1">
              <a:defRPr/>
            </a:pPr>
            <a:r>
              <a:rPr lang="en-US" sz="2000" dirty="0">
                <a:latin typeface="Calibri" charset="0"/>
                <a:cs typeface="+mn-cs"/>
              </a:rPr>
              <a:t>U.S. tax residence determined under §7701(b). Reg. § 1.871-2(c).</a:t>
            </a:r>
          </a:p>
          <a:p>
            <a:pPr eaLnBrk="1" hangingPunct="1">
              <a:defRPr/>
            </a:pPr>
            <a:endParaRPr lang="en-US" sz="2000" dirty="0">
              <a:latin typeface="Calibri" charset="0"/>
              <a:cs typeface="+mn-cs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latin typeface="Calibri" charset="0"/>
              <a:cs typeface="+mn-cs"/>
            </a:endParaRPr>
          </a:p>
          <a:p>
            <a:pPr eaLnBrk="1" hangingPunct="1">
              <a:defRPr/>
            </a:pPr>
            <a:r>
              <a:rPr lang="en-US" sz="2000" dirty="0">
                <a:latin typeface="Calibri" charset="0"/>
                <a:cs typeface="+mn-cs"/>
              </a:rPr>
              <a:t>U.S. citizenship determined under immigration and nationalization laws.  Reg. § 1.1-1(c).</a:t>
            </a:r>
          </a:p>
          <a:p>
            <a:pPr eaLnBrk="1" hangingPunct="1">
              <a:defRPr/>
            </a:pPr>
            <a:endParaRPr lang="en-US" sz="2400" dirty="0">
              <a:latin typeface="Calibri" charset="0"/>
              <a:cs typeface="+mn-cs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000" dirty="0">
                <a:ea typeface="+mj-ea"/>
                <a:cs typeface="+mj-cs"/>
              </a:rPr>
              <a:t>U.S. Citizens and Resident Aliens:  Residence Basis Taxation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 eaLnBrk="1" hangingPunct="1">
              <a:buFont typeface="Arial" charset="0"/>
              <a:buNone/>
              <a:defRPr/>
            </a:pPr>
            <a:r>
              <a:rPr lang="en-US" sz="1600" i="1" dirty="0">
                <a:latin typeface="Calibri" charset="0"/>
                <a:cs typeface="+mn-cs"/>
              </a:rPr>
              <a:t>An item of income, profit or gain derived through a person that is fiscally transparent under the laws of either Contracting State shall be considered to be derived by a resident of a Contracting State to the extent that the item is treated for the purposes of the taxation law of such Contracting State as the income, profit or gain of a resident. </a:t>
            </a:r>
          </a:p>
          <a:p>
            <a:pPr algn="ctr" eaLnBrk="1" hangingPunct="1">
              <a:buFont typeface="Arial" charset="0"/>
              <a:buNone/>
              <a:defRPr/>
            </a:pPr>
            <a:r>
              <a:rPr lang="en-US" sz="1600" b="1" dirty="0">
                <a:latin typeface="Calibri" charset="0"/>
                <a:cs typeface="+mn-cs"/>
              </a:rPr>
              <a:t>Art. 1(8) of the US-UK Treaty</a:t>
            </a:r>
            <a:endParaRPr lang="en-US" sz="1600" b="1" i="1" dirty="0">
              <a:latin typeface="Calibri" charset="0"/>
              <a:cs typeface="+mn-cs"/>
            </a:endParaRPr>
          </a:p>
          <a:p>
            <a:pPr eaLnBrk="1" hangingPunct="1">
              <a:buFont typeface="Arial" charset="0"/>
              <a:buNone/>
              <a:defRPr/>
            </a:pPr>
            <a:endParaRPr lang="en-US" sz="1800" dirty="0">
              <a:latin typeface="Calibri" charset="0"/>
              <a:cs typeface="+mn-cs"/>
            </a:endParaRPr>
          </a:p>
          <a:p>
            <a:pPr eaLnBrk="1" hangingPunct="1">
              <a:defRPr/>
            </a:pPr>
            <a:r>
              <a:rPr lang="en-US" sz="2400" dirty="0">
                <a:latin typeface="Calibri" charset="0"/>
                <a:cs typeface="+mn-cs"/>
              </a:rPr>
              <a:t>A is a US citizen and resident who owns an interest in entity E, which receives interest from UK sources.</a:t>
            </a:r>
          </a:p>
          <a:p>
            <a:pPr lvl="1" eaLnBrk="1" hangingPunct="1">
              <a:defRPr/>
            </a:pPr>
            <a:r>
              <a:rPr lang="en-US" sz="2000" dirty="0">
                <a:latin typeface="Calibri" charset="0"/>
              </a:rPr>
              <a:t>E is a UK entity treated as fiscally transparent under US and UK laws.</a:t>
            </a:r>
          </a:p>
          <a:p>
            <a:pPr lvl="1" eaLnBrk="1" hangingPunct="1">
              <a:defRPr/>
            </a:pPr>
            <a:r>
              <a:rPr lang="en-US" sz="2000" dirty="0">
                <a:latin typeface="Calibri" charset="0"/>
              </a:rPr>
              <a:t>E is a US entity treated as fiscally transparent under US and UK laws.</a:t>
            </a:r>
          </a:p>
          <a:p>
            <a:pPr lvl="1" eaLnBrk="1" hangingPunct="1">
              <a:defRPr/>
            </a:pPr>
            <a:r>
              <a:rPr lang="en-US" sz="2000" dirty="0">
                <a:latin typeface="Calibri" charset="0"/>
              </a:rPr>
              <a:t>E is a US entity treated as a corporation under US law and fiscally transparent under UK law (domestic reverse hybrid).</a:t>
            </a:r>
          </a:p>
          <a:p>
            <a:pPr lvl="1" eaLnBrk="1" hangingPunct="1">
              <a:defRPr/>
            </a:pPr>
            <a:r>
              <a:rPr lang="en-US" sz="2000" dirty="0">
                <a:latin typeface="Calibri" charset="0"/>
              </a:rPr>
              <a:t>E is a US entity treated as fiscally transparent under US law and a corporation under UK law (hybrid).</a:t>
            </a:r>
          </a:p>
          <a:p>
            <a:pPr eaLnBrk="1" hangingPunct="1">
              <a:defRPr/>
            </a:pPr>
            <a:r>
              <a:rPr lang="en-US" sz="2400" dirty="0">
                <a:latin typeface="Calibri" charset="0"/>
                <a:cs typeface="+mn-cs"/>
              </a:rPr>
              <a:t>Please read (and re-read slowly) the Tech. Explanation to Art. 1(8)</a:t>
            </a:r>
          </a:p>
        </p:txBody>
      </p:sp>
      <p:sp>
        <p:nvSpPr>
          <p:cNvPr id="655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Partnerships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30</a:t>
            </a:fld>
            <a:endParaRPr lang="en-US" alt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553701"/>
              </p:ext>
            </p:extLst>
          </p:nvPr>
        </p:nvGraphicFramePr>
        <p:xfrm>
          <a:off x="533400" y="535781"/>
          <a:ext cx="84582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506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err="1">
                <a:ea typeface="+mj-ea"/>
                <a:cs typeface="+mj-cs"/>
              </a:rPr>
              <a:t>Treaty</a:t>
            </a:r>
            <a:r>
              <a:rPr lang="pt-BR" dirty="0">
                <a:ea typeface="+mj-ea"/>
                <a:cs typeface="+mj-cs"/>
              </a:rPr>
              <a:t> Residence </a:t>
            </a:r>
            <a:r>
              <a:rPr lang="pt-BR" dirty="0" err="1">
                <a:ea typeface="+mj-ea"/>
                <a:cs typeface="+mj-cs"/>
              </a:rPr>
              <a:t>of</a:t>
            </a:r>
            <a:r>
              <a:rPr lang="pt-BR" dirty="0">
                <a:ea typeface="+mj-ea"/>
                <a:cs typeface="+mj-cs"/>
              </a:rPr>
              <a:t> </a:t>
            </a:r>
            <a:r>
              <a:rPr lang="pt-BR" dirty="0" err="1">
                <a:ea typeface="+mj-ea"/>
                <a:cs typeface="+mj-cs"/>
              </a:rPr>
              <a:t>Corporations</a:t>
            </a:r>
            <a:r>
              <a:rPr lang="pt-BR" dirty="0">
                <a:ea typeface="+mj-ea"/>
                <a:cs typeface="+mj-cs"/>
              </a:rPr>
              <a:t>: Rev. </a:t>
            </a:r>
            <a:r>
              <a:rPr lang="pt-BR" dirty="0" err="1">
                <a:ea typeface="+mj-ea"/>
                <a:cs typeface="+mj-cs"/>
              </a:rPr>
              <a:t>Rul</a:t>
            </a:r>
            <a:r>
              <a:rPr lang="pt-BR" dirty="0">
                <a:ea typeface="+mj-ea"/>
                <a:cs typeface="+mj-cs"/>
              </a:rPr>
              <a:t>. 2004-76</a:t>
            </a:r>
          </a:p>
        </p:txBody>
      </p:sp>
      <p:cxnSp>
        <p:nvCxnSpPr>
          <p:cNvPr id="8" name="Conector de seta reta 7"/>
          <p:cNvCxnSpPr>
            <a:cxnSpLocks noChangeShapeType="1"/>
          </p:cNvCxnSpPr>
          <p:nvPr/>
        </p:nvCxnSpPr>
        <p:spPr bwMode="auto">
          <a:xfrm>
            <a:off x="1000125" y="3714750"/>
            <a:ext cx="2571750" cy="158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arrow" w="med" len="med"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" name="CaixaDeTexto 8"/>
          <p:cNvSpPr txBox="1"/>
          <p:nvPr/>
        </p:nvSpPr>
        <p:spPr>
          <a:xfrm>
            <a:off x="928688" y="3243263"/>
            <a:ext cx="2571750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>
                <a:latin typeface="+mj-lt"/>
                <a:ea typeface="+mn-ea"/>
                <a:cs typeface="+mn-cs"/>
              </a:rPr>
              <a:t>US Source Income</a:t>
            </a:r>
          </a:p>
        </p:txBody>
      </p:sp>
      <p:sp>
        <p:nvSpPr>
          <p:cNvPr id="66567" name="CaixaDeTexto 10"/>
          <p:cNvSpPr txBox="1">
            <a:spLocks noChangeArrowheads="1"/>
          </p:cNvSpPr>
          <p:nvPr/>
        </p:nvSpPr>
        <p:spPr bwMode="auto">
          <a:xfrm>
            <a:off x="5713413" y="3214688"/>
            <a:ext cx="319831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2190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2190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2190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2190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2190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219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219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219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219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2000" b="1" dirty="0" err="1">
                <a:latin typeface="Verdana" charset="0"/>
              </a:rPr>
              <a:t>Formed</a:t>
            </a:r>
            <a:r>
              <a:rPr lang="pt-BR" sz="2000" b="1" dirty="0">
                <a:latin typeface="Verdana" charset="0"/>
                <a:sym typeface="Wingdings" charset="0"/>
              </a:rPr>
              <a:t> in </a:t>
            </a:r>
            <a:r>
              <a:rPr lang="pt-BR" sz="2000" b="1" dirty="0">
                <a:latin typeface="Verdana" charset="0"/>
              </a:rPr>
              <a:t>Country </a:t>
            </a:r>
            <a:r>
              <a:rPr lang="pt-BR" sz="2000" b="1" dirty="0" err="1">
                <a:latin typeface="Verdana" charset="0"/>
              </a:rPr>
              <a:t>X</a:t>
            </a:r>
            <a:endParaRPr lang="pt-BR" sz="2000" b="1" dirty="0">
              <a:latin typeface="Verdana" charset="0"/>
            </a:endParaRPr>
          </a:p>
          <a:p>
            <a:pPr eaLnBrk="1" hangingPunct="1"/>
            <a:r>
              <a:rPr lang="pt-BR" sz="2000" b="1" dirty="0">
                <a:latin typeface="Verdana" charset="0"/>
              </a:rPr>
              <a:t>M&amp;C</a:t>
            </a:r>
            <a:r>
              <a:rPr lang="pt-BR" sz="2000" b="1" dirty="0">
                <a:latin typeface="Verdana" charset="0"/>
                <a:sym typeface="Wingdings" charset="0"/>
              </a:rPr>
              <a:t> in </a:t>
            </a:r>
            <a:r>
              <a:rPr lang="pt-BR" sz="2000" b="1" dirty="0">
                <a:latin typeface="Verdana" charset="0"/>
              </a:rPr>
              <a:t>Country </a:t>
            </a:r>
            <a:r>
              <a:rPr lang="pt-BR" sz="2000" b="1" dirty="0" err="1">
                <a:latin typeface="Verdana" charset="0"/>
              </a:rPr>
              <a:t>Y</a:t>
            </a:r>
            <a:endParaRPr lang="pt-BR" sz="2000" b="1" dirty="0">
              <a:latin typeface="Verdana" charset="0"/>
            </a:endParaRPr>
          </a:p>
        </p:txBody>
      </p:sp>
      <p:sp>
        <p:nvSpPr>
          <p:cNvPr id="66568" name="CaixaDeTexto 11"/>
          <p:cNvSpPr txBox="1">
            <a:spLocks noChangeArrowheads="1"/>
          </p:cNvSpPr>
          <p:nvPr/>
        </p:nvSpPr>
        <p:spPr bwMode="auto">
          <a:xfrm>
            <a:off x="3200400" y="4468813"/>
            <a:ext cx="378353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2190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2190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2190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2190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2190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219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219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219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219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1800" b="1" dirty="0" err="1">
                <a:latin typeface="Verdana" charset="0"/>
              </a:rPr>
              <a:t>Under</a:t>
            </a:r>
            <a:r>
              <a:rPr lang="pt-BR" sz="1800" b="1" dirty="0">
                <a:latin typeface="Verdana" charset="0"/>
              </a:rPr>
              <a:t> X-Y </a:t>
            </a:r>
            <a:r>
              <a:rPr lang="pt-BR" sz="1800" b="1" dirty="0" err="1">
                <a:latin typeface="Verdana" charset="0"/>
              </a:rPr>
              <a:t>Treaty</a:t>
            </a:r>
            <a:r>
              <a:rPr lang="pt-BR" sz="1800" b="1" dirty="0">
                <a:latin typeface="Verdana" charset="0"/>
              </a:rPr>
              <a:t>, A </a:t>
            </a:r>
            <a:r>
              <a:rPr lang="pt-BR" sz="1800" b="1" dirty="0" err="1">
                <a:latin typeface="Verdana" charset="0"/>
              </a:rPr>
              <a:t>treated</a:t>
            </a:r>
            <a:endParaRPr lang="pt-BR" sz="1800" b="1" dirty="0">
              <a:latin typeface="Verdana" charset="0"/>
            </a:endParaRPr>
          </a:p>
          <a:p>
            <a:pPr eaLnBrk="1" hangingPunct="1"/>
            <a:r>
              <a:rPr lang="pt-BR" sz="1800" b="1" dirty="0">
                <a:latin typeface="Verdana" charset="0"/>
                <a:sym typeface="Wingdings" charset="0"/>
              </a:rPr>
              <a:t>as </a:t>
            </a:r>
            <a:r>
              <a:rPr lang="pt-BR" sz="1800" b="1" dirty="0">
                <a:latin typeface="Verdana" charset="0"/>
              </a:rPr>
              <a:t>Country </a:t>
            </a:r>
            <a:r>
              <a:rPr lang="pt-BR" sz="1800" b="1" dirty="0" err="1">
                <a:latin typeface="Verdana" charset="0"/>
              </a:rPr>
              <a:t>Y</a:t>
            </a:r>
            <a:r>
              <a:rPr lang="pt-BR" sz="1800" b="1" dirty="0">
                <a:latin typeface="Verdana" charset="0"/>
              </a:rPr>
              <a:t> </a:t>
            </a:r>
            <a:r>
              <a:rPr lang="pt-BR" sz="1800" b="1" dirty="0" err="1">
                <a:latin typeface="Verdana" charset="0"/>
              </a:rPr>
              <a:t>resident</a:t>
            </a:r>
            <a:endParaRPr lang="pt-BR" sz="1800" b="1" dirty="0">
              <a:latin typeface="Verdana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810000" y="2819400"/>
            <a:ext cx="1762125" cy="1466850"/>
          </a:xfrm>
          <a:prstGeom prst="rect">
            <a:avLst/>
          </a:prstGeom>
          <a:solidFill>
            <a:srgbClr val="FBDC6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latin typeface="+mj-lt"/>
                <a:ea typeface="+mn-ea"/>
                <a:cs typeface="+mn-cs"/>
              </a:rPr>
              <a:t>A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31</a:t>
            </a:fld>
            <a:endParaRPr lang="en-US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b="1" u="sng" dirty="0">
                <a:latin typeface="Calibri" charset="0"/>
              </a:rPr>
              <a:t>Trust</a:t>
            </a:r>
            <a:r>
              <a:rPr lang="en-US" sz="2000" dirty="0">
                <a:latin typeface="Calibri" charset="0"/>
              </a:rPr>
              <a:t>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 charset="0"/>
              </a:rPr>
              <a:t>U.S. person if: (1) U.S. court able to supervise trust administration; </a:t>
            </a:r>
            <a:r>
              <a:rPr lang="en-US" sz="1800" u="sng" dirty="0">
                <a:latin typeface="Calibri" charset="0"/>
              </a:rPr>
              <a:t>and</a:t>
            </a:r>
            <a:r>
              <a:rPr lang="en-US" sz="1800" dirty="0">
                <a:latin typeface="Calibri" charset="0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 charset="0"/>
              </a:rPr>
              <a:t>(2) one or more U.S. persons control all substantial decisions of trust (§7701(a)(30)(E)).  </a:t>
            </a:r>
            <a:r>
              <a:rPr lang="en-US" sz="1800" i="1" dirty="0">
                <a:latin typeface="Calibri" charset="0"/>
              </a:rPr>
              <a:t>See</a:t>
            </a:r>
            <a:r>
              <a:rPr lang="en-US" sz="1800" dirty="0">
                <a:latin typeface="Calibri" charset="0"/>
              </a:rPr>
              <a:t> Reg. § 301.7701-7.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u="sng" dirty="0">
                <a:latin typeface="Calibri" charset="0"/>
              </a:rPr>
              <a:t>Estate</a:t>
            </a:r>
            <a:r>
              <a:rPr lang="en-US" sz="2000" dirty="0">
                <a:latin typeface="Calibri" charset="0"/>
              </a:rPr>
              <a:t>  Rev. Rul. 81-112 (factors:  location of assets, decedents, beneficiaries and administrator)</a:t>
            </a:r>
          </a:p>
        </p:txBody>
      </p:sp>
      <p:sp>
        <p:nvSpPr>
          <p:cNvPr id="675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Trusts and Estates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32</a:t>
            </a:fld>
            <a:endParaRPr lang="en-US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u="sng" dirty="0">
                <a:ea typeface="+mn-ea"/>
                <a:cs typeface="+mn-cs"/>
              </a:rPr>
              <a:t>Hybrid</a:t>
            </a:r>
            <a:r>
              <a:rPr lang="en-US" sz="2400" dirty="0">
                <a:ea typeface="+mn-ea"/>
                <a:cs typeface="+mn-cs"/>
              </a:rPr>
              <a:t>:  Entity FC taxes as a corporation, but U.S. taxes as a flow-through (</a:t>
            </a:r>
            <a:r>
              <a:rPr lang="en-US" sz="2400" i="1" dirty="0">
                <a:ea typeface="+mn-ea"/>
                <a:cs typeface="+mn-cs"/>
              </a:rPr>
              <a:t>i.e.,</a:t>
            </a:r>
            <a:r>
              <a:rPr lang="en-US" sz="2400" dirty="0">
                <a:ea typeface="+mn-ea"/>
                <a:cs typeface="+mn-cs"/>
              </a:rPr>
              <a:t> partnership or a branch).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b="1" dirty="0">
                <a:ea typeface="+mn-ea"/>
              </a:rPr>
              <a:t>Hybrid Branch</a:t>
            </a:r>
            <a:r>
              <a:rPr lang="en-US" sz="2000" dirty="0">
                <a:ea typeface="+mn-ea"/>
              </a:rPr>
              <a:t>:  Entity FC taxes as a corporation, but U.S. taxes as a branch.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b="1" dirty="0">
                <a:ea typeface="+mn-ea"/>
              </a:rPr>
              <a:t>Hybrid Partnership</a:t>
            </a:r>
            <a:r>
              <a:rPr lang="en-US" sz="2000" dirty="0">
                <a:ea typeface="+mn-ea"/>
              </a:rPr>
              <a:t>:  Entity FC taxes as a corporation, but as U.S. taxes as a partnership.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sz="2000" dirty="0">
              <a:ea typeface="+mn-ea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u="sng" dirty="0">
                <a:ea typeface="+mn-ea"/>
                <a:cs typeface="+mn-cs"/>
              </a:rPr>
              <a:t>Reverse Hybrid</a:t>
            </a:r>
            <a:r>
              <a:rPr lang="en-US" sz="2400" dirty="0">
                <a:ea typeface="+mn-ea"/>
                <a:cs typeface="+mn-cs"/>
              </a:rPr>
              <a:t>:  Entity that FC taxes as a flow-through, but US treats as a corporation.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dirty="0">
              <a:ea typeface="+mn-ea"/>
              <a:cs typeface="+mn-cs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u="sng" dirty="0">
                <a:ea typeface="+mn-ea"/>
                <a:cs typeface="+mn-cs"/>
              </a:rPr>
              <a:t>To Hybridize</a:t>
            </a:r>
            <a:r>
              <a:rPr lang="en-US" sz="2400" dirty="0">
                <a:ea typeface="+mn-ea"/>
                <a:cs typeface="+mn-cs"/>
              </a:rPr>
              <a:t>: To convert an entity classified as a corporation (or a partnership or a branch) for U.S.  tax purposes by making a CTB election to be taxed as a partnership (or a branch or a corporation).</a:t>
            </a:r>
          </a:p>
        </p:txBody>
      </p:sp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dirty="0">
                <a:latin typeface="Calibri" charset="0"/>
              </a:rPr>
              <a:t>Hybrids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33</a:t>
            </a:fld>
            <a:endParaRPr lang="en-US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>
                <a:latin typeface="Calibri" charset="0"/>
              </a:rPr>
              <a:t> </a:t>
            </a:r>
          </a:p>
        </p:txBody>
      </p:sp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Entities</a:t>
            </a:r>
          </a:p>
        </p:txBody>
      </p:sp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1828800" y="2286000"/>
            <a:ext cx="1371600" cy="609600"/>
          </a:xfrm>
          <a:prstGeom prst="rect">
            <a:avLst/>
          </a:prstGeom>
          <a:solidFill>
            <a:srgbClr val="C6D9F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+mj-lt"/>
                <a:ea typeface="+mn-ea"/>
                <a:cs typeface="+mn-cs"/>
              </a:rPr>
              <a:t>Corp</a:t>
            </a:r>
          </a:p>
        </p:txBody>
      </p:sp>
      <p:sp>
        <p:nvSpPr>
          <p:cNvPr id="137222" name="Rectangle 6"/>
          <p:cNvSpPr>
            <a:spLocks noChangeArrowheads="1"/>
          </p:cNvSpPr>
          <p:nvPr/>
        </p:nvSpPr>
        <p:spPr bwMode="auto">
          <a:xfrm>
            <a:off x="1905000" y="3505200"/>
            <a:ext cx="1295400" cy="609600"/>
          </a:xfrm>
          <a:prstGeom prst="rect">
            <a:avLst/>
          </a:prstGeom>
          <a:solidFill>
            <a:srgbClr val="C6D9F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+mj-lt"/>
                <a:ea typeface="+mn-ea"/>
                <a:cs typeface="+mn-cs"/>
              </a:rPr>
              <a:t>LLC</a:t>
            </a:r>
          </a:p>
        </p:txBody>
      </p:sp>
      <p:sp>
        <p:nvSpPr>
          <p:cNvPr id="137223" name="AutoShape 7"/>
          <p:cNvSpPr>
            <a:spLocks noChangeArrowheads="1"/>
          </p:cNvSpPr>
          <p:nvPr/>
        </p:nvSpPr>
        <p:spPr bwMode="auto">
          <a:xfrm>
            <a:off x="1981200" y="4724400"/>
            <a:ext cx="1219200" cy="914400"/>
          </a:xfrm>
          <a:prstGeom prst="triangle">
            <a:avLst>
              <a:gd name="adj" fmla="val 50000"/>
            </a:avLst>
          </a:prstGeom>
          <a:solidFill>
            <a:srgbClr val="C6D9F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+mj-lt"/>
                <a:ea typeface="+mn-ea"/>
                <a:cs typeface="+mn-cs"/>
              </a:rPr>
              <a:t>GP</a:t>
            </a:r>
          </a:p>
        </p:txBody>
      </p:sp>
      <p:sp>
        <p:nvSpPr>
          <p:cNvPr id="70664" name="Line 8"/>
          <p:cNvSpPr>
            <a:spLocks noChangeShapeType="1"/>
          </p:cNvSpPr>
          <p:nvPr/>
        </p:nvSpPr>
        <p:spPr bwMode="auto">
          <a:xfrm flipH="1">
            <a:off x="1905000" y="35052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5" name="Line 10"/>
          <p:cNvSpPr>
            <a:spLocks noChangeShapeType="1"/>
          </p:cNvSpPr>
          <p:nvPr/>
        </p:nvSpPr>
        <p:spPr bwMode="auto">
          <a:xfrm>
            <a:off x="2590800" y="3505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6" name="Rectangle 11"/>
          <p:cNvSpPr>
            <a:spLocks noChangeArrowheads="1"/>
          </p:cNvSpPr>
          <p:nvPr/>
        </p:nvSpPr>
        <p:spPr bwMode="auto">
          <a:xfrm>
            <a:off x="4343400" y="2286000"/>
            <a:ext cx="9906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charset="0"/>
            </a:endParaRPr>
          </a:p>
        </p:txBody>
      </p:sp>
      <p:sp>
        <p:nvSpPr>
          <p:cNvPr id="137228" name="Oval 12"/>
          <p:cNvSpPr>
            <a:spLocks noChangeArrowheads="1"/>
          </p:cNvSpPr>
          <p:nvPr/>
        </p:nvSpPr>
        <p:spPr bwMode="auto">
          <a:xfrm>
            <a:off x="4343400" y="2286000"/>
            <a:ext cx="990600" cy="762000"/>
          </a:xfrm>
          <a:prstGeom prst="ellipse">
            <a:avLst/>
          </a:prstGeom>
          <a:solidFill>
            <a:srgbClr val="C6D9F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+mj-lt"/>
                <a:ea typeface="+mn-ea"/>
                <a:cs typeface="+mn-cs"/>
              </a:rPr>
              <a:t>DRE</a:t>
            </a:r>
          </a:p>
        </p:txBody>
      </p:sp>
      <p:sp>
        <p:nvSpPr>
          <p:cNvPr id="137229" name="Rectangle 13"/>
          <p:cNvSpPr>
            <a:spLocks noChangeArrowheads="1"/>
          </p:cNvSpPr>
          <p:nvPr/>
        </p:nvSpPr>
        <p:spPr bwMode="auto">
          <a:xfrm>
            <a:off x="4343400" y="3505200"/>
            <a:ext cx="1600200" cy="609600"/>
          </a:xfrm>
          <a:prstGeom prst="rect">
            <a:avLst/>
          </a:prstGeom>
          <a:solidFill>
            <a:srgbClr val="C6D9F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+mj-lt"/>
                <a:ea typeface="+mn-ea"/>
                <a:cs typeface="+mn-cs"/>
              </a:rPr>
              <a:t>Hybrid</a:t>
            </a:r>
          </a:p>
        </p:txBody>
      </p:sp>
      <p:sp>
        <p:nvSpPr>
          <p:cNvPr id="70669" name="Line 14"/>
          <p:cNvSpPr>
            <a:spLocks noChangeShapeType="1"/>
          </p:cNvSpPr>
          <p:nvPr/>
        </p:nvSpPr>
        <p:spPr bwMode="auto">
          <a:xfrm flipH="1">
            <a:off x="4343400" y="35052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0" name="Line 15"/>
          <p:cNvSpPr>
            <a:spLocks noChangeShapeType="1"/>
          </p:cNvSpPr>
          <p:nvPr/>
        </p:nvSpPr>
        <p:spPr bwMode="auto">
          <a:xfrm>
            <a:off x="5105400" y="35052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232" name="Rectangle 16"/>
          <p:cNvSpPr>
            <a:spLocks noChangeArrowheads="1"/>
          </p:cNvSpPr>
          <p:nvPr/>
        </p:nvSpPr>
        <p:spPr bwMode="auto">
          <a:xfrm>
            <a:off x="4343400" y="4800600"/>
            <a:ext cx="1600200" cy="609600"/>
          </a:xfrm>
          <a:prstGeom prst="rect">
            <a:avLst/>
          </a:prstGeom>
          <a:solidFill>
            <a:srgbClr val="C6D9F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+mj-lt"/>
                <a:ea typeface="+mn-ea"/>
                <a:cs typeface="+mn-cs"/>
              </a:rPr>
              <a:t>Reverse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+mj-lt"/>
                <a:ea typeface="+mn-ea"/>
                <a:cs typeface="+mn-cs"/>
              </a:rPr>
              <a:t>Hybrid</a:t>
            </a:r>
          </a:p>
        </p:txBody>
      </p:sp>
      <p:sp>
        <p:nvSpPr>
          <p:cNvPr id="137233" name="Line 17"/>
          <p:cNvSpPr>
            <a:spLocks noChangeShapeType="1"/>
          </p:cNvSpPr>
          <p:nvPr/>
        </p:nvSpPr>
        <p:spPr bwMode="auto">
          <a:xfrm>
            <a:off x="4267200" y="48006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latin typeface="+mj-lt"/>
              <a:ea typeface="+mn-ea"/>
              <a:cs typeface="+mn-cs"/>
            </a:endParaRPr>
          </a:p>
        </p:txBody>
      </p:sp>
      <p:sp>
        <p:nvSpPr>
          <p:cNvPr id="137234" name="Line 18"/>
          <p:cNvSpPr>
            <a:spLocks noChangeShapeType="1"/>
          </p:cNvSpPr>
          <p:nvPr/>
        </p:nvSpPr>
        <p:spPr bwMode="auto">
          <a:xfrm flipH="1">
            <a:off x="5105400" y="48006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latin typeface="+mj-lt"/>
              <a:ea typeface="+mn-ea"/>
              <a:cs typeface="+mn-cs"/>
            </a:endParaRPr>
          </a:p>
        </p:txBody>
      </p:sp>
      <p:sp>
        <p:nvSpPr>
          <p:cNvPr id="137235" name="Rectangle 19"/>
          <p:cNvSpPr>
            <a:spLocks noChangeArrowheads="1"/>
          </p:cNvSpPr>
          <p:nvPr/>
        </p:nvSpPr>
        <p:spPr bwMode="auto">
          <a:xfrm>
            <a:off x="6781800" y="2286000"/>
            <a:ext cx="1371600" cy="609600"/>
          </a:xfrm>
          <a:prstGeom prst="rect">
            <a:avLst/>
          </a:prstGeom>
          <a:solidFill>
            <a:srgbClr val="C6D9F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+mj-lt"/>
                <a:ea typeface="+mn-ea"/>
                <a:cs typeface="+mn-cs"/>
              </a:rPr>
              <a:t>Corp</a:t>
            </a:r>
          </a:p>
        </p:txBody>
      </p:sp>
      <p:sp>
        <p:nvSpPr>
          <p:cNvPr id="70675" name="Line 20"/>
          <p:cNvSpPr>
            <a:spLocks noChangeShapeType="1"/>
          </p:cNvSpPr>
          <p:nvPr/>
        </p:nvSpPr>
        <p:spPr bwMode="auto">
          <a:xfrm>
            <a:off x="7467600" y="2895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237" name="Oval 21"/>
          <p:cNvSpPr>
            <a:spLocks noChangeArrowheads="1"/>
          </p:cNvSpPr>
          <p:nvPr/>
        </p:nvSpPr>
        <p:spPr bwMode="auto">
          <a:xfrm>
            <a:off x="6934200" y="3505200"/>
            <a:ext cx="1066800" cy="990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+mj-lt"/>
                <a:ea typeface="+mn-ea"/>
                <a:cs typeface="+mn-cs"/>
              </a:rPr>
              <a:t>Branch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34</a:t>
            </a:fld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Calibri" charset="0"/>
              </a:rPr>
              <a:t>The importance of residence: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Eligibility for treaty benefits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Resolving double residence basis taxation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Resolving double taxation based on residence and source </a:t>
            </a:r>
          </a:p>
        </p:txBody>
      </p:sp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Residence and Treaties:  Article 4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</p:cSld>
  <p:clrMapOvr>
    <a:masterClrMapping/>
  </p:clrMapOvr>
  <p:transition>
    <p:wipe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Calibri" charset="0"/>
              </a:rPr>
              <a:t>Citizens are generally residents for treaty purposes.  Art. 4(1). </a:t>
            </a:r>
          </a:p>
          <a:p>
            <a:pPr eaLnBrk="1" hangingPunct="1">
              <a:lnSpc>
                <a:spcPct val="80000"/>
              </a:lnSpc>
            </a:pPr>
            <a:endParaRPr lang="en-US" sz="28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 charset="0"/>
              </a:rPr>
              <a:t>Why don’</a:t>
            </a:r>
            <a:r>
              <a:rPr lang="en-US" altLang="ja-JP" sz="2400" dirty="0">
                <a:latin typeface="Calibri" charset="0"/>
              </a:rPr>
              <a:t>t other countries generally allow non-domiciled U.S. citizens treaty benefits?</a:t>
            </a:r>
            <a:r>
              <a:rPr lang="en-US" altLang="ja-JP" sz="1600" dirty="0">
                <a:latin typeface="Calibri" charset="0"/>
              </a:rPr>
              <a:t> 	</a:t>
            </a:r>
          </a:p>
          <a:p>
            <a:pPr marL="342900" lvl="1" indent="-342900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 i="1" dirty="0">
                <a:latin typeface="Calibri" charset="0"/>
              </a:rPr>
              <a:t>	</a:t>
            </a:r>
          </a:p>
          <a:p>
            <a:pPr marL="342900" lvl="1" indent="-342900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 i="1" dirty="0">
                <a:latin typeface="Calibri" charset="0"/>
              </a:rPr>
              <a:t>	</a:t>
            </a:r>
            <a:r>
              <a:rPr lang="en-US" sz="2000" i="1" dirty="0">
                <a:latin typeface="Calibri" charset="0"/>
              </a:rPr>
              <a:t>An individual who is a U.S. citizen or an alien admitted to the U.S. for permanent residence (a </a:t>
            </a:r>
            <a:r>
              <a:rPr lang="ja-JP" altLang="en-US" sz="2000" i="1" dirty="0">
                <a:latin typeface="Calibri" charset="0"/>
              </a:rPr>
              <a:t>“</a:t>
            </a:r>
            <a:r>
              <a:rPr lang="en-US" altLang="ja-JP" sz="2000" i="1" dirty="0">
                <a:latin typeface="Calibri" charset="0"/>
              </a:rPr>
              <a:t>green card</a:t>
            </a:r>
            <a:r>
              <a:rPr lang="ja-JP" altLang="en-US" sz="2000" i="1" dirty="0">
                <a:latin typeface="Calibri" charset="0"/>
              </a:rPr>
              <a:t>”</a:t>
            </a:r>
            <a:r>
              <a:rPr lang="en-US" altLang="ja-JP" sz="2000" i="1" dirty="0">
                <a:latin typeface="Calibri" charset="0"/>
              </a:rPr>
              <a:t> holder) is a resident of the U.S. only if the individual has a substantial presence, permanent home or habitual abode in the U.S. </a:t>
            </a:r>
            <a:r>
              <a:rPr lang="en-US" altLang="ja-JP" sz="2000" i="1" u="sng" dirty="0">
                <a:latin typeface="Calibri" charset="0"/>
              </a:rPr>
              <a:t>and</a:t>
            </a:r>
            <a:r>
              <a:rPr lang="en-US" altLang="ja-JP" sz="2000" i="1" dirty="0">
                <a:latin typeface="Calibri" charset="0"/>
              </a:rPr>
              <a:t> if that individual is not a resident of a State other than the United Kingdom for the purposes of a double taxation convention between that State and the United Kingdom. </a:t>
            </a:r>
            <a:r>
              <a:rPr lang="en-US" altLang="ja-JP" sz="2000" b="1" dirty="0">
                <a:latin typeface="Calibri" charset="0"/>
              </a:rPr>
              <a:t>Art. 4(2)</a:t>
            </a:r>
            <a:endParaRPr lang="en-US" altLang="ja-JP" sz="2000" dirty="0">
              <a:latin typeface="Calibri" charset="0"/>
            </a:endParaRPr>
          </a:p>
          <a:p>
            <a:pPr marL="342900" lvl="1" indent="-342900" eaLnBrk="1" hangingPunct="1">
              <a:lnSpc>
                <a:spcPct val="80000"/>
              </a:lnSpc>
              <a:buSzPct val="100000"/>
              <a:buFont typeface="Arial"/>
              <a:buChar char="•"/>
            </a:pPr>
            <a:endParaRPr lang="en-US" sz="2000" dirty="0">
              <a:latin typeface="Calibri" charset="0"/>
            </a:endParaRPr>
          </a:p>
          <a:p>
            <a:pPr marL="342900" lvl="1" indent="-342900" eaLnBrk="1" hangingPunct="1">
              <a:lnSpc>
                <a:spcPct val="80000"/>
              </a:lnSpc>
              <a:buSzPct val="100000"/>
              <a:buFont typeface="Arial"/>
              <a:buChar char="•"/>
            </a:pPr>
            <a:r>
              <a:rPr lang="en-US" sz="2000" b="1" dirty="0">
                <a:latin typeface="Calibri" charset="0"/>
              </a:rPr>
              <a:t>Hint:</a:t>
            </a:r>
            <a:r>
              <a:rPr lang="en-US" sz="2000" dirty="0">
                <a:latin typeface="Calibri" charset="0"/>
              </a:rPr>
              <a:t>  If the U.S. were to extend treaty benefits to U.K. citizens residing outside of the U.K., how much tax revenue would the U.K. receive?</a:t>
            </a:r>
            <a:endParaRPr lang="en-US" sz="2400" dirty="0">
              <a:latin typeface="Calibri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dirty="0">
                <a:latin typeface="Calibri" charset="0"/>
              </a:rPr>
              <a:t>Citizens and Treaty Residence: Art. 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10174"/>
            <a:ext cx="8001000" cy="5029200"/>
          </a:xfrm>
        </p:spPr>
      </p:pic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dirty="0">
                <a:latin typeface="Calibri" charset="0"/>
              </a:rPr>
              <a:t>Treaties and Revenue Sharing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latin typeface="Calibri" charset="0"/>
              </a:rPr>
              <a:t>What is the purpose of the tie-breaker test of Art. 4(4)?  </a:t>
            </a:r>
          </a:p>
          <a:p>
            <a:pPr eaLnBrk="1" hangingPunct="1"/>
            <a:endParaRPr lang="en-US" sz="2400" dirty="0">
              <a:latin typeface="Calibri" charset="0"/>
            </a:endParaRPr>
          </a:p>
          <a:p>
            <a:pPr eaLnBrk="1" hangingPunct="1"/>
            <a:r>
              <a:rPr lang="en-US" sz="2400" dirty="0">
                <a:latin typeface="Calibri" charset="0"/>
              </a:rPr>
              <a:t>Why is it necessary that a person be a resident for treaty purposes of only one country?</a:t>
            </a:r>
          </a:p>
          <a:p>
            <a:pPr eaLnBrk="1" hangingPunct="1"/>
            <a:endParaRPr lang="en-US" sz="2400" dirty="0">
              <a:latin typeface="Calibri" charset="0"/>
            </a:endParaRPr>
          </a:p>
          <a:p>
            <a:pPr eaLnBrk="1" hangingPunct="1"/>
            <a:r>
              <a:rPr lang="en-US" sz="2400" dirty="0">
                <a:latin typeface="Calibri" charset="0"/>
              </a:rPr>
              <a:t>How does the tie-breaker test work for individuals?</a:t>
            </a:r>
          </a:p>
          <a:p>
            <a:pPr eaLnBrk="1" hangingPunct="1"/>
            <a:endParaRPr lang="en-US" sz="2400" dirty="0">
              <a:latin typeface="Calibri" charset="0"/>
            </a:endParaRPr>
          </a:p>
        </p:txBody>
      </p:sp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Dual Residence: Art. 4(4)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endParaRPr lang="en-US" sz="2800" b="1" u="sng" dirty="0">
              <a:latin typeface="Calibri" charset="0"/>
            </a:endParaRPr>
          </a:p>
          <a:p>
            <a:pPr eaLnBrk="1" hangingPunct="1"/>
            <a:r>
              <a:rPr lang="en-US" sz="2800" b="1" dirty="0">
                <a:latin typeface="Calibri" charset="0"/>
              </a:rPr>
              <a:t>Article 1(4)</a:t>
            </a:r>
            <a:r>
              <a:rPr lang="en-US" sz="2800" dirty="0">
                <a:latin typeface="Calibri" charset="0"/>
              </a:rPr>
              <a:t> of the Treaty provides: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Notwithstanding any provision of this Convention except paragraph 5 of this Article, a contracting state may tax its residents (as determined under Article 4 (Residence)), and by reason of citizenship may tax its citizens, as if the Convention had not come into effect.</a:t>
            </a:r>
          </a:p>
          <a:p>
            <a:pPr lvl="1" eaLnBrk="1" hangingPunct="1"/>
            <a:endParaRPr lang="en-US" sz="2400" dirty="0">
              <a:latin typeface="Calibri" charset="0"/>
            </a:endParaRPr>
          </a:p>
          <a:p>
            <a:pPr eaLnBrk="1" hangingPunct="1"/>
            <a:r>
              <a:rPr lang="en-US" sz="2800" i="1" dirty="0">
                <a:latin typeface="Calibri" charset="0"/>
              </a:rPr>
              <a:t>See also </a:t>
            </a:r>
            <a:r>
              <a:rPr lang="en-US" sz="2800" b="1" dirty="0">
                <a:latin typeface="Calibri" charset="0"/>
              </a:rPr>
              <a:t>Art. 1(6)</a:t>
            </a:r>
            <a:r>
              <a:rPr lang="en-US" sz="2800" dirty="0">
                <a:latin typeface="Calibri" charset="0"/>
              </a:rPr>
              <a:t> (persons subject to section 877A treated as citizens for purpose of savings clause).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Citizens and Treaties:  Savings Clause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5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buFontTx/>
              <a:buNone/>
              <a:defRPr/>
            </a:pPr>
            <a:endParaRPr lang="en-US" sz="2400" b="1" u="sng" dirty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ea typeface="+mn-ea"/>
                <a:cs typeface="+mn-cs"/>
              </a:rPr>
              <a:t>How should a person whose citizenship has been restored retroactively be taxed?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dirty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ea typeface="+mn-ea"/>
                <a:cs typeface="+mn-cs"/>
              </a:rPr>
              <a:t>Felix and Lucienne de Benitez </a:t>
            </a:r>
            <a:r>
              <a:rPr lang="en-US" sz="2400" dirty="0" err="1">
                <a:ea typeface="+mn-ea"/>
                <a:cs typeface="+mn-cs"/>
              </a:rPr>
              <a:t>Rexach</a:t>
            </a:r>
            <a:r>
              <a:rPr lang="en-US" sz="2400" dirty="0">
                <a:ea typeface="+mn-ea"/>
                <a:cs typeface="+mn-cs"/>
              </a:rPr>
              <a:t> cases.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dirty="0">
                <a:ea typeface="+mn-ea"/>
              </a:rPr>
              <a:t>Why was Felix retroactively dunned for taxes but Lucienne was not?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sz="2000" dirty="0">
              <a:ea typeface="+mn-ea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ea typeface="+mn-ea"/>
                <a:cs typeface="+mn-cs"/>
              </a:rPr>
              <a:t>Rev. Rul. 92-109</a:t>
            </a:r>
          </a:p>
        </p:txBody>
      </p:sp>
      <p:sp>
        <p:nvSpPr>
          <p:cNvPr id="2867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Citizenship Lost and Regained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build="p" autoUpdateAnimBg="0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1241</TotalTime>
  <Words>2629</Words>
  <Application>Microsoft Macintosh PowerPoint</Application>
  <PresentationFormat>On-screen Show (4:3)</PresentationFormat>
  <Paragraphs>359</Paragraphs>
  <Slides>34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NSimSun</vt:lpstr>
      <vt:lpstr>Arial</vt:lpstr>
      <vt:lpstr>Calibri</vt:lpstr>
      <vt:lpstr>Courier New</vt:lpstr>
      <vt:lpstr>Times New Roman</vt:lpstr>
      <vt:lpstr>Verdana</vt:lpstr>
      <vt:lpstr>Wingdings</vt:lpstr>
      <vt:lpstr>Wingdings 2</vt:lpstr>
      <vt:lpstr>CG Body - Standard</vt:lpstr>
      <vt:lpstr>PowerPoint Presentation</vt:lpstr>
      <vt:lpstr>Residence and Source Basis Taxation</vt:lpstr>
      <vt:lpstr>U.S. Citizens and Resident Aliens:  Residence Basis Taxation</vt:lpstr>
      <vt:lpstr>Residence and Treaties:  Article 4</vt:lpstr>
      <vt:lpstr>Citizens and Treaty Residence: Art. 4</vt:lpstr>
      <vt:lpstr>Treaties and Revenue Sharing</vt:lpstr>
      <vt:lpstr>Dual Residence: Art. 4(4)</vt:lpstr>
      <vt:lpstr>Citizens and Treaties:  Savings Clause</vt:lpstr>
      <vt:lpstr>Citizenship Lost and Regained</vt:lpstr>
      <vt:lpstr> Resident Aliens:  § 7701(b) </vt:lpstr>
      <vt:lpstr>Substantial Presence Test:  §7701(b)(3)  </vt:lpstr>
      <vt:lpstr>Closer Connection Exception:  §7701(b)(3)(B)</vt:lpstr>
      <vt:lpstr> Exempt Individual:  §7701(b)(5)</vt:lpstr>
      <vt:lpstr>Disclosure Requirements</vt:lpstr>
      <vt:lpstr>Treaty Residence and Dual Residence (Art. 4)</vt:lpstr>
      <vt:lpstr>Treaty Residence (Art. 4)</vt:lpstr>
      <vt:lpstr>Business Entities:  Check-the-Box (CTB)Rules</vt:lpstr>
      <vt:lpstr>CTB Default Rules</vt:lpstr>
      <vt:lpstr>Dually Chartered Entities (DCE)</vt:lpstr>
      <vt:lpstr>Dually Chartered Entities (DCE)</vt:lpstr>
      <vt:lpstr>Tax Consequences of Continuances</vt:lpstr>
      <vt:lpstr>Disregarded Entities:  Rev. Rul. 2004-77</vt:lpstr>
      <vt:lpstr>Residence of Juridical Entities</vt:lpstr>
      <vt:lpstr>Treaty Residence of Corporations</vt:lpstr>
      <vt:lpstr>Residence:  Article 4</vt:lpstr>
      <vt:lpstr>Partnerships</vt:lpstr>
      <vt:lpstr>Partnerships</vt:lpstr>
      <vt:lpstr>Hybrid Tax Planning</vt:lpstr>
      <vt:lpstr>Partnerships</vt:lpstr>
      <vt:lpstr>Partnerships</vt:lpstr>
      <vt:lpstr>Treaty Residence of Corporations: Rev. Rul. 2004-76</vt:lpstr>
      <vt:lpstr>Trusts and Estates</vt:lpstr>
      <vt:lpstr>Hybrids</vt:lpstr>
      <vt:lpstr>Entities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Juruena  Silveira</dc:creator>
  <cp:lastModifiedBy>Jeffrey M. Colon</cp:lastModifiedBy>
  <cp:revision>76</cp:revision>
  <dcterms:created xsi:type="dcterms:W3CDTF">2011-01-15T13:43:04Z</dcterms:created>
  <dcterms:modified xsi:type="dcterms:W3CDTF">2021-12-26T17:30:58Z</dcterms:modified>
</cp:coreProperties>
</file>