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0" r:id="rId16"/>
    <p:sldId id="270" r:id="rId17"/>
    <p:sldId id="271" r:id="rId18"/>
    <p:sldId id="272" r:id="rId19"/>
    <p:sldId id="273" r:id="rId20"/>
    <p:sldId id="274" r:id="rId21"/>
    <p:sldId id="275" r:id="rId22"/>
    <p:sldId id="276" r:id="rId23"/>
    <p:sldId id="277" r:id="rId24"/>
    <p:sldId id="279"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448B2D-BFB3-F443-92CE-C8803CFAB5A5}" v="555" dt="2022-01-04T17:22:23.3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40"/>
    <p:restoredTop sz="94531"/>
  </p:normalViewPr>
  <p:slideViewPr>
    <p:cSldViewPr snapToGrid="0" snapToObjects="1">
      <p:cViewPr varScale="1">
        <p:scale>
          <a:sx n="81" d="100"/>
          <a:sy n="81" d="100"/>
        </p:scale>
        <p:origin x="184" y="10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3F448B2D-BFB3-F443-92CE-C8803CFAB5A5}"/>
    <pc:docChg chg="undo custSel addSld modSld">
      <pc:chgData name="Jeffrey M. Colon" userId="615143b1-cdee-493d-9a9d-1565ce8666d9" providerId="ADAL" clId="{3F448B2D-BFB3-F443-92CE-C8803CFAB5A5}" dt="2022-01-04T17:22:23.380" v="878" actId="20577"/>
      <pc:docMkLst>
        <pc:docMk/>
      </pc:docMkLst>
      <pc:sldChg chg="modSp">
        <pc:chgData name="Jeffrey M. Colon" userId="615143b1-cdee-493d-9a9d-1565ce8666d9" providerId="ADAL" clId="{3F448B2D-BFB3-F443-92CE-C8803CFAB5A5}" dt="2022-01-04T14:13:13.343" v="100" actId="20577"/>
        <pc:sldMkLst>
          <pc:docMk/>
          <pc:sldMk cId="1950593460" sldId="258"/>
        </pc:sldMkLst>
        <pc:spChg chg="mod">
          <ac:chgData name="Jeffrey M. Colon" userId="615143b1-cdee-493d-9a9d-1565ce8666d9" providerId="ADAL" clId="{3F448B2D-BFB3-F443-92CE-C8803CFAB5A5}" dt="2022-01-04T14:13:13.343" v="100" actId="20577"/>
          <ac:spMkLst>
            <pc:docMk/>
            <pc:sldMk cId="1950593460" sldId="258"/>
            <ac:spMk id="3" creationId="{00000000-0000-0000-0000-000000000000}"/>
          </ac:spMkLst>
        </pc:spChg>
      </pc:sldChg>
      <pc:sldChg chg="addSp delSp modSp mod">
        <pc:chgData name="Jeffrey M. Colon" userId="615143b1-cdee-493d-9a9d-1565ce8666d9" providerId="ADAL" clId="{3F448B2D-BFB3-F443-92CE-C8803CFAB5A5}" dt="2022-01-04T14:53:16.384" v="128" actId="14100"/>
        <pc:sldMkLst>
          <pc:docMk/>
          <pc:sldMk cId="1488771916" sldId="267"/>
        </pc:sldMkLst>
        <pc:spChg chg="mod">
          <ac:chgData name="Jeffrey M. Colon" userId="615143b1-cdee-493d-9a9d-1565ce8666d9" providerId="ADAL" clId="{3F448B2D-BFB3-F443-92CE-C8803CFAB5A5}" dt="2022-01-04T14:52:50.577" v="118" actId="20577"/>
          <ac:spMkLst>
            <pc:docMk/>
            <pc:sldMk cId="1488771916" sldId="267"/>
            <ac:spMk id="2" creationId="{00000000-0000-0000-0000-000000000000}"/>
          </ac:spMkLst>
        </pc:spChg>
        <pc:picChg chg="del">
          <ac:chgData name="Jeffrey M. Colon" userId="615143b1-cdee-493d-9a9d-1565ce8666d9" providerId="ADAL" clId="{3F448B2D-BFB3-F443-92CE-C8803CFAB5A5}" dt="2022-01-04T14:52:40.496" v="106" actId="478"/>
          <ac:picMkLst>
            <pc:docMk/>
            <pc:sldMk cId="1488771916" sldId="267"/>
            <ac:picMk id="6" creationId="{00000000-0000-0000-0000-000000000000}"/>
          </ac:picMkLst>
        </pc:picChg>
        <pc:picChg chg="add mod">
          <ac:chgData name="Jeffrey M. Colon" userId="615143b1-cdee-493d-9a9d-1565ce8666d9" providerId="ADAL" clId="{3F448B2D-BFB3-F443-92CE-C8803CFAB5A5}" dt="2022-01-04T14:53:16.384" v="128" actId="14100"/>
          <ac:picMkLst>
            <pc:docMk/>
            <pc:sldMk cId="1488771916" sldId="267"/>
            <ac:picMk id="7" creationId="{4FCE7C10-FD84-5846-AD44-97CDE0D746B6}"/>
          </ac:picMkLst>
        </pc:picChg>
      </pc:sldChg>
      <pc:sldChg chg="addSp delSp modSp mod">
        <pc:chgData name="Jeffrey M. Colon" userId="615143b1-cdee-493d-9a9d-1565ce8666d9" providerId="ADAL" clId="{3F448B2D-BFB3-F443-92CE-C8803CFAB5A5}" dt="2022-01-04T14:55:19.854" v="197" actId="14100"/>
        <pc:sldMkLst>
          <pc:docMk/>
          <pc:sldMk cId="1457621015" sldId="268"/>
        </pc:sldMkLst>
        <pc:spChg chg="mod">
          <ac:chgData name="Jeffrey M. Colon" userId="615143b1-cdee-493d-9a9d-1565ce8666d9" providerId="ADAL" clId="{3F448B2D-BFB3-F443-92CE-C8803CFAB5A5}" dt="2022-01-04T14:55:01.212" v="189" actId="20577"/>
          <ac:spMkLst>
            <pc:docMk/>
            <pc:sldMk cId="1457621015" sldId="268"/>
            <ac:spMk id="2" creationId="{00000000-0000-0000-0000-000000000000}"/>
          </ac:spMkLst>
        </pc:spChg>
        <pc:picChg chg="del">
          <ac:chgData name="Jeffrey M. Colon" userId="615143b1-cdee-493d-9a9d-1565ce8666d9" providerId="ADAL" clId="{3F448B2D-BFB3-F443-92CE-C8803CFAB5A5}" dt="2022-01-04T14:43:58.977" v="105" actId="478"/>
          <ac:picMkLst>
            <pc:docMk/>
            <pc:sldMk cId="1457621015" sldId="268"/>
            <ac:picMk id="5" creationId="{00000000-0000-0000-0000-000000000000}"/>
          </ac:picMkLst>
        </pc:picChg>
        <pc:picChg chg="add mod">
          <ac:chgData name="Jeffrey M. Colon" userId="615143b1-cdee-493d-9a9d-1565ce8666d9" providerId="ADAL" clId="{3F448B2D-BFB3-F443-92CE-C8803CFAB5A5}" dt="2022-01-04T14:55:19.854" v="197" actId="14100"/>
          <ac:picMkLst>
            <pc:docMk/>
            <pc:sldMk cId="1457621015" sldId="268"/>
            <ac:picMk id="7" creationId="{221729D4-16A6-C046-97CE-136CB2B59CD5}"/>
          </ac:picMkLst>
        </pc:picChg>
      </pc:sldChg>
      <pc:sldChg chg="addSp delSp modSp mod">
        <pc:chgData name="Jeffrey M. Colon" userId="615143b1-cdee-493d-9a9d-1565ce8666d9" providerId="ADAL" clId="{3F448B2D-BFB3-F443-92CE-C8803CFAB5A5}" dt="2022-01-04T14:57:20.129" v="239" actId="20577"/>
        <pc:sldMkLst>
          <pc:docMk/>
          <pc:sldMk cId="1890437776" sldId="269"/>
        </pc:sldMkLst>
        <pc:spChg chg="mod">
          <ac:chgData name="Jeffrey M. Colon" userId="615143b1-cdee-493d-9a9d-1565ce8666d9" providerId="ADAL" clId="{3F448B2D-BFB3-F443-92CE-C8803CFAB5A5}" dt="2022-01-04T14:57:20.129" v="239" actId="20577"/>
          <ac:spMkLst>
            <pc:docMk/>
            <pc:sldMk cId="1890437776" sldId="269"/>
            <ac:spMk id="2" creationId="{00000000-0000-0000-0000-000000000000}"/>
          </ac:spMkLst>
        </pc:spChg>
        <pc:picChg chg="add mod">
          <ac:chgData name="Jeffrey M. Colon" userId="615143b1-cdee-493d-9a9d-1565ce8666d9" providerId="ADAL" clId="{3F448B2D-BFB3-F443-92CE-C8803CFAB5A5}" dt="2022-01-04T14:57:03.771" v="209" actId="14100"/>
          <ac:picMkLst>
            <pc:docMk/>
            <pc:sldMk cId="1890437776" sldId="269"/>
            <ac:picMk id="5" creationId="{BFCF74EC-A9E1-3B4B-94A4-A9BD73F6DF22}"/>
          </ac:picMkLst>
        </pc:picChg>
        <pc:picChg chg="add del">
          <ac:chgData name="Jeffrey M. Colon" userId="615143b1-cdee-493d-9a9d-1565ce8666d9" providerId="ADAL" clId="{3F448B2D-BFB3-F443-92CE-C8803CFAB5A5}" dt="2022-01-04T14:56:08.938" v="200" actId="478"/>
          <ac:picMkLst>
            <pc:docMk/>
            <pc:sldMk cId="1890437776" sldId="269"/>
            <ac:picMk id="7" creationId="{00000000-0000-0000-0000-000000000000}"/>
          </ac:picMkLst>
        </pc:picChg>
      </pc:sldChg>
      <pc:sldChg chg="addSp delSp modSp mod delAnim">
        <pc:chgData name="Jeffrey M. Colon" userId="615143b1-cdee-493d-9a9d-1565ce8666d9" providerId="ADAL" clId="{3F448B2D-BFB3-F443-92CE-C8803CFAB5A5}" dt="2022-01-04T15:12:37.541" v="294" actId="14100"/>
        <pc:sldMkLst>
          <pc:docMk/>
          <pc:sldMk cId="567143867" sldId="270"/>
        </pc:sldMkLst>
        <pc:spChg chg="mod">
          <ac:chgData name="Jeffrey M. Colon" userId="615143b1-cdee-493d-9a9d-1565ce8666d9" providerId="ADAL" clId="{3F448B2D-BFB3-F443-92CE-C8803CFAB5A5}" dt="2022-01-04T15:00:06.439" v="271" actId="20577"/>
          <ac:spMkLst>
            <pc:docMk/>
            <pc:sldMk cId="567143867" sldId="270"/>
            <ac:spMk id="3" creationId="{00000000-0000-0000-0000-000000000000}"/>
          </ac:spMkLst>
        </pc:spChg>
        <pc:graphicFrameChg chg="del mod">
          <ac:chgData name="Jeffrey M. Colon" userId="615143b1-cdee-493d-9a9d-1565ce8666d9" providerId="ADAL" clId="{3F448B2D-BFB3-F443-92CE-C8803CFAB5A5}" dt="2022-01-04T15:12:07.809" v="285" actId="478"/>
          <ac:graphicFrameMkLst>
            <pc:docMk/>
            <pc:sldMk cId="567143867" sldId="270"/>
            <ac:graphicFrameMk id="142341" creationId="{00000000-0000-0000-0000-000000000000}"/>
          </ac:graphicFrameMkLst>
        </pc:graphicFrameChg>
        <pc:graphicFrameChg chg="del mod">
          <ac:chgData name="Jeffrey M. Colon" userId="615143b1-cdee-493d-9a9d-1565ce8666d9" providerId="ADAL" clId="{3F448B2D-BFB3-F443-92CE-C8803CFAB5A5}" dt="2022-01-04T15:12:10.040" v="286" actId="478"/>
          <ac:graphicFrameMkLst>
            <pc:docMk/>
            <pc:sldMk cId="567143867" sldId="270"/>
            <ac:graphicFrameMk id="142342" creationId="{00000000-0000-0000-0000-000000000000}"/>
          </ac:graphicFrameMkLst>
        </pc:graphicFrameChg>
        <pc:picChg chg="add mod">
          <ac:chgData name="Jeffrey M. Colon" userId="615143b1-cdee-493d-9a9d-1565ce8666d9" providerId="ADAL" clId="{3F448B2D-BFB3-F443-92CE-C8803CFAB5A5}" dt="2022-01-04T15:12:37.541" v="294" actId="14100"/>
          <ac:picMkLst>
            <pc:docMk/>
            <pc:sldMk cId="567143867" sldId="270"/>
            <ac:picMk id="7" creationId="{3A4CBFC4-E8E4-CD40-826A-2D75F64D0860}"/>
          </ac:picMkLst>
        </pc:picChg>
      </pc:sldChg>
      <pc:sldChg chg="modSp mod">
        <pc:chgData name="Jeffrey M. Colon" userId="615143b1-cdee-493d-9a9d-1565ce8666d9" providerId="ADAL" clId="{3F448B2D-BFB3-F443-92CE-C8803CFAB5A5}" dt="2022-01-04T14:16:13.694" v="104" actId="20577"/>
        <pc:sldMkLst>
          <pc:docMk/>
          <pc:sldMk cId="1491553106" sldId="277"/>
        </pc:sldMkLst>
        <pc:spChg chg="mod">
          <ac:chgData name="Jeffrey M. Colon" userId="615143b1-cdee-493d-9a9d-1565ce8666d9" providerId="ADAL" clId="{3F448B2D-BFB3-F443-92CE-C8803CFAB5A5}" dt="2022-01-04T14:16:13.694" v="104" actId="20577"/>
          <ac:spMkLst>
            <pc:docMk/>
            <pc:sldMk cId="1491553106" sldId="277"/>
            <ac:spMk id="30755" creationId="{00000000-0000-0000-0000-000000000000}"/>
          </ac:spMkLst>
        </pc:spChg>
        <pc:graphicFrameChg chg="modGraphic">
          <ac:chgData name="Jeffrey M. Colon" userId="615143b1-cdee-493d-9a9d-1565ce8666d9" providerId="ADAL" clId="{3F448B2D-BFB3-F443-92CE-C8803CFAB5A5}" dt="2022-01-04T14:15:50.878" v="103" actId="242"/>
          <ac:graphicFrameMkLst>
            <pc:docMk/>
            <pc:sldMk cId="1491553106" sldId="277"/>
            <ac:graphicFrameMk id="76869" creationId="{00000000-0000-0000-0000-000000000000}"/>
          </ac:graphicFrameMkLst>
        </pc:graphicFrameChg>
      </pc:sldChg>
      <pc:sldChg chg="modSp mod modAnim">
        <pc:chgData name="Jeffrey M. Colon" userId="615143b1-cdee-493d-9a9d-1565ce8666d9" providerId="ADAL" clId="{3F448B2D-BFB3-F443-92CE-C8803CFAB5A5}" dt="2022-01-04T17:22:23.380" v="878" actId="20577"/>
        <pc:sldMkLst>
          <pc:docMk/>
          <pc:sldMk cId="544888192" sldId="279"/>
        </pc:sldMkLst>
        <pc:spChg chg="mod">
          <ac:chgData name="Jeffrey M. Colon" userId="615143b1-cdee-493d-9a9d-1565ce8666d9" providerId="ADAL" clId="{3F448B2D-BFB3-F443-92CE-C8803CFAB5A5}" dt="2022-01-04T17:22:23.380" v="878" actId="20577"/>
          <ac:spMkLst>
            <pc:docMk/>
            <pc:sldMk cId="544888192" sldId="279"/>
            <ac:spMk id="11" creationId="{00193F28-C4F4-8F43-9C59-2A647C6F5AB8}"/>
          </ac:spMkLst>
        </pc:spChg>
      </pc:sldChg>
      <pc:sldChg chg="addSp delSp modSp add mod">
        <pc:chgData name="Jeffrey M. Colon" userId="615143b1-cdee-493d-9a9d-1565ce8666d9" providerId="ADAL" clId="{3F448B2D-BFB3-F443-92CE-C8803CFAB5A5}" dt="2022-01-04T14:58:59.166" v="267" actId="20577"/>
        <pc:sldMkLst>
          <pc:docMk/>
          <pc:sldMk cId="939932427" sldId="280"/>
        </pc:sldMkLst>
        <pc:spChg chg="mod">
          <ac:chgData name="Jeffrey M. Colon" userId="615143b1-cdee-493d-9a9d-1565ce8666d9" providerId="ADAL" clId="{3F448B2D-BFB3-F443-92CE-C8803CFAB5A5}" dt="2022-01-04T14:58:59.166" v="267" actId="20577"/>
          <ac:spMkLst>
            <pc:docMk/>
            <pc:sldMk cId="939932427" sldId="280"/>
            <ac:spMk id="2" creationId="{00000000-0000-0000-0000-000000000000}"/>
          </ac:spMkLst>
        </pc:spChg>
        <pc:picChg chg="del">
          <ac:chgData name="Jeffrey M. Colon" userId="615143b1-cdee-493d-9a9d-1565ce8666d9" providerId="ADAL" clId="{3F448B2D-BFB3-F443-92CE-C8803CFAB5A5}" dt="2022-01-04T14:57:50.064" v="241" actId="478"/>
          <ac:picMkLst>
            <pc:docMk/>
            <pc:sldMk cId="939932427" sldId="280"/>
            <ac:picMk id="5" creationId="{BFCF74EC-A9E1-3B4B-94A4-A9BD73F6DF22}"/>
          </ac:picMkLst>
        </pc:picChg>
        <pc:picChg chg="add mod">
          <ac:chgData name="Jeffrey M. Colon" userId="615143b1-cdee-493d-9a9d-1565ce8666d9" providerId="ADAL" clId="{3F448B2D-BFB3-F443-92CE-C8803CFAB5A5}" dt="2022-01-04T14:58:40.803" v="257" actId="14100"/>
          <ac:picMkLst>
            <pc:docMk/>
            <pc:sldMk cId="939932427" sldId="280"/>
            <ac:picMk id="7" creationId="{9B2946F7-93D2-4F4F-B803-BCAFBEB74D1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2E595D-07B5-CF44-AE63-906CA02C7BEF}" type="datetimeFigureOut">
              <a:rPr lang="en-US" smtClean="0"/>
              <a:t>1/4/22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991C84-E9AD-4349-A89D-CDCB4DBB2B68}" type="slidenum">
              <a:rPr lang="en-US" smtClean="0"/>
              <a:t>‹#›</a:t>
            </a:fld>
            <a:endParaRPr lang="en-US" dirty="0"/>
          </a:p>
        </p:txBody>
      </p:sp>
    </p:spTree>
    <p:extLst>
      <p:ext uri="{BB962C8B-B14F-4D97-AF65-F5344CB8AC3E}">
        <p14:creationId xmlns:p14="http://schemas.microsoft.com/office/powerpoint/2010/main" val="951392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B53B3EA3-98E5-114A-A76B-9A081EA5CC3D}" type="slidenum">
              <a:rPr lang="en-US">
                <a:latin typeface="Times" pitchFamily="-110" charset="0"/>
              </a:rPr>
              <a:pPr/>
              <a:t>2</a:t>
            </a:fld>
            <a:endParaRPr lang="en-US" dirty="0">
              <a:latin typeface="Times" pitchFamily="-110"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pt-BR" dirty="0">
              <a:latin typeface="Times" pitchFamily="-110" charset="0"/>
            </a:endParaRPr>
          </a:p>
        </p:txBody>
      </p:sp>
    </p:spTree>
    <p:extLst>
      <p:ext uri="{BB962C8B-B14F-4D97-AF65-F5344CB8AC3E}">
        <p14:creationId xmlns:p14="http://schemas.microsoft.com/office/powerpoint/2010/main" val="1506689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991C84-E9AD-4349-A89D-CDCB4DBB2B68}" type="slidenum">
              <a:rPr lang="en-US" smtClean="0"/>
              <a:t>3</a:t>
            </a:fld>
            <a:endParaRPr lang="en-US" dirty="0"/>
          </a:p>
        </p:txBody>
      </p:sp>
    </p:spTree>
    <p:extLst>
      <p:ext uri="{BB962C8B-B14F-4D97-AF65-F5344CB8AC3E}">
        <p14:creationId xmlns:p14="http://schemas.microsoft.com/office/powerpoint/2010/main" val="356890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B85E55D6-37F2-0D4B-AA16-5D316FD0509C}" type="slidenum">
              <a:rPr lang="en-US">
                <a:latin typeface="Times" pitchFamily="-110" charset="0"/>
              </a:rPr>
              <a:pPr/>
              <a:t>4</a:t>
            </a:fld>
            <a:endParaRPr lang="en-US" dirty="0">
              <a:latin typeface="Times" pitchFamily="-110"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endParaRPr lang="pt-BR" dirty="0">
              <a:latin typeface="Times" pitchFamily="-110" charset="0"/>
            </a:endParaRPr>
          </a:p>
        </p:txBody>
      </p:sp>
    </p:spTree>
    <p:extLst>
      <p:ext uri="{BB962C8B-B14F-4D97-AF65-F5344CB8AC3E}">
        <p14:creationId xmlns:p14="http://schemas.microsoft.com/office/powerpoint/2010/main" val="633347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94379C50-1A7F-8A45-9B8A-18192C418D82}" type="slidenum">
              <a:rPr lang="en-US">
                <a:latin typeface="Times" pitchFamily="-110" charset="0"/>
              </a:rPr>
              <a:pPr/>
              <a:t>5</a:t>
            </a:fld>
            <a:endParaRPr lang="en-US" dirty="0">
              <a:latin typeface="Times" pitchFamily="-110"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pt-BR" dirty="0">
              <a:latin typeface="Times" pitchFamily="-110" charset="0"/>
            </a:endParaRPr>
          </a:p>
        </p:txBody>
      </p:sp>
    </p:spTree>
    <p:extLst>
      <p:ext uri="{BB962C8B-B14F-4D97-AF65-F5344CB8AC3E}">
        <p14:creationId xmlns:p14="http://schemas.microsoft.com/office/powerpoint/2010/main" val="1627829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CDDD8EC0-3E47-8648-A2B9-26DE41ABD82F}" type="slidenum">
              <a:rPr lang="en-US">
                <a:latin typeface="Times" pitchFamily="-110" charset="0"/>
              </a:rPr>
              <a:pPr/>
              <a:t>6</a:t>
            </a:fld>
            <a:endParaRPr lang="en-US" dirty="0">
              <a:latin typeface="Times" pitchFamily="-110"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pt-BR" dirty="0">
              <a:latin typeface="Times" pitchFamily="-110" charset="0"/>
            </a:endParaRPr>
          </a:p>
        </p:txBody>
      </p:sp>
    </p:spTree>
    <p:extLst>
      <p:ext uri="{BB962C8B-B14F-4D97-AF65-F5344CB8AC3E}">
        <p14:creationId xmlns:p14="http://schemas.microsoft.com/office/powerpoint/2010/main" val="1843602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C8AA90D9-E0FD-394B-8BF3-DBF231F77A64}" type="slidenum">
              <a:rPr lang="en-US">
                <a:latin typeface="Times" pitchFamily="-110" charset="0"/>
              </a:rPr>
              <a:pPr/>
              <a:t>7</a:t>
            </a:fld>
            <a:endParaRPr lang="en-US" dirty="0">
              <a:latin typeface="Times" pitchFamily="-110"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pt-BR" dirty="0">
              <a:latin typeface="Times" pitchFamily="-110" charset="0"/>
            </a:endParaRPr>
          </a:p>
        </p:txBody>
      </p:sp>
    </p:spTree>
    <p:extLst>
      <p:ext uri="{BB962C8B-B14F-4D97-AF65-F5344CB8AC3E}">
        <p14:creationId xmlns:p14="http://schemas.microsoft.com/office/powerpoint/2010/main" val="2036017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77686205-5C8C-644D-9E03-D665D335A102}" type="slidenum">
              <a:rPr lang="en-US">
                <a:latin typeface="Times" pitchFamily="-110" charset="0"/>
              </a:rPr>
              <a:pPr/>
              <a:t>8</a:t>
            </a:fld>
            <a:endParaRPr lang="en-US" dirty="0">
              <a:latin typeface="Times" pitchFamily="-110"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pt-BR" dirty="0">
              <a:latin typeface="Times" pitchFamily="-110" charset="0"/>
            </a:endParaRPr>
          </a:p>
        </p:txBody>
      </p:sp>
    </p:spTree>
    <p:extLst>
      <p:ext uri="{BB962C8B-B14F-4D97-AF65-F5344CB8AC3E}">
        <p14:creationId xmlns:p14="http://schemas.microsoft.com/office/powerpoint/2010/main" val="1998531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9214E2F9-9411-0F48-9CDB-8C62ED1EA407}" type="slidenum">
              <a:rPr lang="en-US">
                <a:latin typeface="Times" pitchFamily="-110" charset="0"/>
              </a:rPr>
              <a:pPr/>
              <a:t>23</a:t>
            </a:fld>
            <a:endParaRPr lang="en-US" dirty="0">
              <a:latin typeface="Times" pitchFamily="-110"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pt-BR" dirty="0">
              <a:latin typeface="Times" pitchFamily="-110" charset="0"/>
            </a:endParaRPr>
          </a:p>
        </p:txBody>
      </p:sp>
    </p:spTree>
    <p:extLst>
      <p:ext uri="{BB962C8B-B14F-4D97-AF65-F5344CB8AC3E}">
        <p14:creationId xmlns:p14="http://schemas.microsoft.com/office/powerpoint/2010/main" val="956441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dirty="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z="1000" b="1" smtClean="0"/>
            </a:lvl1pPr>
          </a:lstStyle>
          <a:p>
            <a:pPr>
              <a:defRPr/>
            </a:pPr>
            <a:r>
              <a:rPr lang="en-US" dirty="0"/>
              <a:t>Introduction</a:t>
            </a:r>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dirty="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dirty="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dirty="0"/>
          </a:p>
        </p:txBody>
      </p:sp>
      <p:sp>
        <p:nvSpPr>
          <p:cNvPr id="15" name="Footer Placeholder 14"/>
          <p:cNvSpPr>
            <a:spLocks noGrp="1"/>
          </p:cNvSpPr>
          <p:nvPr>
            <p:ph type="ftr" sz="quarter" idx="23"/>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dirty="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dirty="0"/>
          </a:p>
        </p:txBody>
      </p:sp>
      <p:sp>
        <p:nvSpPr>
          <p:cNvPr id="16" name="Footer Placeholder 15"/>
          <p:cNvSpPr>
            <a:spLocks noGrp="1"/>
          </p:cNvSpPr>
          <p:nvPr>
            <p:ph type="ftr" sz="quarter" idx="22"/>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dirty="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dirty="0"/>
          </a:p>
        </p:txBody>
      </p:sp>
      <p:sp>
        <p:nvSpPr>
          <p:cNvPr id="16" name="Footer Placeholder 15"/>
          <p:cNvSpPr>
            <a:spLocks noGrp="1"/>
          </p:cNvSpPr>
          <p:nvPr>
            <p:ph type="ftr" sz="quarter" idx="22"/>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dirty="0"/>
          </a:p>
        </p:txBody>
      </p:sp>
      <p:sp>
        <p:nvSpPr>
          <p:cNvPr id="16" name="Footer Placeholder 12"/>
          <p:cNvSpPr>
            <a:spLocks noGrp="1"/>
          </p:cNvSpPr>
          <p:nvPr>
            <p:ph type="ftr" sz="quarter" idx="38"/>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dirty="0"/>
          </a:p>
        </p:txBody>
      </p:sp>
      <p:sp>
        <p:nvSpPr>
          <p:cNvPr id="19" name="Footer Placeholder 12"/>
          <p:cNvSpPr>
            <a:spLocks noGrp="1"/>
          </p:cNvSpPr>
          <p:nvPr>
            <p:ph type="ftr" sz="quarter" idx="45"/>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dirty="0"/>
          </a:p>
        </p:txBody>
      </p:sp>
      <p:sp>
        <p:nvSpPr>
          <p:cNvPr id="11" name="Footer Placeholder 12"/>
          <p:cNvSpPr>
            <a:spLocks noGrp="1"/>
          </p:cNvSpPr>
          <p:nvPr>
            <p:ph type="ftr" sz="quarter" idx="35"/>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dirty="0"/>
          </a:p>
        </p:txBody>
      </p:sp>
      <p:sp>
        <p:nvSpPr>
          <p:cNvPr id="17" name="Footer Placeholder 12"/>
          <p:cNvSpPr>
            <a:spLocks noGrp="1"/>
          </p:cNvSpPr>
          <p:nvPr>
            <p:ph type="ftr" sz="quarter" idx="27"/>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dirty="0"/>
          </a:p>
        </p:txBody>
      </p:sp>
      <p:sp>
        <p:nvSpPr>
          <p:cNvPr id="21" name="Footer Placeholder 12"/>
          <p:cNvSpPr>
            <a:spLocks noGrp="1"/>
          </p:cNvSpPr>
          <p:nvPr>
            <p:ph type="ftr" sz="quarter" idx="37"/>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dirty="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dirty="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dirty="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dirty="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dirty="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dirty="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dirty="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dirty="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dirty="0">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dirty="0"/>
          </a:p>
        </p:txBody>
      </p:sp>
      <p:sp>
        <p:nvSpPr>
          <p:cNvPr id="121" name="Footer Placeholder 133"/>
          <p:cNvSpPr>
            <a:spLocks noGrp="1"/>
          </p:cNvSpPr>
          <p:nvPr>
            <p:ph type="ftr" sz="quarter" idx="31"/>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dirty="0"/>
          </a:p>
        </p:txBody>
      </p:sp>
      <p:sp>
        <p:nvSpPr>
          <p:cNvPr id="53" name="Footer Placeholder 12"/>
          <p:cNvSpPr>
            <a:spLocks noGrp="1"/>
          </p:cNvSpPr>
          <p:nvPr>
            <p:ph type="ftr" sz="quarter" idx="52"/>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Introduction</a:t>
            </a:r>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dirty="0"/>
          </a:p>
        </p:txBody>
      </p:sp>
      <p:sp>
        <p:nvSpPr>
          <p:cNvPr id="23" name="Footer Placeholder 12"/>
          <p:cNvSpPr>
            <a:spLocks noGrp="1"/>
          </p:cNvSpPr>
          <p:nvPr>
            <p:ph type="ftr" sz="quarter" idx="36"/>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dirty="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dirty="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dirty="0"/>
          </a:p>
        </p:txBody>
      </p:sp>
      <p:sp>
        <p:nvSpPr>
          <p:cNvPr id="14" name="Footer Placeholder 10"/>
          <p:cNvSpPr>
            <a:spLocks noGrp="1"/>
          </p:cNvSpPr>
          <p:nvPr>
            <p:ph type="ftr" sz="quarter" idx="34"/>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dirty="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dirty="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dirty="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dirty="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dirty="0"/>
          </a:p>
        </p:txBody>
      </p:sp>
      <p:sp>
        <p:nvSpPr>
          <p:cNvPr id="21" name="Footer Placeholder 20"/>
          <p:cNvSpPr>
            <a:spLocks noGrp="1"/>
          </p:cNvSpPr>
          <p:nvPr>
            <p:ph type="ftr" sz="quarter" idx="36"/>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dirty="0"/>
          </a:p>
        </p:txBody>
      </p:sp>
      <p:sp>
        <p:nvSpPr>
          <p:cNvPr id="10" name="Footer Placeholder 12"/>
          <p:cNvSpPr>
            <a:spLocks noGrp="1"/>
          </p:cNvSpPr>
          <p:nvPr>
            <p:ph type="ftr" sz="quarter" idx="35"/>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dirty="0"/>
          </a:p>
        </p:txBody>
      </p:sp>
      <p:sp>
        <p:nvSpPr>
          <p:cNvPr id="13" name="Footer Placeholder 12"/>
          <p:cNvSpPr>
            <a:spLocks noGrp="1"/>
          </p:cNvSpPr>
          <p:nvPr>
            <p:ph type="ftr" sz="quarter" idx="34"/>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dirty="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dirty="0"/>
          </a:p>
        </p:txBody>
      </p:sp>
      <p:sp>
        <p:nvSpPr>
          <p:cNvPr id="9" name="Footer Placeholder 8"/>
          <p:cNvSpPr>
            <a:spLocks noGrp="1"/>
          </p:cNvSpPr>
          <p:nvPr>
            <p:ph type="ftr" sz="quarter" idx="26"/>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dirty="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dirty="0"/>
          </a:p>
        </p:txBody>
      </p:sp>
      <p:sp>
        <p:nvSpPr>
          <p:cNvPr id="10" name="Footer Placeholder 12"/>
          <p:cNvSpPr>
            <a:spLocks noGrp="1"/>
          </p:cNvSpPr>
          <p:nvPr>
            <p:ph type="ftr" sz="quarter" idx="26"/>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dirty="0"/>
          </a:p>
        </p:txBody>
      </p:sp>
      <p:sp>
        <p:nvSpPr>
          <p:cNvPr id="21" name="Footer Placeholder 12"/>
          <p:cNvSpPr>
            <a:spLocks noGrp="1"/>
          </p:cNvSpPr>
          <p:nvPr>
            <p:ph type="ftr" sz="quarter" idx="37"/>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dirty="0"/>
          </a:p>
        </p:txBody>
      </p:sp>
      <p:sp>
        <p:nvSpPr>
          <p:cNvPr id="14" name="Footer Placeholder 12"/>
          <p:cNvSpPr>
            <a:spLocks noGrp="1"/>
          </p:cNvSpPr>
          <p:nvPr>
            <p:ph type="ftr" sz="quarter" idx="37"/>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dirty="0"/>
          </a:p>
        </p:txBody>
      </p:sp>
      <p:sp>
        <p:nvSpPr>
          <p:cNvPr id="12" name="Footer Placeholder 12"/>
          <p:cNvSpPr>
            <a:spLocks noGrp="1"/>
          </p:cNvSpPr>
          <p:nvPr>
            <p:ph type="ftr" sz="quarter" idx="37"/>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dirty="0"/>
              <a:t>Introduction</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dirty="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dirty="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dirty="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dirty="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dirty="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dirty="0"/>
          </a:p>
        </p:txBody>
      </p:sp>
      <p:sp>
        <p:nvSpPr>
          <p:cNvPr id="22" name="Footer Placeholder 21"/>
          <p:cNvSpPr>
            <a:spLocks noGrp="1"/>
          </p:cNvSpPr>
          <p:nvPr>
            <p:ph type="ftr" sz="quarter" idx="24"/>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dirty="0"/>
          </a:p>
        </p:txBody>
      </p:sp>
      <p:sp>
        <p:nvSpPr>
          <p:cNvPr id="15" name="Footer Placeholder 12"/>
          <p:cNvSpPr>
            <a:spLocks noGrp="1"/>
          </p:cNvSpPr>
          <p:nvPr>
            <p:ph type="ftr" sz="quarter" idx="39"/>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dirty="0"/>
          </a:p>
        </p:txBody>
      </p:sp>
      <p:sp>
        <p:nvSpPr>
          <p:cNvPr id="13" name="Footer Placeholder 12"/>
          <p:cNvSpPr>
            <a:spLocks noGrp="1"/>
          </p:cNvSpPr>
          <p:nvPr>
            <p:ph type="ftr" sz="quarter" idx="25"/>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dirty="0"/>
          </a:p>
        </p:txBody>
      </p:sp>
      <p:sp>
        <p:nvSpPr>
          <p:cNvPr id="22" name="Footer Placeholder 12"/>
          <p:cNvSpPr>
            <a:spLocks noGrp="1"/>
          </p:cNvSpPr>
          <p:nvPr>
            <p:ph type="ftr" sz="quarter" idx="36"/>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dirty="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dirty="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dirty="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dirty="0"/>
          </a:p>
        </p:txBody>
      </p:sp>
      <p:sp>
        <p:nvSpPr>
          <p:cNvPr id="24" name="Footer Placeholder 23"/>
          <p:cNvSpPr>
            <a:spLocks noGrp="1"/>
          </p:cNvSpPr>
          <p:nvPr>
            <p:ph type="ftr" sz="quarter" idx="36"/>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dirty="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dirty="0"/>
          </a:p>
        </p:txBody>
      </p:sp>
      <p:sp>
        <p:nvSpPr>
          <p:cNvPr id="35" name="Footer Placeholder 33"/>
          <p:cNvSpPr>
            <a:spLocks noGrp="1"/>
          </p:cNvSpPr>
          <p:nvPr>
            <p:ph type="ftr" sz="quarter" idx="62"/>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dirty="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dirty="0"/>
          </a:p>
        </p:txBody>
      </p:sp>
      <p:sp>
        <p:nvSpPr>
          <p:cNvPr id="21" name="Footer Placeholder 20"/>
          <p:cNvSpPr>
            <a:spLocks noGrp="1"/>
          </p:cNvSpPr>
          <p:nvPr>
            <p:ph type="ftr" sz="quarter" idx="31"/>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dirty="0"/>
          </a:p>
        </p:txBody>
      </p:sp>
      <p:sp>
        <p:nvSpPr>
          <p:cNvPr id="16" name="Footer Placeholder 13"/>
          <p:cNvSpPr>
            <a:spLocks noGrp="1"/>
          </p:cNvSpPr>
          <p:nvPr>
            <p:ph type="ftr" sz="quarter" idx="19"/>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dirty="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dirty="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dirty="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dirty="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dirty="0"/>
          </a:p>
        </p:txBody>
      </p:sp>
      <p:sp>
        <p:nvSpPr>
          <p:cNvPr id="17" name="Footer Placeholder 14"/>
          <p:cNvSpPr>
            <a:spLocks noGrp="1"/>
          </p:cNvSpPr>
          <p:nvPr>
            <p:ph type="ftr" sz="quarter" idx="17"/>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dirty="0"/>
          </a:p>
        </p:txBody>
      </p:sp>
      <p:sp>
        <p:nvSpPr>
          <p:cNvPr id="26" name="Footer Placeholder 37"/>
          <p:cNvSpPr>
            <a:spLocks noGrp="1"/>
          </p:cNvSpPr>
          <p:nvPr>
            <p:ph type="ftr" sz="quarter" idx="47"/>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dirty="0">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dirty="0">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dirty="0">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dirty="0"/>
          </a:p>
        </p:txBody>
      </p:sp>
      <p:sp>
        <p:nvSpPr>
          <p:cNvPr id="64" name="Footer Placeholder 47"/>
          <p:cNvSpPr>
            <a:spLocks noGrp="1"/>
          </p:cNvSpPr>
          <p:nvPr>
            <p:ph type="ftr" sz="quarter" idx="49"/>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dirty="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dirty="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dirty="0">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dirty="0">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dirty="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dirty="0"/>
          </a:p>
        </p:txBody>
      </p:sp>
      <p:sp>
        <p:nvSpPr>
          <p:cNvPr id="102" name="Footer Placeholder 79"/>
          <p:cNvSpPr>
            <a:spLocks noGrp="1"/>
          </p:cNvSpPr>
          <p:nvPr>
            <p:ph type="ftr" sz="quarter" idx="80"/>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dirty="0"/>
          </a:p>
        </p:txBody>
      </p:sp>
      <p:sp>
        <p:nvSpPr>
          <p:cNvPr id="12" name="Footer Placeholder 9"/>
          <p:cNvSpPr>
            <a:spLocks noGrp="1"/>
          </p:cNvSpPr>
          <p:nvPr>
            <p:ph type="ftr" sz="quarter" idx="12"/>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dirty="0"/>
          </a:p>
        </p:txBody>
      </p:sp>
      <p:sp>
        <p:nvSpPr>
          <p:cNvPr id="17" name="Footer Placeholder 12"/>
          <p:cNvSpPr>
            <a:spLocks noGrp="1"/>
          </p:cNvSpPr>
          <p:nvPr>
            <p:ph type="ftr" sz="quarter" idx="20"/>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dirty="0"/>
          </a:p>
        </p:txBody>
      </p:sp>
      <p:sp>
        <p:nvSpPr>
          <p:cNvPr id="6" name="Footer Placeholder 12"/>
          <p:cNvSpPr>
            <a:spLocks noGrp="1"/>
          </p:cNvSpPr>
          <p:nvPr>
            <p:ph type="ftr" sz="quarter" idx="11"/>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dirty="0"/>
          </a:p>
        </p:txBody>
      </p:sp>
      <p:sp>
        <p:nvSpPr>
          <p:cNvPr id="9" name="Footer Placeholder 12"/>
          <p:cNvSpPr>
            <a:spLocks noGrp="1"/>
          </p:cNvSpPr>
          <p:nvPr>
            <p:ph type="ftr" sz="quarter" idx="11"/>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dirty="0"/>
          </a:p>
        </p:txBody>
      </p:sp>
      <p:sp>
        <p:nvSpPr>
          <p:cNvPr id="9" name="Footer Placeholder 12"/>
          <p:cNvSpPr>
            <a:spLocks noGrp="1"/>
          </p:cNvSpPr>
          <p:nvPr>
            <p:ph type="ftr" sz="quarter" idx="11"/>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dirty="0">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dirty="0">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dirty="0"/>
          </a:p>
        </p:txBody>
      </p:sp>
      <p:sp>
        <p:nvSpPr>
          <p:cNvPr id="16" name="Footer Placeholder 15"/>
          <p:cNvSpPr>
            <a:spLocks noGrp="1"/>
          </p:cNvSpPr>
          <p:nvPr>
            <p:ph type="ftr" sz="quarter" idx="45"/>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dirty="0"/>
              <a:t>Drag picture to placeholder or click icon to add</a:t>
            </a:r>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dirty="0"/>
              <a:t>Drag picture to placeholder or click icon to add</a:t>
            </a:r>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dirty="0"/>
          </a:p>
        </p:txBody>
      </p:sp>
      <p:sp>
        <p:nvSpPr>
          <p:cNvPr id="28" name="Footer Placeholder 12"/>
          <p:cNvSpPr>
            <a:spLocks noGrp="1"/>
          </p:cNvSpPr>
          <p:nvPr>
            <p:ph type="ftr" sz="quarter" idx="35"/>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dirty="0"/>
          </a:p>
        </p:txBody>
      </p:sp>
      <p:sp>
        <p:nvSpPr>
          <p:cNvPr id="16" name="Footer Placeholder 15"/>
          <p:cNvSpPr>
            <a:spLocks noGrp="1"/>
          </p:cNvSpPr>
          <p:nvPr>
            <p:ph type="ftr" sz="quarter" idx="22"/>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dirty="0"/>
          </a:p>
        </p:txBody>
      </p:sp>
      <p:sp>
        <p:nvSpPr>
          <p:cNvPr id="8" name="Footer Placeholder 12"/>
          <p:cNvSpPr>
            <a:spLocks noGrp="1"/>
          </p:cNvSpPr>
          <p:nvPr>
            <p:ph type="ftr" sz="quarter" idx="21"/>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dirty="0"/>
          </a:p>
        </p:txBody>
      </p:sp>
      <p:sp>
        <p:nvSpPr>
          <p:cNvPr id="34" name="Footer Placeholder 12"/>
          <p:cNvSpPr>
            <a:spLocks noGrp="1"/>
          </p:cNvSpPr>
          <p:nvPr>
            <p:ph type="ftr" sz="quarter" idx="133"/>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dirty="0"/>
          </a:p>
        </p:txBody>
      </p:sp>
      <p:sp>
        <p:nvSpPr>
          <p:cNvPr id="38" name="Footer Placeholder 12"/>
          <p:cNvSpPr>
            <a:spLocks noGrp="1"/>
          </p:cNvSpPr>
          <p:nvPr>
            <p:ph type="ftr" sz="quarter" idx="133"/>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dirty="0"/>
          </a:p>
        </p:txBody>
      </p:sp>
      <p:sp>
        <p:nvSpPr>
          <p:cNvPr id="34" name="Footer Placeholder 12"/>
          <p:cNvSpPr>
            <a:spLocks noGrp="1"/>
          </p:cNvSpPr>
          <p:nvPr>
            <p:ph type="ftr" sz="quarter" idx="132"/>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dirty="0"/>
          </a:p>
        </p:txBody>
      </p:sp>
      <p:sp>
        <p:nvSpPr>
          <p:cNvPr id="38" name="Footer Placeholder 12"/>
          <p:cNvSpPr>
            <a:spLocks noGrp="1"/>
          </p:cNvSpPr>
          <p:nvPr>
            <p:ph type="ftr" sz="quarter" idx="132"/>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dirty="0"/>
          </a:p>
        </p:txBody>
      </p:sp>
      <p:sp>
        <p:nvSpPr>
          <p:cNvPr id="38" name="Footer Placeholder 12"/>
          <p:cNvSpPr>
            <a:spLocks noGrp="1"/>
          </p:cNvSpPr>
          <p:nvPr>
            <p:ph type="ftr" sz="quarter" idx="132"/>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dirty="0"/>
              <a:t>Introduction</a:t>
            </a:r>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09600" y="1371601"/>
            <a:ext cx="53848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371601"/>
            <a:ext cx="53848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dirty="0"/>
              <a:t>Introduction</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dirty="0"/>
          </a:p>
        </p:txBody>
      </p:sp>
    </p:spTree>
    <p:extLst>
      <p:ext uri="{BB962C8B-B14F-4D97-AF65-F5344CB8AC3E}">
        <p14:creationId xmlns:p14="http://schemas.microsoft.com/office/powerpoint/2010/main" val="50278493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dirty="0"/>
              <a:t>Introduction</a:t>
            </a:r>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dirty="0"/>
          </a:p>
        </p:txBody>
      </p:sp>
    </p:spTree>
    <p:extLst>
      <p:ext uri="{BB962C8B-B14F-4D97-AF65-F5344CB8AC3E}">
        <p14:creationId xmlns:p14="http://schemas.microsoft.com/office/powerpoint/2010/main" val="25622901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304800" y="152400"/>
            <a:ext cx="112776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304800" y="838200"/>
            <a:ext cx="11277600" cy="5410200"/>
          </a:xfrm>
          <a:prstGeom prst="rect">
            <a:avLst/>
          </a:prstGeom>
        </p:spPr>
        <p:txBody>
          <a:bodyPr/>
          <a:lstStyle/>
          <a:p>
            <a:pPr lvl="0"/>
            <a:endParaRPr lang="pt-BR" noProof="0"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Introduction</a:t>
            </a:r>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dirty="0"/>
          </a:p>
        </p:txBody>
      </p:sp>
    </p:spTree>
    <p:extLst>
      <p:ext uri="{BB962C8B-B14F-4D97-AF65-F5344CB8AC3E}">
        <p14:creationId xmlns:p14="http://schemas.microsoft.com/office/powerpoint/2010/main" val="1205628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dirty="0"/>
          </a:p>
        </p:txBody>
      </p:sp>
      <p:sp>
        <p:nvSpPr>
          <p:cNvPr id="4" name="Footer Placeholder 12"/>
          <p:cNvSpPr>
            <a:spLocks noGrp="1"/>
          </p:cNvSpPr>
          <p:nvPr>
            <p:ph type="ftr" sz="quarter" idx="11"/>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dirty="0"/>
          </a:p>
        </p:txBody>
      </p:sp>
      <p:sp>
        <p:nvSpPr>
          <p:cNvPr id="13" name="Footer Placeholder 12"/>
          <p:cNvSpPr>
            <a:spLocks noGrp="1"/>
          </p:cNvSpPr>
          <p:nvPr>
            <p:ph type="ftr" sz="quarter" idx="23"/>
          </p:nvPr>
        </p:nvSpPr>
        <p:spPr/>
        <p:txBody>
          <a:bodyPr/>
          <a:lstStyle>
            <a:lvl1pPr>
              <a:defRPr/>
            </a:lvl1pPr>
          </a:lstStyle>
          <a:p>
            <a:pPr>
              <a:defRPr/>
            </a:pPr>
            <a:r>
              <a:rPr lang="en-US" dirty="0"/>
              <a:t>Introduction</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dirty="0"/>
          </a:p>
        </p:txBody>
      </p:sp>
      <p:sp>
        <p:nvSpPr>
          <p:cNvPr id="13" name="Footer Placeholder 12"/>
          <p:cNvSpPr>
            <a:spLocks noGrp="1"/>
          </p:cNvSpPr>
          <p:nvPr>
            <p:ph type="ftr" sz="quarter" idx="23"/>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dirty="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dirty="0"/>
          </a:p>
        </p:txBody>
      </p:sp>
      <p:sp>
        <p:nvSpPr>
          <p:cNvPr id="14" name="Footer Placeholder 9"/>
          <p:cNvSpPr>
            <a:spLocks noGrp="1"/>
          </p:cNvSpPr>
          <p:nvPr>
            <p:ph type="ftr" sz="quarter" idx="23"/>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Introduction</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IT_Intro_22</a:t>
            </a: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6" r:id="rId56"/>
    <p:sldLayoutId id="2147483717" r:id="rId57"/>
    <p:sldLayoutId id="2147483718" r:id="rId58"/>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jmc877.github.io/International-Tax/index.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828800" y="102467"/>
            <a:ext cx="8534400" cy="1470025"/>
          </a:xfrm>
          <a:prstGeom prst="rect">
            <a:avLst/>
          </a:prstGeom>
        </p:spPr>
        <p:txBody>
          <a:bodyPr vert="horz" lIns="91440" tIns="45720" rIns="91440" bIns="45720" rtlCol="0" anchor="ctr">
            <a:normAutofit/>
          </a:bodyPr>
          <a:lstStyle/>
          <a:p>
            <a:pPr algn="ctr" defTabSz="457200">
              <a:spcBef>
                <a:spcPct val="0"/>
              </a:spcBef>
              <a:defRPr/>
            </a:pPr>
            <a:r>
              <a:rPr lang="en-US" sz="4400" b="1" dirty="0">
                <a:latin typeface="+mj-lt"/>
                <a:ea typeface="+mj-ea"/>
                <a:cs typeface="+mj-cs"/>
              </a:rPr>
              <a:t>International Taxation</a:t>
            </a:r>
          </a:p>
        </p:txBody>
      </p:sp>
      <p:sp>
        <p:nvSpPr>
          <p:cNvPr id="4" name="Subtitle 2"/>
          <p:cNvSpPr>
            <a:spLocks noGrp="1"/>
          </p:cNvSpPr>
          <p:nvPr>
            <p:ph idx="4294967295"/>
          </p:nvPr>
        </p:nvSpPr>
        <p:spPr>
          <a:xfrm>
            <a:off x="700537" y="1167787"/>
            <a:ext cx="11277600" cy="4167405"/>
          </a:xfrm>
          <a:prstGeom prst="rect">
            <a:avLst/>
          </a:prstGeom>
          <a:solidFill>
            <a:schemeClr val="bg1">
              <a:alpha val="80000"/>
            </a:schemeClr>
          </a:solidFill>
        </p:spPr>
        <p:txBody>
          <a:bodyPr>
            <a:normAutofit/>
          </a:bodyPr>
          <a:lstStyle/>
          <a:p>
            <a:pPr marL="0" indent="0" algn="ctr">
              <a:buNone/>
            </a:pPr>
            <a:r>
              <a:rPr lang="en-US" sz="2800" dirty="0"/>
              <a:t>Professor Jeffrey M. Colón</a:t>
            </a:r>
          </a:p>
          <a:p>
            <a:pPr marL="0" indent="0" algn="ctr">
              <a:buNone/>
            </a:pPr>
            <a:r>
              <a:rPr lang="en-US" sz="2800" dirty="0"/>
              <a:t>Fordham University School of Law</a:t>
            </a:r>
          </a:p>
          <a:p>
            <a:pPr marL="0" indent="0" algn="ctr">
              <a:buNone/>
            </a:pPr>
            <a:r>
              <a:rPr lang="en-US" sz="2800" dirty="0"/>
              <a:t>Spring 2022</a:t>
            </a:r>
          </a:p>
        </p:txBody>
      </p:sp>
      <p:pic>
        <p:nvPicPr>
          <p:cNvPr id="5" name="Picture 4" descr="pic1.tiff"/>
          <p:cNvPicPr>
            <a:picLocks noChangeAspect="1"/>
          </p:cNvPicPr>
          <p:nvPr/>
        </p:nvPicPr>
        <p:blipFill>
          <a:blip r:embed="rId2"/>
          <a:stretch>
            <a:fillRect/>
          </a:stretch>
        </p:blipFill>
        <p:spPr>
          <a:xfrm>
            <a:off x="4572001" y="5486401"/>
            <a:ext cx="2873661" cy="649527"/>
          </a:xfrm>
          <a:prstGeom prst="rect">
            <a:avLst/>
          </a:prstGeom>
        </p:spPr>
      </p:pic>
      <p:sp>
        <p:nvSpPr>
          <p:cNvPr id="2" name="Footer Placeholder 1"/>
          <p:cNvSpPr>
            <a:spLocks noGrp="1"/>
          </p:cNvSpPr>
          <p:nvPr>
            <p:ph type="ftr" sz="quarter" idx="11"/>
          </p:nvPr>
        </p:nvSpPr>
        <p:spPr/>
        <p:txBody>
          <a:bodyPr/>
          <a:lstStyle/>
          <a:p>
            <a:pPr>
              <a:defRPr/>
            </a:pPr>
            <a:r>
              <a:rPr lang="en-US" dirty="0"/>
              <a:t>Introduction</a:t>
            </a:r>
          </a:p>
        </p:txBody>
      </p:sp>
      <p:sp>
        <p:nvSpPr>
          <p:cNvPr id="6" name="Slide Number Placeholder 5"/>
          <p:cNvSpPr>
            <a:spLocks noGrp="1"/>
          </p:cNvSpPr>
          <p:nvPr>
            <p:ph type="sldNum" sz="quarter" idx="10"/>
          </p:nvPr>
        </p:nvSpPr>
        <p:spPr/>
        <p:txBody>
          <a:bodyPr/>
          <a:lstStyle/>
          <a:p>
            <a:fld id="{22D706CB-156B-8643-9A07-D8448DABBCBD}" type="slidenum">
              <a:rPr lang="en-US" altLang="en-US" smtClean="0"/>
              <a:pPr/>
              <a:t>1</a:t>
            </a:fld>
            <a:endParaRPr lang="en-US" altLang="en-US" dirty="0"/>
          </a:p>
        </p:txBody>
      </p:sp>
    </p:spTree>
    <p:extLst>
      <p:ext uri="{BB962C8B-B14F-4D97-AF65-F5344CB8AC3E}">
        <p14:creationId xmlns:p14="http://schemas.microsoft.com/office/powerpoint/2010/main" val="736393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400" dirty="0"/>
          </a:p>
          <a:p>
            <a:endParaRPr lang="en-US" sz="2400" dirty="0"/>
          </a:p>
          <a:p>
            <a:endParaRPr lang="en-US" sz="2400" dirty="0"/>
          </a:p>
          <a:p>
            <a:pPr>
              <a:buNone/>
            </a:pPr>
            <a:r>
              <a:rPr lang="en-US" sz="3200" dirty="0"/>
              <a:t>“The United States of America and Canada, desiring to conclude a Convention for </a:t>
            </a:r>
            <a:r>
              <a:rPr lang="en-US" sz="3200" b="1" dirty="0"/>
              <a:t>the avoidance of double taxation</a:t>
            </a:r>
            <a:r>
              <a:rPr lang="en-US" sz="3200" dirty="0"/>
              <a:t> and </a:t>
            </a:r>
            <a:r>
              <a:rPr lang="en-US" sz="3200" b="1" dirty="0"/>
              <a:t>the prevention of fiscal evasion </a:t>
            </a:r>
            <a:r>
              <a:rPr lang="en-US" sz="3200" dirty="0"/>
              <a:t>with respect to taxes on income and on capital (…)”</a:t>
            </a:r>
          </a:p>
        </p:txBody>
      </p:sp>
      <p:sp>
        <p:nvSpPr>
          <p:cNvPr id="2" name="Title 1"/>
          <p:cNvSpPr>
            <a:spLocks noGrp="1"/>
          </p:cNvSpPr>
          <p:nvPr>
            <p:ph type="title"/>
          </p:nvPr>
        </p:nvSpPr>
        <p:spPr/>
        <p:txBody>
          <a:bodyPr/>
          <a:lstStyle/>
          <a:p>
            <a:r>
              <a:rPr lang="en-US" dirty="0"/>
              <a:t>Basic Function of Treaties</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extLst>
      <p:ext uri="{BB962C8B-B14F-4D97-AF65-F5344CB8AC3E}">
        <p14:creationId xmlns:p14="http://schemas.microsoft.com/office/powerpoint/2010/main" val="800321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nSpc>
                <a:spcPct val="150000"/>
              </a:lnSpc>
              <a:spcBef>
                <a:spcPts val="600"/>
              </a:spcBef>
            </a:pPr>
            <a:r>
              <a:rPr lang="en-US" sz="2800" dirty="0"/>
              <a:t>Reduction or elimination of source basis taxation</a:t>
            </a:r>
            <a:endParaRPr lang="en-US" i="1" dirty="0"/>
          </a:p>
          <a:p>
            <a:pPr>
              <a:lnSpc>
                <a:spcPct val="150000"/>
              </a:lnSpc>
              <a:spcBef>
                <a:spcPts val="600"/>
              </a:spcBef>
            </a:pPr>
            <a:r>
              <a:rPr lang="en-US" sz="2800" dirty="0"/>
              <a:t>Treaty definitions of source   </a:t>
            </a:r>
            <a:endParaRPr lang="en-US" i="1" dirty="0"/>
          </a:p>
          <a:p>
            <a:pPr>
              <a:lnSpc>
                <a:spcPct val="150000"/>
              </a:lnSpc>
              <a:spcBef>
                <a:spcPts val="600"/>
              </a:spcBef>
            </a:pPr>
            <a:r>
              <a:rPr lang="en-US" sz="2800" dirty="0"/>
              <a:t>Tie-breaker test for dual residents  </a:t>
            </a:r>
            <a:endParaRPr lang="en-US" i="1" dirty="0"/>
          </a:p>
          <a:p>
            <a:pPr>
              <a:spcBef>
                <a:spcPts val="600"/>
              </a:spcBef>
            </a:pPr>
            <a:r>
              <a:rPr lang="en-US" sz="2800" dirty="0"/>
              <a:t>Requiring one country to grant a credit for taxes paid to other country (or an exemption on income taxed by the other country) </a:t>
            </a:r>
            <a:endParaRPr lang="en-US" i="1" dirty="0"/>
          </a:p>
          <a:p>
            <a:pPr>
              <a:lnSpc>
                <a:spcPct val="150000"/>
              </a:lnSpc>
              <a:spcBef>
                <a:spcPts val="600"/>
              </a:spcBef>
            </a:pPr>
            <a:r>
              <a:rPr lang="en-US" sz="2800" dirty="0"/>
              <a:t>Mutual Agreement Procedures </a:t>
            </a:r>
            <a:endParaRPr lang="en-US" i="1" dirty="0"/>
          </a:p>
          <a:p>
            <a:pPr>
              <a:lnSpc>
                <a:spcPct val="150000"/>
              </a:lnSpc>
              <a:spcBef>
                <a:spcPts val="600"/>
              </a:spcBef>
            </a:pPr>
            <a:r>
              <a:rPr lang="en-US" sz="2800" dirty="0"/>
              <a:t>Exchange of tax information </a:t>
            </a:r>
            <a:endParaRPr lang="en-US" i="1" dirty="0"/>
          </a:p>
        </p:txBody>
      </p:sp>
      <p:sp>
        <p:nvSpPr>
          <p:cNvPr id="2" name="Title 1"/>
          <p:cNvSpPr>
            <a:spLocks noGrp="1"/>
          </p:cNvSpPr>
          <p:nvPr>
            <p:ph type="title"/>
          </p:nvPr>
        </p:nvSpPr>
        <p:spPr/>
        <p:txBody>
          <a:bodyPr/>
          <a:lstStyle/>
          <a:p>
            <a:r>
              <a:rPr lang="en-US" dirty="0"/>
              <a:t>How is Double Tax Eliminated?</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extLst>
      <p:ext uri="{BB962C8B-B14F-4D97-AF65-F5344CB8AC3E}">
        <p14:creationId xmlns:p14="http://schemas.microsoft.com/office/powerpoint/2010/main" val="1317302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Direct Investment: </a:t>
            </a:r>
            <a:r>
              <a:rPr lang="en-US" dirty="0"/>
              <a:t>2011</a:t>
            </a:r>
            <a:r>
              <a:rPr lang="en-US" b="1" dirty="0"/>
              <a:t>-2020 (Historical Cost)</a:t>
            </a:r>
          </a:p>
        </p:txBody>
      </p:sp>
      <p:sp>
        <p:nvSpPr>
          <p:cNvPr id="4" name="Footer Placeholder 3"/>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pic>
        <p:nvPicPr>
          <p:cNvPr id="7" name="Picture 6" descr="Chart, bar chart&#10;&#10;Description automatically generated">
            <a:extLst>
              <a:ext uri="{FF2B5EF4-FFF2-40B4-BE49-F238E27FC236}">
                <a16:creationId xmlns:a16="http://schemas.microsoft.com/office/drawing/2014/main" id="{4FCE7C10-FD84-5846-AD44-97CDE0D746B6}"/>
              </a:ext>
            </a:extLst>
          </p:cNvPr>
          <p:cNvPicPr>
            <a:picLocks noChangeAspect="1"/>
          </p:cNvPicPr>
          <p:nvPr/>
        </p:nvPicPr>
        <p:blipFill>
          <a:blip r:embed="rId2"/>
          <a:stretch>
            <a:fillRect/>
          </a:stretch>
        </p:blipFill>
        <p:spPr>
          <a:xfrm>
            <a:off x="512064" y="648393"/>
            <a:ext cx="11277600" cy="5569527"/>
          </a:xfrm>
          <a:prstGeom prst="rect">
            <a:avLst/>
          </a:prstGeom>
        </p:spPr>
      </p:pic>
    </p:spTree>
    <p:extLst>
      <p:ext uri="{BB962C8B-B14F-4D97-AF65-F5344CB8AC3E}">
        <p14:creationId xmlns:p14="http://schemas.microsoft.com/office/powerpoint/2010/main" val="1488771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 Outward and Inward Direct Investment by Region (2019-2020)</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pic>
        <p:nvPicPr>
          <p:cNvPr id="7" name="Picture 6" descr="Chart, bar chart&#10;&#10;Description automatically generated">
            <a:extLst>
              <a:ext uri="{FF2B5EF4-FFF2-40B4-BE49-F238E27FC236}">
                <a16:creationId xmlns:a16="http://schemas.microsoft.com/office/drawing/2014/main" id="{221729D4-16A6-C046-97CE-136CB2B59CD5}"/>
              </a:ext>
            </a:extLst>
          </p:cNvPr>
          <p:cNvPicPr>
            <a:picLocks noChangeAspect="1"/>
          </p:cNvPicPr>
          <p:nvPr/>
        </p:nvPicPr>
        <p:blipFill>
          <a:blip r:embed="rId2"/>
          <a:stretch>
            <a:fillRect/>
          </a:stretch>
        </p:blipFill>
        <p:spPr>
          <a:xfrm>
            <a:off x="512064" y="947651"/>
            <a:ext cx="11042627" cy="5120640"/>
          </a:xfrm>
          <a:prstGeom prst="rect">
            <a:avLst/>
          </a:prstGeom>
        </p:spPr>
      </p:pic>
    </p:spTree>
    <p:extLst>
      <p:ext uri="{BB962C8B-B14F-4D97-AF65-F5344CB8AC3E}">
        <p14:creationId xmlns:p14="http://schemas.microsoft.com/office/powerpoint/2010/main" val="1457621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 Inward Direct Investment (Top Ten Investing Countries)</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pic>
        <p:nvPicPr>
          <p:cNvPr id="5" name="Picture 4" descr="Chart, bar chart&#10;&#10;Description automatically generated">
            <a:extLst>
              <a:ext uri="{FF2B5EF4-FFF2-40B4-BE49-F238E27FC236}">
                <a16:creationId xmlns:a16="http://schemas.microsoft.com/office/drawing/2014/main" id="{BFCF74EC-A9E1-3B4B-94A4-A9BD73F6DF22}"/>
              </a:ext>
            </a:extLst>
          </p:cNvPr>
          <p:cNvPicPr>
            <a:picLocks noChangeAspect="1"/>
          </p:cNvPicPr>
          <p:nvPr/>
        </p:nvPicPr>
        <p:blipFill>
          <a:blip r:embed="rId2"/>
          <a:stretch>
            <a:fillRect/>
          </a:stretch>
        </p:blipFill>
        <p:spPr>
          <a:xfrm>
            <a:off x="822405" y="903023"/>
            <a:ext cx="10967259" cy="5348148"/>
          </a:xfrm>
          <a:prstGeom prst="rect">
            <a:avLst/>
          </a:prstGeom>
        </p:spPr>
      </p:pic>
    </p:spTree>
    <p:extLst>
      <p:ext uri="{BB962C8B-B14F-4D97-AF65-F5344CB8AC3E}">
        <p14:creationId xmlns:p14="http://schemas.microsoft.com/office/powerpoint/2010/main" val="1890437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 Direct Investment Abroad (Top Ten Countries)</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pic>
        <p:nvPicPr>
          <p:cNvPr id="7" name="Picture 6" descr="Chart, bar chart&#10;&#10;Description automatically generated">
            <a:extLst>
              <a:ext uri="{FF2B5EF4-FFF2-40B4-BE49-F238E27FC236}">
                <a16:creationId xmlns:a16="http://schemas.microsoft.com/office/drawing/2014/main" id="{9B2946F7-93D2-4F4F-B803-BCAFBEB74D13}"/>
              </a:ext>
            </a:extLst>
          </p:cNvPr>
          <p:cNvPicPr>
            <a:picLocks noChangeAspect="1"/>
          </p:cNvPicPr>
          <p:nvPr/>
        </p:nvPicPr>
        <p:blipFill>
          <a:blip r:embed="rId2"/>
          <a:stretch>
            <a:fillRect/>
          </a:stretch>
        </p:blipFill>
        <p:spPr>
          <a:xfrm>
            <a:off x="512064" y="864524"/>
            <a:ext cx="11277599" cy="5286894"/>
          </a:xfrm>
          <a:prstGeom prst="rect">
            <a:avLst/>
          </a:prstGeom>
        </p:spPr>
      </p:pic>
    </p:spTree>
    <p:extLst>
      <p:ext uri="{BB962C8B-B14F-4D97-AF65-F5344CB8AC3E}">
        <p14:creationId xmlns:p14="http://schemas.microsoft.com/office/powerpoint/2010/main" val="939932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2400" dirty="0"/>
              <a:t>Total number of treaties:  3,000+ (2021)</a:t>
            </a:r>
          </a:p>
        </p:txBody>
      </p:sp>
      <p:sp>
        <p:nvSpPr>
          <p:cNvPr id="2" name="Title 1"/>
          <p:cNvSpPr>
            <a:spLocks noGrp="1"/>
          </p:cNvSpPr>
          <p:nvPr>
            <p:ph type="title"/>
          </p:nvPr>
        </p:nvSpPr>
        <p:spPr/>
        <p:txBody>
          <a:bodyPr>
            <a:normAutofit/>
          </a:bodyPr>
          <a:lstStyle/>
          <a:p>
            <a:r>
              <a:rPr lang="en-US" dirty="0"/>
              <a:t>World-wide Bilateral Treaty Network</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pic>
        <p:nvPicPr>
          <p:cNvPr id="7" name="Picture 6" descr="Chart, bar chart&#10;&#10;Description automatically generated">
            <a:extLst>
              <a:ext uri="{FF2B5EF4-FFF2-40B4-BE49-F238E27FC236}">
                <a16:creationId xmlns:a16="http://schemas.microsoft.com/office/drawing/2014/main" id="{3A4CBFC4-E8E4-CD40-826A-2D75F64D0860}"/>
              </a:ext>
            </a:extLst>
          </p:cNvPr>
          <p:cNvPicPr>
            <a:picLocks noChangeAspect="1"/>
          </p:cNvPicPr>
          <p:nvPr/>
        </p:nvPicPr>
        <p:blipFill>
          <a:blip r:embed="rId2"/>
          <a:stretch>
            <a:fillRect/>
          </a:stretch>
        </p:blipFill>
        <p:spPr>
          <a:xfrm>
            <a:off x="402336" y="1135058"/>
            <a:ext cx="11387328" cy="5210406"/>
          </a:xfrm>
          <a:prstGeom prst="rect">
            <a:avLst/>
          </a:prstGeom>
        </p:spPr>
      </p:pic>
    </p:spTree>
    <p:extLst>
      <p:ext uri="{BB962C8B-B14F-4D97-AF65-F5344CB8AC3E}">
        <p14:creationId xmlns:p14="http://schemas.microsoft.com/office/powerpoint/2010/main" val="567143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spcAft>
                <a:spcPts val="600"/>
              </a:spcAft>
            </a:pPr>
            <a:r>
              <a:rPr lang="en-US" sz="2800" dirty="0"/>
              <a:t>Resolving conflicts between source and residence basis tax jurisdiction:</a:t>
            </a:r>
          </a:p>
          <a:p>
            <a:pPr lvl="1">
              <a:spcAft>
                <a:spcPts val="600"/>
              </a:spcAft>
            </a:pPr>
            <a:r>
              <a:rPr lang="en-US" sz="2400" dirty="0"/>
              <a:t>Deduction (credit) of foreign (source) taxes by country of residence</a:t>
            </a:r>
          </a:p>
          <a:p>
            <a:pPr lvl="1">
              <a:spcAft>
                <a:spcPts val="600"/>
              </a:spcAft>
            </a:pPr>
            <a:r>
              <a:rPr lang="en-US" sz="2400" dirty="0"/>
              <a:t>Exemption of income earned by foreign investors by the source country</a:t>
            </a:r>
          </a:p>
          <a:p>
            <a:pPr lvl="1">
              <a:spcAft>
                <a:spcPts val="600"/>
              </a:spcAft>
            </a:pPr>
            <a:r>
              <a:rPr lang="en-US" sz="2400" dirty="0"/>
              <a:t>Adjustment of tax rates by both source and residence countries</a:t>
            </a:r>
          </a:p>
          <a:p>
            <a:pPr lvl="1">
              <a:spcAft>
                <a:spcPts val="600"/>
              </a:spcAft>
            </a:pPr>
            <a:r>
              <a:rPr lang="en-US" sz="2400" dirty="0"/>
              <a:t>Apportionment of income between the source and residence countries</a:t>
            </a:r>
          </a:p>
        </p:txBody>
      </p:sp>
      <p:sp>
        <p:nvSpPr>
          <p:cNvPr id="2" name="Title 1"/>
          <p:cNvSpPr>
            <a:spLocks noGrp="1"/>
          </p:cNvSpPr>
          <p:nvPr>
            <p:ph type="title"/>
          </p:nvPr>
        </p:nvSpPr>
        <p:spPr/>
        <p:txBody>
          <a:bodyPr/>
          <a:lstStyle/>
          <a:p>
            <a:r>
              <a:rPr lang="en-US" b="1" dirty="0"/>
              <a:t>Origins of Model Tax Treaties</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extLst>
      <p:ext uri="{BB962C8B-B14F-4D97-AF65-F5344CB8AC3E}">
        <p14:creationId xmlns:p14="http://schemas.microsoft.com/office/powerpoint/2010/main" val="145454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spcAft>
                <a:spcPts val="1200"/>
              </a:spcAft>
            </a:pPr>
            <a:r>
              <a:rPr lang="en-US" dirty="0"/>
              <a:t>Mexico (1943) and London (1946) Model Tax Conventions [LoN]</a:t>
            </a:r>
          </a:p>
          <a:p>
            <a:pPr>
              <a:spcAft>
                <a:spcPts val="1200"/>
              </a:spcAft>
            </a:pPr>
            <a:r>
              <a:rPr lang="en-US" dirty="0"/>
              <a:t>Organization for European Economic Co-operation (OEEC) Reports (1958-1961)</a:t>
            </a:r>
          </a:p>
          <a:p>
            <a:r>
              <a:rPr lang="en-US" dirty="0"/>
              <a:t>OECD Model Double Tax Conventions and Commentary:</a:t>
            </a:r>
          </a:p>
          <a:p>
            <a:pPr marL="1031875" lvl="1">
              <a:spcAft>
                <a:spcPts val="1200"/>
              </a:spcAft>
            </a:pPr>
            <a:r>
              <a:rPr lang="en-US" sz="2000" dirty="0"/>
              <a:t>1963, 1977, and 1992+</a:t>
            </a:r>
          </a:p>
          <a:p>
            <a:r>
              <a:rPr lang="en-US" dirty="0"/>
              <a:t>US Model Treaties and Technical Explanations</a:t>
            </a:r>
          </a:p>
          <a:p>
            <a:pPr marL="1031875" lvl="1">
              <a:spcAft>
                <a:spcPts val="1200"/>
              </a:spcAft>
            </a:pPr>
            <a:r>
              <a:rPr lang="en-US" sz="2000" dirty="0"/>
              <a:t>1981, 1996, 2006, and 2016 (issued with Preamble on Feb. 17, 2016) </a:t>
            </a:r>
          </a:p>
          <a:p>
            <a:pPr>
              <a:spcAft>
                <a:spcPts val="1200"/>
              </a:spcAft>
            </a:pPr>
            <a:r>
              <a:rPr lang="en-US" dirty="0"/>
              <a:t>United Nations Model Double Taxation Convention between Developed and Developing Countries (1980 and 2001, updated 2011)</a:t>
            </a:r>
          </a:p>
          <a:p>
            <a:pPr>
              <a:spcAft>
                <a:spcPts val="1200"/>
              </a:spcAft>
            </a:pPr>
            <a:r>
              <a:rPr lang="en-US" dirty="0"/>
              <a:t>OECD (2014+): Base Erosion &amp; Profit Shifting (BEPS)</a:t>
            </a:r>
          </a:p>
          <a:p>
            <a:pPr marL="971550" lvl="1" indent="-395288">
              <a:spcAft>
                <a:spcPts val="1200"/>
              </a:spcAft>
            </a:pPr>
            <a:r>
              <a:rPr lang="en-US" sz="2000" dirty="0"/>
              <a:t>Digital economy, hybrid mismatch, strengthen CFC rules, limit base erosion, treaty abuse, transfer pricing, PE status, minimum tax </a:t>
            </a:r>
          </a:p>
          <a:p>
            <a:pPr lvl="1"/>
            <a:endParaRPr lang="en-US" sz="2200" dirty="0"/>
          </a:p>
          <a:p>
            <a:endParaRPr lang="en-US" sz="2200" dirty="0"/>
          </a:p>
        </p:txBody>
      </p:sp>
      <p:sp>
        <p:nvSpPr>
          <p:cNvPr id="2" name="Title 1"/>
          <p:cNvSpPr>
            <a:spLocks noGrp="1"/>
          </p:cNvSpPr>
          <p:nvPr>
            <p:ph type="title"/>
          </p:nvPr>
        </p:nvSpPr>
        <p:spPr/>
        <p:txBody>
          <a:bodyPr/>
          <a:lstStyle/>
          <a:p>
            <a:r>
              <a:rPr lang="en-US" b="1" dirty="0"/>
              <a:t>Origins of Model Tax Treaties</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extLst>
      <p:ext uri="{BB962C8B-B14F-4D97-AF65-F5344CB8AC3E}">
        <p14:creationId xmlns:p14="http://schemas.microsoft.com/office/powerpoint/2010/main" val="1769831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287338" indent="-287338"/>
            <a:r>
              <a:rPr lang="en-US" dirty="0"/>
              <a:t>Article II, Section 2, of the U.S. Constitution grants the Executive Branch the power to make treaties:</a:t>
            </a:r>
          </a:p>
          <a:p>
            <a:pPr marL="912813" lvl="1">
              <a:spcBef>
                <a:spcPts val="100"/>
              </a:spcBef>
            </a:pPr>
            <a:r>
              <a:rPr lang="en-US" sz="2000" dirty="0"/>
              <a:t>[The President] shall have Power, by and with the Advice and Consent of the Senate, to make Treaties, provided 2/3 of the Senators present concur</a:t>
            </a:r>
          </a:p>
          <a:p>
            <a:pPr marL="287338" indent="-287338"/>
            <a:r>
              <a:rPr lang="en-US" dirty="0"/>
              <a:t>Note, however, that Article I - Section 7, gives the House of representatives the lead role in domestic tax matters:</a:t>
            </a:r>
          </a:p>
          <a:p>
            <a:pPr marL="798513" lvl="1" indent="-223838">
              <a:spcBef>
                <a:spcPts val="100"/>
              </a:spcBef>
            </a:pPr>
            <a:r>
              <a:rPr lang="en-US" sz="2000" dirty="0"/>
              <a:t>“All Bills for raising Revenue shall originate in the House of Representatives”</a:t>
            </a:r>
          </a:p>
          <a:p>
            <a:pPr marL="287338" indent="-287338">
              <a:spcAft>
                <a:spcPts val="600"/>
              </a:spcAft>
            </a:pPr>
            <a:r>
              <a:rPr lang="en-US" dirty="0"/>
              <a:t>Actual negotiation done by either State Department or Treasury Department in the case of tax treaties</a:t>
            </a:r>
          </a:p>
          <a:p>
            <a:pPr marL="287338" indent="-287338"/>
            <a:r>
              <a:rPr lang="en-US" dirty="0"/>
              <a:t>After negotiations are concluded, the treaty is presented to the President for his signature and then forwarded to the Senate (the Foreign Relations Committee)</a:t>
            </a:r>
          </a:p>
          <a:p>
            <a:pPr marL="912813" lvl="1">
              <a:spcBef>
                <a:spcPts val="100"/>
              </a:spcBef>
            </a:pPr>
            <a:r>
              <a:rPr lang="en-US" sz="2000" dirty="0"/>
              <a:t>Revenue measures  are generally under the jurisdiction of the Senate Committee on Finance</a:t>
            </a:r>
          </a:p>
          <a:p>
            <a:pPr marL="798513" lvl="1" indent="-223838">
              <a:spcBef>
                <a:spcPts val="100"/>
              </a:spcBef>
            </a:pPr>
            <a:endParaRPr lang="en-US" sz="2000" dirty="0"/>
          </a:p>
        </p:txBody>
      </p:sp>
      <p:sp>
        <p:nvSpPr>
          <p:cNvPr id="2" name="Title 1"/>
          <p:cNvSpPr>
            <a:spLocks noGrp="1"/>
          </p:cNvSpPr>
          <p:nvPr>
            <p:ph type="title"/>
          </p:nvPr>
        </p:nvSpPr>
        <p:spPr/>
        <p:txBody>
          <a:bodyPr>
            <a:normAutofit/>
          </a:bodyPr>
          <a:lstStyle/>
          <a:p>
            <a:r>
              <a:rPr lang="en-US" b="1" dirty="0"/>
              <a:t>Negotiating and Concluding Treaties</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extLst>
      <p:ext uri="{BB962C8B-B14F-4D97-AF65-F5344CB8AC3E}">
        <p14:creationId xmlns:p14="http://schemas.microsoft.com/office/powerpoint/2010/main" val="763370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3"/>
          <p:cNvSpPr>
            <a:spLocks noGrp="1" noChangeArrowheads="1"/>
          </p:cNvSpPr>
          <p:nvPr>
            <p:ph idx="1"/>
          </p:nvPr>
        </p:nvSpPr>
        <p:spPr/>
        <p:txBody>
          <a:bodyPr/>
          <a:lstStyle/>
          <a:p>
            <a:pPr eaLnBrk="1" hangingPunct="1">
              <a:buNone/>
            </a:pPr>
            <a:endParaRPr lang="en-US" sz="2400" dirty="0"/>
          </a:p>
          <a:p>
            <a:pPr eaLnBrk="1" hangingPunct="1"/>
            <a:r>
              <a:rPr lang="en-US" sz="2800" dirty="0"/>
              <a:t>Code, Treaty, &amp; Text</a:t>
            </a:r>
          </a:p>
          <a:p>
            <a:pPr lvl="1"/>
            <a:r>
              <a:rPr lang="en-US" sz="2400" dirty="0"/>
              <a:t>Code &amp; Regulations</a:t>
            </a:r>
          </a:p>
          <a:p>
            <a:pPr lvl="1"/>
            <a:r>
              <a:rPr lang="en-US" sz="2400" dirty="0"/>
              <a:t>UK Treaty and Technical Explanation</a:t>
            </a:r>
          </a:p>
          <a:p>
            <a:pPr lvl="1"/>
            <a:r>
              <a:rPr lang="en-US" sz="2400" dirty="0"/>
              <a:t>International Taxation (ITT) (draft text)</a:t>
            </a:r>
            <a:endParaRPr lang="en-US" dirty="0"/>
          </a:p>
          <a:p>
            <a:endParaRPr lang="en-US" sz="2800" dirty="0"/>
          </a:p>
          <a:p>
            <a:r>
              <a:rPr lang="en-US" sz="2800"/>
              <a:t>Class Page</a:t>
            </a:r>
            <a:endParaRPr lang="en-US" sz="2800" dirty="0"/>
          </a:p>
          <a:p>
            <a:pPr lvl="1"/>
            <a:r>
              <a:rPr lang="en-US" sz="2400" dirty="0">
                <a:hlinkClick r:id="rId3"/>
              </a:rPr>
              <a:t>https://jmc877.github.io/International-Tax/</a:t>
            </a:r>
            <a:r>
              <a:rPr lang="en-US" sz="2400" dirty="0" err="1">
                <a:hlinkClick r:id="rId3"/>
              </a:rPr>
              <a:t>index.html</a:t>
            </a:r>
            <a:endParaRPr lang="en-US" sz="2400" dirty="0"/>
          </a:p>
        </p:txBody>
      </p:sp>
      <p:sp>
        <p:nvSpPr>
          <p:cNvPr id="16388" name="Rectangle 2"/>
          <p:cNvSpPr>
            <a:spLocks noGrp="1" noChangeArrowheads="1"/>
          </p:cNvSpPr>
          <p:nvPr>
            <p:ph type="title"/>
          </p:nvPr>
        </p:nvSpPr>
        <p:spPr/>
        <p:txBody>
          <a:bodyPr/>
          <a:lstStyle/>
          <a:p>
            <a:pPr eaLnBrk="1" hangingPunct="1"/>
            <a:r>
              <a:rPr lang="en-US" b="1" dirty="0"/>
              <a:t>Introduction</a:t>
            </a:r>
            <a:endParaRPr lang="en-US" b="1" u="sng" dirty="0"/>
          </a:p>
        </p:txBody>
      </p:sp>
      <p:sp>
        <p:nvSpPr>
          <p:cNvPr id="2" name="Footer Placeholder 1"/>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613784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spcAft>
                <a:spcPts val="600"/>
              </a:spcAft>
            </a:pPr>
            <a:r>
              <a:rPr lang="en-US" sz="2800" dirty="0"/>
              <a:t>“Advice”:  In considering a treaty, the Senate may amend the treaty and enter “reservations” with respect to specific provisions, which have the effect of preventing the provision from having legal effect</a:t>
            </a:r>
          </a:p>
          <a:p>
            <a:pPr>
              <a:spcAft>
                <a:spcPts val="600"/>
              </a:spcAft>
            </a:pPr>
            <a:r>
              <a:rPr lang="en-US" sz="2800" dirty="0"/>
              <a:t>The Senate may also issue understandings that clarify treaty provisions</a:t>
            </a:r>
          </a:p>
        </p:txBody>
      </p:sp>
      <p:sp>
        <p:nvSpPr>
          <p:cNvPr id="2" name="Title 1"/>
          <p:cNvSpPr>
            <a:spLocks noGrp="1"/>
          </p:cNvSpPr>
          <p:nvPr>
            <p:ph type="title"/>
          </p:nvPr>
        </p:nvSpPr>
        <p:spPr/>
        <p:txBody>
          <a:bodyPr/>
          <a:lstStyle/>
          <a:p>
            <a:r>
              <a:rPr lang="en-US" b="1" dirty="0"/>
              <a:t>Senate Advice and Consent</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extLst>
      <p:ext uri="{BB962C8B-B14F-4D97-AF65-F5344CB8AC3E}">
        <p14:creationId xmlns:p14="http://schemas.microsoft.com/office/powerpoint/2010/main" val="90006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spcAft>
                <a:spcPts val="1200"/>
              </a:spcAft>
            </a:pPr>
            <a:r>
              <a:rPr lang="en-US" sz="2400" dirty="0"/>
              <a:t>The President ratifies a treaty by signing an instrument of ratification</a:t>
            </a:r>
          </a:p>
          <a:p>
            <a:pPr>
              <a:spcAft>
                <a:spcPts val="1200"/>
              </a:spcAft>
            </a:pPr>
            <a:r>
              <a:rPr lang="en-US" sz="2400" dirty="0"/>
              <a:t>The parties thereafter exchange or deposit instruments of ratification</a:t>
            </a:r>
          </a:p>
          <a:p>
            <a:pPr>
              <a:spcAft>
                <a:spcPts val="1200"/>
              </a:spcAft>
            </a:pPr>
            <a:r>
              <a:rPr lang="en-US" sz="2400" dirty="0"/>
              <a:t>Presidential proclamation</a:t>
            </a:r>
          </a:p>
          <a:p>
            <a:pPr algn="ctr">
              <a:spcAft>
                <a:spcPts val="600"/>
              </a:spcAft>
              <a:buNone/>
            </a:pPr>
            <a:r>
              <a:rPr lang="en-US" sz="2200" b="1" dirty="0"/>
              <a:t>ARTICLE 29 of the US-UK Treaty</a:t>
            </a:r>
          </a:p>
          <a:p>
            <a:pPr algn="ctr">
              <a:spcAft>
                <a:spcPts val="600"/>
              </a:spcAft>
              <a:buNone/>
            </a:pPr>
            <a:r>
              <a:rPr lang="en-US" sz="2200" b="1" dirty="0"/>
              <a:t>Entry into Force</a:t>
            </a:r>
          </a:p>
          <a:p>
            <a:pPr marL="966788" indent="-457200">
              <a:spcAft>
                <a:spcPts val="600"/>
              </a:spcAft>
              <a:buFont typeface="+mj-lt"/>
              <a:buAutoNum type="arabicPeriod"/>
            </a:pPr>
            <a:r>
              <a:rPr lang="en-US" sz="2200" dirty="0"/>
              <a:t>This Convention shall be subject to ratification in accordance with the applicable procedures of each Contracting State and instruments of ratification shall be exchanged as soon as possible</a:t>
            </a:r>
          </a:p>
          <a:p>
            <a:pPr marL="966788" indent="-457200">
              <a:spcAft>
                <a:spcPts val="600"/>
              </a:spcAft>
              <a:buFont typeface="+mj-lt"/>
              <a:buAutoNum type="arabicPeriod"/>
            </a:pPr>
            <a:r>
              <a:rPr lang="en-US" sz="2200" dirty="0"/>
              <a:t>This Convention shall enter into force upon the exchange of instruments of ratification and its provisions shall have effect:</a:t>
            </a:r>
          </a:p>
          <a:p>
            <a:pPr marL="966788" indent="-457200">
              <a:spcAft>
                <a:spcPts val="600"/>
              </a:spcAft>
              <a:buNone/>
            </a:pPr>
            <a:r>
              <a:rPr lang="en-US" sz="2200" dirty="0"/>
              <a:t>	a)  </a:t>
            </a:r>
            <a:r>
              <a:rPr lang="en-US" sz="1900" dirty="0"/>
              <a:t>in the United States:</a:t>
            </a:r>
          </a:p>
          <a:p>
            <a:pPr marL="2055813" lvl="2" indent="-341313">
              <a:spcAft>
                <a:spcPts val="600"/>
              </a:spcAft>
              <a:buNone/>
            </a:pPr>
            <a:r>
              <a:rPr lang="en-US" sz="1900" dirty="0"/>
              <a:t>(i) 	in respect of taxes withheld at source, for amounts paid or credited on or after the first day of the second month next following the date on which this Convention enters into force(…)</a:t>
            </a:r>
          </a:p>
          <a:p>
            <a:pPr>
              <a:spcAft>
                <a:spcPts val="1200"/>
              </a:spcAft>
            </a:pPr>
            <a:endParaRPr lang="en-US" sz="2400" dirty="0"/>
          </a:p>
        </p:txBody>
      </p:sp>
      <p:sp>
        <p:nvSpPr>
          <p:cNvPr id="2" name="Title 1"/>
          <p:cNvSpPr>
            <a:spLocks noGrp="1"/>
          </p:cNvSpPr>
          <p:nvPr>
            <p:ph type="title"/>
          </p:nvPr>
        </p:nvSpPr>
        <p:spPr/>
        <p:txBody>
          <a:bodyPr/>
          <a:lstStyle/>
          <a:p>
            <a:r>
              <a:rPr lang="en-US" b="1" dirty="0"/>
              <a:t>Ratification and Entry into Force</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Tree>
    <p:extLst>
      <p:ext uri="{BB962C8B-B14F-4D97-AF65-F5344CB8AC3E}">
        <p14:creationId xmlns:p14="http://schemas.microsoft.com/office/powerpoint/2010/main" val="50862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a:t>Treaty or Convention</a:t>
            </a:r>
          </a:p>
          <a:p>
            <a:pPr lvl="1"/>
            <a:r>
              <a:rPr lang="en-US" sz="2400" dirty="0"/>
              <a:t>Entry into Force</a:t>
            </a:r>
          </a:p>
          <a:p>
            <a:pPr lvl="1"/>
            <a:r>
              <a:rPr lang="en-US" sz="2400" dirty="0"/>
              <a:t>Termination</a:t>
            </a:r>
          </a:p>
          <a:p>
            <a:r>
              <a:rPr lang="en-US" sz="2800" dirty="0"/>
              <a:t>Protocol </a:t>
            </a:r>
          </a:p>
          <a:p>
            <a:r>
              <a:rPr lang="en-US" sz="2800" dirty="0"/>
              <a:t>Memorandum of Understanding</a:t>
            </a:r>
          </a:p>
          <a:p>
            <a:r>
              <a:rPr lang="en-US" sz="2800" dirty="0"/>
              <a:t>Exchange of Notes</a:t>
            </a:r>
          </a:p>
          <a:p>
            <a:r>
              <a:rPr lang="en-US" sz="2800" dirty="0"/>
              <a:t>Technical Explanation</a:t>
            </a:r>
            <a:endParaRPr lang="en-US" sz="2400" dirty="0"/>
          </a:p>
        </p:txBody>
      </p:sp>
      <p:sp>
        <p:nvSpPr>
          <p:cNvPr id="2" name="Title 1"/>
          <p:cNvSpPr>
            <a:spLocks noGrp="1"/>
          </p:cNvSpPr>
          <p:nvPr>
            <p:ph type="title"/>
          </p:nvPr>
        </p:nvSpPr>
        <p:spPr/>
        <p:txBody>
          <a:bodyPr/>
          <a:lstStyle/>
          <a:p>
            <a:r>
              <a:rPr lang="en-US" b="1" dirty="0"/>
              <a:t>Treaty Elements</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extLst>
      <p:ext uri="{BB962C8B-B14F-4D97-AF65-F5344CB8AC3E}">
        <p14:creationId xmlns:p14="http://schemas.microsoft.com/office/powerpoint/2010/main" val="139433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869" name="Group 69"/>
          <p:cNvGraphicFramePr>
            <a:graphicFrameLocks noGrp="1"/>
          </p:cNvGraphicFramePr>
          <p:nvPr>
            <p:ph idx="1"/>
            <p:extLst>
              <p:ext uri="{D42A27DB-BD31-4B8C-83A1-F6EECF244321}">
                <p14:modId xmlns:p14="http://schemas.microsoft.com/office/powerpoint/2010/main" val="4264998314"/>
              </p:ext>
            </p:extLst>
          </p:nvPr>
        </p:nvGraphicFramePr>
        <p:xfrm>
          <a:off x="533798" y="1013975"/>
          <a:ext cx="11277600" cy="2390008"/>
        </p:xfrm>
        <a:graphic>
          <a:graphicData uri="http://schemas.openxmlformats.org/drawingml/2006/table">
            <a:tbl>
              <a:tblPr/>
              <a:tblGrid>
                <a:gridCol w="2642157">
                  <a:extLst>
                    <a:ext uri="{9D8B030D-6E8A-4147-A177-3AD203B41FA5}">
                      <a16:colId xmlns:a16="http://schemas.microsoft.com/office/drawing/2014/main" val="20000"/>
                    </a:ext>
                  </a:extLst>
                </a:gridCol>
                <a:gridCol w="2337135">
                  <a:extLst>
                    <a:ext uri="{9D8B030D-6E8A-4147-A177-3AD203B41FA5}">
                      <a16:colId xmlns:a16="http://schemas.microsoft.com/office/drawing/2014/main" val="20001"/>
                    </a:ext>
                  </a:extLst>
                </a:gridCol>
                <a:gridCol w="1828077">
                  <a:extLst>
                    <a:ext uri="{9D8B030D-6E8A-4147-A177-3AD203B41FA5}">
                      <a16:colId xmlns:a16="http://schemas.microsoft.com/office/drawing/2014/main" val="20002"/>
                    </a:ext>
                  </a:extLst>
                </a:gridCol>
                <a:gridCol w="1997074">
                  <a:extLst>
                    <a:ext uri="{9D8B030D-6E8A-4147-A177-3AD203B41FA5}">
                      <a16:colId xmlns:a16="http://schemas.microsoft.com/office/drawing/2014/main" val="20003"/>
                    </a:ext>
                  </a:extLst>
                </a:gridCol>
                <a:gridCol w="2473157">
                  <a:extLst>
                    <a:ext uri="{9D8B030D-6E8A-4147-A177-3AD203B41FA5}">
                      <a16:colId xmlns:a16="http://schemas.microsoft.com/office/drawing/2014/main" val="20004"/>
                    </a:ext>
                  </a:extLst>
                </a:gridCol>
              </a:tblGrid>
              <a:tr h="171450">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endParaRPr kumimoji="0" lang="pt-BR" sz="1800" b="1" i="0" u="none" strike="noStrike" cap="none" normalizeH="0" baseline="0" dirty="0">
                        <a:ln>
                          <a:noFill/>
                        </a:ln>
                        <a:solidFill>
                          <a:schemeClr val="tx1"/>
                        </a:solidFill>
                        <a:effectLst/>
                        <a:latin typeface="Verdana" pitchFamily="-105" charset="0"/>
                      </a:endParaRPr>
                    </a:p>
                  </a:txBody>
                  <a:tcPr marL="124157" marR="12415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1" i="0" u="none" strike="noStrike" cap="none" normalizeH="0" baseline="0" dirty="0">
                          <a:ln>
                            <a:noFill/>
                          </a:ln>
                          <a:solidFill>
                            <a:schemeClr val="tx1"/>
                          </a:solidFill>
                          <a:effectLst/>
                          <a:latin typeface="Verdana" pitchFamily="-105" charset="0"/>
                        </a:rPr>
                        <a:t>Foreign Persons</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3B276"/>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1" i="0" u="none" strike="noStrike" cap="none" normalizeH="0" baseline="0" dirty="0">
                          <a:ln>
                            <a:noFill/>
                          </a:ln>
                          <a:solidFill>
                            <a:schemeClr val="tx1"/>
                          </a:solidFill>
                          <a:effectLst/>
                          <a:latin typeface="Verdana" pitchFamily="-105" charset="0"/>
                        </a:rPr>
                        <a:t>US Persons</a:t>
                      </a:r>
                      <a:endParaRPr kumimoji="0" lang="en-US" sz="2000" b="1" i="0" u="none" strike="noStrike" cap="none" normalizeH="0" baseline="0" dirty="0">
                        <a:ln>
                          <a:noFill/>
                        </a:ln>
                        <a:solidFill>
                          <a:srgbClr val="00B0F0"/>
                        </a:solidFill>
                        <a:effectLst/>
                        <a:latin typeface="Verdana" pitchFamily="-105" charset="0"/>
                      </a:endParaRPr>
                    </a:p>
                  </a:txBody>
                  <a:tcPr marL="124157" marR="12415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3E0"/>
                    </a:solidFill>
                  </a:tcPr>
                </a:tc>
                <a:tc hMerge="1">
                  <a:txBody>
                    <a:bodyPr/>
                    <a:lstStyle/>
                    <a:p>
                      <a:endParaRPr lang="en-US"/>
                    </a:p>
                  </a:txBody>
                  <a:tcPr/>
                </a:tc>
                <a:extLst>
                  <a:ext uri="{0D108BD9-81ED-4DB2-BD59-A6C34878D82A}">
                    <a16:rowId xmlns:a16="http://schemas.microsoft.com/office/drawing/2014/main" val="10000"/>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endParaRPr kumimoji="0" lang="pt-BR" sz="1800" b="1" i="0" u="none" strike="noStrike" cap="none" normalizeH="0" baseline="0" dirty="0">
                        <a:ln>
                          <a:noFill/>
                        </a:ln>
                        <a:solidFill>
                          <a:schemeClr val="tx1"/>
                        </a:solidFill>
                        <a:effectLst/>
                        <a:latin typeface="Verdana" pitchFamily="-105" charset="0"/>
                      </a:endParaRPr>
                    </a:p>
                  </a:txBody>
                  <a:tcPr marL="124157" marR="12415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1800" b="1" i="0" u="none" strike="noStrike" cap="none" normalizeH="0" baseline="0" dirty="0">
                          <a:ln>
                            <a:noFill/>
                          </a:ln>
                          <a:solidFill>
                            <a:schemeClr val="tx1"/>
                          </a:solidFill>
                          <a:effectLst/>
                          <a:latin typeface="Verdana" pitchFamily="-105" charset="0"/>
                        </a:rPr>
                        <a:t>USI</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1800" b="1" i="0" u="none" strike="noStrike" cap="none" normalizeH="0" baseline="0" dirty="0">
                          <a:ln>
                            <a:noFill/>
                          </a:ln>
                          <a:solidFill>
                            <a:schemeClr val="tx1"/>
                          </a:solidFill>
                          <a:effectLst/>
                          <a:latin typeface="Verdana" pitchFamily="-105" charset="0"/>
                        </a:rPr>
                        <a:t>FSI</a:t>
                      </a:r>
                      <a:endParaRPr kumimoji="0" lang="en-US" sz="1800" b="1" i="0" u="none" strike="noStrike" cap="none" normalizeH="0" baseline="0" dirty="0">
                        <a:ln>
                          <a:noFill/>
                        </a:ln>
                        <a:solidFill>
                          <a:srgbClr val="F31B4E"/>
                        </a:solidFill>
                        <a:effectLst/>
                        <a:latin typeface="Verdana" pitchFamily="-105" charset="0"/>
                      </a:endParaRP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1800" b="1" i="0" u="none" strike="noStrike" cap="none" normalizeH="0" baseline="0" dirty="0">
                          <a:ln>
                            <a:noFill/>
                          </a:ln>
                          <a:solidFill>
                            <a:schemeClr val="tx1"/>
                          </a:solidFill>
                          <a:effectLst/>
                          <a:latin typeface="Verdana" pitchFamily="-105" charset="0"/>
                        </a:rPr>
                        <a:t>USI</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1800" b="1" i="0" u="none" strike="noStrike" cap="none" normalizeH="0" baseline="0" dirty="0">
                          <a:ln>
                            <a:noFill/>
                          </a:ln>
                          <a:solidFill>
                            <a:schemeClr val="tx1"/>
                          </a:solidFill>
                          <a:effectLst/>
                          <a:latin typeface="Verdana" pitchFamily="-105" charset="0"/>
                        </a:rPr>
                        <a:t>FSI</a:t>
                      </a:r>
                    </a:p>
                  </a:txBody>
                  <a:tcPr marL="124157" marR="12415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698368">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Investment Income</a:t>
                      </a:r>
                    </a:p>
                  </a:txBody>
                  <a:tcPr marL="124157" marR="12415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Flat 30%*</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0%</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Net Tax</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Net Tax with FTC^</a:t>
                      </a:r>
                    </a:p>
                  </a:txBody>
                  <a:tcPr marL="124157" marR="12415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4850">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Business Income</a:t>
                      </a:r>
                    </a:p>
                  </a:txBody>
                  <a:tcPr marL="124157" marR="12415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Net Tax on ECI**</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0%***</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Net Tax</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Net Tax with FTC</a:t>
                      </a:r>
                    </a:p>
                  </a:txBody>
                  <a:tcPr marL="124157" marR="12415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0724" name="Rectangle 2"/>
          <p:cNvSpPr>
            <a:spLocks noGrp="1" noChangeArrowheads="1"/>
          </p:cNvSpPr>
          <p:nvPr>
            <p:ph type="title"/>
          </p:nvPr>
        </p:nvSpPr>
        <p:spPr/>
        <p:txBody>
          <a:bodyPr>
            <a:normAutofit/>
          </a:bodyPr>
          <a:lstStyle/>
          <a:p>
            <a:pPr eaLnBrk="1" hangingPunct="1"/>
            <a:r>
              <a:rPr lang="en-US" b="1" dirty="0"/>
              <a:t>International Tax Matrix</a:t>
            </a:r>
            <a:endParaRPr lang="en-US" dirty="0"/>
          </a:p>
        </p:txBody>
      </p:sp>
      <p:sp>
        <p:nvSpPr>
          <p:cNvPr id="2" name="Footer Placeholder 1"/>
          <p:cNvSpPr>
            <a:spLocks noGrp="1"/>
          </p:cNvSpPr>
          <p:nvPr>
            <p:ph type="ftr" sz="quarter" idx="11"/>
          </p:nvPr>
        </p:nvSpPr>
        <p:spPr/>
        <p:txBody>
          <a:bodyPr/>
          <a:lstStyle/>
          <a:p>
            <a:pPr>
              <a:defRPr/>
            </a:pPr>
            <a:r>
              <a:rPr lang="en-US" dirty="0"/>
              <a:t>Introduction</a:t>
            </a:r>
          </a:p>
        </p:txBody>
      </p:sp>
      <p:sp>
        <p:nvSpPr>
          <p:cNvPr id="30755" name="Rectangle 53"/>
          <p:cNvSpPr>
            <a:spLocks noChangeArrowheads="1"/>
          </p:cNvSpPr>
          <p:nvPr/>
        </p:nvSpPr>
        <p:spPr bwMode="auto">
          <a:xfrm>
            <a:off x="1099930" y="3623138"/>
            <a:ext cx="9432434" cy="2606675"/>
          </a:xfrm>
          <a:prstGeom prst="rect">
            <a:avLst/>
          </a:prstGeom>
          <a:noFill/>
          <a:ln w="9525">
            <a:noFill/>
            <a:miter lim="800000"/>
            <a:headEnd/>
            <a:tailEnd/>
          </a:ln>
        </p:spPr>
        <p:txBody>
          <a:bodyPr>
            <a:prstTxWarp prst="textNoShape">
              <a:avLst/>
            </a:prstTxWarp>
          </a:bodyPr>
          <a:lstStyle/>
          <a:p>
            <a:pPr marL="114300" indent="-114300" algn="just">
              <a:spcBef>
                <a:spcPct val="20000"/>
              </a:spcBef>
              <a:buSzPct val="75000"/>
            </a:pPr>
            <a:r>
              <a:rPr lang="en-US" dirty="0"/>
              <a:t>*Most CGs and interest are exempt, and treaties reduce or eliminate source basis taxation. (§§871 and 881)</a:t>
            </a:r>
          </a:p>
          <a:p>
            <a:pPr marL="114300" indent="-114300" algn="just">
              <a:spcBef>
                <a:spcPct val="20000"/>
              </a:spcBef>
              <a:buSzPct val="75000"/>
            </a:pPr>
            <a:r>
              <a:rPr lang="en-US" dirty="0"/>
              <a:t>**Net tax on ECI --&gt; Income effectively connected with US trade/business taxed at graduated rates (0 – 37%) with deductions for the cost of earning the income.  Most treaties require a U.S. </a:t>
            </a:r>
            <a:r>
              <a:rPr lang="en-US" i="1" dirty="0"/>
              <a:t>permanent establishment</a:t>
            </a:r>
            <a:r>
              <a:rPr lang="en-US" dirty="0"/>
              <a:t> before US can tax business income. (§§864, 871(b) and 882)</a:t>
            </a:r>
          </a:p>
          <a:p>
            <a:pPr marL="114300" indent="-114300" algn="just">
              <a:spcBef>
                <a:spcPct val="20000"/>
              </a:spcBef>
              <a:buSzPct val="75000"/>
            </a:pPr>
            <a:r>
              <a:rPr lang="en-US" dirty="0"/>
              <a:t>*** Very limited categories of FSI are subject to US tax.  (§864(c)(4), (5)).</a:t>
            </a:r>
          </a:p>
          <a:p>
            <a:pPr marL="114300" indent="-114300" algn="just">
              <a:spcBef>
                <a:spcPct val="20000"/>
              </a:spcBef>
              <a:buSzPct val="75000"/>
            </a:pPr>
            <a:r>
              <a:rPr lang="en-US" dirty="0"/>
              <a:t>^Net Tax with FTC = Net tax with a credit for foreign taxes on foreign source income.  For individuals, LTCG and qualified dividends taxed up to 20%. </a:t>
            </a:r>
            <a:r>
              <a:rPr lang="pt-BR" dirty="0">
                <a:ea typeface="Arial" pitchFamily="-110" charset="0"/>
                <a:cs typeface="Arial" pitchFamily="-110" charset="0"/>
              </a:rPr>
              <a:t>(</a:t>
            </a:r>
            <a:r>
              <a:rPr lang="en-US" dirty="0"/>
              <a:t>§§</a:t>
            </a:r>
            <a:r>
              <a:rPr lang="pt-BR" dirty="0">
                <a:ea typeface="Arial" pitchFamily="-110" charset="0"/>
                <a:cs typeface="Arial" pitchFamily="-110" charset="0"/>
              </a:rPr>
              <a:t>1, 11, and 901) </a:t>
            </a:r>
            <a:endParaRPr lang="en-US" sz="2000"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extLst>
      <p:ext uri="{BB962C8B-B14F-4D97-AF65-F5344CB8AC3E}">
        <p14:creationId xmlns:p14="http://schemas.microsoft.com/office/powerpoint/2010/main" val="14915531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B814449-8996-634E-B813-7EA82E354A1F}"/>
              </a:ext>
            </a:extLst>
          </p:cNvPr>
          <p:cNvSpPr>
            <a:spLocks noGrp="1"/>
          </p:cNvSpPr>
          <p:nvPr>
            <p:ph type="body" idx="1"/>
          </p:nvPr>
        </p:nvSpPr>
        <p:spPr/>
        <p:txBody>
          <a:bodyPr/>
          <a:lstStyle/>
          <a:p>
            <a:r>
              <a:rPr lang="en-US" dirty="0"/>
              <a:t>Pre-2017</a:t>
            </a:r>
          </a:p>
        </p:txBody>
      </p:sp>
      <p:sp>
        <p:nvSpPr>
          <p:cNvPr id="10" name="Text Placeholder 9">
            <a:extLst>
              <a:ext uri="{FF2B5EF4-FFF2-40B4-BE49-F238E27FC236}">
                <a16:creationId xmlns:a16="http://schemas.microsoft.com/office/drawing/2014/main" id="{025D3BF5-A2DC-CD49-B247-A63C419C991F}"/>
              </a:ext>
            </a:extLst>
          </p:cNvPr>
          <p:cNvSpPr>
            <a:spLocks noGrp="1"/>
          </p:cNvSpPr>
          <p:nvPr>
            <p:ph type="body" idx="19"/>
          </p:nvPr>
        </p:nvSpPr>
        <p:spPr/>
        <p:txBody>
          <a:bodyPr/>
          <a:lstStyle/>
          <a:p>
            <a:r>
              <a:rPr lang="en-US" dirty="0"/>
              <a:t>Post-2017</a:t>
            </a:r>
          </a:p>
        </p:txBody>
      </p:sp>
      <p:sp>
        <p:nvSpPr>
          <p:cNvPr id="2" name="Content Placeholder 1"/>
          <p:cNvSpPr>
            <a:spLocks noGrp="1"/>
          </p:cNvSpPr>
          <p:nvPr>
            <p:ph sz="quarter" idx="20"/>
          </p:nvPr>
        </p:nvSpPr>
        <p:spPr/>
        <p:txBody>
          <a:bodyPr>
            <a:normAutofit/>
          </a:bodyPr>
          <a:lstStyle/>
          <a:p>
            <a:r>
              <a:rPr lang="en-US" dirty="0"/>
              <a:t>Global--BEPS</a:t>
            </a:r>
          </a:p>
          <a:p>
            <a:pPr lvl="1"/>
            <a:r>
              <a:rPr lang="en-US" dirty="0"/>
              <a:t>Stateless income</a:t>
            </a:r>
          </a:p>
          <a:p>
            <a:pPr lvl="1"/>
            <a:r>
              <a:rPr lang="en-US" dirty="0"/>
              <a:t>Treaty abuse</a:t>
            </a:r>
          </a:p>
          <a:p>
            <a:pPr lvl="1"/>
            <a:r>
              <a:rPr lang="en-US" dirty="0"/>
              <a:t>Double </a:t>
            </a:r>
            <a:r>
              <a:rPr lang="en-US" i="1" dirty="0"/>
              <a:t>non-tax</a:t>
            </a:r>
          </a:p>
          <a:p>
            <a:r>
              <a:rPr lang="en-US" dirty="0"/>
              <a:t>United States</a:t>
            </a:r>
          </a:p>
          <a:p>
            <a:pPr lvl="1"/>
            <a:r>
              <a:rPr lang="en-US" dirty="0"/>
              <a:t>High corporate tax rate (35%)</a:t>
            </a:r>
          </a:p>
          <a:p>
            <a:pPr lvl="1"/>
            <a:r>
              <a:rPr lang="en-US" dirty="0"/>
              <a:t>Treatment of foreign income</a:t>
            </a:r>
          </a:p>
          <a:p>
            <a:pPr lvl="2"/>
            <a:r>
              <a:rPr lang="en-US" dirty="0"/>
              <a:t>Deferral</a:t>
            </a:r>
          </a:p>
          <a:p>
            <a:pPr lvl="2"/>
            <a:r>
              <a:rPr lang="en-US" dirty="0"/>
              <a:t>Where to tax income from IP</a:t>
            </a:r>
          </a:p>
          <a:p>
            <a:pPr lvl="2"/>
            <a:r>
              <a:rPr lang="en-US" dirty="0"/>
              <a:t>Run away plants</a:t>
            </a:r>
          </a:p>
          <a:p>
            <a:pPr lvl="1"/>
            <a:r>
              <a:rPr lang="en-US" dirty="0"/>
              <a:t>Solutions?</a:t>
            </a:r>
          </a:p>
          <a:p>
            <a:pPr lvl="2"/>
            <a:r>
              <a:rPr lang="en-US" dirty="0"/>
              <a:t>Eliminate deferral</a:t>
            </a:r>
          </a:p>
          <a:p>
            <a:pPr lvl="2"/>
            <a:r>
              <a:rPr lang="en-US" dirty="0"/>
              <a:t>Territoriality</a:t>
            </a:r>
          </a:p>
          <a:p>
            <a:pPr lvl="2"/>
            <a:r>
              <a:rPr lang="en-US" dirty="0"/>
              <a:t>Modified deferral </a:t>
            </a:r>
          </a:p>
          <a:p>
            <a:pPr lvl="2"/>
            <a:r>
              <a:rPr lang="en-US" dirty="0"/>
              <a:t>Cash flow taxes </a:t>
            </a:r>
          </a:p>
        </p:txBody>
      </p:sp>
      <p:sp>
        <p:nvSpPr>
          <p:cNvPr id="11" name="Content Placeholder 10">
            <a:extLst>
              <a:ext uri="{FF2B5EF4-FFF2-40B4-BE49-F238E27FC236}">
                <a16:creationId xmlns:a16="http://schemas.microsoft.com/office/drawing/2014/main" id="{00193F28-C4F4-8F43-9C59-2A647C6F5AB8}"/>
              </a:ext>
            </a:extLst>
          </p:cNvPr>
          <p:cNvSpPr>
            <a:spLocks noGrp="1"/>
          </p:cNvSpPr>
          <p:nvPr>
            <p:ph sz="quarter" idx="21"/>
          </p:nvPr>
        </p:nvSpPr>
        <p:spPr/>
        <p:txBody>
          <a:bodyPr/>
          <a:lstStyle/>
          <a:p>
            <a:r>
              <a:rPr lang="en-US" sz="1800" dirty="0"/>
              <a:t>BEPS</a:t>
            </a:r>
          </a:p>
          <a:p>
            <a:pPr lvl="1"/>
            <a:r>
              <a:rPr lang="en-US" sz="1800" dirty="0"/>
              <a:t>Pillar One (reallocating tax jurisdiction over </a:t>
            </a:r>
            <a:r>
              <a:rPr lang="en-US" sz="1800" i="1" dirty="0"/>
              <a:t>residual </a:t>
            </a:r>
            <a:r>
              <a:rPr lang="en-US" sz="1800" dirty="0"/>
              <a:t>profit) to where goods/services are used or consumed </a:t>
            </a:r>
          </a:p>
          <a:p>
            <a:pPr lvl="1"/>
            <a:r>
              <a:rPr lang="en-US" sz="1800" dirty="0"/>
              <a:t>Pillar Two (global minimum 15% tax)</a:t>
            </a:r>
          </a:p>
          <a:p>
            <a:pPr lvl="1"/>
            <a:endParaRPr lang="en-US" sz="1800" dirty="0"/>
          </a:p>
          <a:p>
            <a:r>
              <a:rPr lang="en-US" sz="1800" dirty="0"/>
              <a:t>United States</a:t>
            </a:r>
          </a:p>
          <a:p>
            <a:pPr lvl="1"/>
            <a:r>
              <a:rPr lang="en-US" sz="1800" dirty="0"/>
              <a:t>21% corporate tax rate</a:t>
            </a:r>
          </a:p>
          <a:p>
            <a:pPr lvl="1"/>
            <a:r>
              <a:rPr lang="en-US" sz="1800" dirty="0"/>
              <a:t>Expansion of anti-deferral regime (GILTI)</a:t>
            </a:r>
          </a:p>
          <a:p>
            <a:pPr lvl="1"/>
            <a:r>
              <a:rPr lang="en-US" sz="1800" dirty="0"/>
              <a:t>Creation of </a:t>
            </a:r>
            <a:r>
              <a:rPr lang="en-US" sz="1800"/>
              <a:t>participation exemption</a:t>
            </a:r>
            <a:endParaRPr lang="en-US" sz="1800" dirty="0"/>
          </a:p>
          <a:p>
            <a:pPr lvl="1"/>
            <a:r>
              <a:rPr lang="en-US" sz="1800" dirty="0"/>
              <a:t>Tax benefit for export income (FDII)</a:t>
            </a:r>
          </a:p>
          <a:p>
            <a:pPr lvl="1"/>
            <a:r>
              <a:rPr lang="en-US" sz="1800" dirty="0"/>
              <a:t>Minimum tax on corporations making base erosion payments to foreign related parties (BEAT)</a:t>
            </a:r>
          </a:p>
          <a:p>
            <a:pPr lvl="1"/>
            <a:r>
              <a:rPr lang="en-US" sz="1800" dirty="0"/>
              <a:t>Limits on interest deductions </a:t>
            </a:r>
          </a:p>
          <a:p>
            <a:pPr lvl="1"/>
            <a:r>
              <a:rPr lang="en-US" sz="1800" dirty="0"/>
              <a:t>More changes coming!</a:t>
            </a:r>
          </a:p>
        </p:txBody>
      </p:sp>
      <p:sp>
        <p:nvSpPr>
          <p:cNvPr id="4" name="Slide Number Placeholder 3"/>
          <p:cNvSpPr>
            <a:spLocks noGrp="1"/>
          </p:cNvSpPr>
          <p:nvPr>
            <p:ph type="sldNum" sz="quarter" idx="22"/>
          </p:nvPr>
        </p:nvSpPr>
        <p:spPr/>
        <p:txBody>
          <a:bodyPr/>
          <a:lstStyle/>
          <a:p>
            <a:fld id="{7B3E355C-57B9-BC4B-95D8-406A1F834537}" type="slidenum">
              <a:rPr lang="en-US" altLang="en-US" smtClean="0"/>
              <a:pPr/>
              <a:t>24</a:t>
            </a:fld>
            <a:endParaRPr lang="en-US" altLang="en-US" dirty="0"/>
          </a:p>
        </p:txBody>
      </p:sp>
      <p:sp>
        <p:nvSpPr>
          <p:cNvPr id="5" name="Footer Placeholder 4"/>
          <p:cNvSpPr>
            <a:spLocks noGrp="1"/>
          </p:cNvSpPr>
          <p:nvPr>
            <p:ph type="ftr" sz="quarter" idx="23"/>
          </p:nvPr>
        </p:nvSpPr>
        <p:spPr/>
        <p:txBody>
          <a:bodyPr/>
          <a:lstStyle/>
          <a:p>
            <a:pPr>
              <a:defRPr/>
            </a:pPr>
            <a:r>
              <a:rPr lang="en-US" dirty="0"/>
              <a:t>Introduction</a:t>
            </a:r>
          </a:p>
        </p:txBody>
      </p:sp>
      <p:sp>
        <p:nvSpPr>
          <p:cNvPr id="3" name="Title 2"/>
          <p:cNvSpPr>
            <a:spLocks noGrp="1"/>
          </p:cNvSpPr>
          <p:nvPr>
            <p:ph type="title"/>
          </p:nvPr>
        </p:nvSpPr>
        <p:spPr/>
        <p:txBody>
          <a:bodyPr/>
          <a:lstStyle/>
          <a:p>
            <a:r>
              <a:rPr lang="en-US" dirty="0"/>
              <a:t>Repairing the Cracks in the International Tax System	</a:t>
            </a:r>
          </a:p>
        </p:txBody>
      </p:sp>
    </p:spTree>
    <p:extLst>
      <p:ext uri="{BB962C8B-B14F-4D97-AF65-F5344CB8AC3E}">
        <p14:creationId xmlns:p14="http://schemas.microsoft.com/office/powerpoint/2010/main" val="544888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fig1.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3313" y="550069"/>
            <a:ext cx="7556500" cy="5778500"/>
          </a:xfrm>
        </p:spPr>
      </p:pic>
      <p:sp>
        <p:nvSpPr>
          <p:cNvPr id="2" name="Title 1"/>
          <p:cNvSpPr>
            <a:spLocks noGrp="1"/>
          </p:cNvSpPr>
          <p:nvPr>
            <p:ph type="title"/>
          </p:nvPr>
        </p:nvSpPr>
        <p:spPr/>
        <p:txBody>
          <a:bodyPr>
            <a:normAutofit/>
          </a:bodyPr>
          <a:lstStyle/>
          <a:p>
            <a:r>
              <a:rPr lang="en-US" b="1" dirty="0"/>
              <a:t>Google Double Irish/Dutch Sandwich II-2003</a:t>
            </a:r>
            <a:endParaRPr lang="en-US" dirty="0"/>
          </a:p>
        </p:txBody>
      </p:sp>
      <p:sp>
        <p:nvSpPr>
          <p:cNvPr id="3" name="Footer Placeholder 2"/>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Tree>
    <p:extLst>
      <p:ext uri="{BB962C8B-B14F-4D97-AF65-F5344CB8AC3E}">
        <p14:creationId xmlns:p14="http://schemas.microsoft.com/office/powerpoint/2010/main" val="990654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14350" indent="-514350">
              <a:spcAft>
                <a:spcPts val="600"/>
              </a:spcAft>
            </a:pPr>
            <a:r>
              <a:rPr lang="en-US" sz="2000" i="1" dirty="0"/>
              <a:t>U.S.</a:t>
            </a:r>
            <a:r>
              <a:rPr lang="en-US" sz="2000" dirty="0"/>
              <a:t> </a:t>
            </a:r>
            <a:r>
              <a:rPr lang="en-US" sz="2000" i="1" dirty="0"/>
              <a:t>Persons </a:t>
            </a:r>
            <a:r>
              <a:rPr lang="en-US" sz="2000" dirty="0"/>
              <a:t>vs. Them (Foreign Persons)</a:t>
            </a:r>
          </a:p>
          <a:p>
            <a:pPr marL="742950" lvl="1" indent="-514350">
              <a:spcAft>
                <a:spcPts val="600"/>
              </a:spcAft>
            </a:pPr>
            <a:r>
              <a:rPr lang="en-US" sz="2000" dirty="0"/>
              <a:t>Residence</a:t>
            </a:r>
          </a:p>
          <a:p>
            <a:pPr marL="514350" indent="-514350">
              <a:spcAft>
                <a:spcPts val="600"/>
              </a:spcAft>
            </a:pPr>
            <a:r>
              <a:rPr lang="en-US" sz="2000" dirty="0"/>
              <a:t>Foreign Persons: Source basis taxation</a:t>
            </a:r>
          </a:p>
          <a:p>
            <a:pPr marL="742950" lvl="1" indent="-514350">
              <a:spcAft>
                <a:spcPts val="600"/>
              </a:spcAft>
            </a:pPr>
            <a:r>
              <a:rPr lang="en-US" sz="2000" dirty="0"/>
              <a:t>Investment Income (Dividends, Interest, Royalties, and Rents) </a:t>
            </a:r>
          </a:p>
          <a:p>
            <a:pPr marL="742950" lvl="1" indent="-514350">
              <a:spcAft>
                <a:spcPts val="600"/>
              </a:spcAft>
            </a:pPr>
            <a:r>
              <a:rPr lang="en-US" sz="2000" dirty="0"/>
              <a:t>Business Income, including U.S. real estate</a:t>
            </a:r>
          </a:p>
          <a:p>
            <a:pPr marL="514350" indent="-514350">
              <a:spcAft>
                <a:spcPts val="600"/>
              </a:spcAft>
            </a:pPr>
            <a:r>
              <a:rPr lang="en-US" sz="2000" i="1" dirty="0"/>
              <a:t>U.S. Persons: </a:t>
            </a:r>
            <a:r>
              <a:rPr lang="en-US" sz="2000" dirty="0"/>
              <a:t>Residence basis taxation</a:t>
            </a:r>
            <a:endParaRPr lang="en-US" sz="2000" i="1" dirty="0"/>
          </a:p>
          <a:p>
            <a:pPr marL="742950" lvl="1" indent="-514350">
              <a:spcAft>
                <a:spcPts val="600"/>
              </a:spcAft>
            </a:pPr>
            <a:r>
              <a:rPr lang="en-US" sz="2000" dirty="0"/>
              <a:t>World-wide income taxation</a:t>
            </a:r>
          </a:p>
          <a:p>
            <a:pPr marL="742950" lvl="1" indent="-514350">
              <a:spcAft>
                <a:spcPts val="600"/>
              </a:spcAft>
            </a:pPr>
            <a:r>
              <a:rPr lang="en-US" sz="2000" dirty="0"/>
              <a:t>Fiscal conflicts of sovereigns (the clash of residence and source taxation)</a:t>
            </a:r>
          </a:p>
          <a:p>
            <a:pPr marL="971550" lvl="2" indent="-514350">
              <a:spcAft>
                <a:spcPts val="600"/>
              </a:spcAft>
            </a:pPr>
            <a:r>
              <a:rPr lang="en-US" sz="2000" dirty="0"/>
              <a:t>Foreign tax credit (source trumps residence)</a:t>
            </a:r>
          </a:p>
          <a:p>
            <a:pPr marL="742950" lvl="1" indent="-514350">
              <a:spcAft>
                <a:spcPts val="600"/>
              </a:spcAft>
            </a:pPr>
            <a:r>
              <a:rPr lang="en-US" sz="2000" dirty="0"/>
              <a:t>Deferral and Anti-deferral regimes:  Subpart F/Controlled Foreign Corporations (CFCs), Passive Foreign Investment Companies (PFICs), and Global Intangible Low-Taxed Income (GILTI)</a:t>
            </a:r>
          </a:p>
          <a:p>
            <a:pPr marL="514350" indent="-514350">
              <a:spcAft>
                <a:spcPts val="600"/>
              </a:spcAft>
            </a:pPr>
            <a:r>
              <a:rPr lang="en-US" sz="2000" dirty="0"/>
              <a:t>Transfer Pricing</a:t>
            </a:r>
          </a:p>
          <a:p>
            <a:pPr marL="514350" indent="-514350">
              <a:spcAft>
                <a:spcPts val="600"/>
              </a:spcAft>
            </a:pPr>
            <a:r>
              <a:rPr lang="en-US" sz="2000" dirty="0"/>
              <a:t>Bi-lateral Treaties: Resolving fiscal conflicts of sovereigns:  residence trumps source</a:t>
            </a:r>
          </a:p>
        </p:txBody>
      </p:sp>
      <p:sp>
        <p:nvSpPr>
          <p:cNvPr id="2" name="Title 1"/>
          <p:cNvSpPr>
            <a:spLocks noGrp="1"/>
          </p:cNvSpPr>
          <p:nvPr>
            <p:ph type="title"/>
          </p:nvPr>
        </p:nvSpPr>
        <p:spPr/>
        <p:txBody>
          <a:bodyPr/>
          <a:lstStyle/>
          <a:p>
            <a:r>
              <a:rPr lang="en-US" b="1" dirty="0"/>
              <a:t>Course Overview</a:t>
            </a:r>
          </a:p>
        </p:txBody>
      </p:sp>
      <p:sp>
        <p:nvSpPr>
          <p:cNvPr id="6" name="Footer Placeholder 5"/>
          <p:cNvSpPr>
            <a:spLocks noGrp="1"/>
          </p:cNvSpPr>
          <p:nvPr>
            <p:ph type="ftr" sz="quarter" idx="11"/>
          </p:nvPr>
        </p:nvSpPr>
        <p:spPr/>
        <p:txBody>
          <a:bodyPr/>
          <a:lstStyle/>
          <a:p>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extLst>
      <p:ext uri="{BB962C8B-B14F-4D97-AF65-F5344CB8AC3E}">
        <p14:creationId xmlns:p14="http://schemas.microsoft.com/office/powerpoint/2010/main" val="1950593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3"/>
          <p:cNvSpPr>
            <a:spLocks noGrp="1" noChangeArrowheads="1"/>
          </p:cNvSpPr>
          <p:nvPr>
            <p:ph idx="1"/>
          </p:nvPr>
        </p:nvSpPr>
        <p:spPr/>
        <p:txBody>
          <a:bodyPr/>
          <a:lstStyle/>
          <a:p>
            <a:pPr eaLnBrk="1" hangingPunct="1"/>
            <a:endParaRPr lang="en-US" dirty="0"/>
          </a:p>
          <a:p>
            <a:pPr eaLnBrk="1" hangingPunct="1"/>
            <a:endParaRPr lang="en-US" dirty="0"/>
          </a:p>
          <a:p>
            <a:pPr eaLnBrk="1" hangingPunct="1"/>
            <a:endParaRPr lang="en-US" dirty="0"/>
          </a:p>
        </p:txBody>
      </p:sp>
      <p:sp>
        <p:nvSpPr>
          <p:cNvPr id="18436" name="Rectangle 2"/>
          <p:cNvSpPr>
            <a:spLocks noGrp="1" noChangeArrowheads="1"/>
          </p:cNvSpPr>
          <p:nvPr>
            <p:ph type="title"/>
          </p:nvPr>
        </p:nvSpPr>
        <p:spPr/>
        <p:txBody>
          <a:bodyPr>
            <a:noAutofit/>
          </a:bodyPr>
          <a:lstStyle/>
          <a:p>
            <a:r>
              <a:rPr lang="en-US" sz="2400" b="1" dirty="0"/>
              <a:t>Promulgating, Interpreting, and Administering U.S. Tax Law</a:t>
            </a:r>
          </a:p>
        </p:txBody>
      </p:sp>
      <p:sp>
        <p:nvSpPr>
          <p:cNvPr id="2" name="Footer Placeholder 1"/>
          <p:cNvSpPr>
            <a:spLocks noGrp="1"/>
          </p:cNvSpPr>
          <p:nvPr>
            <p:ph type="ftr" sz="quarter" idx="11"/>
          </p:nvPr>
        </p:nvSpPr>
        <p:spPr/>
        <p:txBody>
          <a:bodyPr/>
          <a:lstStyle/>
          <a:p>
            <a:r>
              <a:rPr lang="en-US" dirty="0">
                <a:solidFill>
                  <a:srgbClr val="A6A6A6"/>
                </a:solidFill>
              </a:rPr>
              <a:t>Introduction</a:t>
            </a:r>
          </a:p>
        </p:txBody>
      </p:sp>
      <p:sp>
        <p:nvSpPr>
          <p:cNvPr id="5125" name="Rectangle 5"/>
          <p:cNvSpPr>
            <a:spLocks noChangeArrowheads="1"/>
          </p:cNvSpPr>
          <p:nvPr/>
        </p:nvSpPr>
        <p:spPr bwMode="auto">
          <a:xfrm>
            <a:off x="2819401" y="2438400"/>
            <a:ext cx="2239963" cy="831850"/>
          </a:xfrm>
          <a:prstGeom prst="rect">
            <a:avLst/>
          </a:prstGeom>
          <a:solidFill>
            <a:schemeClr val="accent2">
              <a:lumMod val="20000"/>
              <a:lumOff val="80000"/>
            </a:schemeClr>
          </a:solidFill>
          <a:ln w="9525">
            <a:solidFill>
              <a:schemeClr val="tx1"/>
            </a:solidFill>
            <a:miter lim="800000"/>
            <a:headEnd/>
            <a:tailEnd/>
          </a:ln>
        </p:spPr>
        <p:txBody>
          <a:bodyPr anchor="ctr">
            <a:prstTxWarp prst="textNoShape">
              <a:avLst/>
            </a:prstTxWarp>
          </a:bodyPr>
          <a:lstStyle/>
          <a:p>
            <a:pPr algn="ctr"/>
            <a:r>
              <a:rPr lang="en-US" sz="2000" b="1" dirty="0"/>
              <a:t>Executive Branch</a:t>
            </a:r>
          </a:p>
        </p:txBody>
      </p:sp>
      <p:sp>
        <p:nvSpPr>
          <p:cNvPr id="5126" name="Rectangle 6"/>
          <p:cNvSpPr>
            <a:spLocks noChangeArrowheads="1"/>
          </p:cNvSpPr>
          <p:nvPr/>
        </p:nvSpPr>
        <p:spPr bwMode="auto">
          <a:xfrm>
            <a:off x="6934201" y="2438400"/>
            <a:ext cx="2239963" cy="831850"/>
          </a:xfrm>
          <a:prstGeom prst="rect">
            <a:avLst/>
          </a:prstGeom>
          <a:solidFill>
            <a:schemeClr val="accent2">
              <a:lumMod val="20000"/>
              <a:lumOff val="80000"/>
            </a:schemeClr>
          </a:solidFill>
          <a:ln w="9525">
            <a:solidFill>
              <a:schemeClr val="tx1"/>
            </a:solidFill>
            <a:miter lim="800000"/>
            <a:headEnd/>
            <a:tailEnd/>
          </a:ln>
        </p:spPr>
        <p:txBody>
          <a:bodyPr anchor="ctr">
            <a:prstTxWarp prst="textNoShape">
              <a:avLst/>
            </a:prstTxWarp>
          </a:bodyPr>
          <a:lstStyle/>
          <a:p>
            <a:pPr algn="ctr"/>
            <a:r>
              <a:rPr lang="en-US" sz="2000" b="1" dirty="0"/>
              <a:t>Judicial Branch</a:t>
            </a:r>
          </a:p>
        </p:txBody>
      </p:sp>
      <p:sp>
        <p:nvSpPr>
          <p:cNvPr id="5127" name="Rectangle 7"/>
          <p:cNvSpPr>
            <a:spLocks noChangeArrowheads="1"/>
          </p:cNvSpPr>
          <p:nvPr/>
        </p:nvSpPr>
        <p:spPr bwMode="auto">
          <a:xfrm>
            <a:off x="4991101" y="4191000"/>
            <a:ext cx="2239963" cy="831850"/>
          </a:xfrm>
          <a:prstGeom prst="rect">
            <a:avLst/>
          </a:prstGeom>
          <a:solidFill>
            <a:schemeClr val="accent2">
              <a:lumMod val="20000"/>
              <a:lumOff val="80000"/>
            </a:schemeClr>
          </a:solidFill>
          <a:ln w="9525">
            <a:solidFill>
              <a:schemeClr val="tx1"/>
            </a:solidFill>
            <a:miter lim="800000"/>
            <a:headEnd/>
            <a:tailEnd/>
          </a:ln>
        </p:spPr>
        <p:txBody>
          <a:bodyPr anchor="ctr">
            <a:prstTxWarp prst="textNoShape">
              <a:avLst/>
            </a:prstTxWarp>
          </a:bodyPr>
          <a:lstStyle/>
          <a:p>
            <a:pPr algn="ctr"/>
            <a:r>
              <a:rPr lang="en-US" sz="2000" b="1" dirty="0"/>
              <a:t>Legislative Branch</a:t>
            </a:r>
          </a:p>
        </p:txBody>
      </p:sp>
      <p:cxnSp>
        <p:nvCxnSpPr>
          <p:cNvPr id="5129" name="AutoShape 9"/>
          <p:cNvCxnSpPr>
            <a:cxnSpLocks noChangeShapeType="1"/>
            <a:stCxn id="5125" idx="2"/>
            <a:endCxn id="5127" idx="0"/>
          </p:cNvCxnSpPr>
          <p:nvPr/>
        </p:nvCxnSpPr>
        <p:spPr bwMode="auto">
          <a:xfrm>
            <a:off x="3940175" y="3270250"/>
            <a:ext cx="2171700" cy="920750"/>
          </a:xfrm>
          <a:prstGeom prst="straightConnector1">
            <a:avLst/>
          </a:prstGeom>
          <a:noFill/>
          <a:ln w="9525">
            <a:solidFill>
              <a:schemeClr val="tx1"/>
            </a:solidFill>
            <a:round/>
            <a:headEnd type="triangle" w="med" len="med"/>
            <a:tailEnd type="triangle" w="med" len="med"/>
          </a:ln>
        </p:spPr>
      </p:cxnSp>
      <p:cxnSp>
        <p:nvCxnSpPr>
          <p:cNvPr id="5130" name="AutoShape 10"/>
          <p:cNvCxnSpPr>
            <a:cxnSpLocks noChangeShapeType="1"/>
            <a:stCxn id="5126" idx="2"/>
            <a:endCxn id="5127" idx="0"/>
          </p:cNvCxnSpPr>
          <p:nvPr/>
        </p:nvCxnSpPr>
        <p:spPr bwMode="auto">
          <a:xfrm flipH="1">
            <a:off x="6111875" y="3270250"/>
            <a:ext cx="1943100" cy="920750"/>
          </a:xfrm>
          <a:prstGeom prst="straightConnector1">
            <a:avLst/>
          </a:prstGeom>
          <a:noFill/>
          <a:ln w="9525">
            <a:solidFill>
              <a:schemeClr val="tx1"/>
            </a:solidFill>
            <a:round/>
            <a:headEnd type="triangle" w="med" len="med"/>
            <a:tailEnd type="triangle" w="med" len="med"/>
          </a:ln>
        </p:spPr>
      </p:cxnSp>
      <p:cxnSp>
        <p:nvCxnSpPr>
          <p:cNvPr id="5131" name="AutoShape 11"/>
          <p:cNvCxnSpPr>
            <a:cxnSpLocks noChangeShapeType="1"/>
            <a:stCxn id="5125" idx="3"/>
            <a:endCxn id="5126" idx="1"/>
          </p:cNvCxnSpPr>
          <p:nvPr/>
        </p:nvCxnSpPr>
        <p:spPr bwMode="auto">
          <a:xfrm>
            <a:off x="5059364" y="2854325"/>
            <a:ext cx="1874837" cy="0"/>
          </a:xfrm>
          <a:prstGeom prst="straightConnector1">
            <a:avLst/>
          </a:prstGeom>
          <a:noFill/>
          <a:ln w="9525">
            <a:solidFill>
              <a:schemeClr val="tx1"/>
            </a:solidFill>
            <a:round/>
            <a:headEnd type="triangle" w="med" len="med"/>
            <a:tailEnd type="triangle" w="med" len="med"/>
          </a:ln>
        </p:spPr>
      </p:cxnSp>
      <p:sp>
        <p:nvSpPr>
          <p:cNvPr id="3" name="Slide Number Placeholder 2"/>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extLst>
      <p:ext uri="{BB962C8B-B14F-4D97-AF65-F5344CB8AC3E}">
        <p14:creationId xmlns:p14="http://schemas.microsoft.com/office/powerpoint/2010/main" val="138927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animBg="1"/>
      <p:bldP spid="5126" grpId="0" animBg="1"/>
      <p:bldP spid="51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noAutofit/>
          </a:bodyPr>
          <a:lstStyle/>
          <a:p>
            <a:pPr eaLnBrk="1" hangingPunct="1"/>
            <a:r>
              <a:rPr lang="en-US" sz="2400" b="1" dirty="0"/>
              <a:t>Legislative Branch</a:t>
            </a:r>
            <a:endParaRPr lang="en-US" sz="2000" dirty="0"/>
          </a:p>
        </p:txBody>
      </p:sp>
      <p:sp>
        <p:nvSpPr>
          <p:cNvPr id="2" name="Footer Placeholder 1"/>
          <p:cNvSpPr>
            <a:spLocks noGrp="1"/>
          </p:cNvSpPr>
          <p:nvPr>
            <p:ph type="ftr" sz="quarter" idx="11"/>
          </p:nvPr>
        </p:nvSpPr>
        <p:spPr/>
        <p:txBody>
          <a:bodyPr/>
          <a:lstStyle/>
          <a:p>
            <a:r>
              <a:rPr lang="en-US" dirty="0">
                <a:solidFill>
                  <a:schemeClr val="bg1">
                    <a:lumMod val="65000"/>
                  </a:schemeClr>
                </a:solidFill>
              </a:rPr>
              <a:t>Introduction</a:t>
            </a:r>
            <a:endParaRPr lang="en-US" dirty="0">
              <a:solidFill>
                <a:srgbClr val="A6A6A6"/>
              </a:solidFill>
            </a:endParaRPr>
          </a:p>
        </p:txBody>
      </p:sp>
      <p:sp>
        <p:nvSpPr>
          <p:cNvPr id="3076" name="Rectangle 4"/>
          <p:cNvSpPr>
            <a:spLocks noChangeArrowheads="1"/>
          </p:cNvSpPr>
          <p:nvPr/>
        </p:nvSpPr>
        <p:spPr bwMode="auto">
          <a:xfrm>
            <a:off x="3124997" y="4748705"/>
            <a:ext cx="5334000" cy="262769"/>
          </a:xfrm>
          <a:prstGeom prst="rect">
            <a:avLst/>
          </a:prstGeom>
          <a:noFill/>
          <a:ln w="9525">
            <a:solidFill>
              <a:schemeClr val="tx1"/>
            </a:solidFill>
            <a:miter lim="800000"/>
            <a:headEnd/>
            <a:tailEnd/>
          </a:ln>
        </p:spPr>
        <p:txBody>
          <a:bodyPr anchor="ctr">
            <a:prstTxWarp prst="textNoShape">
              <a:avLst/>
            </a:prstTxWarp>
          </a:bodyPr>
          <a:lstStyle/>
          <a:p>
            <a:r>
              <a:rPr lang="en-US" dirty="0"/>
              <a:t>Reconciliation Conference</a:t>
            </a:r>
          </a:p>
        </p:txBody>
      </p:sp>
      <p:sp>
        <p:nvSpPr>
          <p:cNvPr id="3078" name="Rectangle 6"/>
          <p:cNvSpPr>
            <a:spLocks noChangeArrowheads="1"/>
          </p:cNvSpPr>
          <p:nvPr/>
        </p:nvSpPr>
        <p:spPr bwMode="auto">
          <a:xfrm>
            <a:off x="3123406" y="3134141"/>
            <a:ext cx="5334000" cy="517525"/>
          </a:xfrm>
          <a:prstGeom prst="rect">
            <a:avLst/>
          </a:prstGeom>
          <a:noFill/>
          <a:ln w="9525">
            <a:solidFill>
              <a:schemeClr val="tx1"/>
            </a:solidFill>
            <a:miter lim="800000"/>
            <a:headEnd/>
            <a:tailEnd/>
          </a:ln>
        </p:spPr>
        <p:txBody>
          <a:bodyPr anchor="ctr">
            <a:prstTxWarp prst="textNoShape">
              <a:avLst/>
            </a:prstTxWarp>
          </a:bodyPr>
          <a:lstStyle/>
          <a:p>
            <a:r>
              <a:rPr lang="en-US" dirty="0"/>
              <a:t>Executive Sessions of Ways and Means and Senate Finance</a:t>
            </a:r>
          </a:p>
        </p:txBody>
      </p:sp>
      <p:sp>
        <p:nvSpPr>
          <p:cNvPr id="3079" name="Rectangle 7"/>
          <p:cNvSpPr>
            <a:spLocks noChangeArrowheads="1"/>
          </p:cNvSpPr>
          <p:nvPr/>
        </p:nvSpPr>
        <p:spPr bwMode="auto">
          <a:xfrm>
            <a:off x="3122612" y="5483087"/>
            <a:ext cx="5334000" cy="454579"/>
          </a:xfrm>
          <a:prstGeom prst="rect">
            <a:avLst/>
          </a:prstGeom>
          <a:noFill/>
          <a:ln w="9525">
            <a:solidFill>
              <a:schemeClr val="tx1"/>
            </a:solidFill>
            <a:miter lim="800000"/>
            <a:headEnd/>
            <a:tailEnd/>
          </a:ln>
        </p:spPr>
        <p:txBody>
          <a:bodyPr anchor="ctr">
            <a:prstTxWarp prst="textNoShape">
              <a:avLst/>
            </a:prstTxWarp>
          </a:bodyPr>
          <a:lstStyle/>
          <a:p>
            <a:r>
              <a:rPr lang="en-US" dirty="0"/>
              <a:t>Bill Returned to Full House and Senate</a:t>
            </a:r>
          </a:p>
        </p:txBody>
      </p:sp>
      <p:sp>
        <p:nvSpPr>
          <p:cNvPr id="3080" name="Rectangle 8"/>
          <p:cNvSpPr>
            <a:spLocks noChangeArrowheads="1"/>
          </p:cNvSpPr>
          <p:nvPr/>
        </p:nvSpPr>
        <p:spPr bwMode="auto">
          <a:xfrm>
            <a:off x="3124996" y="3959086"/>
            <a:ext cx="5334000" cy="454579"/>
          </a:xfrm>
          <a:prstGeom prst="rect">
            <a:avLst/>
          </a:prstGeom>
          <a:noFill/>
          <a:ln w="9525">
            <a:solidFill>
              <a:schemeClr val="tx1"/>
            </a:solidFill>
            <a:miter lim="800000"/>
            <a:headEnd/>
            <a:tailEnd/>
          </a:ln>
        </p:spPr>
        <p:txBody>
          <a:bodyPr anchor="ctr">
            <a:prstTxWarp prst="textNoShape">
              <a:avLst/>
            </a:prstTxWarp>
          </a:bodyPr>
          <a:lstStyle/>
          <a:p>
            <a:r>
              <a:rPr lang="en-US" dirty="0"/>
              <a:t>Bill Referred to House and Senate Floors</a:t>
            </a:r>
          </a:p>
        </p:txBody>
      </p:sp>
      <p:sp>
        <p:nvSpPr>
          <p:cNvPr id="20490" name="Rectangle 11"/>
          <p:cNvSpPr>
            <a:spLocks noChangeArrowheads="1"/>
          </p:cNvSpPr>
          <p:nvPr/>
        </p:nvSpPr>
        <p:spPr bwMode="auto">
          <a:xfrm>
            <a:off x="7239000" y="1432340"/>
            <a:ext cx="184150" cy="457200"/>
          </a:xfrm>
          <a:prstGeom prst="rect">
            <a:avLst/>
          </a:prstGeom>
          <a:noFill/>
          <a:ln w="9525">
            <a:noFill/>
            <a:miter lim="800000"/>
            <a:headEnd/>
            <a:tailEnd/>
          </a:ln>
        </p:spPr>
        <p:txBody>
          <a:bodyPr wrap="none">
            <a:prstTxWarp prst="textNoShape">
              <a:avLst/>
            </a:prstTxWarp>
            <a:spAutoFit/>
          </a:bodyPr>
          <a:lstStyle/>
          <a:p>
            <a:pPr algn="l"/>
            <a:endParaRPr lang="pt-BR" sz="2400" dirty="0"/>
          </a:p>
        </p:txBody>
      </p:sp>
      <p:sp>
        <p:nvSpPr>
          <p:cNvPr id="20491" name="Rectangle 12"/>
          <p:cNvSpPr>
            <a:spLocks noChangeArrowheads="1"/>
          </p:cNvSpPr>
          <p:nvPr/>
        </p:nvSpPr>
        <p:spPr bwMode="auto">
          <a:xfrm>
            <a:off x="7162800" y="2880140"/>
            <a:ext cx="184150" cy="457200"/>
          </a:xfrm>
          <a:prstGeom prst="rect">
            <a:avLst/>
          </a:prstGeom>
          <a:noFill/>
          <a:ln w="9525">
            <a:noFill/>
            <a:miter lim="800000"/>
            <a:headEnd/>
            <a:tailEnd/>
          </a:ln>
        </p:spPr>
        <p:txBody>
          <a:bodyPr wrap="none">
            <a:prstTxWarp prst="textNoShape">
              <a:avLst/>
            </a:prstTxWarp>
            <a:spAutoFit/>
          </a:bodyPr>
          <a:lstStyle/>
          <a:p>
            <a:pPr algn="l"/>
            <a:endParaRPr lang="pt-BR" sz="2400" dirty="0"/>
          </a:p>
        </p:txBody>
      </p:sp>
      <p:sp>
        <p:nvSpPr>
          <p:cNvPr id="3085" name="Rectangle 13"/>
          <p:cNvSpPr>
            <a:spLocks noChangeArrowheads="1"/>
          </p:cNvSpPr>
          <p:nvPr/>
        </p:nvSpPr>
        <p:spPr bwMode="auto">
          <a:xfrm>
            <a:off x="3124995" y="1224150"/>
            <a:ext cx="5334000" cy="478971"/>
          </a:xfrm>
          <a:prstGeom prst="rect">
            <a:avLst/>
          </a:prstGeom>
          <a:noFill/>
          <a:ln w="9525">
            <a:solidFill>
              <a:schemeClr val="tx1"/>
            </a:solidFill>
            <a:miter lim="800000"/>
            <a:headEnd/>
            <a:tailEnd/>
          </a:ln>
        </p:spPr>
        <p:txBody>
          <a:bodyPr anchor="ctr">
            <a:prstTxWarp prst="textNoShape">
              <a:avLst/>
            </a:prstTxWarp>
          </a:bodyPr>
          <a:lstStyle/>
          <a:p>
            <a:r>
              <a:rPr lang="en-US" dirty="0"/>
              <a:t>Bill Introduced in the House of Representatives and Senate</a:t>
            </a:r>
          </a:p>
        </p:txBody>
      </p:sp>
      <p:sp>
        <p:nvSpPr>
          <p:cNvPr id="3088" name="Rectangle 16"/>
          <p:cNvSpPr>
            <a:spLocks noChangeArrowheads="1"/>
          </p:cNvSpPr>
          <p:nvPr/>
        </p:nvSpPr>
        <p:spPr bwMode="auto">
          <a:xfrm>
            <a:off x="3123406" y="1975265"/>
            <a:ext cx="5334000" cy="838200"/>
          </a:xfrm>
          <a:prstGeom prst="rect">
            <a:avLst/>
          </a:prstGeom>
          <a:noFill/>
          <a:ln w="9525">
            <a:solidFill>
              <a:schemeClr val="tx1"/>
            </a:solidFill>
            <a:miter lim="800000"/>
            <a:headEnd/>
            <a:tailEnd/>
          </a:ln>
        </p:spPr>
        <p:txBody>
          <a:bodyPr anchor="ctr">
            <a:prstTxWarp prst="textNoShape">
              <a:avLst/>
            </a:prstTxWarp>
          </a:bodyPr>
          <a:lstStyle/>
          <a:p>
            <a:r>
              <a:rPr lang="en-US" dirty="0"/>
              <a:t>Bill Referred to and Public Hearings by House Committee on Ways and Means and Senate Finance Committee</a:t>
            </a:r>
          </a:p>
        </p:txBody>
      </p:sp>
      <p:cxnSp>
        <p:nvCxnSpPr>
          <p:cNvPr id="3090" name="AutoShape 18"/>
          <p:cNvCxnSpPr>
            <a:cxnSpLocks noChangeShapeType="1"/>
            <a:stCxn id="3085" idx="2"/>
            <a:endCxn id="3088" idx="0"/>
          </p:cNvCxnSpPr>
          <p:nvPr/>
        </p:nvCxnSpPr>
        <p:spPr bwMode="auto">
          <a:xfrm rot="5400000">
            <a:off x="5655130" y="1838399"/>
            <a:ext cx="272145" cy="1589"/>
          </a:xfrm>
          <a:prstGeom prst="straightConnector1">
            <a:avLst/>
          </a:prstGeom>
          <a:noFill/>
          <a:ln w="9525">
            <a:solidFill>
              <a:schemeClr val="tx1"/>
            </a:solidFill>
            <a:round/>
            <a:headEnd/>
            <a:tailEnd type="triangle" w="med" len="med"/>
          </a:ln>
        </p:spPr>
      </p:cxnSp>
      <p:cxnSp>
        <p:nvCxnSpPr>
          <p:cNvPr id="3091" name="AutoShape 19"/>
          <p:cNvCxnSpPr>
            <a:cxnSpLocks noChangeShapeType="1"/>
            <a:stCxn id="3088" idx="2"/>
            <a:endCxn id="3078" idx="0"/>
          </p:cNvCxnSpPr>
          <p:nvPr/>
        </p:nvCxnSpPr>
        <p:spPr bwMode="auto">
          <a:xfrm>
            <a:off x="5790406" y="2813466"/>
            <a:ext cx="0" cy="320675"/>
          </a:xfrm>
          <a:prstGeom prst="straightConnector1">
            <a:avLst/>
          </a:prstGeom>
          <a:noFill/>
          <a:ln w="9525">
            <a:solidFill>
              <a:schemeClr val="tx1"/>
            </a:solidFill>
            <a:round/>
            <a:headEnd/>
            <a:tailEnd type="triangle" w="med" len="med"/>
          </a:ln>
        </p:spPr>
      </p:cxnSp>
      <p:cxnSp>
        <p:nvCxnSpPr>
          <p:cNvPr id="3092" name="AutoShape 20"/>
          <p:cNvCxnSpPr>
            <a:cxnSpLocks noChangeShapeType="1"/>
            <a:stCxn id="3078" idx="2"/>
            <a:endCxn id="3080" idx="0"/>
          </p:cNvCxnSpPr>
          <p:nvPr/>
        </p:nvCxnSpPr>
        <p:spPr bwMode="auto">
          <a:xfrm>
            <a:off x="5790406" y="3651665"/>
            <a:ext cx="1590" cy="307420"/>
          </a:xfrm>
          <a:prstGeom prst="straightConnector1">
            <a:avLst/>
          </a:prstGeom>
          <a:noFill/>
          <a:ln w="9525">
            <a:solidFill>
              <a:schemeClr val="tx1"/>
            </a:solidFill>
            <a:round/>
            <a:headEnd/>
            <a:tailEnd type="triangle" w="med" len="med"/>
          </a:ln>
        </p:spPr>
      </p:cxnSp>
      <p:cxnSp>
        <p:nvCxnSpPr>
          <p:cNvPr id="3093" name="AutoShape 21"/>
          <p:cNvCxnSpPr>
            <a:cxnSpLocks noChangeShapeType="1"/>
            <a:stCxn id="3080" idx="2"/>
            <a:endCxn id="3076" idx="0"/>
          </p:cNvCxnSpPr>
          <p:nvPr/>
        </p:nvCxnSpPr>
        <p:spPr bwMode="auto">
          <a:xfrm rot="16200000" flipH="1">
            <a:off x="5624476" y="4581184"/>
            <a:ext cx="335040" cy="1"/>
          </a:xfrm>
          <a:prstGeom prst="straightConnector1">
            <a:avLst/>
          </a:prstGeom>
          <a:noFill/>
          <a:ln w="9525">
            <a:solidFill>
              <a:schemeClr val="tx1"/>
            </a:solidFill>
            <a:round/>
            <a:headEnd/>
            <a:tailEnd type="triangle" w="med" len="med"/>
          </a:ln>
        </p:spPr>
      </p:cxnSp>
      <p:sp>
        <p:nvSpPr>
          <p:cNvPr id="3097" name="Rectangle 25"/>
          <p:cNvSpPr>
            <a:spLocks noChangeArrowheads="1"/>
          </p:cNvSpPr>
          <p:nvPr/>
        </p:nvSpPr>
        <p:spPr bwMode="auto">
          <a:xfrm>
            <a:off x="8686800" y="2965865"/>
            <a:ext cx="1371600" cy="685800"/>
          </a:xfrm>
          <a:prstGeom prst="rect">
            <a:avLst/>
          </a:prstGeom>
          <a:solidFill>
            <a:srgbClr val="F2DCDB"/>
          </a:solidFill>
          <a:ln w="9525">
            <a:solidFill>
              <a:schemeClr val="tx1"/>
            </a:solidFill>
            <a:miter lim="800000"/>
            <a:headEnd/>
            <a:tailEnd/>
          </a:ln>
        </p:spPr>
        <p:txBody>
          <a:bodyPr anchor="ctr">
            <a:prstTxWarp prst="textNoShape">
              <a:avLst/>
            </a:prstTxWarp>
          </a:bodyPr>
          <a:lstStyle/>
          <a:p>
            <a:r>
              <a:rPr lang="en-US" b="1" dirty="0"/>
              <a:t>Executive</a:t>
            </a:r>
            <a:r>
              <a:rPr lang="en-US" dirty="0"/>
              <a:t> </a:t>
            </a:r>
            <a:r>
              <a:rPr lang="en-US" b="1" dirty="0"/>
              <a:t>Branch</a:t>
            </a:r>
          </a:p>
        </p:txBody>
      </p:sp>
      <p:cxnSp>
        <p:nvCxnSpPr>
          <p:cNvPr id="3099" name="AutoShape 27"/>
          <p:cNvCxnSpPr>
            <a:cxnSpLocks noChangeShapeType="1"/>
            <a:stCxn id="3079" idx="3"/>
            <a:endCxn id="3097" idx="2"/>
          </p:cNvCxnSpPr>
          <p:nvPr/>
        </p:nvCxnSpPr>
        <p:spPr bwMode="auto">
          <a:xfrm flipV="1">
            <a:off x="8456612" y="3651666"/>
            <a:ext cx="915988" cy="2058711"/>
          </a:xfrm>
          <a:prstGeom prst="straightConnector1">
            <a:avLst/>
          </a:prstGeom>
          <a:noFill/>
          <a:ln w="9525">
            <a:solidFill>
              <a:schemeClr val="tx1"/>
            </a:solidFill>
            <a:round/>
            <a:headEnd/>
            <a:tailEnd type="triangle" w="med" len="med"/>
          </a:ln>
        </p:spPr>
      </p:cxnSp>
      <p:cxnSp>
        <p:nvCxnSpPr>
          <p:cNvPr id="3100" name="AutoShape 28"/>
          <p:cNvCxnSpPr>
            <a:cxnSpLocks noChangeShapeType="1"/>
            <a:stCxn id="3097" idx="0"/>
            <a:endCxn id="3085" idx="3"/>
          </p:cNvCxnSpPr>
          <p:nvPr/>
        </p:nvCxnSpPr>
        <p:spPr bwMode="auto">
          <a:xfrm rot="16200000" flipV="1">
            <a:off x="8164683" y="1757948"/>
            <a:ext cx="1502230" cy="913605"/>
          </a:xfrm>
          <a:prstGeom prst="straightConnector1">
            <a:avLst/>
          </a:prstGeom>
          <a:noFill/>
          <a:ln w="9525">
            <a:solidFill>
              <a:schemeClr val="tx1"/>
            </a:solidFill>
            <a:round/>
            <a:headEnd/>
            <a:tailEnd type="triangle" w="med" len="med"/>
          </a:ln>
        </p:spPr>
      </p:cxnSp>
      <p:sp>
        <p:nvSpPr>
          <p:cNvPr id="3105" name="Line 33"/>
          <p:cNvSpPr>
            <a:spLocks noChangeShapeType="1"/>
          </p:cNvSpPr>
          <p:nvPr/>
        </p:nvSpPr>
        <p:spPr bwMode="auto">
          <a:xfrm flipH="1">
            <a:off x="5791997" y="5011472"/>
            <a:ext cx="0" cy="471614"/>
          </a:xfrm>
          <a:prstGeom prst="line">
            <a:avLst/>
          </a:prstGeom>
          <a:noFill/>
          <a:ln w="9525">
            <a:solidFill>
              <a:schemeClr val="tx1"/>
            </a:solidFill>
            <a:round/>
            <a:headEnd/>
            <a:tailEnd type="triangle" w="med" len="med"/>
          </a:ln>
        </p:spPr>
        <p:txBody>
          <a:bodyPr anchor="ctr">
            <a:prstTxWarp prst="textNoShape">
              <a:avLst/>
            </a:prstTxWarp>
          </a:bodyPr>
          <a:lstStyle/>
          <a:p>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extLst>
      <p:ext uri="{BB962C8B-B14F-4D97-AF65-F5344CB8AC3E}">
        <p14:creationId xmlns:p14="http://schemas.microsoft.com/office/powerpoint/2010/main" val="174982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0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309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07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309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08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309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07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0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07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09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1" nodeType="clickEffect">
                                  <p:stCondLst>
                                    <p:cond delay="0"/>
                                  </p:stCondLst>
                                  <p:childTnLst>
                                    <p:set>
                                      <p:cBhvr>
                                        <p:cTn id="62" dur="1" fill="hold">
                                          <p:stCondLst>
                                            <p:cond delay="0"/>
                                          </p:stCondLst>
                                        </p:cTn>
                                        <p:tgtEl>
                                          <p:spTgt spid="307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1" nodeType="clickEffect">
                                  <p:stCondLst>
                                    <p:cond delay="0"/>
                                  </p:stCondLst>
                                  <p:childTnLst>
                                    <p:set>
                                      <p:cBhvr>
                                        <p:cTn id="66" dur="1" fill="hold">
                                          <p:stCondLst>
                                            <p:cond delay="0"/>
                                          </p:stCondLst>
                                        </p:cTn>
                                        <p:tgtEl>
                                          <p:spTgt spid="307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1" nodeType="clickEffect">
                                  <p:stCondLst>
                                    <p:cond delay="0"/>
                                  </p:stCondLst>
                                  <p:childTnLst>
                                    <p:set>
                                      <p:cBhvr>
                                        <p:cTn id="70" dur="1" fill="hold">
                                          <p:stCondLst>
                                            <p:cond delay="0"/>
                                          </p:stCondLst>
                                        </p:cTn>
                                        <p:tgtEl>
                                          <p:spTgt spid="307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1" nodeType="clickEffect">
                                  <p:stCondLst>
                                    <p:cond delay="0"/>
                                  </p:stCondLst>
                                  <p:childTnLst>
                                    <p:set>
                                      <p:cBhvr>
                                        <p:cTn id="74" dur="1" fill="hold">
                                          <p:stCondLst>
                                            <p:cond delay="0"/>
                                          </p:stCondLst>
                                        </p:cTn>
                                        <p:tgtEl>
                                          <p:spTgt spid="308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1" nodeType="clickEffect">
                                  <p:stCondLst>
                                    <p:cond delay="0"/>
                                  </p:stCondLst>
                                  <p:childTnLst>
                                    <p:set>
                                      <p:cBhvr>
                                        <p:cTn id="78" dur="1" fill="hold">
                                          <p:stCondLst>
                                            <p:cond delay="0"/>
                                          </p:stCondLst>
                                        </p:cTn>
                                        <p:tgtEl>
                                          <p:spTgt spid="308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1" nodeType="clickEffect">
                                  <p:stCondLst>
                                    <p:cond delay="0"/>
                                  </p:stCondLst>
                                  <p:childTnLst>
                                    <p:set>
                                      <p:cBhvr>
                                        <p:cTn id="82" dur="1" fill="hold">
                                          <p:stCondLst>
                                            <p:cond delay="0"/>
                                          </p:stCondLst>
                                        </p:cTn>
                                        <p:tgtEl>
                                          <p:spTgt spid="30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nimBg="1" autoUpdateAnimBg="0"/>
      <p:bldP spid="3076" grpId="1" animBg="1"/>
      <p:bldP spid="3078" grpId="0" animBg="1" autoUpdateAnimBg="0"/>
      <p:bldP spid="3078" grpId="1" animBg="1"/>
      <p:bldP spid="3079" grpId="0" animBg="1" autoUpdateAnimBg="0"/>
      <p:bldP spid="3079" grpId="1" animBg="1"/>
      <p:bldP spid="3080" grpId="0" animBg="1" autoUpdateAnimBg="0"/>
      <p:bldP spid="3080" grpId="1" animBg="1"/>
      <p:bldP spid="3085" grpId="0" animBg="1" autoUpdateAnimBg="0"/>
      <p:bldP spid="3085" grpId="1" animBg="1"/>
      <p:bldP spid="3088" grpId="0" animBg="1" autoUpdateAnimBg="0"/>
      <p:bldP spid="3088" grpId="1" animBg="1"/>
      <p:bldP spid="3097" grpId="0" animBg="1" autoUpdateAnimBg="0"/>
      <p:bldP spid="310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Autofit/>
          </a:bodyPr>
          <a:lstStyle/>
          <a:p>
            <a:pPr eaLnBrk="1" hangingPunct="1"/>
            <a:r>
              <a:rPr lang="en-US" b="1" dirty="0"/>
              <a:t>Executive Branch</a:t>
            </a:r>
            <a:endParaRPr lang="en-US" dirty="0"/>
          </a:p>
        </p:txBody>
      </p:sp>
      <p:sp>
        <p:nvSpPr>
          <p:cNvPr id="2" name="Footer Placeholder 1"/>
          <p:cNvSpPr>
            <a:spLocks noGrp="1"/>
          </p:cNvSpPr>
          <p:nvPr>
            <p:ph type="ftr" sz="quarter" idx="11"/>
          </p:nvPr>
        </p:nvSpPr>
        <p:spPr/>
        <p:txBody>
          <a:bodyPr/>
          <a:lstStyle/>
          <a:p>
            <a:r>
              <a:rPr lang="en-US" dirty="0">
                <a:solidFill>
                  <a:schemeClr val="bg1">
                    <a:lumMod val="65000"/>
                  </a:schemeClr>
                </a:solidFill>
              </a:rPr>
              <a:t>Introduction</a:t>
            </a:r>
            <a:endParaRPr lang="en-US" dirty="0">
              <a:solidFill>
                <a:srgbClr val="A6A6A6"/>
              </a:solidFill>
            </a:endParaRPr>
          </a:p>
        </p:txBody>
      </p:sp>
      <p:sp>
        <p:nvSpPr>
          <p:cNvPr id="6148" name="Rectangle 4"/>
          <p:cNvSpPr>
            <a:spLocks noChangeArrowheads="1"/>
          </p:cNvSpPr>
          <p:nvPr/>
        </p:nvSpPr>
        <p:spPr bwMode="auto">
          <a:xfrm>
            <a:off x="5638801" y="3939207"/>
            <a:ext cx="1790700" cy="1371600"/>
          </a:xfrm>
          <a:prstGeom prst="rect">
            <a:avLst/>
          </a:prstGeom>
          <a:noFill/>
          <a:ln w="9525">
            <a:solidFill>
              <a:schemeClr val="tx1"/>
            </a:solidFill>
            <a:miter lim="800000"/>
            <a:headEnd/>
            <a:tailEnd/>
          </a:ln>
        </p:spPr>
        <p:txBody>
          <a:bodyPr anchor="ctr">
            <a:prstTxWarp prst="textNoShape">
              <a:avLst/>
            </a:prstTxWarp>
          </a:bodyPr>
          <a:lstStyle/>
          <a:p>
            <a:r>
              <a:rPr lang="en-US" sz="1600" dirty="0"/>
              <a:t>Revenue Rulings</a:t>
            </a:r>
          </a:p>
          <a:p>
            <a:r>
              <a:rPr lang="en-US" sz="1600" dirty="0"/>
              <a:t>Priv. Letter Rul.</a:t>
            </a:r>
          </a:p>
          <a:p>
            <a:r>
              <a:rPr lang="en-US" sz="1600" dirty="0"/>
              <a:t>Tech. Adv. Mem.</a:t>
            </a:r>
          </a:p>
          <a:p>
            <a:r>
              <a:rPr lang="en-US" sz="1600" dirty="0"/>
              <a:t>Chief Coun. Adv.</a:t>
            </a:r>
          </a:p>
        </p:txBody>
      </p:sp>
      <p:sp>
        <p:nvSpPr>
          <p:cNvPr id="6150" name="Rectangle 6"/>
          <p:cNvSpPr>
            <a:spLocks noChangeArrowheads="1"/>
          </p:cNvSpPr>
          <p:nvPr/>
        </p:nvSpPr>
        <p:spPr bwMode="auto">
          <a:xfrm>
            <a:off x="3124201" y="3939207"/>
            <a:ext cx="2193925" cy="376238"/>
          </a:xfrm>
          <a:prstGeom prst="rect">
            <a:avLst/>
          </a:prstGeom>
          <a:noFill/>
          <a:ln w="9525">
            <a:solidFill>
              <a:schemeClr val="tx1"/>
            </a:solidFill>
            <a:miter lim="800000"/>
            <a:headEnd/>
            <a:tailEnd/>
          </a:ln>
        </p:spPr>
        <p:txBody>
          <a:bodyPr anchor="ctr">
            <a:prstTxWarp prst="textNoShape">
              <a:avLst/>
            </a:prstTxWarp>
          </a:bodyPr>
          <a:lstStyle/>
          <a:p>
            <a:r>
              <a:rPr lang="en-US" dirty="0"/>
              <a:t>Regulations</a:t>
            </a:r>
          </a:p>
        </p:txBody>
      </p:sp>
      <p:sp>
        <p:nvSpPr>
          <p:cNvPr id="6151" name="Rectangle 7"/>
          <p:cNvSpPr>
            <a:spLocks noChangeArrowheads="1"/>
          </p:cNvSpPr>
          <p:nvPr/>
        </p:nvSpPr>
        <p:spPr bwMode="auto">
          <a:xfrm>
            <a:off x="6629401" y="2645396"/>
            <a:ext cx="1600200" cy="376237"/>
          </a:xfrm>
          <a:prstGeom prst="rect">
            <a:avLst/>
          </a:prstGeom>
          <a:noFill/>
          <a:ln w="9525">
            <a:solidFill>
              <a:schemeClr val="tx1"/>
            </a:solidFill>
            <a:miter lim="800000"/>
            <a:headEnd/>
            <a:tailEnd/>
          </a:ln>
        </p:spPr>
        <p:txBody>
          <a:bodyPr wrap="square" anchor="ctr">
            <a:prstTxWarp prst="textNoShape">
              <a:avLst/>
            </a:prstTxWarp>
            <a:spAutoFit/>
          </a:bodyPr>
          <a:lstStyle/>
          <a:p>
            <a:pPr algn="ctr"/>
            <a:r>
              <a:rPr lang="en-US" dirty="0"/>
              <a:t>IRS</a:t>
            </a:r>
          </a:p>
        </p:txBody>
      </p:sp>
      <p:sp>
        <p:nvSpPr>
          <p:cNvPr id="22538" name="Rectangle 8"/>
          <p:cNvSpPr>
            <a:spLocks noChangeArrowheads="1"/>
          </p:cNvSpPr>
          <p:nvPr/>
        </p:nvSpPr>
        <p:spPr bwMode="auto">
          <a:xfrm>
            <a:off x="7010400" y="1415082"/>
            <a:ext cx="184150" cy="457200"/>
          </a:xfrm>
          <a:prstGeom prst="rect">
            <a:avLst/>
          </a:prstGeom>
          <a:noFill/>
          <a:ln w="9525">
            <a:noFill/>
            <a:miter lim="800000"/>
            <a:headEnd/>
            <a:tailEnd/>
          </a:ln>
        </p:spPr>
        <p:txBody>
          <a:bodyPr wrap="none">
            <a:prstTxWarp prst="textNoShape">
              <a:avLst/>
            </a:prstTxWarp>
            <a:spAutoFit/>
          </a:bodyPr>
          <a:lstStyle/>
          <a:p>
            <a:pPr algn="l"/>
            <a:endParaRPr lang="pt-BR" sz="2400" dirty="0"/>
          </a:p>
        </p:txBody>
      </p:sp>
      <p:sp>
        <p:nvSpPr>
          <p:cNvPr id="22539" name="Rectangle 9"/>
          <p:cNvSpPr>
            <a:spLocks noChangeArrowheads="1"/>
          </p:cNvSpPr>
          <p:nvPr/>
        </p:nvSpPr>
        <p:spPr bwMode="auto">
          <a:xfrm>
            <a:off x="6934200" y="2862882"/>
            <a:ext cx="184150" cy="457200"/>
          </a:xfrm>
          <a:prstGeom prst="rect">
            <a:avLst/>
          </a:prstGeom>
          <a:noFill/>
          <a:ln w="9525">
            <a:noFill/>
            <a:miter lim="800000"/>
            <a:headEnd/>
            <a:tailEnd/>
          </a:ln>
        </p:spPr>
        <p:txBody>
          <a:bodyPr wrap="none">
            <a:prstTxWarp prst="textNoShape">
              <a:avLst/>
            </a:prstTxWarp>
            <a:spAutoFit/>
          </a:bodyPr>
          <a:lstStyle/>
          <a:p>
            <a:pPr algn="l"/>
            <a:endParaRPr lang="pt-BR" sz="2400" dirty="0"/>
          </a:p>
        </p:txBody>
      </p:sp>
      <p:sp>
        <p:nvSpPr>
          <p:cNvPr id="6154" name="Rectangle 10"/>
          <p:cNvSpPr>
            <a:spLocks noChangeArrowheads="1"/>
          </p:cNvSpPr>
          <p:nvPr/>
        </p:nvSpPr>
        <p:spPr bwMode="auto">
          <a:xfrm>
            <a:off x="4740276" y="1120601"/>
            <a:ext cx="2193925" cy="376238"/>
          </a:xfrm>
          <a:prstGeom prst="rect">
            <a:avLst/>
          </a:prstGeom>
          <a:noFill/>
          <a:ln w="9525">
            <a:solidFill>
              <a:schemeClr val="tx1"/>
            </a:solidFill>
            <a:miter lim="800000"/>
            <a:headEnd/>
            <a:tailEnd/>
          </a:ln>
        </p:spPr>
        <p:txBody>
          <a:bodyPr anchor="ctr">
            <a:prstTxWarp prst="textNoShape">
              <a:avLst/>
            </a:prstTxWarp>
          </a:bodyPr>
          <a:lstStyle/>
          <a:p>
            <a:pPr algn="ctr"/>
            <a:r>
              <a:rPr lang="en-US" dirty="0"/>
              <a:t>President</a:t>
            </a:r>
          </a:p>
        </p:txBody>
      </p:sp>
      <p:sp>
        <p:nvSpPr>
          <p:cNvPr id="6155" name="Rectangle 11"/>
          <p:cNvSpPr>
            <a:spLocks noChangeArrowheads="1"/>
          </p:cNvSpPr>
          <p:nvPr/>
        </p:nvSpPr>
        <p:spPr bwMode="auto">
          <a:xfrm>
            <a:off x="4770439" y="1805607"/>
            <a:ext cx="2193925" cy="376238"/>
          </a:xfrm>
          <a:prstGeom prst="rect">
            <a:avLst/>
          </a:prstGeom>
          <a:noFill/>
          <a:ln w="9525">
            <a:solidFill>
              <a:schemeClr val="tx1"/>
            </a:solidFill>
            <a:miter lim="800000"/>
            <a:headEnd/>
            <a:tailEnd/>
          </a:ln>
        </p:spPr>
        <p:txBody>
          <a:bodyPr anchor="ctr">
            <a:prstTxWarp prst="textNoShape">
              <a:avLst/>
            </a:prstTxWarp>
          </a:bodyPr>
          <a:lstStyle/>
          <a:p>
            <a:pPr algn="ctr"/>
            <a:r>
              <a:rPr lang="en-US" dirty="0"/>
              <a:t>Treasury</a:t>
            </a:r>
          </a:p>
        </p:txBody>
      </p:sp>
      <p:cxnSp>
        <p:nvCxnSpPr>
          <p:cNvPr id="6156" name="AutoShape 12"/>
          <p:cNvCxnSpPr>
            <a:cxnSpLocks noChangeShapeType="1"/>
            <a:endCxn id="6155" idx="0"/>
          </p:cNvCxnSpPr>
          <p:nvPr/>
        </p:nvCxnSpPr>
        <p:spPr bwMode="auto">
          <a:xfrm rot="5400000">
            <a:off x="5712622" y="1650826"/>
            <a:ext cx="309561" cy="1588"/>
          </a:xfrm>
          <a:prstGeom prst="straightConnector1">
            <a:avLst/>
          </a:prstGeom>
          <a:noFill/>
          <a:ln w="9525">
            <a:solidFill>
              <a:schemeClr val="tx1"/>
            </a:solidFill>
            <a:round/>
            <a:headEnd/>
            <a:tailEnd type="triangle" w="med" len="med"/>
          </a:ln>
        </p:spPr>
      </p:cxnSp>
      <p:sp>
        <p:nvSpPr>
          <p:cNvPr id="6165" name="Rectangle 21"/>
          <p:cNvSpPr>
            <a:spLocks noChangeArrowheads="1"/>
          </p:cNvSpPr>
          <p:nvPr/>
        </p:nvSpPr>
        <p:spPr bwMode="auto">
          <a:xfrm>
            <a:off x="7696200" y="4401169"/>
            <a:ext cx="1981200" cy="376238"/>
          </a:xfrm>
          <a:prstGeom prst="rect">
            <a:avLst/>
          </a:prstGeom>
          <a:noFill/>
          <a:ln w="9525">
            <a:solidFill>
              <a:schemeClr val="tx1"/>
            </a:solidFill>
            <a:miter lim="800000"/>
            <a:headEnd/>
            <a:tailEnd/>
          </a:ln>
        </p:spPr>
        <p:txBody>
          <a:bodyPr anchor="ctr">
            <a:prstTxWarp prst="textNoShape">
              <a:avLst/>
            </a:prstTxWarp>
          </a:bodyPr>
          <a:lstStyle/>
          <a:p>
            <a:pPr algn="ctr"/>
            <a:r>
              <a:rPr lang="en-US" dirty="0"/>
              <a:t>30-Day Letter</a:t>
            </a:r>
          </a:p>
        </p:txBody>
      </p:sp>
      <p:sp>
        <p:nvSpPr>
          <p:cNvPr id="6166" name="Rectangle 22"/>
          <p:cNvSpPr>
            <a:spLocks noChangeArrowheads="1"/>
          </p:cNvSpPr>
          <p:nvPr/>
        </p:nvSpPr>
        <p:spPr bwMode="auto">
          <a:xfrm>
            <a:off x="7696200" y="4934569"/>
            <a:ext cx="1981200" cy="376238"/>
          </a:xfrm>
          <a:prstGeom prst="rect">
            <a:avLst/>
          </a:prstGeom>
          <a:noFill/>
          <a:ln w="9525">
            <a:solidFill>
              <a:schemeClr val="tx1"/>
            </a:solidFill>
            <a:miter lim="800000"/>
            <a:headEnd/>
            <a:tailEnd/>
          </a:ln>
        </p:spPr>
        <p:txBody>
          <a:bodyPr anchor="ctr">
            <a:prstTxWarp prst="textNoShape">
              <a:avLst/>
            </a:prstTxWarp>
          </a:bodyPr>
          <a:lstStyle/>
          <a:p>
            <a:pPr algn="ctr"/>
            <a:r>
              <a:rPr lang="en-US" dirty="0"/>
              <a:t>90-Day Letter</a:t>
            </a:r>
          </a:p>
        </p:txBody>
      </p:sp>
      <p:cxnSp>
        <p:nvCxnSpPr>
          <p:cNvPr id="6170" name="AutoShape 26"/>
          <p:cNvCxnSpPr>
            <a:cxnSpLocks noChangeShapeType="1"/>
            <a:stCxn id="6165" idx="2"/>
            <a:endCxn id="6166" idx="0"/>
          </p:cNvCxnSpPr>
          <p:nvPr/>
        </p:nvCxnSpPr>
        <p:spPr bwMode="auto">
          <a:xfrm rot="5400000">
            <a:off x="8608219" y="4855988"/>
            <a:ext cx="157162" cy="1588"/>
          </a:xfrm>
          <a:prstGeom prst="straightConnector1">
            <a:avLst/>
          </a:prstGeom>
          <a:noFill/>
          <a:ln w="9525">
            <a:solidFill>
              <a:schemeClr val="tx1"/>
            </a:solidFill>
            <a:round/>
            <a:headEnd/>
            <a:tailEnd type="triangle" w="med" len="med"/>
          </a:ln>
        </p:spPr>
      </p:cxnSp>
      <p:sp>
        <p:nvSpPr>
          <p:cNvPr id="6175" name="Line 31"/>
          <p:cNvSpPr>
            <a:spLocks noChangeShapeType="1"/>
          </p:cNvSpPr>
          <p:nvPr/>
        </p:nvSpPr>
        <p:spPr bwMode="auto">
          <a:xfrm>
            <a:off x="8686005" y="5615607"/>
            <a:ext cx="1928985"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dirty="0"/>
          </a:p>
        </p:txBody>
      </p:sp>
      <p:sp>
        <p:nvSpPr>
          <p:cNvPr id="6179" name="Rectangle 35"/>
          <p:cNvSpPr>
            <a:spLocks noChangeArrowheads="1"/>
          </p:cNvSpPr>
          <p:nvPr/>
        </p:nvSpPr>
        <p:spPr bwMode="auto">
          <a:xfrm>
            <a:off x="7696200" y="3943969"/>
            <a:ext cx="1981200" cy="376238"/>
          </a:xfrm>
          <a:prstGeom prst="rect">
            <a:avLst/>
          </a:prstGeom>
          <a:noFill/>
          <a:ln w="9525">
            <a:solidFill>
              <a:schemeClr val="tx1"/>
            </a:solidFill>
            <a:miter lim="800000"/>
            <a:headEnd/>
            <a:tailEnd/>
          </a:ln>
        </p:spPr>
        <p:txBody>
          <a:bodyPr anchor="ctr">
            <a:prstTxWarp prst="textNoShape">
              <a:avLst/>
            </a:prstTxWarp>
          </a:bodyPr>
          <a:lstStyle/>
          <a:p>
            <a:pPr algn="ctr"/>
            <a:r>
              <a:rPr lang="en-US" dirty="0"/>
              <a:t>Audit</a:t>
            </a:r>
          </a:p>
        </p:txBody>
      </p:sp>
      <p:sp>
        <p:nvSpPr>
          <p:cNvPr id="6180" name="Line 36"/>
          <p:cNvSpPr>
            <a:spLocks noChangeShapeType="1"/>
          </p:cNvSpPr>
          <p:nvPr/>
        </p:nvSpPr>
        <p:spPr bwMode="auto">
          <a:xfrm flipH="1">
            <a:off x="8686800" y="5310807"/>
            <a:ext cx="794" cy="304800"/>
          </a:xfrm>
          <a:prstGeom prst="line">
            <a:avLst/>
          </a:prstGeom>
          <a:noFill/>
          <a:ln w="9525">
            <a:solidFill>
              <a:schemeClr val="tx1"/>
            </a:solidFill>
            <a:round/>
            <a:headEnd/>
            <a:tailEnd/>
          </a:ln>
        </p:spPr>
        <p:txBody>
          <a:bodyPr wrap="none" anchor="ctr">
            <a:prstTxWarp prst="textNoShape">
              <a:avLst/>
            </a:prstTxWarp>
          </a:bodyPr>
          <a:lstStyle/>
          <a:p>
            <a:endParaRPr lang="en-US" dirty="0"/>
          </a:p>
        </p:txBody>
      </p:sp>
      <p:cxnSp>
        <p:nvCxnSpPr>
          <p:cNvPr id="6182" name="AutoShape 38"/>
          <p:cNvCxnSpPr>
            <a:cxnSpLocks noChangeShapeType="1"/>
            <a:stCxn id="6179" idx="2"/>
            <a:endCxn id="6165" idx="0"/>
          </p:cNvCxnSpPr>
          <p:nvPr/>
        </p:nvCxnSpPr>
        <p:spPr bwMode="auto">
          <a:xfrm rot="5400000">
            <a:off x="8646319" y="4360688"/>
            <a:ext cx="80962" cy="1588"/>
          </a:xfrm>
          <a:prstGeom prst="straightConnector1">
            <a:avLst/>
          </a:prstGeom>
          <a:noFill/>
          <a:ln w="9525">
            <a:solidFill>
              <a:schemeClr val="tx1"/>
            </a:solidFill>
            <a:round/>
            <a:headEnd/>
            <a:tailEnd type="triangle" w="med" len="med"/>
          </a:ln>
        </p:spPr>
      </p:cxnSp>
      <p:cxnSp>
        <p:nvCxnSpPr>
          <p:cNvPr id="6183" name="AutoShape 39"/>
          <p:cNvCxnSpPr>
            <a:cxnSpLocks noChangeShapeType="1"/>
            <a:stCxn id="36" idx="1"/>
          </p:cNvCxnSpPr>
          <p:nvPr/>
        </p:nvCxnSpPr>
        <p:spPr bwMode="auto">
          <a:xfrm flipH="1" flipV="1">
            <a:off x="1099930" y="2970832"/>
            <a:ext cx="2862471" cy="2"/>
          </a:xfrm>
          <a:prstGeom prst="straightConnector1">
            <a:avLst/>
          </a:prstGeom>
          <a:noFill/>
          <a:ln w="3175">
            <a:solidFill>
              <a:schemeClr val="tx1"/>
            </a:solidFill>
            <a:round/>
            <a:headEnd/>
            <a:tailEnd type="triangle" w="med" len="med"/>
          </a:ln>
        </p:spPr>
      </p:cxnSp>
      <p:sp>
        <p:nvSpPr>
          <p:cNvPr id="6184" name="Rectangle 40"/>
          <p:cNvSpPr>
            <a:spLocks noChangeArrowheads="1"/>
          </p:cNvSpPr>
          <p:nvPr/>
        </p:nvSpPr>
        <p:spPr bwMode="auto">
          <a:xfrm>
            <a:off x="2362200" y="2262807"/>
            <a:ext cx="1295400" cy="609600"/>
          </a:xfrm>
          <a:prstGeom prst="rect">
            <a:avLst/>
          </a:prstGeom>
          <a:solidFill>
            <a:srgbClr val="F2DCDB"/>
          </a:solidFill>
          <a:ln w="9525">
            <a:solidFill>
              <a:schemeClr val="tx1"/>
            </a:solidFill>
            <a:miter lim="800000"/>
            <a:headEnd/>
            <a:tailEnd/>
          </a:ln>
        </p:spPr>
        <p:txBody>
          <a:bodyPr wrap="none" anchor="ctr">
            <a:prstTxWarp prst="textNoShape">
              <a:avLst/>
            </a:prstTxWarp>
          </a:bodyPr>
          <a:lstStyle/>
          <a:p>
            <a:r>
              <a:rPr lang="en-US" dirty="0"/>
              <a:t>Legislative</a:t>
            </a:r>
          </a:p>
          <a:p>
            <a:r>
              <a:rPr lang="en-US" dirty="0"/>
              <a:t>Proposals</a:t>
            </a:r>
          </a:p>
        </p:txBody>
      </p:sp>
      <p:sp>
        <p:nvSpPr>
          <p:cNvPr id="6185" name="Rectangle 41"/>
          <p:cNvSpPr>
            <a:spLocks noChangeArrowheads="1"/>
          </p:cNvSpPr>
          <p:nvPr/>
        </p:nvSpPr>
        <p:spPr bwMode="auto">
          <a:xfrm>
            <a:off x="8686006" y="5768007"/>
            <a:ext cx="1219200" cy="381000"/>
          </a:xfrm>
          <a:prstGeom prst="rect">
            <a:avLst/>
          </a:prstGeom>
          <a:solidFill>
            <a:srgbClr val="F2DCDB"/>
          </a:solidFill>
          <a:ln w="9525">
            <a:solidFill>
              <a:schemeClr val="tx1"/>
            </a:solidFill>
            <a:miter lim="800000"/>
            <a:headEnd/>
            <a:tailEnd/>
          </a:ln>
        </p:spPr>
        <p:txBody>
          <a:bodyPr wrap="none" anchor="ctr">
            <a:prstTxWarp prst="textNoShape">
              <a:avLst/>
            </a:prstTxWarp>
          </a:bodyPr>
          <a:lstStyle/>
          <a:p>
            <a:r>
              <a:rPr lang="en-US" dirty="0"/>
              <a:t>Tax Court</a:t>
            </a:r>
          </a:p>
        </p:txBody>
      </p:sp>
      <p:sp>
        <p:nvSpPr>
          <p:cNvPr id="36" name="Rectangle 5"/>
          <p:cNvSpPr>
            <a:spLocks noChangeArrowheads="1"/>
          </p:cNvSpPr>
          <p:nvPr/>
        </p:nvSpPr>
        <p:spPr bwMode="auto">
          <a:xfrm>
            <a:off x="3962401" y="2645396"/>
            <a:ext cx="2133601" cy="650875"/>
          </a:xfrm>
          <a:prstGeom prst="rect">
            <a:avLst/>
          </a:prstGeom>
          <a:noFill/>
          <a:ln w="9525">
            <a:solidFill>
              <a:schemeClr val="tx1"/>
            </a:solidFill>
            <a:miter lim="800000"/>
            <a:headEnd/>
            <a:tailEnd/>
          </a:ln>
        </p:spPr>
        <p:txBody>
          <a:bodyPr anchor="ctr">
            <a:prstTxWarp prst="textNoShape">
              <a:avLst/>
            </a:prstTxWarp>
          </a:bodyPr>
          <a:lstStyle/>
          <a:p>
            <a:r>
              <a:rPr lang="en-US" dirty="0"/>
              <a:t>Assist. Sec. for Tax Policy</a:t>
            </a:r>
          </a:p>
        </p:txBody>
      </p:sp>
      <p:cxnSp>
        <p:nvCxnSpPr>
          <p:cNvPr id="43" name="Elbow Connector 42"/>
          <p:cNvCxnSpPr>
            <a:stCxn id="6155" idx="2"/>
            <a:endCxn id="6151" idx="0"/>
          </p:cNvCxnSpPr>
          <p:nvPr/>
        </p:nvCxnSpPr>
        <p:spPr>
          <a:xfrm rot="16200000" flipH="1">
            <a:off x="6416676" y="1632570"/>
            <a:ext cx="463550" cy="1562100"/>
          </a:xfrm>
          <a:prstGeom prst="bentConnector3">
            <a:avLst>
              <a:gd name="adj1" fmla="val 50000"/>
            </a:avLst>
          </a:prstGeom>
          <a:ln w="3175">
            <a:solidFill>
              <a:schemeClr val="tx1">
                <a:alpha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5" name="Elbow Connector 44"/>
          <p:cNvCxnSpPr>
            <a:stCxn id="6155" idx="2"/>
            <a:endCxn id="36" idx="0"/>
          </p:cNvCxnSpPr>
          <p:nvPr/>
        </p:nvCxnSpPr>
        <p:spPr>
          <a:xfrm rot="5400000">
            <a:off x="5216526" y="1994520"/>
            <a:ext cx="463550" cy="838200"/>
          </a:xfrm>
          <a:prstGeom prst="bentConnector3">
            <a:avLst>
              <a:gd name="adj1" fmla="val 50000"/>
            </a:avLst>
          </a:prstGeom>
          <a:ln w="3175">
            <a:solidFill>
              <a:schemeClr val="tx1">
                <a:alpha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Elbow Connector 47"/>
          <p:cNvCxnSpPr>
            <a:stCxn id="6151" idx="2"/>
            <a:endCxn id="6150" idx="0"/>
          </p:cNvCxnSpPr>
          <p:nvPr/>
        </p:nvCxnSpPr>
        <p:spPr>
          <a:xfrm rot="5400000">
            <a:off x="5366546" y="1876250"/>
            <a:ext cx="917575" cy="3208338"/>
          </a:xfrm>
          <a:prstGeom prst="bentConnector3">
            <a:avLst>
              <a:gd name="adj1" fmla="val 50000"/>
            </a:avLst>
          </a:prstGeom>
          <a:ln w="3175">
            <a:solidFill>
              <a:schemeClr val="tx1">
                <a:alpha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Elbow Connector 50"/>
          <p:cNvCxnSpPr>
            <a:stCxn id="6151" idx="2"/>
            <a:endCxn id="6148" idx="0"/>
          </p:cNvCxnSpPr>
          <p:nvPr/>
        </p:nvCxnSpPr>
        <p:spPr>
          <a:xfrm rot="5400000">
            <a:off x="6523040" y="3032744"/>
            <a:ext cx="917575" cy="895350"/>
          </a:xfrm>
          <a:prstGeom prst="bentConnector3">
            <a:avLst>
              <a:gd name="adj1" fmla="val 50000"/>
            </a:avLst>
          </a:prstGeom>
          <a:ln w="3175">
            <a:solidFill>
              <a:schemeClr val="tx1">
                <a:alpha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Elbow Connector 52"/>
          <p:cNvCxnSpPr>
            <a:stCxn id="6151" idx="2"/>
            <a:endCxn id="6179" idx="0"/>
          </p:cNvCxnSpPr>
          <p:nvPr/>
        </p:nvCxnSpPr>
        <p:spPr>
          <a:xfrm rot="16200000" flipH="1">
            <a:off x="7596983" y="2854151"/>
            <a:ext cx="922337" cy="1257299"/>
          </a:xfrm>
          <a:prstGeom prst="bentConnector3">
            <a:avLst>
              <a:gd name="adj1" fmla="val 50000"/>
            </a:avLst>
          </a:prstGeom>
          <a:ln w="3175">
            <a:solidFill>
              <a:schemeClr val="tx1">
                <a:alpha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61" name="Shape 60"/>
          <p:cNvCxnSpPr>
            <a:stCxn id="36" idx="1"/>
            <a:endCxn id="6150" idx="0"/>
          </p:cNvCxnSpPr>
          <p:nvPr/>
        </p:nvCxnSpPr>
        <p:spPr>
          <a:xfrm rot="10800000" flipH="1" flipV="1">
            <a:off x="3962400" y="2970833"/>
            <a:ext cx="258763" cy="968374"/>
          </a:xfrm>
          <a:prstGeom prst="bentConnector4">
            <a:avLst>
              <a:gd name="adj1" fmla="val -88343"/>
              <a:gd name="adj2" fmla="val 66803"/>
            </a:avLst>
          </a:prstGeom>
          <a:ln w="3175">
            <a:solidFill>
              <a:schemeClr val="tx1">
                <a:alpha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extLst>
      <p:ext uri="{BB962C8B-B14F-4D97-AF65-F5344CB8AC3E}">
        <p14:creationId xmlns:p14="http://schemas.microsoft.com/office/powerpoint/2010/main" val="214414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615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615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615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499"/>
                                          </p:stCondLst>
                                        </p:cTn>
                                        <p:tgtEl>
                                          <p:spTgt spid="618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618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499"/>
                                          </p:stCondLst>
                                        </p:cTn>
                                        <p:tgtEl>
                                          <p:spTgt spid="615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499"/>
                                          </p:stCondLst>
                                        </p:cTn>
                                        <p:tgtEl>
                                          <p:spTgt spid="614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499"/>
                                          </p:stCondLst>
                                        </p:cTn>
                                        <p:tgtEl>
                                          <p:spTgt spid="617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618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499"/>
                                          </p:stCondLst>
                                        </p:cTn>
                                        <p:tgtEl>
                                          <p:spTgt spid="616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499"/>
                                          </p:stCondLst>
                                        </p:cTn>
                                        <p:tgtEl>
                                          <p:spTgt spid="617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499"/>
                                          </p:stCondLst>
                                        </p:cTn>
                                        <p:tgtEl>
                                          <p:spTgt spid="616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618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499"/>
                                          </p:stCondLst>
                                        </p:cTn>
                                        <p:tgtEl>
                                          <p:spTgt spid="6175"/>
                                        </p:tgtEl>
                                        <p:attrNameLst>
                                          <p:attrName>style.visibility</p:attrName>
                                        </p:attrNameLst>
                                      </p:cBhvr>
                                      <p:to>
                                        <p:strVal val="visible"/>
                                      </p:to>
                                    </p:set>
                                  </p:childTnLst>
                                </p:cTn>
                              </p:par>
                            </p:childTnLst>
                          </p:cTn>
                        </p:par>
                        <p:par>
                          <p:cTn id="73" fill="hold">
                            <p:stCondLst>
                              <p:cond delay="500"/>
                            </p:stCondLst>
                            <p:childTnLst>
                              <p:par>
                                <p:cTn id="74" presetID="1" presetClass="entr" presetSubtype="0" fill="hold" grpId="0" nodeType="afterEffect">
                                  <p:stCondLst>
                                    <p:cond delay="0"/>
                                  </p:stCondLst>
                                  <p:childTnLst>
                                    <p:set>
                                      <p:cBhvr>
                                        <p:cTn id="75" dur="1" fill="hold">
                                          <p:stCondLst>
                                            <p:cond delay="499"/>
                                          </p:stCondLst>
                                        </p:cTn>
                                        <p:tgtEl>
                                          <p:spTgt spid="6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8" grpId="0" animBg="1" autoUpdateAnimBg="0"/>
      <p:bldP spid="6150" grpId="0" animBg="1" autoUpdateAnimBg="0"/>
      <p:bldP spid="6151" grpId="0" animBg="1" autoUpdateAnimBg="0"/>
      <p:bldP spid="6154" grpId="0" animBg="1" autoUpdateAnimBg="0"/>
      <p:bldP spid="6155" grpId="0" animBg="1" autoUpdateAnimBg="0"/>
      <p:bldP spid="6165" grpId="0" animBg="1" autoUpdateAnimBg="0"/>
      <p:bldP spid="6166" grpId="0" animBg="1" autoUpdateAnimBg="0"/>
      <p:bldP spid="6175" grpId="0" animBg="1"/>
      <p:bldP spid="6179" grpId="0" animBg="1" autoUpdateAnimBg="0"/>
      <p:bldP spid="6180" grpId="0" animBg="1"/>
      <p:bldP spid="6184" grpId="0" animBg="1" autoUpdateAnimBg="0"/>
      <p:bldP spid="6185" grpId="0" animBg="1" autoUpdateAnimBg="0"/>
      <p:bldP spid="3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algn="ctr" eaLnBrk="1" hangingPunct="1">
              <a:buFontTx/>
              <a:buNone/>
            </a:pPr>
            <a:r>
              <a:rPr lang="en-US" b="1" dirty="0"/>
              <a:t> </a:t>
            </a:r>
          </a:p>
        </p:txBody>
      </p:sp>
      <p:sp>
        <p:nvSpPr>
          <p:cNvPr id="7170" name="Rectangle 2"/>
          <p:cNvSpPr>
            <a:spLocks noGrp="1" noChangeArrowheads="1"/>
          </p:cNvSpPr>
          <p:nvPr>
            <p:ph type="title"/>
          </p:nvPr>
        </p:nvSpPr>
        <p:spPr/>
        <p:txBody>
          <a:bodyPr>
            <a:normAutofit fontScale="90000"/>
          </a:bodyPr>
          <a:lstStyle/>
          <a:p>
            <a:pPr eaLnBrk="1" hangingPunct="1"/>
            <a:r>
              <a:rPr lang="en-US" sz="2400" b="1" dirty="0"/>
              <a:t>Judicial</a:t>
            </a:r>
            <a:r>
              <a:rPr lang="en-US" sz="3600" b="1" dirty="0"/>
              <a:t> </a:t>
            </a:r>
            <a:r>
              <a:rPr lang="en-US" sz="2400" b="1" dirty="0"/>
              <a:t>Branch</a:t>
            </a:r>
          </a:p>
        </p:txBody>
      </p:sp>
      <p:sp>
        <p:nvSpPr>
          <p:cNvPr id="2" name="Footer Placeholder 1"/>
          <p:cNvSpPr>
            <a:spLocks noGrp="1"/>
          </p:cNvSpPr>
          <p:nvPr>
            <p:ph type="ftr" sz="quarter" idx="11"/>
          </p:nvPr>
        </p:nvSpPr>
        <p:spPr/>
        <p:txBody>
          <a:bodyPr/>
          <a:lstStyle/>
          <a:p>
            <a:r>
              <a:rPr lang="en-US" dirty="0">
                <a:solidFill>
                  <a:schemeClr val="bg1">
                    <a:lumMod val="65000"/>
                  </a:schemeClr>
                </a:solidFill>
              </a:rPr>
              <a:t>Introduction</a:t>
            </a:r>
            <a:endParaRPr lang="en-US" dirty="0">
              <a:solidFill>
                <a:srgbClr val="A6A6A6"/>
              </a:solidFill>
            </a:endParaRPr>
          </a:p>
        </p:txBody>
      </p:sp>
      <p:sp>
        <p:nvSpPr>
          <p:cNvPr id="7173" name="Rectangle 5"/>
          <p:cNvSpPr>
            <a:spLocks noChangeArrowheads="1"/>
          </p:cNvSpPr>
          <p:nvPr/>
        </p:nvSpPr>
        <p:spPr bwMode="auto">
          <a:xfrm>
            <a:off x="4999039" y="4134643"/>
            <a:ext cx="2193925" cy="649288"/>
          </a:xfrm>
          <a:prstGeom prst="rect">
            <a:avLst/>
          </a:prstGeom>
          <a:noFill/>
          <a:ln w="9525">
            <a:solidFill>
              <a:schemeClr val="tx1"/>
            </a:solidFill>
            <a:miter lim="800000"/>
            <a:headEnd/>
            <a:tailEnd/>
          </a:ln>
        </p:spPr>
        <p:txBody>
          <a:bodyPr anchor="ctr">
            <a:prstTxWarp prst="textNoShape">
              <a:avLst/>
            </a:prstTxWarp>
          </a:bodyPr>
          <a:lstStyle/>
          <a:p>
            <a:pPr algn="ctr"/>
            <a:r>
              <a:rPr lang="en-US" b="1" dirty="0"/>
              <a:t>Appellate Courts</a:t>
            </a:r>
          </a:p>
        </p:txBody>
      </p:sp>
      <p:sp>
        <p:nvSpPr>
          <p:cNvPr id="7174" name="Rectangle 6"/>
          <p:cNvSpPr>
            <a:spLocks noChangeArrowheads="1"/>
          </p:cNvSpPr>
          <p:nvPr/>
        </p:nvSpPr>
        <p:spPr bwMode="auto">
          <a:xfrm>
            <a:off x="4999040" y="5410200"/>
            <a:ext cx="2193925" cy="649288"/>
          </a:xfrm>
          <a:prstGeom prst="rect">
            <a:avLst/>
          </a:prstGeom>
          <a:noFill/>
          <a:ln w="9525">
            <a:solidFill>
              <a:schemeClr val="tx1"/>
            </a:solidFill>
            <a:miter lim="800000"/>
            <a:headEnd/>
            <a:tailEnd/>
          </a:ln>
        </p:spPr>
        <p:txBody>
          <a:bodyPr anchor="ctr">
            <a:prstTxWarp prst="textNoShape">
              <a:avLst/>
            </a:prstTxWarp>
          </a:bodyPr>
          <a:lstStyle/>
          <a:p>
            <a:pPr algn="ctr"/>
            <a:r>
              <a:rPr lang="en-US" b="1" dirty="0"/>
              <a:t>Supreme Court</a:t>
            </a:r>
          </a:p>
        </p:txBody>
      </p:sp>
      <p:sp>
        <p:nvSpPr>
          <p:cNvPr id="7175" name="Rectangle 7"/>
          <p:cNvSpPr>
            <a:spLocks noChangeArrowheads="1"/>
          </p:cNvSpPr>
          <p:nvPr/>
        </p:nvSpPr>
        <p:spPr bwMode="auto">
          <a:xfrm>
            <a:off x="7391401" y="2534443"/>
            <a:ext cx="2193925" cy="649288"/>
          </a:xfrm>
          <a:prstGeom prst="rect">
            <a:avLst/>
          </a:prstGeom>
          <a:noFill/>
          <a:ln w="9525">
            <a:solidFill>
              <a:schemeClr val="tx1"/>
            </a:solidFill>
            <a:miter lim="800000"/>
            <a:headEnd/>
            <a:tailEnd/>
          </a:ln>
        </p:spPr>
        <p:txBody>
          <a:bodyPr anchor="ctr">
            <a:prstTxWarp prst="textNoShape">
              <a:avLst/>
            </a:prstTxWarp>
          </a:bodyPr>
          <a:lstStyle/>
          <a:p>
            <a:pPr algn="ctr"/>
            <a:r>
              <a:rPr lang="en-US" b="1" dirty="0"/>
              <a:t>District Court</a:t>
            </a:r>
          </a:p>
        </p:txBody>
      </p:sp>
      <p:sp>
        <p:nvSpPr>
          <p:cNvPr id="7177" name="Rectangle 9"/>
          <p:cNvSpPr>
            <a:spLocks noChangeArrowheads="1"/>
          </p:cNvSpPr>
          <p:nvPr/>
        </p:nvSpPr>
        <p:spPr bwMode="auto">
          <a:xfrm>
            <a:off x="7162800" y="3363118"/>
            <a:ext cx="184150" cy="457200"/>
          </a:xfrm>
          <a:prstGeom prst="rect">
            <a:avLst/>
          </a:prstGeom>
          <a:noFill/>
          <a:ln w="9525">
            <a:noFill/>
            <a:miter lim="800000"/>
            <a:headEnd/>
            <a:tailEnd/>
          </a:ln>
        </p:spPr>
        <p:txBody>
          <a:bodyPr wrap="none">
            <a:prstTxWarp prst="textNoShape">
              <a:avLst/>
            </a:prstTxWarp>
            <a:spAutoFit/>
          </a:bodyPr>
          <a:lstStyle/>
          <a:p>
            <a:pPr algn="ctr"/>
            <a:endParaRPr lang="pt-BR" sz="2400" b="1" dirty="0"/>
          </a:p>
        </p:txBody>
      </p:sp>
      <p:sp>
        <p:nvSpPr>
          <p:cNvPr id="7178" name="Rectangle 10"/>
          <p:cNvSpPr>
            <a:spLocks noChangeArrowheads="1"/>
          </p:cNvSpPr>
          <p:nvPr/>
        </p:nvSpPr>
        <p:spPr bwMode="auto">
          <a:xfrm>
            <a:off x="3200401" y="2534443"/>
            <a:ext cx="1584325" cy="649288"/>
          </a:xfrm>
          <a:prstGeom prst="rect">
            <a:avLst/>
          </a:prstGeom>
          <a:noFill/>
          <a:ln w="9525">
            <a:solidFill>
              <a:schemeClr val="tx1"/>
            </a:solidFill>
            <a:miter lim="800000"/>
            <a:headEnd/>
            <a:tailEnd/>
          </a:ln>
        </p:spPr>
        <p:txBody>
          <a:bodyPr anchor="ctr">
            <a:prstTxWarp prst="textNoShape">
              <a:avLst/>
            </a:prstTxWarp>
          </a:bodyPr>
          <a:lstStyle/>
          <a:p>
            <a:pPr algn="ctr"/>
            <a:r>
              <a:rPr lang="en-US" b="1" dirty="0"/>
              <a:t>Tax Court</a:t>
            </a:r>
          </a:p>
        </p:txBody>
      </p:sp>
      <p:sp>
        <p:nvSpPr>
          <p:cNvPr id="7179" name="Rectangle 11"/>
          <p:cNvSpPr>
            <a:spLocks noChangeArrowheads="1"/>
          </p:cNvSpPr>
          <p:nvPr/>
        </p:nvSpPr>
        <p:spPr bwMode="auto">
          <a:xfrm>
            <a:off x="4999039" y="2534443"/>
            <a:ext cx="2193925" cy="649288"/>
          </a:xfrm>
          <a:prstGeom prst="rect">
            <a:avLst/>
          </a:prstGeom>
          <a:noFill/>
          <a:ln w="9525">
            <a:solidFill>
              <a:schemeClr val="tx1"/>
            </a:solidFill>
            <a:miter lim="800000"/>
            <a:headEnd/>
            <a:tailEnd/>
          </a:ln>
        </p:spPr>
        <p:txBody>
          <a:bodyPr anchor="ctr">
            <a:prstTxWarp prst="textNoShape">
              <a:avLst/>
            </a:prstTxWarp>
          </a:bodyPr>
          <a:lstStyle/>
          <a:p>
            <a:pPr algn="ctr"/>
            <a:r>
              <a:rPr lang="en-US" b="1" dirty="0"/>
              <a:t>Claims Court</a:t>
            </a:r>
          </a:p>
        </p:txBody>
      </p:sp>
      <p:cxnSp>
        <p:nvCxnSpPr>
          <p:cNvPr id="7188" name="AutoShape 20"/>
          <p:cNvCxnSpPr>
            <a:cxnSpLocks noChangeShapeType="1"/>
            <a:stCxn id="7173" idx="2"/>
          </p:cNvCxnSpPr>
          <p:nvPr/>
        </p:nvCxnSpPr>
        <p:spPr bwMode="auto">
          <a:xfrm rot="5400000">
            <a:off x="5782867" y="5097066"/>
            <a:ext cx="626268" cy="1"/>
          </a:xfrm>
          <a:prstGeom prst="straightConnector1">
            <a:avLst/>
          </a:prstGeom>
          <a:noFill/>
          <a:ln w="9525">
            <a:solidFill>
              <a:schemeClr val="tx1"/>
            </a:solidFill>
            <a:round/>
            <a:headEnd/>
            <a:tailEnd type="triangle" w="med" len="med"/>
          </a:ln>
        </p:spPr>
      </p:cxnSp>
      <p:sp>
        <p:nvSpPr>
          <p:cNvPr id="7198" name="Rectangle 30"/>
          <p:cNvSpPr>
            <a:spLocks noChangeArrowheads="1"/>
          </p:cNvSpPr>
          <p:nvPr/>
        </p:nvSpPr>
        <p:spPr bwMode="auto">
          <a:xfrm>
            <a:off x="6553200" y="1620045"/>
            <a:ext cx="1828800" cy="380999"/>
          </a:xfrm>
          <a:prstGeom prst="rect">
            <a:avLst/>
          </a:prstGeom>
          <a:noFill/>
          <a:ln w="9525">
            <a:solidFill>
              <a:schemeClr val="tx1"/>
            </a:solidFill>
            <a:miter lim="800000"/>
            <a:headEnd/>
            <a:tailEnd/>
          </a:ln>
        </p:spPr>
        <p:txBody>
          <a:bodyPr wrap="none" anchor="ctr">
            <a:prstTxWarp prst="textNoShape">
              <a:avLst/>
            </a:prstTxWarp>
          </a:bodyPr>
          <a:lstStyle/>
          <a:p>
            <a:pPr algn="ctr"/>
            <a:r>
              <a:rPr lang="en-US" b="1" dirty="0"/>
              <a:t>Refund Suits</a:t>
            </a:r>
          </a:p>
        </p:txBody>
      </p:sp>
      <p:cxnSp>
        <p:nvCxnSpPr>
          <p:cNvPr id="7199" name="AutoShape 31"/>
          <p:cNvCxnSpPr>
            <a:cxnSpLocks noChangeShapeType="1"/>
            <a:stCxn id="7198" idx="2"/>
            <a:endCxn id="7179" idx="0"/>
          </p:cNvCxnSpPr>
          <p:nvPr/>
        </p:nvCxnSpPr>
        <p:spPr bwMode="auto">
          <a:xfrm rot="5400000">
            <a:off x="6515101" y="1581945"/>
            <a:ext cx="533400" cy="1371599"/>
          </a:xfrm>
          <a:prstGeom prst="bentConnector3">
            <a:avLst>
              <a:gd name="adj1" fmla="val 50000"/>
            </a:avLst>
          </a:prstGeom>
          <a:noFill/>
          <a:ln w="9525">
            <a:solidFill>
              <a:schemeClr val="tx1"/>
            </a:solidFill>
            <a:miter lim="800000"/>
            <a:headEnd/>
            <a:tailEnd type="triangle" w="med" len="med"/>
          </a:ln>
        </p:spPr>
      </p:cxnSp>
      <p:cxnSp>
        <p:nvCxnSpPr>
          <p:cNvPr id="7200" name="AutoShape 32"/>
          <p:cNvCxnSpPr>
            <a:cxnSpLocks noChangeShapeType="1"/>
            <a:stCxn id="7198" idx="2"/>
            <a:endCxn id="7175" idx="0"/>
          </p:cNvCxnSpPr>
          <p:nvPr/>
        </p:nvCxnSpPr>
        <p:spPr bwMode="auto">
          <a:xfrm rot="16200000" flipH="1">
            <a:off x="7711281" y="1757362"/>
            <a:ext cx="533400" cy="1020763"/>
          </a:xfrm>
          <a:prstGeom prst="bentConnector3">
            <a:avLst>
              <a:gd name="adj1" fmla="val 50000"/>
            </a:avLst>
          </a:prstGeom>
          <a:noFill/>
          <a:ln w="9525">
            <a:solidFill>
              <a:schemeClr val="tx1"/>
            </a:solidFill>
            <a:miter lim="800000"/>
            <a:headEnd/>
            <a:tailEnd type="triangle" w="med" len="med"/>
          </a:ln>
        </p:spPr>
      </p:cxnSp>
      <p:cxnSp>
        <p:nvCxnSpPr>
          <p:cNvPr id="7201" name="AutoShape 33"/>
          <p:cNvCxnSpPr>
            <a:cxnSpLocks noChangeShapeType="1"/>
            <a:stCxn id="7179" idx="2"/>
            <a:endCxn id="7173" idx="0"/>
          </p:cNvCxnSpPr>
          <p:nvPr/>
        </p:nvCxnSpPr>
        <p:spPr bwMode="auto">
          <a:xfrm>
            <a:off x="6096000" y="3183731"/>
            <a:ext cx="0" cy="950912"/>
          </a:xfrm>
          <a:prstGeom prst="straightConnector1">
            <a:avLst/>
          </a:prstGeom>
          <a:noFill/>
          <a:ln w="9525">
            <a:solidFill>
              <a:schemeClr val="tx1"/>
            </a:solidFill>
            <a:round/>
            <a:headEnd/>
            <a:tailEnd type="triangle" w="med" len="med"/>
          </a:ln>
        </p:spPr>
      </p:cxnSp>
      <p:cxnSp>
        <p:nvCxnSpPr>
          <p:cNvPr id="7202" name="AutoShape 34"/>
          <p:cNvCxnSpPr>
            <a:cxnSpLocks noChangeShapeType="1"/>
            <a:stCxn id="7173" idx="2"/>
          </p:cNvCxnSpPr>
          <p:nvPr/>
        </p:nvCxnSpPr>
        <p:spPr bwMode="auto">
          <a:xfrm rot="5400000">
            <a:off x="5782867" y="5097066"/>
            <a:ext cx="626268" cy="1"/>
          </a:xfrm>
          <a:prstGeom prst="straightConnector1">
            <a:avLst/>
          </a:prstGeom>
          <a:noFill/>
          <a:ln w="9525">
            <a:solidFill>
              <a:schemeClr val="tx1"/>
            </a:solidFill>
            <a:round/>
            <a:headEnd/>
            <a:tailEnd type="triangle" w="med" len="med"/>
          </a:ln>
        </p:spPr>
      </p:cxnSp>
      <p:cxnSp>
        <p:nvCxnSpPr>
          <p:cNvPr id="7203" name="AutoShape 35"/>
          <p:cNvCxnSpPr>
            <a:cxnSpLocks noChangeShapeType="1"/>
            <a:stCxn id="7178" idx="2"/>
            <a:endCxn id="7173" idx="0"/>
          </p:cNvCxnSpPr>
          <p:nvPr/>
        </p:nvCxnSpPr>
        <p:spPr bwMode="auto">
          <a:xfrm rot="16200000" flipH="1">
            <a:off x="4568826" y="2607468"/>
            <a:ext cx="950912" cy="2103438"/>
          </a:xfrm>
          <a:prstGeom prst="bentConnector3">
            <a:avLst>
              <a:gd name="adj1" fmla="val 50000"/>
            </a:avLst>
          </a:prstGeom>
          <a:noFill/>
          <a:ln w="9525">
            <a:solidFill>
              <a:schemeClr val="tx1"/>
            </a:solidFill>
            <a:miter lim="800000"/>
            <a:headEnd/>
            <a:tailEnd type="triangle" w="med" len="med"/>
          </a:ln>
        </p:spPr>
      </p:cxnSp>
      <p:cxnSp>
        <p:nvCxnSpPr>
          <p:cNvPr id="7204" name="AutoShape 36"/>
          <p:cNvCxnSpPr>
            <a:cxnSpLocks noChangeShapeType="1"/>
            <a:stCxn id="7175" idx="2"/>
            <a:endCxn id="7173" idx="0"/>
          </p:cNvCxnSpPr>
          <p:nvPr/>
        </p:nvCxnSpPr>
        <p:spPr bwMode="auto">
          <a:xfrm rot="5400000">
            <a:off x="6816726" y="2463006"/>
            <a:ext cx="950912" cy="2392363"/>
          </a:xfrm>
          <a:prstGeom prst="bentConnector3">
            <a:avLst>
              <a:gd name="adj1" fmla="val 49917"/>
            </a:avLst>
          </a:prstGeom>
          <a:noFill/>
          <a:ln w="9525">
            <a:solidFill>
              <a:schemeClr val="tx1"/>
            </a:solidFill>
            <a:miter lim="800000"/>
            <a:headEnd/>
            <a:tailEnd type="triangle" w="med" len="med"/>
          </a:ln>
        </p:spPr>
      </p:cxnSp>
      <p:sp>
        <p:nvSpPr>
          <p:cNvPr id="7205" name="Line 37"/>
          <p:cNvSpPr>
            <a:spLocks noChangeShapeType="1"/>
          </p:cNvSpPr>
          <p:nvPr/>
        </p:nvSpPr>
        <p:spPr bwMode="auto">
          <a:xfrm>
            <a:off x="2133600" y="2839243"/>
            <a:ext cx="1066800" cy="0"/>
          </a:xfrm>
          <a:prstGeom prst="line">
            <a:avLst/>
          </a:prstGeom>
          <a:noFill/>
          <a:ln w="9525">
            <a:solidFill>
              <a:schemeClr val="tx1"/>
            </a:solidFill>
            <a:round/>
            <a:headEnd/>
            <a:tailEnd type="triangle" w="med" len="med"/>
          </a:ln>
        </p:spPr>
        <p:txBody>
          <a:bodyPr wrap="none" anchor="ctr">
            <a:prstTxWarp prst="textNoShape">
              <a:avLst/>
            </a:prstTxWarp>
          </a:bodyPr>
          <a:lstStyle/>
          <a:p>
            <a:pPr algn="ctr"/>
            <a:endParaRPr lang="en-US" b="1" dirty="0"/>
          </a:p>
        </p:txBody>
      </p:sp>
      <p:sp>
        <p:nvSpPr>
          <p:cNvPr id="7206" name="Rectangle 38"/>
          <p:cNvSpPr>
            <a:spLocks noChangeArrowheads="1"/>
          </p:cNvSpPr>
          <p:nvPr/>
        </p:nvSpPr>
        <p:spPr bwMode="auto">
          <a:xfrm>
            <a:off x="2133600" y="2229643"/>
            <a:ext cx="914400" cy="533400"/>
          </a:xfrm>
          <a:prstGeom prst="rect">
            <a:avLst/>
          </a:prstGeom>
          <a:solidFill>
            <a:srgbClr val="F2DCDB"/>
          </a:solidFill>
          <a:ln w="9525">
            <a:solidFill>
              <a:schemeClr val="tx1"/>
            </a:solidFill>
            <a:miter lim="800000"/>
            <a:headEnd/>
            <a:tailEnd/>
          </a:ln>
        </p:spPr>
        <p:txBody>
          <a:bodyPr wrap="none" anchor="ctr">
            <a:prstTxWarp prst="textNoShape">
              <a:avLst/>
            </a:prstTxWarp>
          </a:bodyPr>
          <a:lstStyle/>
          <a:p>
            <a:pPr algn="ctr"/>
            <a:r>
              <a:rPr lang="en-US" sz="1600" b="1" dirty="0"/>
              <a:t>90 day </a:t>
            </a:r>
          </a:p>
          <a:p>
            <a:pPr algn="ctr"/>
            <a:r>
              <a:rPr lang="en-US" sz="1600" b="1" dirty="0"/>
              <a:t>Letter</a:t>
            </a:r>
            <a:endParaRPr lang="en-US" b="1"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extLst>
      <p:ext uri="{BB962C8B-B14F-4D97-AF65-F5344CB8AC3E}">
        <p14:creationId xmlns:p14="http://schemas.microsoft.com/office/powerpoint/2010/main" val="1537999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0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20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1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7199"/>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499"/>
                                          </p:stCondLst>
                                        </p:cTn>
                                        <p:tgtEl>
                                          <p:spTgt spid="717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499"/>
                                          </p:stCondLst>
                                        </p:cTn>
                                        <p:tgtEl>
                                          <p:spTgt spid="720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499"/>
                                          </p:stCondLst>
                                        </p:cTn>
                                        <p:tgtEl>
                                          <p:spTgt spid="717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499"/>
                                          </p:stCondLst>
                                        </p:cTn>
                                        <p:tgtEl>
                                          <p:spTgt spid="7203"/>
                                        </p:tgtEl>
                                        <p:attrNameLst>
                                          <p:attrName>style.visibility</p:attrName>
                                        </p:attrNameLst>
                                      </p:cBhvr>
                                      <p:to>
                                        <p:strVal val="visible"/>
                                      </p:to>
                                    </p:set>
                                  </p:childTnLst>
                                </p:cTn>
                              </p:par>
                            </p:childTnLst>
                          </p:cTn>
                        </p:par>
                        <p:par>
                          <p:cTn id="36" fill="hold">
                            <p:stCondLst>
                              <p:cond delay="500"/>
                            </p:stCondLst>
                            <p:childTnLst>
                              <p:par>
                                <p:cTn id="37" presetID="1" presetClass="entr" presetSubtype="0" fill="hold" nodeType="afterEffect">
                                  <p:stCondLst>
                                    <p:cond delay="0"/>
                                  </p:stCondLst>
                                  <p:childTnLst>
                                    <p:set>
                                      <p:cBhvr>
                                        <p:cTn id="38" dur="1" fill="hold">
                                          <p:stCondLst>
                                            <p:cond delay="499"/>
                                          </p:stCondLst>
                                        </p:cTn>
                                        <p:tgtEl>
                                          <p:spTgt spid="7201"/>
                                        </p:tgtEl>
                                        <p:attrNameLst>
                                          <p:attrName>style.visibility</p:attrName>
                                        </p:attrNameLst>
                                      </p:cBhvr>
                                      <p:to>
                                        <p:strVal val="visible"/>
                                      </p:to>
                                    </p:set>
                                  </p:childTnLst>
                                </p:cTn>
                              </p:par>
                            </p:childTnLst>
                          </p:cTn>
                        </p:par>
                        <p:par>
                          <p:cTn id="39" fill="hold">
                            <p:stCondLst>
                              <p:cond delay="1000"/>
                            </p:stCondLst>
                            <p:childTnLst>
                              <p:par>
                                <p:cTn id="40" presetID="1" presetClass="entr" presetSubtype="0" fill="hold" nodeType="afterEffect">
                                  <p:stCondLst>
                                    <p:cond delay="0"/>
                                  </p:stCondLst>
                                  <p:childTnLst>
                                    <p:set>
                                      <p:cBhvr>
                                        <p:cTn id="41" dur="1" fill="hold">
                                          <p:stCondLst>
                                            <p:cond delay="499"/>
                                          </p:stCondLst>
                                        </p:cTn>
                                        <p:tgtEl>
                                          <p:spTgt spid="7204"/>
                                        </p:tgtEl>
                                        <p:attrNameLst>
                                          <p:attrName>style.visibility</p:attrName>
                                        </p:attrNameLst>
                                      </p:cBhvr>
                                      <p:to>
                                        <p:strVal val="visible"/>
                                      </p:to>
                                    </p:set>
                                  </p:childTnLst>
                                </p:cTn>
                              </p:par>
                            </p:childTnLst>
                          </p:cTn>
                        </p:par>
                        <p:par>
                          <p:cTn id="42" fill="hold">
                            <p:stCondLst>
                              <p:cond delay="1500"/>
                            </p:stCondLst>
                            <p:childTnLst>
                              <p:par>
                                <p:cTn id="43" presetID="1" presetClass="entr" presetSubtype="0" fill="hold" grpId="0" nodeType="afterEffect">
                                  <p:stCondLst>
                                    <p:cond delay="0"/>
                                  </p:stCondLst>
                                  <p:childTnLst>
                                    <p:set>
                                      <p:cBhvr>
                                        <p:cTn id="44" dur="1" fill="hold">
                                          <p:stCondLst>
                                            <p:cond delay="499"/>
                                          </p:stCondLst>
                                        </p:cTn>
                                        <p:tgtEl>
                                          <p:spTgt spid="717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499"/>
                                          </p:stCondLst>
                                        </p:cTn>
                                        <p:tgtEl>
                                          <p:spTgt spid="7188"/>
                                        </p:tgtEl>
                                        <p:attrNameLst>
                                          <p:attrName>style.visibility</p:attrName>
                                        </p:attrNameLst>
                                      </p:cBhvr>
                                      <p:to>
                                        <p:strVal val="visible"/>
                                      </p:to>
                                    </p:set>
                                  </p:childTnLst>
                                </p:cTn>
                              </p:par>
                            </p:childTnLst>
                          </p:cTn>
                        </p:par>
                        <p:par>
                          <p:cTn id="49" fill="hold">
                            <p:stCondLst>
                              <p:cond delay="500"/>
                            </p:stCondLst>
                            <p:childTnLst>
                              <p:par>
                                <p:cTn id="50" presetID="1" presetClass="entr" presetSubtype="0" fill="hold" grpId="0" nodeType="afterEffect">
                                  <p:stCondLst>
                                    <p:cond delay="0"/>
                                  </p:stCondLst>
                                  <p:childTnLst>
                                    <p:set>
                                      <p:cBhvr>
                                        <p:cTn id="51" dur="1" fill="hold">
                                          <p:stCondLst>
                                            <p:cond delay="499"/>
                                          </p:stCondLst>
                                        </p:cTn>
                                        <p:tgtEl>
                                          <p:spTgt spid="717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nodePh="1">
                                  <p:stCondLst>
                                    <p:cond delay="0"/>
                                  </p:stCondLst>
                                  <p:endCondLst>
                                    <p:cond evt="begin" delay="0">
                                      <p:tn val="54"/>
                                    </p:cond>
                                  </p:endCondLst>
                                  <p:childTnLst>
                                    <p:set>
                                      <p:cBhvr>
                                        <p:cTn id="55" dur="1" fill="hold">
                                          <p:stCondLst>
                                            <p:cond delay="499"/>
                                          </p:stCondLst>
                                        </p:cTn>
                                        <p:tgtEl>
                                          <p:spTgt spid="717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499"/>
                                          </p:stCondLst>
                                        </p:cTn>
                                        <p:tgtEl>
                                          <p:spTgt spid="7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utoUpdateAnimBg="0"/>
      <p:bldP spid="7173" grpId="0" animBg="1" autoUpdateAnimBg="0"/>
      <p:bldP spid="7174" grpId="0" animBg="1" autoUpdateAnimBg="0"/>
      <p:bldP spid="7175" grpId="0" animBg="1" autoUpdateAnimBg="0"/>
      <p:bldP spid="7177" grpId="0" autoUpdateAnimBg="0"/>
      <p:bldP spid="7178" grpId="0" animBg="1" autoUpdateAnimBg="0"/>
      <p:bldP spid="7179" grpId="0" animBg="1" autoUpdateAnimBg="0"/>
      <p:bldP spid="7198" grpId="0" animBg="1" autoUpdateAnimBg="0"/>
      <p:bldP spid="7205" grpId="0" animBg="1"/>
      <p:bldP spid="7206"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ChangeArrowheads="1"/>
          </p:cNvSpPr>
          <p:nvPr>
            <p:ph idx="1"/>
          </p:nvPr>
        </p:nvSpPr>
        <p:spPr/>
        <p:txBody>
          <a:bodyPr/>
          <a:lstStyle/>
          <a:p>
            <a:pPr marL="228600" indent="-228600" algn="ctr">
              <a:lnSpc>
                <a:spcPct val="80000"/>
              </a:lnSpc>
              <a:buNone/>
              <a:tabLst>
                <a:tab pos="914400" algn="l"/>
              </a:tabLst>
            </a:pPr>
            <a:r>
              <a:rPr lang="en-US" sz="2800" b="1" u="sng" dirty="0"/>
              <a:t>IRC:  Title 26 of the U.S. Code</a:t>
            </a:r>
            <a:endParaRPr lang="en-US" sz="2800" dirty="0"/>
          </a:p>
          <a:p>
            <a:pPr marL="228600" indent="-228600">
              <a:lnSpc>
                <a:spcPct val="80000"/>
              </a:lnSpc>
              <a:tabLst>
                <a:tab pos="914400" algn="l"/>
              </a:tabLst>
            </a:pPr>
            <a:r>
              <a:rPr lang="en-US" sz="2800" dirty="0"/>
              <a:t>Subtitles (A-K)</a:t>
            </a:r>
          </a:p>
          <a:p>
            <a:pPr marL="685800" lvl="1" indent="-279400">
              <a:lnSpc>
                <a:spcPct val="80000"/>
              </a:lnSpc>
              <a:tabLst>
                <a:tab pos="914400" algn="l"/>
              </a:tabLst>
            </a:pPr>
            <a:r>
              <a:rPr lang="en-US" sz="2400" dirty="0">
                <a:ea typeface="ＭＳ Ｐゴシック" pitchFamily="-110" charset="-128"/>
              </a:rPr>
              <a:t>A (Income Taxes) and (B) Estate and Gift Taxes</a:t>
            </a:r>
          </a:p>
          <a:p>
            <a:pPr marL="228600" indent="-228600">
              <a:lnSpc>
                <a:spcPct val="80000"/>
              </a:lnSpc>
              <a:tabLst>
                <a:tab pos="914400" algn="l"/>
              </a:tabLst>
            </a:pPr>
            <a:r>
              <a:rPr lang="en-US" sz="2800" dirty="0"/>
              <a:t>Chapters and Subchapters</a:t>
            </a:r>
          </a:p>
          <a:p>
            <a:pPr marL="685800" lvl="1" indent="-279400">
              <a:lnSpc>
                <a:spcPct val="80000"/>
              </a:lnSpc>
              <a:tabLst>
                <a:tab pos="914400" algn="l"/>
              </a:tabLst>
            </a:pPr>
            <a:r>
              <a:rPr lang="en-US" sz="2400" dirty="0">
                <a:ea typeface="ＭＳ Ｐゴシック" pitchFamily="-110" charset="-128"/>
              </a:rPr>
              <a:t>Chapter 1 (Normal Taxes) [</a:t>
            </a:r>
            <a:r>
              <a:rPr lang="en-US" sz="2400" dirty="0"/>
              <a:t>§§</a:t>
            </a:r>
            <a:r>
              <a:rPr lang="en-US" sz="2400" dirty="0">
                <a:ea typeface="ＭＳ Ｐゴシック" pitchFamily="-110" charset="-128"/>
              </a:rPr>
              <a:t>1-1400L]</a:t>
            </a:r>
          </a:p>
          <a:p>
            <a:pPr marL="1092200" lvl="2" indent="-292100">
              <a:lnSpc>
                <a:spcPct val="80000"/>
              </a:lnSpc>
              <a:tabLst>
                <a:tab pos="914400" algn="l"/>
              </a:tabLst>
            </a:pPr>
            <a:r>
              <a:rPr lang="en-US" dirty="0">
                <a:ea typeface="ＭＳ Ｐゴシック" pitchFamily="-110" charset="-128"/>
              </a:rPr>
              <a:t>Subchapter C:  Corporate Distributions and Adjustments [</a:t>
            </a:r>
            <a:r>
              <a:rPr lang="en-US" dirty="0"/>
              <a:t>§§</a:t>
            </a:r>
            <a:r>
              <a:rPr lang="en-US" dirty="0">
                <a:ea typeface="ＭＳ Ｐゴシック" pitchFamily="-110" charset="-128"/>
              </a:rPr>
              <a:t>301-385]</a:t>
            </a:r>
          </a:p>
          <a:p>
            <a:pPr marL="1092200" lvl="2" indent="-292100">
              <a:lnSpc>
                <a:spcPct val="80000"/>
              </a:lnSpc>
              <a:tabLst>
                <a:tab pos="914400" algn="l"/>
              </a:tabLst>
            </a:pPr>
            <a:r>
              <a:rPr lang="en-US" dirty="0">
                <a:ea typeface="ＭＳ Ｐゴシック" pitchFamily="-110" charset="-128"/>
              </a:rPr>
              <a:t>Subchapter K:  Partners and Partnerships [</a:t>
            </a:r>
            <a:r>
              <a:rPr lang="en-US" dirty="0"/>
              <a:t>§§</a:t>
            </a:r>
            <a:r>
              <a:rPr lang="en-US" dirty="0">
                <a:ea typeface="ＭＳ Ｐゴシック" pitchFamily="-110" charset="-128"/>
              </a:rPr>
              <a:t>701-777]</a:t>
            </a:r>
          </a:p>
          <a:p>
            <a:pPr marL="1092200" lvl="2" indent="-292100">
              <a:lnSpc>
                <a:spcPct val="80000"/>
              </a:lnSpc>
              <a:tabLst>
                <a:tab pos="914400" algn="l"/>
              </a:tabLst>
            </a:pPr>
            <a:r>
              <a:rPr lang="en-US" b="1" dirty="0">
                <a:solidFill>
                  <a:srgbClr val="F31B4E"/>
                </a:solidFill>
                <a:ea typeface="ＭＳ Ｐゴシック" pitchFamily="-110" charset="-128"/>
              </a:rPr>
              <a:t>Subchapter N: Tax based on U.S. and foreign source income [§§ 861-999]</a:t>
            </a:r>
          </a:p>
          <a:p>
            <a:pPr marL="228600" indent="-228600">
              <a:lnSpc>
                <a:spcPct val="80000"/>
              </a:lnSpc>
              <a:tabLst>
                <a:tab pos="914400" algn="l"/>
              </a:tabLst>
            </a:pPr>
            <a:r>
              <a:rPr lang="en-US" sz="2800" dirty="0"/>
              <a:t>Parts [I], Sections [61], Subsections [c], Paragraphs [1], Subparagraphs [A], Clauses [i], and Subclauses [II]</a:t>
            </a:r>
          </a:p>
          <a:p>
            <a:pPr marL="228600" indent="-228600">
              <a:lnSpc>
                <a:spcPct val="80000"/>
              </a:lnSpc>
              <a:tabLst>
                <a:tab pos="914400" algn="l"/>
              </a:tabLst>
            </a:pPr>
            <a:endParaRPr lang="en-US" sz="2800" dirty="0"/>
          </a:p>
          <a:p>
            <a:pPr marL="228600" indent="-228600" algn="ctr">
              <a:lnSpc>
                <a:spcPct val="80000"/>
              </a:lnSpc>
              <a:buNone/>
              <a:tabLst>
                <a:tab pos="914400" algn="l"/>
              </a:tabLst>
            </a:pPr>
            <a:r>
              <a:rPr lang="en-US" sz="2800" b="1" u="sng" dirty="0"/>
              <a:t>Treasury Regulations:  Title 26 of the CFR  </a:t>
            </a:r>
          </a:p>
          <a:p>
            <a:pPr marL="228600" indent="-228600">
              <a:lnSpc>
                <a:spcPct val="80000"/>
              </a:lnSpc>
              <a:tabLst>
                <a:tab pos="914400" algn="l"/>
              </a:tabLst>
            </a:pPr>
            <a:r>
              <a:rPr lang="en-US" sz="2800" dirty="0"/>
              <a:t>Chapter, Parts, Sections [§§ 1.1 and 301.7701], Subsections [-1], Paragraphs[-1(d)]; Subparagraphs [-1(d)(1)]; and Subdivisions [-1(d)(1)(ii)] </a:t>
            </a:r>
          </a:p>
        </p:txBody>
      </p:sp>
      <p:sp>
        <p:nvSpPr>
          <p:cNvPr id="28676" name="Rectangle 2"/>
          <p:cNvSpPr>
            <a:spLocks noGrp="1" noChangeArrowheads="1"/>
          </p:cNvSpPr>
          <p:nvPr>
            <p:ph type="title"/>
          </p:nvPr>
        </p:nvSpPr>
        <p:spPr/>
        <p:txBody>
          <a:bodyPr>
            <a:normAutofit/>
          </a:bodyPr>
          <a:lstStyle/>
          <a:p>
            <a:pPr eaLnBrk="1" hangingPunct="1"/>
            <a:r>
              <a:rPr lang="en-US" b="1" dirty="0"/>
              <a:t>Internal Revenue Code and Regulations</a:t>
            </a:r>
            <a:endParaRPr lang="en-US" dirty="0"/>
          </a:p>
        </p:txBody>
      </p:sp>
      <p:sp>
        <p:nvSpPr>
          <p:cNvPr id="3" name="Footer Placeholder 2"/>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extLst>
      <p:ext uri="{BB962C8B-B14F-4D97-AF65-F5344CB8AC3E}">
        <p14:creationId xmlns:p14="http://schemas.microsoft.com/office/powerpoint/2010/main" val="134518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spcAft>
                <a:spcPts val="1200"/>
              </a:spcAft>
            </a:pPr>
            <a:r>
              <a:rPr lang="en-US" sz="2800" b="1" dirty="0"/>
              <a:t>Income Tax Treaties</a:t>
            </a:r>
            <a:endParaRPr lang="en-US" sz="2800" dirty="0"/>
          </a:p>
          <a:p>
            <a:pPr>
              <a:lnSpc>
                <a:spcPct val="150000"/>
              </a:lnSpc>
              <a:spcAft>
                <a:spcPts val="1200"/>
              </a:spcAft>
            </a:pPr>
            <a:r>
              <a:rPr lang="en-US" sz="2800" dirty="0"/>
              <a:t>Gift and Estate Tax Treaties</a:t>
            </a:r>
          </a:p>
          <a:p>
            <a:pPr>
              <a:lnSpc>
                <a:spcPct val="150000"/>
              </a:lnSpc>
              <a:spcAft>
                <a:spcPts val="1200"/>
              </a:spcAft>
            </a:pPr>
            <a:r>
              <a:rPr lang="en-US" sz="2800" dirty="0"/>
              <a:t>Exchange of Tax Information Agreements</a:t>
            </a:r>
          </a:p>
          <a:p>
            <a:pPr>
              <a:lnSpc>
                <a:spcPct val="150000"/>
              </a:lnSpc>
              <a:spcAft>
                <a:spcPts val="1200"/>
              </a:spcAft>
            </a:pPr>
            <a:r>
              <a:rPr lang="en-US" sz="2800" dirty="0"/>
              <a:t>Social Security Totalization Agreements</a:t>
            </a:r>
          </a:p>
          <a:p>
            <a:pPr>
              <a:lnSpc>
                <a:spcPct val="150000"/>
              </a:lnSpc>
              <a:spcAft>
                <a:spcPts val="1200"/>
              </a:spcAft>
            </a:pPr>
            <a:r>
              <a:rPr lang="en-US" sz="2800" dirty="0"/>
              <a:t>GATT/</a:t>
            </a:r>
            <a:r>
              <a:rPr lang="en-US" sz="2800" b="1" dirty="0"/>
              <a:t>WTO</a:t>
            </a:r>
          </a:p>
        </p:txBody>
      </p:sp>
      <p:sp>
        <p:nvSpPr>
          <p:cNvPr id="2" name="Title 1"/>
          <p:cNvSpPr>
            <a:spLocks noGrp="1"/>
          </p:cNvSpPr>
          <p:nvPr>
            <p:ph type="title"/>
          </p:nvPr>
        </p:nvSpPr>
        <p:spPr/>
        <p:txBody>
          <a:bodyPr/>
          <a:lstStyle/>
          <a:p>
            <a:r>
              <a:rPr lang="en-US" dirty="0"/>
              <a:t>Treaties and Taxes</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extLst>
      <p:ext uri="{BB962C8B-B14F-4D97-AF65-F5344CB8AC3E}">
        <p14:creationId xmlns:p14="http://schemas.microsoft.com/office/powerpoint/2010/main" val="532861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725</TotalTime>
  <Words>1556</Words>
  <Application>Microsoft Macintosh PowerPoint</Application>
  <PresentationFormat>Widescreen</PresentationFormat>
  <Paragraphs>257</Paragraphs>
  <Slides>25</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NSimSun</vt:lpstr>
      <vt:lpstr>Arial</vt:lpstr>
      <vt:lpstr>Calibri</vt:lpstr>
      <vt:lpstr>Courier New</vt:lpstr>
      <vt:lpstr>Times</vt:lpstr>
      <vt:lpstr>Times New Roman</vt:lpstr>
      <vt:lpstr>Verdana</vt:lpstr>
      <vt:lpstr>Wingdings</vt:lpstr>
      <vt:lpstr>Wingdings 2</vt:lpstr>
      <vt:lpstr>CG Body - Standard</vt:lpstr>
      <vt:lpstr>PowerPoint Presentation</vt:lpstr>
      <vt:lpstr>Introduction</vt:lpstr>
      <vt:lpstr>Course Overview</vt:lpstr>
      <vt:lpstr>Promulgating, Interpreting, and Administering U.S. Tax Law</vt:lpstr>
      <vt:lpstr>Legislative Branch</vt:lpstr>
      <vt:lpstr>Executive Branch</vt:lpstr>
      <vt:lpstr>Judicial Branch</vt:lpstr>
      <vt:lpstr>Internal Revenue Code and Regulations</vt:lpstr>
      <vt:lpstr>Treaties and Taxes</vt:lpstr>
      <vt:lpstr>Basic Function of Treaties</vt:lpstr>
      <vt:lpstr>How is Double Tax Eliminated?</vt:lpstr>
      <vt:lpstr>Direct Investment: 2011-2020 (Historical Cost)</vt:lpstr>
      <vt:lpstr>U.S. Outward and Inward Direct Investment by Region (2019-2020)</vt:lpstr>
      <vt:lpstr>U.S. Inward Direct Investment (Top Ten Investing Countries)</vt:lpstr>
      <vt:lpstr>U.S. Direct Investment Abroad (Top Ten Countries)</vt:lpstr>
      <vt:lpstr>World-wide Bilateral Treaty Network</vt:lpstr>
      <vt:lpstr>Origins of Model Tax Treaties</vt:lpstr>
      <vt:lpstr>Origins of Model Tax Treaties</vt:lpstr>
      <vt:lpstr>Negotiating and Concluding Treaties</vt:lpstr>
      <vt:lpstr>Senate Advice and Consent</vt:lpstr>
      <vt:lpstr>Ratification and Entry into Force</vt:lpstr>
      <vt:lpstr>Treaty Elements</vt:lpstr>
      <vt:lpstr>International Tax Matrix</vt:lpstr>
      <vt:lpstr>Repairing the Cracks in the International Tax System </vt:lpstr>
      <vt:lpstr>Google Double Irish/Dutch Sandwich II-2003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PV Simplications</dc:title>
  <dc:creator>J Colon</dc:creator>
  <cp:lastModifiedBy>Jeffrey M. Colon</cp:lastModifiedBy>
  <cp:revision>26</cp:revision>
  <dcterms:created xsi:type="dcterms:W3CDTF">2016-08-01T04:04:31Z</dcterms:created>
  <dcterms:modified xsi:type="dcterms:W3CDTF">2022-01-04T17:22:24Z</dcterms:modified>
</cp:coreProperties>
</file>