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4"/>
  </p:sldMasterIdLst>
  <p:notesMasterIdLst>
    <p:notesMasterId r:id="rId32"/>
  </p:notesMasterIdLst>
  <p:handoutMasterIdLst>
    <p:handoutMasterId r:id="rId33"/>
  </p:handoutMasterIdLst>
  <p:sldIdLst>
    <p:sldId id="390" r:id="rId5"/>
    <p:sldId id="391" r:id="rId6"/>
    <p:sldId id="392" r:id="rId7"/>
    <p:sldId id="396" r:id="rId8"/>
    <p:sldId id="399" r:id="rId9"/>
    <p:sldId id="400" r:id="rId10"/>
    <p:sldId id="401" r:id="rId11"/>
    <p:sldId id="402" r:id="rId12"/>
    <p:sldId id="403" r:id="rId13"/>
    <p:sldId id="408" r:id="rId14"/>
    <p:sldId id="397" r:id="rId15"/>
    <p:sldId id="409" r:id="rId16"/>
    <p:sldId id="413" r:id="rId17"/>
    <p:sldId id="418" r:id="rId18"/>
    <p:sldId id="395" r:id="rId19"/>
    <p:sldId id="405" r:id="rId20"/>
    <p:sldId id="406" r:id="rId21"/>
    <p:sldId id="410" r:id="rId22"/>
    <p:sldId id="412" r:id="rId23"/>
    <p:sldId id="420" r:id="rId24"/>
    <p:sldId id="279" r:id="rId25"/>
    <p:sldId id="419" r:id="rId26"/>
    <p:sldId id="269" r:id="rId27"/>
    <p:sldId id="270" r:id="rId28"/>
    <p:sldId id="421" r:id="rId29"/>
    <p:sldId id="440" r:id="rId30"/>
    <p:sldId id="441" r:id="rId31"/>
  </p:sldIdLst>
  <p:sldSz cx="9144000" cy="6858000" type="screen4x3"/>
  <p:notesSz cx="9283700" cy="69977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E5DE79-8B33-EC4B-8CFE-BA441FBABCEA}" v="225" dt="2023-04-27T12:39:31.5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15" autoAdjust="0"/>
    <p:restoredTop sz="96299" autoAdjust="0"/>
  </p:normalViewPr>
  <p:slideViewPr>
    <p:cSldViewPr>
      <p:cViewPr varScale="1">
        <p:scale>
          <a:sx n="120" d="100"/>
          <a:sy n="120" d="100"/>
        </p:scale>
        <p:origin x="176" y="2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p:cViewPr varScale="1">
        <p:scale>
          <a:sx n="80" d="100"/>
          <a:sy n="80" d="100"/>
        </p:scale>
        <p:origin x="2904"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1" y="0"/>
            <a:ext cx="4022656" cy="349406"/>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lvl1pPr defTabSz="930275">
              <a:defRPr sz="1200" smtClean="0">
                <a:cs typeface="+mn-cs"/>
              </a:defRPr>
            </a:lvl1pPr>
          </a:lstStyle>
          <a:p>
            <a:pPr>
              <a:defRPr/>
            </a:pPr>
            <a:endParaRPr lang="en-US"/>
          </a:p>
        </p:txBody>
      </p:sp>
      <p:sp>
        <p:nvSpPr>
          <p:cNvPr id="99331" name="Rectangle 3"/>
          <p:cNvSpPr>
            <a:spLocks noGrp="1" noChangeArrowheads="1"/>
          </p:cNvSpPr>
          <p:nvPr>
            <p:ph type="dt" sz="quarter" idx="1"/>
          </p:nvPr>
        </p:nvSpPr>
        <p:spPr bwMode="auto">
          <a:xfrm>
            <a:off x="5258939" y="0"/>
            <a:ext cx="4022656" cy="349406"/>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lvl1pPr algn="r" defTabSz="930275">
              <a:defRPr sz="1200" smtClean="0">
                <a:cs typeface="+mn-cs"/>
              </a:defRPr>
            </a:lvl1pPr>
          </a:lstStyle>
          <a:p>
            <a:pPr>
              <a:defRPr/>
            </a:pPr>
            <a:endParaRPr lang="en-US"/>
          </a:p>
        </p:txBody>
      </p:sp>
      <p:sp>
        <p:nvSpPr>
          <p:cNvPr id="99332" name="Rectangle 4"/>
          <p:cNvSpPr>
            <a:spLocks noGrp="1" noChangeArrowheads="1"/>
          </p:cNvSpPr>
          <p:nvPr>
            <p:ph type="ftr" sz="quarter" idx="2"/>
          </p:nvPr>
        </p:nvSpPr>
        <p:spPr bwMode="auto">
          <a:xfrm>
            <a:off x="1" y="6647098"/>
            <a:ext cx="4022656" cy="349406"/>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b" anchorCtr="0" compatLnSpc="1">
            <a:prstTxWarp prst="textNoShape">
              <a:avLst/>
            </a:prstTxWarp>
          </a:bodyPr>
          <a:lstStyle>
            <a:lvl1pPr defTabSz="930275">
              <a:defRPr sz="1200" smtClean="0">
                <a:cs typeface="+mn-cs"/>
              </a:defRPr>
            </a:lvl1pPr>
          </a:lstStyle>
          <a:p>
            <a:pPr>
              <a:defRPr/>
            </a:pPr>
            <a:endParaRPr lang="en-US"/>
          </a:p>
        </p:txBody>
      </p:sp>
      <p:sp>
        <p:nvSpPr>
          <p:cNvPr id="99333" name="Rectangle 5"/>
          <p:cNvSpPr>
            <a:spLocks noGrp="1" noChangeArrowheads="1"/>
          </p:cNvSpPr>
          <p:nvPr>
            <p:ph type="sldNum" sz="quarter" idx="3"/>
          </p:nvPr>
        </p:nvSpPr>
        <p:spPr bwMode="auto">
          <a:xfrm>
            <a:off x="5258939" y="6647098"/>
            <a:ext cx="4022656" cy="349406"/>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b" anchorCtr="0" compatLnSpc="1">
            <a:prstTxWarp prst="textNoShape">
              <a:avLst/>
            </a:prstTxWarp>
          </a:bodyPr>
          <a:lstStyle>
            <a:lvl1pPr algn="r" defTabSz="930275">
              <a:defRPr sz="1200" smtClean="0">
                <a:cs typeface="+mn-cs"/>
              </a:defRPr>
            </a:lvl1pPr>
          </a:lstStyle>
          <a:p>
            <a:pPr>
              <a:defRPr/>
            </a:pPr>
            <a:fld id="{1D712B8D-12E3-7F44-8949-CA1E21AB8B06}" type="slidenum">
              <a:rPr lang="en-US"/>
              <a:pPr>
                <a:defRPr/>
              </a:pPr>
              <a:t>‹#›</a:t>
            </a:fld>
            <a:endParaRPr lang="en-US"/>
          </a:p>
        </p:txBody>
      </p:sp>
    </p:spTree>
    <p:extLst>
      <p:ext uri="{BB962C8B-B14F-4D97-AF65-F5344CB8AC3E}">
        <p14:creationId xmlns:p14="http://schemas.microsoft.com/office/powerpoint/2010/main" val="23588578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1" y="0"/>
            <a:ext cx="4022656" cy="349406"/>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lvl1pPr defTabSz="930275">
              <a:defRPr sz="1200" smtClean="0">
                <a:cs typeface="+mn-cs"/>
              </a:defRPr>
            </a:lvl1pPr>
          </a:lstStyle>
          <a:p>
            <a:pPr>
              <a:defRPr/>
            </a:pPr>
            <a:endParaRPr lang="en-US"/>
          </a:p>
        </p:txBody>
      </p:sp>
      <p:sp>
        <p:nvSpPr>
          <p:cNvPr id="4099" name="Rectangle 3"/>
          <p:cNvSpPr>
            <a:spLocks noGrp="1" noChangeArrowheads="1"/>
          </p:cNvSpPr>
          <p:nvPr>
            <p:ph type="dt" idx="1"/>
          </p:nvPr>
        </p:nvSpPr>
        <p:spPr bwMode="auto">
          <a:xfrm>
            <a:off x="5258939" y="0"/>
            <a:ext cx="4022656" cy="349406"/>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lvl1pPr algn="r" defTabSz="930275">
              <a:defRPr sz="1200" smtClean="0">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2892425" y="525463"/>
            <a:ext cx="3498850" cy="2624137"/>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4101" name="Rectangle 5"/>
          <p:cNvSpPr>
            <a:spLocks noGrp="1" noChangeArrowheads="1"/>
          </p:cNvSpPr>
          <p:nvPr>
            <p:ph type="body" sz="quarter" idx="3"/>
          </p:nvPr>
        </p:nvSpPr>
        <p:spPr bwMode="auto">
          <a:xfrm>
            <a:off x="928792" y="3324147"/>
            <a:ext cx="7426118" cy="3148247"/>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1" y="6647098"/>
            <a:ext cx="4022656" cy="349406"/>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b" anchorCtr="0" compatLnSpc="1">
            <a:prstTxWarp prst="textNoShape">
              <a:avLst/>
            </a:prstTxWarp>
          </a:bodyPr>
          <a:lstStyle>
            <a:lvl1pPr defTabSz="930275">
              <a:defRPr sz="1200" smtClean="0">
                <a:cs typeface="+mn-cs"/>
              </a:defRPr>
            </a:lvl1pPr>
          </a:lstStyle>
          <a:p>
            <a:pPr>
              <a:defRPr/>
            </a:pPr>
            <a:endParaRPr lang="en-US"/>
          </a:p>
        </p:txBody>
      </p:sp>
      <p:sp>
        <p:nvSpPr>
          <p:cNvPr id="4103" name="Rectangle 7"/>
          <p:cNvSpPr>
            <a:spLocks noGrp="1" noChangeArrowheads="1"/>
          </p:cNvSpPr>
          <p:nvPr>
            <p:ph type="sldNum" sz="quarter" idx="5"/>
          </p:nvPr>
        </p:nvSpPr>
        <p:spPr bwMode="auto">
          <a:xfrm>
            <a:off x="5258939" y="6647098"/>
            <a:ext cx="4022656" cy="349406"/>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3031" tIns="46516" rIns="93031" bIns="46516" numCol="1" anchor="b" anchorCtr="0" compatLnSpc="1">
            <a:prstTxWarp prst="textNoShape">
              <a:avLst/>
            </a:prstTxWarp>
          </a:bodyPr>
          <a:lstStyle>
            <a:lvl1pPr algn="r" defTabSz="930275">
              <a:defRPr sz="1200" smtClean="0">
                <a:cs typeface="+mn-cs"/>
              </a:defRPr>
            </a:lvl1pPr>
          </a:lstStyle>
          <a:p>
            <a:pPr>
              <a:defRPr/>
            </a:pPr>
            <a:fld id="{A2558CE9-19DF-494B-B804-59D40B3F7328}" type="slidenum">
              <a:rPr lang="en-US"/>
              <a:pPr>
                <a:defRPr/>
              </a:pPr>
              <a:t>‹#›</a:t>
            </a:fld>
            <a:endParaRPr lang="en-US"/>
          </a:p>
        </p:txBody>
      </p:sp>
    </p:spTree>
    <p:extLst>
      <p:ext uri="{BB962C8B-B14F-4D97-AF65-F5344CB8AC3E}">
        <p14:creationId xmlns:p14="http://schemas.microsoft.com/office/powerpoint/2010/main" val="145736777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558CE9-19DF-494B-B804-59D40B3F7328}" type="slidenum">
              <a:rPr lang="en-US" smtClean="0"/>
              <a:pPr>
                <a:defRPr/>
              </a:pPr>
              <a:t>7</a:t>
            </a:fld>
            <a:endParaRPr lang="en-US"/>
          </a:p>
        </p:txBody>
      </p:sp>
    </p:spTree>
    <p:extLst>
      <p:ext uri="{BB962C8B-B14F-4D97-AF65-F5344CB8AC3E}">
        <p14:creationId xmlns:p14="http://schemas.microsoft.com/office/powerpoint/2010/main" val="2151220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273775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148640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C9903D9-C75F-9847-BBD4-2EAAA8F6721A}" type="slidenum">
              <a:rPr lang="en-US" smtClean="0"/>
              <a:pPr/>
              <a:t>27</a:t>
            </a:fld>
            <a:endParaRPr lang="en-US"/>
          </a:p>
        </p:txBody>
      </p:sp>
    </p:spTree>
    <p:extLst>
      <p:ext uri="{BB962C8B-B14F-4D97-AF65-F5344CB8AC3E}">
        <p14:creationId xmlns:p14="http://schemas.microsoft.com/office/powerpoint/2010/main" val="3494978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1"/>
            <a:ext cx="9144000" cy="248209"/>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013"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a:t>Transfer Pricing</a:t>
            </a:r>
            <a:endParaRPr lang="en-US" dirty="0"/>
          </a:p>
        </p:txBody>
      </p:sp>
    </p:spTree>
    <p:extLst>
      <p:ext uri="{BB962C8B-B14F-4D97-AF65-F5344CB8AC3E}">
        <p14:creationId xmlns:p14="http://schemas.microsoft.com/office/powerpoint/2010/main" val="198678438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479342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4252163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043835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Transfer Pricing</a:t>
            </a:r>
            <a:endParaRPr lang="en-US" dirty="0"/>
          </a:p>
        </p:txBody>
      </p:sp>
    </p:spTree>
    <p:extLst>
      <p:ext uri="{BB962C8B-B14F-4D97-AF65-F5344CB8AC3E}">
        <p14:creationId xmlns:p14="http://schemas.microsoft.com/office/powerpoint/2010/main" val="3264357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633369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559448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809983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4849764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51435" bIns="51435"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563"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40965767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788"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675"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325669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28588" indent="-128588" algn="just" defTabSz="514350" rtl="0" eaLnBrk="1" latinLnBrk="0" hangingPunct="1">
              <a:spcBef>
                <a:spcPct val="20000"/>
              </a:spcBef>
              <a:buClr>
                <a:srgbClr val="B01C2E"/>
              </a:buClr>
              <a:buSzPct val="60000"/>
              <a:buFont typeface="Wingdings 2" pitchFamily="18" charset="2"/>
              <a:buChar char=""/>
              <a:defRPr lang="en-US" sz="2000" kern="1200" dirty="0">
                <a:solidFill>
                  <a:schemeClr val="tx1"/>
                </a:solidFill>
                <a:latin typeface="Calibri" charset="0"/>
                <a:ea typeface="Calibri" charset="0"/>
                <a:cs typeface="Calibri" charset="0"/>
              </a:defRPr>
            </a:lvl1pPr>
            <a:lvl2pPr marL="257175" indent="-128588"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385763" indent="-128588"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514350" indent="-128588"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642938"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22350"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Transfer Pricing</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extLst>
      <p:ext uri="{BB962C8B-B14F-4D97-AF65-F5344CB8AC3E}">
        <p14:creationId xmlns:p14="http://schemas.microsoft.com/office/powerpoint/2010/main" val="314000612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41499739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vl6pPr marL="642938">
              <a:buClr>
                <a:srgbClr val="B01C2E"/>
              </a:buClr>
              <a:buFont typeface="Arial" pitchFamily="34" charset="0"/>
              <a:buChar char="–"/>
              <a:defRPr sz="675"/>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2345175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8273599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196208"/>
          </a:xfrm>
          <a:prstGeom prst="rect">
            <a:avLst/>
          </a:prstGeom>
          <a:solidFill>
            <a:srgbClr val="FFFFFF"/>
          </a:solidFill>
          <a:ln>
            <a:solidFill>
              <a:srgbClr val="C0C0C0"/>
            </a:solidFill>
          </a:ln>
        </p:spPr>
        <p:txBody>
          <a:bodyPr lIns="91440" anchor="t" anchorCtr="0">
            <a:spAutoFit/>
          </a:bodyP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731500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92583" indent="-92583" algn="l">
              <a:lnSpc>
                <a:spcPts val="788"/>
              </a:lnSpc>
              <a:spcBef>
                <a:spcPts val="0"/>
              </a:spcBef>
              <a:buClr>
                <a:schemeClr val="accent1"/>
              </a:buClr>
              <a:buFont typeface="Wingdings" pitchFamily="2" charset="2"/>
              <a:buChar char="§"/>
              <a:defRPr sz="675" b="0">
                <a:solidFill>
                  <a:srgbClr val="000000"/>
                </a:solidFill>
              </a:defRPr>
            </a:lvl1pPr>
            <a:lvl2pPr marL="92583" indent="0" algn="l">
              <a:spcBef>
                <a:spcPts val="394"/>
              </a:spcBef>
              <a:buNone/>
              <a:defRPr sz="675" b="0"/>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rgbClr val="C0C0C0"/>
              </a:buClr>
              <a:buSzTx/>
              <a:buFont typeface="Wingdings 2" pitchFamily="18" charset="2"/>
              <a:buChar char="¡"/>
              <a:tabLst/>
              <a:defRPr sz="675" b="1" baseline="0">
                <a:solidFill>
                  <a:srgbClr val="FFFFFF"/>
                </a:solidFill>
              </a:defRPr>
            </a:lvl1pPr>
            <a:lvl2pPr marL="66080" indent="0">
              <a:buFontTx/>
              <a:buNone/>
              <a:defRPr sz="563"/>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2965382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51435" bIns="51435"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013"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2161397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40500" tIns="40500" rIns="40500" bIns="40500" anchor="ctr"/>
          <a:lstStyle/>
          <a:p>
            <a:endParaRPr lang="en-US" sz="1013"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675"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100129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9710868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675"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0050606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134826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Transfer Pricing</a:t>
            </a:r>
          </a:p>
        </p:txBody>
      </p:sp>
      <p:sp>
        <p:nvSpPr>
          <p:cNvPr id="2" name="TextBox 1"/>
          <p:cNvSpPr txBox="1"/>
          <p:nvPr userDrawn="1"/>
        </p:nvSpPr>
        <p:spPr>
          <a:xfrm>
            <a:off x="2061031" y="537030"/>
            <a:ext cx="184731" cy="248209"/>
          </a:xfrm>
          <a:prstGeom prst="rect">
            <a:avLst/>
          </a:prstGeom>
          <a:noFill/>
        </p:spPr>
        <p:txBody>
          <a:bodyPr wrap="none" rtlCol="0">
            <a:spAutoFit/>
          </a:bodyPr>
          <a:lstStyle/>
          <a:p>
            <a:endParaRPr lang="en-US" sz="1013" b="0" i="0" dirty="0">
              <a:latin typeface="Calibri Regular" charset="0"/>
            </a:endParaRPr>
          </a:p>
        </p:txBody>
      </p:sp>
    </p:spTree>
    <p:extLst>
      <p:ext uri="{BB962C8B-B14F-4D97-AF65-F5344CB8AC3E}">
        <p14:creationId xmlns:p14="http://schemas.microsoft.com/office/powerpoint/2010/main" val="40284763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675"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marL="385763">
              <a:buClr>
                <a:srgbClr val="B01C2E"/>
              </a:buClr>
              <a:buFont typeface="Arial" pitchFamily="34" charset="0"/>
              <a:buChar char="–"/>
              <a:defRPr sz="675"/>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13664373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675"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6941494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vl6pPr marL="627507">
              <a:buClr>
                <a:srgbClr val="B01C1A"/>
              </a:buClr>
              <a:buFont typeface="Arial" pitchFamily="34" charset="0"/>
              <a:buChar char="–"/>
              <a:defRPr sz="675"/>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3591314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675"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427377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96441" indent="-96441">
              <a:buClr>
                <a:srgbClr val="B01C2E"/>
              </a:buClr>
              <a:buFont typeface="Wingdings 2" pitchFamily="18" charset="2"/>
              <a:buChar char=""/>
              <a:defRPr sz="675"/>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675"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192881" marR="0" indent="-192881" algn="ctr" defTabSz="514350" rtl="0" eaLnBrk="1" fontAlgn="auto" latinLnBrk="0" hangingPunct="1">
              <a:lnSpc>
                <a:spcPct val="100000"/>
              </a:lnSpc>
              <a:spcBef>
                <a:spcPct val="20000"/>
              </a:spcBef>
              <a:spcAft>
                <a:spcPts val="0"/>
              </a:spcAft>
              <a:buClrTx/>
              <a:buSzTx/>
              <a:buFont typeface="Arial" pitchFamily="34" charset="0"/>
              <a:buNone/>
              <a:tabLst/>
              <a:defRPr sz="675"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97727" indent="-97727">
              <a:lnSpc>
                <a:spcPct val="95000"/>
              </a:lnSpc>
              <a:spcBef>
                <a:spcPts val="405"/>
              </a:spcBef>
              <a:buClr>
                <a:schemeClr val="accent1"/>
              </a:buClr>
              <a:buFont typeface="Wingdings 2" pitchFamily="18" charset="2"/>
              <a:buChar char=""/>
              <a:defRPr sz="675"/>
            </a:lvl1pPr>
            <a:lvl2pPr marL="195453" indent="-97727">
              <a:lnSpc>
                <a:spcPct val="95000"/>
              </a:lnSpc>
              <a:spcBef>
                <a:spcPts val="169"/>
              </a:spcBef>
              <a:buClr>
                <a:schemeClr val="accent1"/>
              </a:buClr>
              <a:buFont typeface="Arial" pitchFamily="34" charset="0"/>
              <a:buChar char="•"/>
              <a:defRPr sz="675"/>
            </a:lvl2pPr>
            <a:lvl3pPr marL="293180" indent="-97727">
              <a:lnSpc>
                <a:spcPct val="95000"/>
              </a:lnSpc>
              <a:spcBef>
                <a:spcPts val="169"/>
              </a:spcBef>
              <a:buClr>
                <a:schemeClr val="accent1"/>
              </a:buClr>
              <a:buFont typeface="Arial" pitchFamily="34" charset="0"/>
              <a:buChar char="–"/>
              <a:defRPr sz="675"/>
            </a:lvl3pPr>
            <a:lvl4pPr marL="385763" indent="-97727">
              <a:lnSpc>
                <a:spcPct val="95000"/>
              </a:lnSpc>
              <a:spcBef>
                <a:spcPts val="169"/>
              </a:spcBef>
              <a:buClr>
                <a:schemeClr val="accent1"/>
              </a:buClr>
              <a:buFont typeface="Arial" pitchFamily="34" charset="0"/>
              <a:buChar char="–"/>
              <a:defRPr sz="675"/>
            </a:lvl4pPr>
            <a:lvl5pPr marL="514350" indent="-97727">
              <a:lnSpc>
                <a:spcPct val="95000"/>
              </a:lnSpc>
              <a:spcBef>
                <a:spcPts val="169"/>
              </a:spcBef>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6703011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66080" eaLnBrk="0" hangingPunct="0">
              <a:lnSpc>
                <a:spcPct val="95000"/>
              </a:lnSpc>
              <a:defRPr/>
            </a:pPr>
            <a:endParaRPr lang="en-US" sz="1013"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66866">
              <a:lnSpc>
                <a:spcPct val="95000"/>
              </a:lnSpc>
              <a:spcBef>
                <a:spcPts val="0"/>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89632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pitchFamily="2" charset="2"/>
              <a:buChar char="§"/>
              <a:defRPr sz="675" b="1" baseline="0"/>
            </a:lvl1pPr>
            <a:lvl2pPr marL="190203" indent="-97334">
              <a:spcBef>
                <a:spcPts val="113"/>
              </a:spcBef>
              <a:buClr>
                <a:srgbClr val="B01C2E"/>
              </a:buClr>
              <a:buFont typeface="Arial" pitchFamily="34" charset="0"/>
              <a:buChar char="•"/>
              <a:tabLst/>
              <a:defRPr sz="675" b="1" baseline="0"/>
            </a:lvl2pPr>
            <a:lvl3pPr marL="282893" indent="-97334">
              <a:spcBef>
                <a:spcPts val="113"/>
              </a:spcBef>
              <a:buClr>
                <a:srgbClr val="B01C2E"/>
              </a:buClr>
              <a:buFont typeface="Arial" pitchFamily="34" charset="0"/>
              <a:buChar char="–"/>
              <a:defRPr sz="675" b="1" baseline="0"/>
            </a:lvl3pPr>
            <a:lvl4pPr marL="385763" indent="-97727">
              <a:spcBef>
                <a:spcPts val="113"/>
              </a:spcBef>
              <a:buClr>
                <a:srgbClr val="B01C2E"/>
              </a:buClr>
              <a:buFont typeface="Arial" pitchFamily="34" charset="0"/>
              <a:buChar char="–"/>
              <a:tabLst/>
              <a:defRPr sz="675" b="1"/>
            </a:lvl4pPr>
            <a:lvl5pPr marL="478346" indent="-97727">
              <a:spcBef>
                <a:spcPts val="113"/>
              </a:spcBef>
              <a:buClr>
                <a:srgbClr val="B01C2E"/>
              </a:buClr>
              <a:buFont typeface="Arial" pitchFamily="34" charset="0"/>
              <a:buChar char="–"/>
              <a:defRPr sz="675"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7799493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9847246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99120" marR="0" indent="-9912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7114795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675"/>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509818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8964149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514350" rtl="0" eaLnBrk="1" fontAlgn="auto" latinLnBrk="0" hangingPunct="1">
              <a:lnSpc>
                <a:spcPts val="956"/>
              </a:lnSpc>
              <a:spcBef>
                <a:spcPts val="0"/>
              </a:spcBef>
              <a:spcAft>
                <a:spcPts val="0"/>
              </a:spcAft>
              <a:buClrTx/>
              <a:buSzTx/>
              <a:buFont typeface="Arial" pitchFamily="34" charset="0"/>
              <a:buNone/>
              <a:tabLst/>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97727" indent="-97727" algn="l">
              <a:spcBef>
                <a:spcPts val="113"/>
              </a:spcBef>
              <a:buClr>
                <a:srgbClr val="B01C2E"/>
              </a:buClr>
              <a:buFont typeface="Wingdings" pitchFamily="2"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5149774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013" b="0" i="0" dirty="0">
              <a:latin typeface="Calibri Regular" charset="0"/>
            </a:endParaRPr>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94301C"/>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2276287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675"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563" b="0" i="0">
                <a:solidFill>
                  <a:srgbClr val="4D4D4D"/>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238">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18121082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563"/>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563"/>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563"/>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563"/>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563"/>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563"/>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563"/>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563"/>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3302318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28588" indent="-128588">
              <a:buClr>
                <a:srgbClr val="B01C2E"/>
              </a:buClr>
              <a:buFont typeface="Wingdings 2" pitchFamily="18" charset="2"/>
              <a:buChar char=""/>
              <a:defRPr sz="619"/>
            </a:lvl1pPr>
            <a:lvl2pPr marL="257175" indent="-128588">
              <a:buClr>
                <a:srgbClr val="B01C2E"/>
              </a:buClr>
              <a:buSzPct val="125000"/>
              <a:buFont typeface="Arial" pitchFamily="34" charset="0"/>
              <a:buChar char="•"/>
              <a:defRPr sz="619"/>
            </a:lvl2pPr>
            <a:lvl3pPr marL="385763">
              <a:buClr>
                <a:srgbClr val="B01C2E"/>
              </a:buClr>
              <a:buFont typeface="Arial" pitchFamily="34" charset="0"/>
              <a:buChar char="–"/>
              <a:defRPr sz="619"/>
            </a:lvl3pPr>
            <a:lvl4pPr marL="514350">
              <a:buClr>
                <a:srgbClr val="B01C2E"/>
              </a:buClr>
              <a:buFont typeface="Arial" pitchFamily="34" charset="0"/>
              <a:buChar char="–"/>
              <a:defRPr sz="619"/>
            </a:lvl4pPr>
            <a:lvl5pPr marL="642938">
              <a:buClr>
                <a:srgbClr val="B01C2E"/>
              </a:buClr>
              <a:buFont typeface="Arial" pitchFamily="34" charset="0"/>
              <a:buChar char="–"/>
              <a:defRPr sz="619"/>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1103898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8019835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4484685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3" name="TextBox 13"/>
          <p:cNvSpPr txBox="1">
            <a:spLocks noChangeArrowheads="1"/>
          </p:cNvSpPr>
          <p:nvPr userDrawn="1"/>
        </p:nvSpPr>
        <p:spPr bwMode="auto">
          <a:xfrm>
            <a:off x="2066925"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675"/>
              </a:lnSpc>
              <a:spcBef>
                <a:spcPts val="0"/>
              </a:spcBef>
              <a:spcAft>
                <a:spcPts val="338"/>
              </a:spcAft>
              <a:buFont typeface="Arial" pitchFamily="34" charset="0"/>
              <a:buChar char=" "/>
              <a:defRPr sz="563" b="0" baseline="0">
                <a:latin typeface="+mn-lt"/>
              </a:defRPr>
            </a:lvl1pPr>
            <a:lvl2pPr marL="0" indent="0">
              <a:lnSpc>
                <a:spcPts val="675"/>
              </a:lnSpc>
              <a:spcBef>
                <a:spcPts val="0"/>
              </a:spcBef>
              <a:spcAft>
                <a:spcPts val="675"/>
              </a:spcAft>
              <a:buFont typeface="Arial" pitchFamily="34" charset="0"/>
              <a:buChar char=" "/>
              <a:defRPr sz="563" b="0" i="0" baseline="0">
                <a:solidFill>
                  <a:srgbClr val="666666"/>
                </a:solidFill>
                <a:latin typeface="Calibri Regular" charset="0"/>
              </a:defRPr>
            </a:lvl2pPr>
            <a:lvl3pPr marL="128588" indent="-128588">
              <a:buClr>
                <a:srgbClr val="B01C2E"/>
              </a:buClr>
              <a:buFont typeface="Wingdings 2" pitchFamily="18" charset="2"/>
              <a:buChar char="¡"/>
              <a:defRPr sz="563" b="0" i="0" baseline="0">
                <a:latin typeface="Calibri Regular" charset="0"/>
              </a:defRPr>
            </a:lvl3pPr>
            <a:lvl4pPr marL="257175" indent="-128588">
              <a:buClr>
                <a:srgbClr val="B01C2E"/>
              </a:buClr>
              <a:buFont typeface="Arial" pitchFamily="34" charset="0"/>
              <a:buChar char="–"/>
              <a:defRPr sz="563" b="0" i="0" baseline="0">
                <a:latin typeface="Calibri Regular" charset="0"/>
              </a:defRPr>
            </a:lvl4pPr>
            <a:lvl5pPr marL="385763" indent="-128588">
              <a:buClr>
                <a:srgbClr val="B01C2E"/>
              </a:buClr>
              <a:buFont typeface="Arial" pitchFamily="34" charset="0"/>
              <a:buChar char="–"/>
              <a:defRPr sz="563"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563"/>
              </a:lnSpc>
              <a:buNone/>
              <a:defRPr sz="563" b="0"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NSimSun" pitchFamily="49" charset="-122"/>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Arial" pitchFamily="34" charset="0"/>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10821085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563"/>
              </a:lnSpc>
              <a:buNone/>
              <a:defRPr sz="563" b="1"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675"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9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900" kern="1200" noProof="0" dirty="0">
                <a:solidFill>
                  <a:schemeClr val="tx1"/>
                </a:solidFill>
                <a:latin typeface="+mn-lt"/>
                <a:ea typeface="+mn-ea"/>
                <a:cs typeface="+mn-cs"/>
              </a:defRPr>
            </a:lvl1pPr>
            <a:lvl2pPr>
              <a:defRPr lang="en-US" sz="9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98277135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120537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9480268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5073430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774178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u="none"/>
            </a:lvl1pPr>
            <a:lvl2pPr marL="0" indent="0">
              <a:lnSpc>
                <a:spcPct val="100000"/>
              </a:lnSpc>
              <a:spcBef>
                <a:spcPts val="0"/>
              </a:spcBef>
              <a:buNone/>
              <a:defRPr sz="394" b="0" i="0" u="none">
                <a:solidFill>
                  <a:srgbClr val="808080"/>
                </a:solidFill>
              </a:defRPr>
            </a:lvl2pPr>
            <a:lvl3pPr marL="0" indent="0">
              <a:lnSpc>
                <a:spcPct val="100000"/>
              </a:lnSpc>
              <a:spcBef>
                <a:spcPts val="56"/>
              </a:spcBef>
              <a:buNone/>
              <a:defRPr sz="394" b="0" i="0" u="none">
                <a:solidFill>
                  <a:srgbClr val="808080"/>
                </a:solidFill>
              </a:defRPr>
            </a:lvl3pPr>
            <a:lvl4pPr marL="0" indent="0">
              <a:lnSpc>
                <a:spcPct val="100000"/>
              </a:lnSpc>
              <a:spcBef>
                <a:spcPts val="56"/>
              </a:spcBef>
              <a:buNone/>
              <a:defRPr sz="394" b="0" i="0" u="none">
                <a:solidFill>
                  <a:srgbClr val="808080"/>
                </a:solidFill>
              </a:defRPr>
            </a:lvl4pPr>
            <a:lvl5pPr marL="0" indent="0">
              <a:lnSpc>
                <a:spcPct val="100000"/>
              </a:lnSpc>
              <a:spcBef>
                <a:spcPts val="56"/>
              </a:spcBef>
              <a:buNone/>
              <a:defRPr sz="394"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chemeClr val="tx1"/>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9626885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41263809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57925771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Transfer Pricing</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42621489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Transfer Pricing</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261707186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4"/>
            <a:ext cx="2133600" cy="365125"/>
          </a:xfrm>
          <a:prstGeom prst="rect">
            <a:avLst/>
          </a:prstGeom>
        </p:spPr>
        <p:txBody>
          <a:bodyPr/>
          <a:lstStyle>
            <a:lvl1pPr>
              <a:defRPr b="0" i="0">
                <a:latin typeface="Calibri Regular" charset="0"/>
              </a:defRPr>
            </a:lvl1pPr>
          </a:lstStyle>
          <a:p>
            <a:endParaRPr lang="en-US" dirty="0"/>
          </a:p>
        </p:txBody>
      </p:sp>
      <p:sp>
        <p:nvSpPr>
          <p:cNvPr id="5" name="Footer Placeholder 4"/>
          <p:cNvSpPr>
            <a:spLocks noGrp="1"/>
          </p:cNvSpPr>
          <p:nvPr>
            <p:ph type="ftr" sz="quarter" idx="11"/>
          </p:nvPr>
        </p:nvSpPr>
        <p:spPr/>
        <p:txBody>
          <a:bodyPr/>
          <a:lstStyle/>
          <a:p>
            <a:r>
              <a:rPr lang="en-US"/>
              <a:t>Transfer Pricing</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extLst>
      <p:ext uri="{BB962C8B-B14F-4D97-AF65-F5344CB8AC3E}">
        <p14:creationId xmlns:p14="http://schemas.microsoft.com/office/powerpoint/2010/main" val="176717761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Transfer Pricing</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extLst>
      <p:ext uri="{BB962C8B-B14F-4D97-AF65-F5344CB8AC3E}">
        <p14:creationId xmlns:p14="http://schemas.microsoft.com/office/powerpoint/2010/main" val="19483014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40815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418135725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8"/>
            <a:ext cx="5111750" cy="469106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557338"/>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Transfer Pricing</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extLst>
      <p:ext uri="{BB962C8B-B14F-4D97-AF65-F5344CB8AC3E}">
        <p14:creationId xmlns:p14="http://schemas.microsoft.com/office/powerpoint/2010/main" val="14055237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Transfer Pricing</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extLst>
      <p:ext uri="{BB962C8B-B14F-4D97-AF65-F5344CB8AC3E}">
        <p14:creationId xmlns:p14="http://schemas.microsoft.com/office/powerpoint/2010/main" val="95098318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sz="1400" smtClean="0"/>
            </a:lvl1pPr>
          </a:lstStyle>
          <a:p>
            <a:pPr>
              <a:defRPr/>
            </a:pPr>
            <a:r>
              <a:rPr lang="en-US"/>
              <a:t>Transfer Pricing</a:t>
            </a:r>
          </a:p>
        </p:txBody>
      </p:sp>
      <p:sp>
        <p:nvSpPr>
          <p:cNvPr id="6" name="Slide Number Placeholder 5"/>
          <p:cNvSpPr>
            <a:spLocks noGrp="1"/>
          </p:cNvSpPr>
          <p:nvPr>
            <p:ph type="sldNum" sz="quarter" idx="11"/>
          </p:nvPr>
        </p:nvSpPr>
        <p:spPr/>
        <p:txBody>
          <a:bodyPr/>
          <a:lstStyle>
            <a:lvl1pPr>
              <a:defRPr sz="1400" smtClean="0"/>
            </a:lvl1pPr>
          </a:lstStyle>
          <a:p>
            <a:pPr>
              <a:defRPr/>
            </a:pPr>
            <a:fld id="{3A1E7FCD-DA0D-894A-903E-FE4F843A352E}" type="slidenum">
              <a:rPr lang="en-US"/>
              <a:pPr>
                <a:defRPr/>
              </a:pPr>
              <a:t>‹#›</a:t>
            </a:fld>
            <a:endParaRPr lang="en-US"/>
          </a:p>
        </p:txBody>
      </p:sp>
    </p:spTree>
    <p:extLst>
      <p:ext uri="{BB962C8B-B14F-4D97-AF65-F5344CB8AC3E}">
        <p14:creationId xmlns:p14="http://schemas.microsoft.com/office/powerpoint/2010/main" val="218389777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x">
  <p:cSld name="1_LL One column">
    <p:spTree>
      <p:nvGrpSpPr>
        <p:cNvPr id="1" name=""/>
        <p:cNvGrpSpPr/>
        <p:nvPr/>
      </p:nvGrpSpPr>
      <p:grpSpPr>
        <a:xfrm>
          <a:off x="0" y="0"/>
          <a:ext cx="0" cy="0"/>
          <a:chOff x="0" y="0"/>
          <a:chExt cx="0" cy="0"/>
        </a:xfrm>
      </p:grpSpPr>
      <p:grpSp>
        <p:nvGrpSpPr>
          <p:cNvPr id="1209" name="Small L&amp;L Logo Brandbox"/>
          <p:cNvGrpSpPr/>
          <p:nvPr/>
        </p:nvGrpSpPr>
        <p:grpSpPr>
          <a:xfrm>
            <a:off x="7874178" y="333108"/>
            <a:ext cx="1041022" cy="429764"/>
            <a:chOff x="0" y="0"/>
            <a:chExt cx="1388027" cy="429762"/>
          </a:xfrm>
        </p:grpSpPr>
        <p:sp>
          <p:nvSpPr>
            <p:cNvPr id="1195" name="Freeform: Shape 7"/>
            <p:cNvSpPr/>
            <p:nvPr/>
          </p:nvSpPr>
          <p:spPr>
            <a:xfrm flipH="1">
              <a:off x="0" y="-1"/>
              <a:ext cx="1388028" cy="4297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7359" y="0"/>
                  </a:lnTo>
                  <a:cubicBezTo>
                    <a:pt x="19554" y="0"/>
                    <a:pt x="19554" y="4756"/>
                    <a:pt x="19554" y="10807"/>
                  </a:cubicBezTo>
                  <a:cubicBezTo>
                    <a:pt x="19554" y="17798"/>
                    <a:pt x="20590" y="20788"/>
                    <a:pt x="21600" y="21600"/>
                  </a:cubicBezTo>
                  <a:lnTo>
                    <a:pt x="0" y="21600"/>
                  </a:lnTo>
                  <a:close/>
                </a:path>
              </a:pathLst>
            </a:custGeom>
            <a:solidFill>
              <a:schemeClr val="accent1"/>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grpSp>
          <p:nvGrpSpPr>
            <p:cNvPr id="1208" name="Groep 10"/>
            <p:cNvGrpSpPr/>
            <p:nvPr/>
          </p:nvGrpSpPr>
          <p:grpSpPr>
            <a:xfrm>
              <a:off x="322577" y="118600"/>
              <a:ext cx="877177" cy="150401"/>
              <a:chOff x="0" y="-3"/>
              <a:chExt cx="877176" cy="150400"/>
            </a:xfrm>
          </p:grpSpPr>
          <p:sp>
            <p:nvSpPr>
              <p:cNvPr id="1196" name="Freeform 5"/>
              <p:cNvSpPr/>
              <p:nvPr/>
            </p:nvSpPr>
            <p:spPr>
              <a:xfrm>
                <a:off x="434925" y="-4"/>
                <a:ext cx="89331" cy="150401"/>
              </a:xfrm>
              <a:custGeom>
                <a:avLst/>
                <a:gdLst/>
                <a:ahLst/>
                <a:cxnLst>
                  <a:cxn ang="0">
                    <a:pos x="wd2" y="hd2"/>
                  </a:cxn>
                  <a:cxn ang="5400000">
                    <a:pos x="wd2" y="hd2"/>
                  </a:cxn>
                  <a:cxn ang="10800000">
                    <a:pos x="wd2" y="hd2"/>
                  </a:cxn>
                  <a:cxn ang="16200000">
                    <a:pos x="wd2" y="hd2"/>
                  </a:cxn>
                </a:cxnLst>
                <a:rect l="0" t="0" r="r" b="b"/>
                <a:pathLst>
                  <a:path w="21164" h="21373" extrusionOk="0">
                    <a:moveTo>
                      <a:pt x="18982" y="20229"/>
                    </a:moveTo>
                    <a:lnTo>
                      <a:pt x="7200" y="20229"/>
                    </a:lnTo>
                    <a:cubicBezTo>
                      <a:pt x="7200" y="20229"/>
                      <a:pt x="7200" y="20086"/>
                      <a:pt x="7200" y="20086"/>
                    </a:cubicBezTo>
                    <a:lnTo>
                      <a:pt x="8945" y="13219"/>
                    </a:lnTo>
                    <a:lnTo>
                      <a:pt x="10691" y="11789"/>
                    </a:lnTo>
                    <a:lnTo>
                      <a:pt x="8945" y="19227"/>
                    </a:lnTo>
                    <a:cubicBezTo>
                      <a:pt x="8945" y="19227"/>
                      <a:pt x="8945" y="19370"/>
                      <a:pt x="8727" y="19370"/>
                    </a:cubicBezTo>
                    <a:lnTo>
                      <a:pt x="19200" y="19370"/>
                    </a:lnTo>
                    <a:lnTo>
                      <a:pt x="18982" y="20229"/>
                    </a:lnTo>
                    <a:close/>
                    <a:moveTo>
                      <a:pt x="14182" y="4350"/>
                    </a:moveTo>
                    <a:lnTo>
                      <a:pt x="14400" y="4064"/>
                    </a:lnTo>
                    <a:cubicBezTo>
                      <a:pt x="14618" y="3063"/>
                      <a:pt x="16145" y="917"/>
                      <a:pt x="17891" y="345"/>
                    </a:cubicBezTo>
                    <a:cubicBezTo>
                      <a:pt x="18764" y="202"/>
                      <a:pt x="19200" y="202"/>
                      <a:pt x="19636" y="917"/>
                    </a:cubicBezTo>
                    <a:cubicBezTo>
                      <a:pt x="20727" y="2348"/>
                      <a:pt x="17673" y="6210"/>
                      <a:pt x="13309" y="9071"/>
                    </a:cubicBezTo>
                    <a:cubicBezTo>
                      <a:pt x="13309" y="9071"/>
                      <a:pt x="12873" y="9357"/>
                      <a:pt x="12873" y="9357"/>
                    </a:cubicBezTo>
                    <a:cubicBezTo>
                      <a:pt x="13309" y="7927"/>
                      <a:pt x="13527" y="5924"/>
                      <a:pt x="14182" y="4350"/>
                    </a:cubicBezTo>
                    <a:close/>
                    <a:moveTo>
                      <a:pt x="10909" y="18226"/>
                    </a:moveTo>
                    <a:lnTo>
                      <a:pt x="12873" y="10215"/>
                    </a:lnTo>
                    <a:cubicBezTo>
                      <a:pt x="12873" y="10215"/>
                      <a:pt x="13309" y="9786"/>
                      <a:pt x="13527" y="9786"/>
                    </a:cubicBezTo>
                    <a:cubicBezTo>
                      <a:pt x="17455" y="6925"/>
                      <a:pt x="21600" y="2777"/>
                      <a:pt x="20073" y="774"/>
                    </a:cubicBezTo>
                    <a:cubicBezTo>
                      <a:pt x="19636" y="59"/>
                      <a:pt x="18764" y="-227"/>
                      <a:pt x="17673" y="202"/>
                    </a:cubicBezTo>
                    <a:cubicBezTo>
                      <a:pt x="15927" y="631"/>
                      <a:pt x="14182" y="2205"/>
                      <a:pt x="13527" y="3349"/>
                    </a:cubicBezTo>
                    <a:cubicBezTo>
                      <a:pt x="13527" y="3349"/>
                      <a:pt x="13309" y="3635"/>
                      <a:pt x="13309" y="3921"/>
                    </a:cubicBezTo>
                    <a:cubicBezTo>
                      <a:pt x="12000" y="5924"/>
                      <a:pt x="11564" y="8070"/>
                      <a:pt x="11127" y="10072"/>
                    </a:cubicBezTo>
                    <a:cubicBezTo>
                      <a:pt x="10909" y="10215"/>
                      <a:pt x="10909" y="10358"/>
                      <a:pt x="10909" y="10501"/>
                    </a:cubicBezTo>
                    <a:lnTo>
                      <a:pt x="9164" y="11789"/>
                    </a:lnTo>
                    <a:lnTo>
                      <a:pt x="10691" y="5781"/>
                    </a:lnTo>
                    <a:lnTo>
                      <a:pt x="7200" y="5781"/>
                    </a:lnTo>
                    <a:lnTo>
                      <a:pt x="6982" y="6067"/>
                    </a:lnTo>
                    <a:cubicBezTo>
                      <a:pt x="6982" y="6067"/>
                      <a:pt x="7636" y="6067"/>
                      <a:pt x="8291" y="6067"/>
                    </a:cubicBezTo>
                    <a:cubicBezTo>
                      <a:pt x="8509" y="6067"/>
                      <a:pt x="8727" y="6353"/>
                      <a:pt x="8727" y="6353"/>
                    </a:cubicBezTo>
                    <a:cubicBezTo>
                      <a:pt x="8727" y="6496"/>
                      <a:pt x="8727" y="6496"/>
                      <a:pt x="8727" y="6496"/>
                    </a:cubicBezTo>
                    <a:lnTo>
                      <a:pt x="6982" y="13362"/>
                    </a:lnTo>
                    <a:lnTo>
                      <a:pt x="218" y="18369"/>
                    </a:lnTo>
                    <a:lnTo>
                      <a:pt x="0" y="19799"/>
                    </a:lnTo>
                    <a:lnTo>
                      <a:pt x="6764" y="14793"/>
                    </a:lnTo>
                    <a:lnTo>
                      <a:pt x="5018" y="21373"/>
                    </a:lnTo>
                    <a:lnTo>
                      <a:pt x="20509" y="21373"/>
                    </a:lnTo>
                    <a:lnTo>
                      <a:pt x="21164" y="18226"/>
                    </a:lnTo>
                    <a:lnTo>
                      <a:pt x="10909" y="18226"/>
                    </a:lnTo>
                    <a:close/>
                  </a:path>
                </a:pathLst>
              </a:custGeom>
              <a:solidFill>
                <a:schemeClr val="accent4"/>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197" name="Freeform 6"/>
              <p:cNvSpPr/>
              <p:nvPr/>
            </p:nvSpPr>
            <p:spPr>
              <a:xfrm>
                <a:off x="552910" y="57784"/>
                <a:ext cx="44214" cy="7652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5400" y="0"/>
                    </a:lnTo>
                    <a:lnTo>
                      <a:pt x="5400" y="18758"/>
                    </a:lnTo>
                    <a:lnTo>
                      <a:pt x="21600" y="18758"/>
                    </a:lnTo>
                    <a:lnTo>
                      <a:pt x="21600" y="21600"/>
                    </a:lnTo>
                    <a:lnTo>
                      <a:pt x="0" y="21600"/>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198" name="Freeform 7"/>
              <p:cNvSpPr/>
              <p:nvPr/>
            </p:nvSpPr>
            <p:spPr>
              <a:xfrm>
                <a:off x="604447" y="55822"/>
                <a:ext cx="77438" cy="8057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590"/>
                      <a:pt x="16971" y="0"/>
                      <a:pt x="10800" y="0"/>
                    </a:cubicBezTo>
                    <a:cubicBezTo>
                      <a:pt x="4371" y="0"/>
                      <a:pt x="0" y="4590"/>
                      <a:pt x="0" y="10800"/>
                    </a:cubicBezTo>
                    <a:cubicBezTo>
                      <a:pt x="0" y="17010"/>
                      <a:pt x="4371" y="21600"/>
                      <a:pt x="10800" y="21600"/>
                    </a:cubicBezTo>
                    <a:cubicBezTo>
                      <a:pt x="16971" y="21600"/>
                      <a:pt x="21600" y="17010"/>
                      <a:pt x="21600" y="10800"/>
                    </a:cubicBezTo>
                    <a:close/>
                    <a:moveTo>
                      <a:pt x="18257" y="10800"/>
                    </a:moveTo>
                    <a:cubicBezTo>
                      <a:pt x="18257" y="15390"/>
                      <a:pt x="15171" y="18900"/>
                      <a:pt x="10800" y="18900"/>
                    </a:cubicBezTo>
                    <a:cubicBezTo>
                      <a:pt x="6429" y="18900"/>
                      <a:pt x="3086" y="15390"/>
                      <a:pt x="3086" y="10800"/>
                    </a:cubicBezTo>
                    <a:cubicBezTo>
                      <a:pt x="3086" y="6210"/>
                      <a:pt x="6429" y="2970"/>
                      <a:pt x="10800" y="2970"/>
                    </a:cubicBezTo>
                    <a:cubicBezTo>
                      <a:pt x="15171" y="2970"/>
                      <a:pt x="18257" y="6210"/>
                      <a:pt x="18257" y="10800"/>
                    </a:cubicBez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199" name="Freeform 8"/>
              <p:cNvSpPr/>
              <p:nvPr/>
            </p:nvSpPr>
            <p:spPr>
              <a:xfrm>
                <a:off x="703989" y="57784"/>
                <a:ext cx="44214" cy="7652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150" y="0"/>
                    </a:lnTo>
                    <a:lnTo>
                      <a:pt x="21150" y="2842"/>
                    </a:lnTo>
                    <a:lnTo>
                      <a:pt x="5400" y="2842"/>
                    </a:lnTo>
                    <a:lnTo>
                      <a:pt x="5400" y="9095"/>
                    </a:lnTo>
                    <a:lnTo>
                      <a:pt x="18450" y="9095"/>
                    </a:lnTo>
                    <a:lnTo>
                      <a:pt x="18450" y="11937"/>
                    </a:lnTo>
                    <a:lnTo>
                      <a:pt x="5400" y="11937"/>
                    </a:lnTo>
                    <a:lnTo>
                      <a:pt x="5400" y="18758"/>
                    </a:lnTo>
                    <a:lnTo>
                      <a:pt x="21600" y="18758"/>
                    </a:lnTo>
                    <a:lnTo>
                      <a:pt x="21600" y="21600"/>
                    </a:lnTo>
                    <a:lnTo>
                      <a:pt x="0" y="21600"/>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0" name="Freeform 9"/>
              <p:cNvSpPr/>
              <p:nvPr/>
            </p:nvSpPr>
            <p:spPr>
              <a:xfrm>
                <a:off x="769392" y="57784"/>
                <a:ext cx="44214" cy="76524"/>
              </a:xfrm>
              <a:custGeom>
                <a:avLst/>
                <a:gdLst/>
                <a:ahLst/>
                <a:cxnLst>
                  <a:cxn ang="0">
                    <a:pos x="wd2" y="hd2"/>
                  </a:cxn>
                  <a:cxn ang="5400000">
                    <a:pos x="wd2" y="hd2"/>
                  </a:cxn>
                  <a:cxn ang="10800000">
                    <a:pos x="wd2" y="hd2"/>
                  </a:cxn>
                  <a:cxn ang="16200000">
                    <a:pos x="wd2" y="hd2"/>
                  </a:cxn>
                </a:cxnLst>
                <a:rect l="0" t="0" r="r" b="b"/>
                <a:pathLst>
                  <a:path w="21600" h="21600" extrusionOk="0">
                    <a:moveTo>
                      <a:pt x="5850" y="2842"/>
                    </a:moveTo>
                    <a:lnTo>
                      <a:pt x="5850" y="9379"/>
                    </a:lnTo>
                    <a:lnTo>
                      <a:pt x="18900" y="9379"/>
                    </a:lnTo>
                    <a:lnTo>
                      <a:pt x="18900" y="12221"/>
                    </a:lnTo>
                    <a:lnTo>
                      <a:pt x="5850" y="12221"/>
                    </a:lnTo>
                    <a:lnTo>
                      <a:pt x="5850" y="21600"/>
                    </a:lnTo>
                    <a:lnTo>
                      <a:pt x="0" y="21600"/>
                    </a:lnTo>
                    <a:lnTo>
                      <a:pt x="0" y="0"/>
                    </a:lnTo>
                    <a:lnTo>
                      <a:pt x="21600" y="0"/>
                    </a:lnTo>
                    <a:lnTo>
                      <a:pt x="21600" y="2842"/>
                    </a:lnTo>
                    <a:lnTo>
                      <a:pt x="5850" y="2842"/>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1" name="Freeform 10"/>
              <p:cNvSpPr/>
              <p:nvPr/>
            </p:nvSpPr>
            <p:spPr>
              <a:xfrm>
                <a:off x="833879" y="57784"/>
                <a:ext cx="43298" cy="76524"/>
              </a:xfrm>
              <a:custGeom>
                <a:avLst/>
                <a:gdLst/>
                <a:ahLst/>
                <a:cxnLst>
                  <a:cxn ang="0">
                    <a:pos x="wd2" y="hd2"/>
                  </a:cxn>
                  <a:cxn ang="5400000">
                    <a:pos x="wd2" y="hd2"/>
                  </a:cxn>
                  <a:cxn ang="10800000">
                    <a:pos x="wd2" y="hd2"/>
                  </a:cxn>
                  <a:cxn ang="16200000">
                    <a:pos x="wd2" y="hd2"/>
                  </a:cxn>
                </a:cxnLst>
                <a:rect l="0" t="0" r="r" b="b"/>
                <a:pathLst>
                  <a:path w="21600" h="21600" extrusionOk="0">
                    <a:moveTo>
                      <a:pt x="5515" y="2842"/>
                    </a:moveTo>
                    <a:lnTo>
                      <a:pt x="5515" y="9379"/>
                    </a:lnTo>
                    <a:lnTo>
                      <a:pt x="18843" y="9379"/>
                    </a:lnTo>
                    <a:lnTo>
                      <a:pt x="18843" y="12221"/>
                    </a:lnTo>
                    <a:lnTo>
                      <a:pt x="5515" y="12221"/>
                    </a:lnTo>
                    <a:lnTo>
                      <a:pt x="5515" y="21600"/>
                    </a:lnTo>
                    <a:lnTo>
                      <a:pt x="0" y="21600"/>
                    </a:lnTo>
                    <a:lnTo>
                      <a:pt x="0" y="0"/>
                    </a:lnTo>
                    <a:lnTo>
                      <a:pt x="21600" y="0"/>
                    </a:lnTo>
                    <a:lnTo>
                      <a:pt x="21600" y="2842"/>
                    </a:lnTo>
                    <a:lnTo>
                      <a:pt x="5515" y="2842"/>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2" name="Freeform 11"/>
              <p:cNvSpPr/>
              <p:nvPr/>
            </p:nvSpPr>
            <p:spPr>
              <a:xfrm>
                <a:off x="-1" y="57784"/>
                <a:ext cx="44214" cy="7652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5400" y="0"/>
                    </a:lnTo>
                    <a:lnTo>
                      <a:pt x="5400" y="18758"/>
                    </a:lnTo>
                    <a:lnTo>
                      <a:pt x="21600" y="18758"/>
                    </a:lnTo>
                    <a:lnTo>
                      <a:pt x="21600" y="21600"/>
                    </a:lnTo>
                    <a:lnTo>
                      <a:pt x="0" y="21600"/>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3" name="Freeform 12"/>
              <p:cNvSpPr/>
              <p:nvPr/>
            </p:nvSpPr>
            <p:spPr>
              <a:xfrm>
                <a:off x="50621" y="55822"/>
                <a:ext cx="78354" cy="8057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590"/>
                      <a:pt x="17026" y="0"/>
                      <a:pt x="10927" y="0"/>
                    </a:cubicBezTo>
                    <a:cubicBezTo>
                      <a:pt x="4574" y="0"/>
                      <a:pt x="0" y="4590"/>
                      <a:pt x="0" y="10800"/>
                    </a:cubicBezTo>
                    <a:cubicBezTo>
                      <a:pt x="0" y="17010"/>
                      <a:pt x="4574" y="21600"/>
                      <a:pt x="10927" y="21600"/>
                    </a:cubicBezTo>
                    <a:cubicBezTo>
                      <a:pt x="17026" y="21600"/>
                      <a:pt x="21600" y="17010"/>
                      <a:pt x="21600" y="10800"/>
                    </a:cubicBezTo>
                    <a:close/>
                    <a:moveTo>
                      <a:pt x="18296" y="10800"/>
                    </a:moveTo>
                    <a:cubicBezTo>
                      <a:pt x="18296" y="15390"/>
                      <a:pt x="14993" y="18900"/>
                      <a:pt x="10927" y="18900"/>
                    </a:cubicBezTo>
                    <a:cubicBezTo>
                      <a:pt x="6607" y="18900"/>
                      <a:pt x="3304" y="15390"/>
                      <a:pt x="3304" y="10800"/>
                    </a:cubicBezTo>
                    <a:cubicBezTo>
                      <a:pt x="3304" y="6210"/>
                      <a:pt x="6607" y="2970"/>
                      <a:pt x="10927" y="2970"/>
                    </a:cubicBezTo>
                    <a:cubicBezTo>
                      <a:pt x="14993" y="2970"/>
                      <a:pt x="18296" y="6210"/>
                      <a:pt x="18296" y="10800"/>
                    </a:cubicBez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4" name="Freeform 13"/>
              <p:cNvSpPr/>
              <p:nvPr/>
            </p:nvSpPr>
            <p:spPr>
              <a:xfrm>
                <a:off x="137344" y="57784"/>
                <a:ext cx="62657" cy="76524"/>
              </a:xfrm>
              <a:custGeom>
                <a:avLst/>
                <a:gdLst/>
                <a:ahLst/>
                <a:cxnLst>
                  <a:cxn ang="0">
                    <a:pos x="wd2" y="hd2"/>
                  </a:cxn>
                  <a:cxn ang="5400000">
                    <a:pos x="wd2" y="hd2"/>
                  </a:cxn>
                  <a:cxn ang="10800000">
                    <a:pos x="wd2" y="hd2"/>
                  </a:cxn>
                  <a:cxn ang="16200000">
                    <a:pos x="wd2" y="hd2"/>
                  </a:cxn>
                </a:cxnLst>
                <a:rect l="0" t="0" r="r" b="b"/>
                <a:pathLst>
                  <a:path w="21600" h="21600" extrusionOk="0">
                    <a:moveTo>
                      <a:pt x="12388" y="11937"/>
                    </a:moveTo>
                    <a:lnTo>
                      <a:pt x="12388" y="21600"/>
                    </a:lnTo>
                    <a:lnTo>
                      <a:pt x="8576" y="21600"/>
                    </a:lnTo>
                    <a:lnTo>
                      <a:pt x="8576" y="11937"/>
                    </a:lnTo>
                    <a:lnTo>
                      <a:pt x="0" y="0"/>
                    </a:lnTo>
                    <a:lnTo>
                      <a:pt x="4447" y="0"/>
                    </a:lnTo>
                    <a:lnTo>
                      <a:pt x="10800" y="8811"/>
                    </a:lnTo>
                    <a:lnTo>
                      <a:pt x="17153" y="0"/>
                    </a:lnTo>
                    <a:lnTo>
                      <a:pt x="21600" y="0"/>
                    </a:lnTo>
                    <a:lnTo>
                      <a:pt x="12388" y="11937"/>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5" name="Freeform 14"/>
              <p:cNvSpPr/>
              <p:nvPr/>
            </p:nvSpPr>
            <p:spPr>
              <a:xfrm>
                <a:off x="216481" y="57784"/>
                <a:ext cx="44344" cy="7652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150" y="0"/>
                    </a:lnTo>
                    <a:lnTo>
                      <a:pt x="21150" y="2842"/>
                    </a:lnTo>
                    <a:lnTo>
                      <a:pt x="5400" y="2842"/>
                    </a:lnTo>
                    <a:lnTo>
                      <a:pt x="5400" y="9095"/>
                    </a:lnTo>
                    <a:lnTo>
                      <a:pt x="18450" y="9095"/>
                    </a:lnTo>
                    <a:lnTo>
                      <a:pt x="18450" y="11937"/>
                    </a:lnTo>
                    <a:lnTo>
                      <a:pt x="5400" y="11937"/>
                    </a:lnTo>
                    <a:lnTo>
                      <a:pt x="5400" y="18758"/>
                    </a:lnTo>
                    <a:lnTo>
                      <a:pt x="21600" y="18758"/>
                    </a:lnTo>
                    <a:lnTo>
                      <a:pt x="21600" y="21600"/>
                    </a:lnTo>
                    <a:lnTo>
                      <a:pt x="0" y="21600"/>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6" name="Freeform 15"/>
              <p:cNvSpPr/>
              <p:nvPr/>
            </p:nvSpPr>
            <p:spPr>
              <a:xfrm>
                <a:off x="282929" y="57784"/>
                <a:ext cx="63573" cy="77570"/>
              </a:xfrm>
              <a:custGeom>
                <a:avLst/>
                <a:gdLst/>
                <a:ahLst/>
                <a:cxnLst>
                  <a:cxn ang="0">
                    <a:pos x="wd2" y="hd2"/>
                  </a:cxn>
                  <a:cxn ang="5400000">
                    <a:pos x="wd2" y="hd2"/>
                  </a:cxn>
                  <a:cxn ang="10800000">
                    <a:pos x="wd2" y="hd2"/>
                  </a:cxn>
                  <a:cxn ang="16200000">
                    <a:pos x="wd2" y="hd2"/>
                  </a:cxn>
                </a:cxnLst>
                <a:rect l="0" t="0" r="r" b="b"/>
                <a:pathLst>
                  <a:path w="21600" h="21600" extrusionOk="0">
                    <a:moveTo>
                      <a:pt x="18157" y="21600"/>
                    </a:moveTo>
                    <a:lnTo>
                      <a:pt x="4696" y="6171"/>
                    </a:lnTo>
                    <a:cubicBezTo>
                      <a:pt x="3757" y="5330"/>
                      <a:pt x="3757" y="4769"/>
                      <a:pt x="3443" y="4208"/>
                    </a:cubicBezTo>
                    <a:lnTo>
                      <a:pt x="3443" y="21319"/>
                    </a:lnTo>
                    <a:lnTo>
                      <a:pt x="0" y="21319"/>
                    </a:lnTo>
                    <a:lnTo>
                      <a:pt x="0" y="0"/>
                    </a:lnTo>
                    <a:lnTo>
                      <a:pt x="3757" y="0"/>
                    </a:lnTo>
                    <a:lnTo>
                      <a:pt x="17217" y="15148"/>
                    </a:lnTo>
                    <a:cubicBezTo>
                      <a:pt x="17530" y="15709"/>
                      <a:pt x="18157" y="16551"/>
                      <a:pt x="18157" y="17112"/>
                    </a:cubicBezTo>
                    <a:lnTo>
                      <a:pt x="18157" y="0"/>
                    </a:lnTo>
                    <a:lnTo>
                      <a:pt x="21600" y="0"/>
                    </a:lnTo>
                    <a:lnTo>
                      <a:pt x="21600" y="21600"/>
                    </a:lnTo>
                    <a:lnTo>
                      <a:pt x="18157" y="21600"/>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7" name="Freeform 16"/>
              <p:cNvSpPr/>
              <p:nvPr/>
            </p:nvSpPr>
            <p:spPr>
              <a:xfrm>
                <a:off x="368606" y="55822"/>
                <a:ext cx="50624" cy="80579"/>
              </a:xfrm>
              <a:custGeom>
                <a:avLst/>
                <a:gdLst/>
                <a:ahLst/>
                <a:cxnLst>
                  <a:cxn ang="0">
                    <a:pos x="wd2" y="hd2"/>
                  </a:cxn>
                  <a:cxn ang="5400000">
                    <a:pos x="wd2" y="hd2"/>
                  </a:cxn>
                  <a:cxn ang="10800000">
                    <a:pos x="wd2" y="hd2"/>
                  </a:cxn>
                  <a:cxn ang="16200000">
                    <a:pos x="wd2" y="hd2"/>
                  </a:cxn>
                </a:cxnLst>
                <a:rect l="0" t="0" r="r" b="b"/>
                <a:pathLst>
                  <a:path w="21600" h="21600" extrusionOk="0">
                    <a:moveTo>
                      <a:pt x="19636" y="4590"/>
                    </a:moveTo>
                    <a:cubicBezTo>
                      <a:pt x="18065" y="3780"/>
                      <a:pt x="17673" y="3510"/>
                      <a:pt x="16102" y="3240"/>
                    </a:cubicBezTo>
                    <a:cubicBezTo>
                      <a:pt x="14531" y="2970"/>
                      <a:pt x="12960" y="2970"/>
                      <a:pt x="11782" y="2970"/>
                    </a:cubicBezTo>
                    <a:cubicBezTo>
                      <a:pt x="7855" y="2970"/>
                      <a:pt x="5498" y="3780"/>
                      <a:pt x="5498" y="5400"/>
                    </a:cubicBezTo>
                    <a:cubicBezTo>
                      <a:pt x="5498" y="5940"/>
                      <a:pt x="5891" y="6210"/>
                      <a:pt x="5891" y="6480"/>
                    </a:cubicBezTo>
                    <a:cubicBezTo>
                      <a:pt x="6676" y="7560"/>
                      <a:pt x="7855" y="7830"/>
                      <a:pt x="13745" y="9720"/>
                    </a:cubicBezTo>
                    <a:cubicBezTo>
                      <a:pt x="19244" y="11610"/>
                      <a:pt x="21207" y="12960"/>
                      <a:pt x="21207" y="15660"/>
                    </a:cubicBezTo>
                    <a:cubicBezTo>
                      <a:pt x="21207" y="19170"/>
                      <a:pt x="16887" y="21600"/>
                      <a:pt x="10211" y="21600"/>
                    </a:cubicBezTo>
                    <a:cubicBezTo>
                      <a:pt x="7855" y="21600"/>
                      <a:pt x="5891" y="21330"/>
                      <a:pt x="3927" y="20790"/>
                    </a:cubicBezTo>
                    <a:cubicBezTo>
                      <a:pt x="2749" y="20520"/>
                      <a:pt x="1964" y="20250"/>
                      <a:pt x="0" y="19170"/>
                    </a:cubicBezTo>
                    <a:lnTo>
                      <a:pt x="1964" y="16470"/>
                    </a:lnTo>
                    <a:cubicBezTo>
                      <a:pt x="3927" y="17550"/>
                      <a:pt x="4713" y="17820"/>
                      <a:pt x="5891" y="18090"/>
                    </a:cubicBezTo>
                    <a:cubicBezTo>
                      <a:pt x="7462" y="18630"/>
                      <a:pt x="9033" y="18900"/>
                      <a:pt x="10996" y="18900"/>
                    </a:cubicBezTo>
                    <a:cubicBezTo>
                      <a:pt x="14531" y="18900"/>
                      <a:pt x="16495" y="17820"/>
                      <a:pt x="16495" y="15930"/>
                    </a:cubicBezTo>
                    <a:cubicBezTo>
                      <a:pt x="16495" y="14580"/>
                      <a:pt x="15316" y="13770"/>
                      <a:pt x="12960" y="12960"/>
                    </a:cubicBezTo>
                    <a:lnTo>
                      <a:pt x="7462" y="11070"/>
                    </a:lnTo>
                    <a:cubicBezTo>
                      <a:pt x="3142" y="9720"/>
                      <a:pt x="785" y="7830"/>
                      <a:pt x="785" y="5670"/>
                    </a:cubicBezTo>
                    <a:cubicBezTo>
                      <a:pt x="785" y="2430"/>
                      <a:pt x="5105" y="0"/>
                      <a:pt x="11782" y="0"/>
                    </a:cubicBezTo>
                    <a:cubicBezTo>
                      <a:pt x="13745" y="0"/>
                      <a:pt x="15709" y="270"/>
                      <a:pt x="17280" y="540"/>
                    </a:cubicBezTo>
                    <a:cubicBezTo>
                      <a:pt x="18851" y="810"/>
                      <a:pt x="19636" y="1080"/>
                      <a:pt x="21600" y="1890"/>
                    </a:cubicBezTo>
                    <a:lnTo>
                      <a:pt x="19636" y="4590"/>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grpSp>
      </p:grpSp>
      <p:sp>
        <p:nvSpPr>
          <p:cNvPr id="1210" name="Straight Connector 21"/>
          <p:cNvSpPr/>
          <p:nvPr/>
        </p:nvSpPr>
        <p:spPr>
          <a:xfrm>
            <a:off x="225029" y="759061"/>
            <a:ext cx="6668690" cy="1"/>
          </a:xfrm>
          <a:prstGeom prst="line">
            <a:avLst/>
          </a:prstGeom>
          <a:ln w="12700" cap="rnd">
            <a:solidFill>
              <a:srgbClr val="829ABC"/>
            </a:solidFill>
            <a:miter/>
          </a:ln>
        </p:spPr>
        <p:txBody>
          <a:bodyPr lIns="34289" tIns="34289" rIns="34289" bIns="34289"/>
          <a:lstStyle/>
          <a:p>
            <a:endParaRPr sz="1800"/>
          </a:p>
        </p:txBody>
      </p:sp>
      <p:sp>
        <p:nvSpPr>
          <p:cNvPr id="1211" name="Tekst tytułowy"/>
          <p:cNvSpPr txBox="1">
            <a:spLocks noGrp="1"/>
          </p:cNvSpPr>
          <p:nvPr>
            <p:ph type="title"/>
          </p:nvPr>
        </p:nvSpPr>
        <p:spPr>
          <a:xfrm>
            <a:off x="225030" y="296863"/>
            <a:ext cx="6669230" cy="387800"/>
          </a:xfrm>
          <a:prstGeom prst="rect">
            <a:avLst/>
          </a:prstGeom>
        </p:spPr>
        <p:txBody>
          <a:bodyPr/>
          <a:lstStyle>
            <a:lvl1pPr>
              <a:defRPr sz="2100">
                <a:solidFill>
                  <a:schemeClr val="accent1"/>
                </a:solidFill>
                <a:latin typeface="Arial"/>
                <a:ea typeface="Arial"/>
                <a:cs typeface="Arial"/>
                <a:sym typeface="Arial"/>
              </a:defRPr>
            </a:lvl1pPr>
          </a:lstStyle>
          <a:p>
            <a:r>
              <a:t>Tekst tytułowy</a:t>
            </a:r>
          </a:p>
        </p:txBody>
      </p:sp>
      <p:sp>
        <p:nvSpPr>
          <p:cNvPr id="1212" name="Treść - poziom 1…"/>
          <p:cNvSpPr txBox="1">
            <a:spLocks noGrp="1"/>
          </p:cNvSpPr>
          <p:nvPr>
            <p:ph type="body" sz="half" idx="1" hasCustomPrompt="1"/>
          </p:nvPr>
        </p:nvSpPr>
        <p:spPr>
          <a:xfrm>
            <a:off x="736996" y="1124745"/>
            <a:ext cx="6156723" cy="2041587"/>
          </a:xfrm>
          <a:prstGeom prst="rect">
            <a:avLst/>
          </a:prstGeom>
        </p:spPr>
        <p:txBody>
          <a:bodyPr>
            <a:normAutofit/>
          </a:bodyPr>
          <a:lstStyle/>
          <a:p>
            <a:r>
              <a:t>Edit Master text styles</a:t>
            </a:r>
          </a:p>
          <a:p>
            <a:pPr lvl="1"/>
            <a:endParaRPr/>
          </a:p>
          <a:p>
            <a:pPr lvl="2"/>
            <a:endParaRPr/>
          </a:p>
          <a:p>
            <a:pPr lvl="3"/>
            <a:endParaRPr/>
          </a:p>
          <a:p>
            <a:pPr lvl="4"/>
            <a:endParaRPr/>
          </a:p>
        </p:txBody>
      </p:sp>
      <p:sp>
        <p:nvSpPr>
          <p:cNvPr id="1213" name="Numer slajdu"/>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27234192"/>
      </p:ext>
    </p:extLst>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Body Slide (Default)">
    <p:spTree>
      <p:nvGrpSpPr>
        <p:cNvPr id="1" name=""/>
        <p:cNvGrpSpPr/>
        <p:nvPr/>
      </p:nvGrpSpPr>
      <p:grpSpPr>
        <a:xfrm>
          <a:off x="0" y="0"/>
          <a:ext cx="0" cy="0"/>
          <a:chOff x="0" y="0"/>
          <a:chExt cx="0" cy="0"/>
        </a:xfrm>
      </p:grpSpPr>
      <p:sp>
        <p:nvSpPr>
          <p:cNvPr id="29" name="Holder 3"/>
          <p:cNvSpPr>
            <a:spLocks noGrp="1"/>
          </p:cNvSpPr>
          <p:nvPr>
            <p:ph type="body" idx="1" hasCustomPrompt="1"/>
          </p:nvPr>
        </p:nvSpPr>
        <p:spPr>
          <a:xfrm>
            <a:off x="469955" y="1828800"/>
            <a:ext cx="8215884" cy="4114800"/>
          </a:xfrm>
          <a:prstGeom prst="rect">
            <a:avLst/>
          </a:prstGeom>
        </p:spPr>
        <p:txBody>
          <a:bodyPr lIns="0" tIns="0" rIns="0" bIns="0">
            <a:noAutofit/>
          </a:bodyPr>
          <a:lstStyle>
            <a:lvl1pPr marL="257175" indent="-257175">
              <a:lnSpc>
                <a:spcPct val="100000"/>
              </a:lnSpc>
              <a:spcAft>
                <a:spcPts val="450"/>
              </a:spcAft>
              <a:buClrTx/>
              <a:buSzPct val="90000"/>
              <a:buFont typeface="Arial" panose="020B0604020202020204" pitchFamily="34" charset="0"/>
              <a:buChar char="•"/>
              <a:defRPr sz="1500" b="1" i="0" baseline="0">
                <a:solidFill>
                  <a:schemeClr val="tx1"/>
                </a:solidFill>
                <a:latin typeface="Arial" charset="0"/>
                <a:ea typeface="Arial" charset="0"/>
                <a:cs typeface="Arial" charset="0"/>
              </a:defRPr>
            </a:lvl1pPr>
            <a:lvl2pPr marL="428625" indent="-171450">
              <a:lnSpc>
                <a:spcPct val="100000"/>
              </a:lnSpc>
              <a:spcAft>
                <a:spcPts val="450"/>
              </a:spcAft>
              <a:buClr>
                <a:schemeClr val="tx1"/>
              </a:buClr>
              <a:buSzPct val="90000"/>
              <a:buFont typeface="Arial" panose="020B0604020202020204" pitchFamily="34" charset="0"/>
              <a:buChar char="̶"/>
              <a:defRPr sz="1350" baseline="0">
                <a:solidFill>
                  <a:schemeClr val="tx1"/>
                </a:solidFill>
                <a:latin typeface="Arial" charset="0"/>
                <a:ea typeface="Arial" charset="0"/>
                <a:cs typeface="Arial" charset="0"/>
              </a:defRPr>
            </a:lvl2pPr>
            <a:lvl3pPr marL="600075" indent="-171450">
              <a:lnSpc>
                <a:spcPct val="100000"/>
              </a:lnSpc>
              <a:spcAft>
                <a:spcPts val="450"/>
              </a:spcAft>
              <a:buSzPct val="80000"/>
              <a:buFont typeface="Arial" panose="020B0604020202020204" pitchFamily="34" charset="0"/>
              <a:buChar char="•"/>
              <a:defRPr sz="1200">
                <a:solidFill>
                  <a:schemeClr val="tx1"/>
                </a:solidFill>
                <a:latin typeface="Arial" charset="0"/>
                <a:ea typeface="Arial" charset="0"/>
                <a:cs typeface="Arial" charset="0"/>
              </a:defRPr>
            </a:lvl3pPr>
            <a:lvl4pPr marL="771525" indent="-130969">
              <a:lnSpc>
                <a:spcPct val="100000"/>
              </a:lnSpc>
              <a:spcAft>
                <a:spcPts val="300"/>
              </a:spcAft>
              <a:buSzPct val="80000"/>
              <a:buFont typeface="Arial" panose="020B0604020202020204" pitchFamily="34" charset="0"/>
              <a:buChar char="-"/>
              <a:defRPr sz="1050">
                <a:solidFill>
                  <a:schemeClr val="tx1"/>
                </a:solidFill>
                <a:latin typeface="Arial" charset="0"/>
                <a:ea typeface="Arial" charset="0"/>
                <a:cs typeface="Arial" charset="0"/>
              </a:defRPr>
            </a:lvl4pPr>
          </a:lstStyle>
          <a:p>
            <a:r>
              <a:rPr lang="en-US"/>
              <a:t>First level</a:t>
            </a:r>
          </a:p>
          <a:p>
            <a:pPr lvl="1"/>
            <a:r>
              <a:rPr lang="en-US"/>
              <a:t>Second level</a:t>
            </a:r>
          </a:p>
          <a:p>
            <a:pPr lvl="2"/>
            <a:r>
              <a:rPr lang="en-US"/>
              <a:t>Third level</a:t>
            </a:r>
          </a:p>
          <a:p>
            <a:pPr lvl="3"/>
            <a:r>
              <a:rPr lang="en-US"/>
              <a:t>Fourth level</a:t>
            </a:r>
            <a:endParaRPr/>
          </a:p>
        </p:txBody>
      </p:sp>
      <p:sp>
        <p:nvSpPr>
          <p:cNvPr id="2" name="Title 1"/>
          <p:cNvSpPr>
            <a:spLocks noGrp="1"/>
          </p:cNvSpPr>
          <p:nvPr>
            <p:ph type="title"/>
          </p:nvPr>
        </p:nvSpPr>
        <p:spPr>
          <a:xfrm>
            <a:off x="472440" y="612648"/>
            <a:ext cx="8215884" cy="708940"/>
          </a:xfrm>
          <a:prstGeom prst="rect">
            <a:avLst/>
          </a:prstGeom>
        </p:spPr>
        <p:txBody>
          <a:bodyPr anchor="t">
            <a:noAutofit/>
          </a:bodyPr>
          <a:lstStyle>
            <a:lvl1pPr>
              <a:lnSpc>
                <a:spcPts val="2250"/>
              </a:lnSpc>
              <a:defRPr sz="2100">
                <a:solidFill>
                  <a:schemeClr val="tx1"/>
                </a:solidFill>
              </a:defRPr>
            </a:lvl1pPr>
          </a:lstStyle>
          <a:p>
            <a:r>
              <a:rPr lang="en-US"/>
              <a:t>Click to edit Master title style</a:t>
            </a:r>
          </a:p>
        </p:txBody>
      </p:sp>
      <p:sp>
        <p:nvSpPr>
          <p:cNvPr id="4" name="TextBox 3"/>
          <p:cNvSpPr txBox="1"/>
          <p:nvPr userDrawn="1"/>
        </p:nvSpPr>
        <p:spPr>
          <a:xfrm>
            <a:off x="460661" y="6405345"/>
            <a:ext cx="205740" cy="184666"/>
          </a:xfrm>
          <a:prstGeom prst="rect">
            <a:avLst/>
          </a:prstGeom>
          <a:noFill/>
        </p:spPr>
        <p:txBody>
          <a:bodyPr wrap="square" lIns="0" rtlCol="0" anchor="ctr">
            <a:spAutoFit/>
          </a:bodyPr>
          <a:lstStyle/>
          <a:p>
            <a:fld id="{7F982325-9648-624D-BCF8-4310A18998DD}" type="slidenum">
              <a:rPr lang="en-US" sz="600" b="1" i="0" spc="0" smtClean="0">
                <a:solidFill>
                  <a:schemeClr val="tx1"/>
                </a:solidFill>
                <a:latin typeface="Arial" charset="0"/>
                <a:ea typeface="Arial" charset="0"/>
                <a:cs typeface="Arial" charset="0"/>
              </a:rPr>
              <a:t>‹#›</a:t>
            </a:fld>
            <a:endParaRPr lang="en-US" sz="600" b="1" i="0" spc="0">
              <a:solidFill>
                <a:schemeClr val="tx1"/>
              </a:solidFill>
              <a:latin typeface="Arial" charset="0"/>
              <a:ea typeface="Arial" charset="0"/>
              <a:cs typeface="Arial" charset="0"/>
            </a:endParaRPr>
          </a:p>
        </p:txBody>
      </p:sp>
      <p:pic>
        <p:nvPicPr>
          <p:cNvPr id="6" name="Graphic 5">
            <a:extLst>
              <a:ext uri="{FF2B5EF4-FFF2-40B4-BE49-F238E27FC236}">
                <a16:creationId xmlns:a16="http://schemas.microsoft.com/office/drawing/2014/main" id="{C5A585A1-DCC2-B842-AD05-35FE76663E5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 r="47774" b="-17784"/>
          <a:stretch/>
        </p:blipFill>
        <p:spPr>
          <a:xfrm>
            <a:off x="7552409" y="6363843"/>
            <a:ext cx="1232776" cy="280025"/>
          </a:xfrm>
          <a:prstGeom prst="rect">
            <a:avLst/>
          </a:prstGeom>
        </p:spPr>
      </p:pic>
    </p:spTree>
    <p:extLst>
      <p:ext uri="{BB962C8B-B14F-4D97-AF65-F5344CB8AC3E}">
        <p14:creationId xmlns:p14="http://schemas.microsoft.com/office/powerpoint/2010/main" val="2415612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1400"/>
            </a:lvl1pPr>
            <a:lvl2pPr marL="257175" indent="-128588">
              <a:buClr>
                <a:schemeClr val="accent1"/>
              </a:buClr>
              <a:buFont typeface="Wingdings" panose="05000000000000000000" pitchFamily="2" charset="2"/>
              <a:buChar char="Ø"/>
              <a:defRPr lang="en-US" sz="1400" b="0" i="0" kern="1200" dirty="0" smtClean="0">
                <a:solidFill>
                  <a:schemeClr val="tx1"/>
                </a:solidFill>
                <a:latin typeface="+mn-lt"/>
                <a:ea typeface="+mn-ea"/>
                <a:cs typeface="Calibri Regular" charset="0"/>
              </a:defRPr>
            </a:lvl2pPr>
            <a:lvl3pPr marL="385763" indent="-128588">
              <a:buClr>
                <a:schemeClr val="accent1"/>
              </a:buClr>
              <a:buFont typeface="Courier New" panose="02070309020205020404" pitchFamily="49" charset="0"/>
              <a:buChar char="o"/>
              <a:defRPr sz="1400"/>
            </a:lvl3pPr>
            <a:lvl4pPr marL="514350">
              <a:buClr>
                <a:schemeClr val="accent1"/>
              </a:buClr>
              <a:buFont typeface="Arial" pitchFamily="34" charset="0"/>
              <a:buChar char="–"/>
              <a:defRPr sz="1400"/>
            </a:lvl4pPr>
            <a:lvl5pPr marL="642938">
              <a:buClr>
                <a:schemeClr val="accent1"/>
              </a:buClr>
              <a:buFont typeface="Arial"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1200"/>
            </a:lvl1pPr>
            <a:lvl2pPr marL="257175" indent="-128588">
              <a:buClr>
                <a:schemeClr val="accent1"/>
              </a:buClr>
              <a:buFont typeface="Wingdings" panose="05000000000000000000" pitchFamily="2" charset="2"/>
              <a:buChar char="Ø"/>
              <a:defRPr lang="en-US" sz="1200" b="0" i="0" kern="1200" dirty="0" smtClean="0">
                <a:solidFill>
                  <a:schemeClr val="tx1"/>
                </a:solidFill>
                <a:latin typeface="+mn-lt"/>
                <a:ea typeface="+mn-ea"/>
                <a:cs typeface="Calibri Regular" charset="0"/>
              </a:defRPr>
            </a:lvl2pPr>
            <a:lvl3pPr marL="385763" indent="-128588">
              <a:buClr>
                <a:schemeClr val="accent1"/>
              </a:buClr>
              <a:buFont typeface="Courier New" panose="02070309020205020404" pitchFamily="49" charset="0"/>
              <a:buChar char="o"/>
              <a:defRPr sz="1200"/>
            </a:lvl3pPr>
            <a:lvl4pPr marL="514350">
              <a:buClr>
                <a:schemeClr val="accent1"/>
              </a:buClr>
              <a:buFont typeface="Arial" pitchFamily="34" charset="0"/>
              <a:buChar char="–"/>
              <a:defRPr sz="1200"/>
            </a:lvl4pPr>
            <a:lvl5pPr marL="642938">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Transfer Pricing</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1"/>
            </a:lvl1pPr>
          </a:lstStyle>
          <a:p>
            <a:pPr lvl="0"/>
            <a:r>
              <a:rPr lang="en-US" dirty="0"/>
              <a:t>Click to edit Master title style</a:t>
            </a:r>
          </a:p>
        </p:txBody>
      </p:sp>
    </p:spTree>
    <p:extLst>
      <p:ext uri="{BB962C8B-B14F-4D97-AF65-F5344CB8AC3E}">
        <p14:creationId xmlns:p14="http://schemas.microsoft.com/office/powerpoint/2010/main" val="3222305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263000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438225669"/>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Transfer Pricing</a:t>
            </a:r>
          </a:p>
        </p:txBody>
      </p:sp>
      <p:sp>
        <p:nvSpPr>
          <p:cNvPr id="9" name="Footer Placeholder 3"/>
          <p:cNvSpPr txBox="1">
            <a:spLocks/>
          </p:cNvSpPr>
          <p:nvPr userDrawn="1"/>
        </p:nvSpPr>
        <p:spPr>
          <a:xfrm>
            <a:off x="72409" y="6423031"/>
            <a:ext cx="2362200" cy="365125"/>
          </a:xfrm>
          <a:prstGeom prst="rect">
            <a:avLst/>
          </a:prstGeom>
        </p:spPr>
        <p:txBody>
          <a:bodyPr vert="horz" wrap="square" lIns="51435" tIns="25718" rIns="51435" bIns="25718"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0" i="0" dirty="0" err="1">
                <a:latin typeface="+mn-lt"/>
                <a:cs typeface="Calibri Regular" charset="0"/>
              </a:rPr>
              <a:t>IT_TransferPricing</a:t>
            </a:r>
            <a:r>
              <a:rPr lang="en-US" sz="600" b="0" i="0" baseline="0" dirty="0">
                <a:latin typeface="+mn-lt"/>
                <a:cs typeface="Calibri Regular" charset="0"/>
              </a:rPr>
              <a:t> _22</a:t>
            </a:r>
            <a:endParaRPr lang="en-US" sz="600" b="0" i="0" dirty="0">
              <a:latin typeface="+mn-lt"/>
              <a:cs typeface="Calibri Regular" charset="0"/>
            </a:endParaRPr>
          </a:p>
        </p:txBody>
      </p:sp>
    </p:spTree>
    <p:extLst>
      <p:ext uri="{BB962C8B-B14F-4D97-AF65-F5344CB8AC3E}">
        <p14:creationId xmlns:p14="http://schemas.microsoft.com/office/powerpoint/2010/main" val="429104588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 id="2147483713" r:id="rId30"/>
    <p:sldLayoutId id="2147483714" r:id="rId31"/>
    <p:sldLayoutId id="2147483715" r:id="rId32"/>
    <p:sldLayoutId id="2147483716" r:id="rId33"/>
    <p:sldLayoutId id="2147483717" r:id="rId34"/>
    <p:sldLayoutId id="2147483718" r:id="rId35"/>
    <p:sldLayoutId id="2147483719" r:id="rId36"/>
    <p:sldLayoutId id="2147483720" r:id="rId37"/>
    <p:sldLayoutId id="2147483721" r:id="rId38"/>
    <p:sldLayoutId id="2147483722" r:id="rId39"/>
    <p:sldLayoutId id="2147483723" r:id="rId40"/>
    <p:sldLayoutId id="2147483724" r:id="rId41"/>
    <p:sldLayoutId id="2147483725" r:id="rId42"/>
    <p:sldLayoutId id="2147483726" r:id="rId43"/>
    <p:sldLayoutId id="2147483727" r:id="rId44"/>
    <p:sldLayoutId id="2147483728" r:id="rId45"/>
    <p:sldLayoutId id="2147483729" r:id="rId46"/>
    <p:sldLayoutId id="2147483730" r:id="rId47"/>
    <p:sldLayoutId id="2147483731" r:id="rId48"/>
    <p:sldLayoutId id="2147483732" r:id="rId49"/>
    <p:sldLayoutId id="2147483733" r:id="rId50"/>
    <p:sldLayoutId id="2147483734" r:id="rId51"/>
    <p:sldLayoutId id="2147483735" r:id="rId52"/>
    <p:sldLayoutId id="2147483736" r:id="rId53"/>
    <p:sldLayoutId id="2147483737" r:id="rId54"/>
    <p:sldLayoutId id="2147483738" r:id="rId55"/>
    <p:sldLayoutId id="2147483739" r:id="rId56"/>
    <p:sldLayoutId id="2147483740" r:id="rId57"/>
    <p:sldLayoutId id="2147483741" r:id="rId58"/>
    <p:sldLayoutId id="2147483742" r:id="rId59"/>
    <p:sldLayoutId id="2147483743" r:id="rId60"/>
    <p:sldLayoutId id="2147483744" r:id="rId61"/>
    <p:sldLayoutId id="2147483745" r:id="rId62"/>
    <p:sldLayoutId id="2147483746" r:id="rId63"/>
    <p:sldLayoutId id="2147483747" r:id="rId64"/>
  </p:sldLayoutIdLst>
  <p:hf hdr="0" dt="0"/>
  <p:txStyles>
    <p:titleStyle>
      <a:lvl1pPr algn="ctr" rtl="0" eaLnBrk="1" fontAlgn="base" hangingPunct="1">
        <a:spcBef>
          <a:spcPct val="0"/>
        </a:spcBef>
        <a:spcAft>
          <a:spcPct val="0"/>
        </a:spcAft>
        <a:defRPr sz="2475" kern="1200">
          <a:solidFill>
            <a:schemeClr val="tx1"/>
          </a:solidFill>
          <a:latin typeface="+mj-lt"/>
          <a:ea typeface="+mj-ea"/>
          <a:cs typeface="+mj-cs"/>
        </a:defRPr>
      </a:lvl1pPr>
      <a:lvl2pPr algn="ctr" rtl="0" eaLnBrk="1" fontAlgn="base" hangingPunct="1">
        <a:spcBef>
          <a:spcPct val="0"/>
        </a:spcBef>
        <a:spcAft>
          <a:spcPct val="0"/>
        </a:spcAft>
        <a:defRPr sz="2475">
          <a:solidFill>
            <a:schemeClr val="tx1"/>
          </a:solidFill>
          <a:latin typeface="Arial" charset="0"/>
        </a:defRPr>
      </a:lvl2pPr>
      <a:lvl3pPr algn="ctr" rtl="0" eaLnBrk="1" fontAlgn="base" hangingPunct="1">
        <a:spcBef>
          <a:spcPct val="0"/>
        </a:spcBef>
        <a:spcAft>
          <a:spcPct val="0"/>
        </a:spcAft>
        <a:defRPr sz="2475">
          <a:solidFill>
            <a:schemeClr val="tx1"/>
          </a:solidFill>
          <a:latin typeface="Arial" charset="0"/>
        </a:defRPr>
      </a:lvl3pPr>
      <a:lvl4pPr algn="ctr" rtl="0" eaLnBrk="1" fontAlgn="base" hangingPunct="1">
        <a:spcBef>
          <a:spcPct val="0"/>
        </a:spcBef>
        <a:spcAft>
          <a:spcPct val="0"/>
        </a:spcAft>
        <a:defRPr sz="2475">
          <a:solidFill>
            <a:schemeClr val="tx1"/>
          </a:solidFill>
          <a:latin typeface="Arial" charset="0"/>
        </a:defRPr>
      </a:lvl4pPr>
      <a:lvl5pPr algn="ctr" rtl="0" eaLnBrk="1" fontAlgn="base" hangingPunct="1">
        <a:spcBef>
          <a:spcPct val="0"/>
        </a:spcBef>
        <a:spcAft>
          <a:spcPct val="0"/>
        </a:spcAft>
        <a:defRPr sz="2475">
          <a:solidFill>
            <a:schemeClr val="tx1"/>
          </a:solidFill>
          <a:latin typeface="Arial" charset="0"/>
        </a:defRPr>
      </a:lvl5pPr>
      <a:lvl6pPr marL="257175" algn="ctr" rtl="0" eaLnBrk="1" fontAlgn="base" hangingPunct="1">
        <a:spcBef>
          <a:spcPct val="0"/>
        </a:spcBef>
        <a:spcAft>
          <a:spcPct val="0"/>
        </a:spcAft>
        <a:defRPr sz="2475">
          <a:solidFill>
            <a:schemeClr val="tx1"/>
          </a:solidFill>
          <a:latin typeface="Arial" charset="0"/>
        </a:defRPr>
      </a:lvl6pPr>
      <a:lvl7pPr marL="514350" algn="ctr" rtl="0" eaLnBrk="1" fontAlgn="base" hangingPunct="1">
        <a:spcBef>
          <a:spcPct val="0"/>
        </a:spcBef>
        <a:spcAft>
          <a:spcPct val="0"/>
        </a:spcAft>
        <a:defRPr sz="2475">
          <a:solidFill>
            <a:schemeClr val="tx1"/>
          </a:solidFill>
          <a:latin typeface="Arial" charset="0"/>
        </a:defRPr>
      </a:lvl7pPr>
      <a:lvl8pPr marL="771525" algn="ctr" rtl="0" eaLnBrk="1" fontAlgn="base" hangingPunct="1">
        <a:spcBef>
          <a:spcPct val="0"/>
        </a:spcBef>
        <a:spcAft>
          <a:spcPct val="0"/>
        </a:spcAft>
        <a:defRPr sz="2475">
          <a:solidFill>
            <a:schemeClr val="tx1"/>
          </a:solidFill>
          <a:latin typeface="Arial" charset="0"/>
        </a:defRPr>
      </a:lvl8pPr>
      <a:lvl9pPr marL="1028700" algn="ctr" rtl="0" eaLnBrk="1" fontAlgn="base" hangingPunct="1">
        <a:spcBef>
          <a:spcPct val="0"/>
        </a:spcBef>
        <a:spcAft>
          <a:spcPct val="0"/>
        </a:spcAft>
        <a:defRPr sz="2475">
          <a:solidFill>
            <a:schemeClr val="tx1"/>
          </a:solidFill>
          <a:latin typeface="Arial" charset="0"/>
        </a:defRPr>
      </a:lvl9pPr>
    </p:titleStyle>
    <p:bodyStyle>
      <a:lvl1pPr marL="192881" indent="-192881"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chemeClr val="tx1"/>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chemeClr val="tx1"/>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home.treasury.gov/system/files/131/General-Explanations-FY2023.pdf"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home.treasury.gov/system/files/131/General-Explanations-FY2023.pdf"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home.treasury.gov/system/files/131/General-Explanations-FY2023.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3" name="Rectangle 3"/>
          <p:cNvSpPr>
            <a:spLocks noGrp="1" noChangeArrowheads="1"/>
          </p:cNvSpPr>
          <p:nvPr>
            <p:ph idx="1"/>
          </p:nvPr>
        </p:nvSpPr>
        <p:spPr/>
        <p:txBody>
          <a:bodyPr/>
          <a:lstStyle/>
          <a:p>
            <a:pPr marL="0" indent="0" eaLnBrk="1" hangingPunct="1">
              <a:buFontTx/>
              <a:buNone/>
              <a:defRPr/>
            </a:pPr>
            <a:r>
              <a:rPr lang="en-US" sz="2000" b="1" u="sng" dirty="0">
                <a:cs typeface="+mn-cs"/>
              </a:rPr>
              <a:t>Transfer Pricing</a:t>
            </a:r>
            <a:r>
              <a:rPr lang="en-US" sz="2000" dirty="0">
                <a:cs typeface="+mn-cs"/>
              </a:rPr>
              <a:t>:  Refers to prices related parties charge each other for goods, services, and capital</a:t>
            </a:r>
            <a:r>
              <a:rPr lang="en-US" dirty="0">
                <a:cs typeface="+mn-cs"/>
              </a:rPr>
              <a:t>.  </a:t>
            </a:r>
            <a:r>
              <a:rPr lang="en-US" sz="2000" dirty="0">
                <a:cs typeface="+mn-cs"/>
              </a:rPr>
              <a:t>Left unchecked, abusive transfer pricing could substantially threaten corporate tax revenues.</a:t>
            </a:r>
          </a:p>
          <a:p>
            <a:pPr marL="0" indent="0" eaLnBrk="1" hangingPunct="1">
              <a:defRPr/>
            </a:pPr>
            <a:endParaRPr lang="en-US" sz="2000" dirty="0">
              <a:cs typeface="+mn-cs"/>
            </a:endParaRPr>
          </a:p>
        </p:txBody>
      </p:sp>
      <p:sp>
        <p:nvSpPr>
          <p:cNvPr id="440322" name="Rectangle 2"/>
          <p:cNvSpPr>
            <a:spLocks noGrp="1" noChangeArrowheads="1"/>
          </p:cNvSpPr>
          <p:nvPr>
            <p:ph type="title"/>
          </p:nvPr>
        </p:nvSpPr>
        <p:spPr/>
        <p:txBody>
          <a:bodyPr/>
          <a:lstStyle/>
          <a:p>
            <a:pPr eaLnBrk="1" hangingPunct="1">
              <a:defRPr/>
            </a:pPr>
            <a:r>
              <a:rPr lang="en-US" b="1" dirty="0">
                <a:cs typeface="+mj-cs"/>
              </a:rPr>
              <a:t>Transfer Pricing</a:t>
            </a:r>
          </a:p>
        </p:txBody>
      </p:sp>
      <p:sp>
        <p:nvSpPr>
          <p:cNvPr id="440324" name="AutoShape 4"/>
          <p:cNvSpPr>
            <a:spLocks noChangeArrowheads="1"/>
          </p:cNvSpPr>
          <p:nvPr/>
        </p:nvSpPr>
        <p:spPr bwMode="auto">
          <a:xfrm>
            <a:off x="314379" y="2613816"/>
            <a:ext cx="838200" cy="381000"/>
          </a:xfrm>
          <a:prstGeom prst="flowChartProcess">
            <a:avLst/>
          </a:prstGeom>
          <a:solidFill>
            <a:schemeClr val="accent1">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spcBef>
                <a:spcPct val="20000"/>
              </a:spcBef>
              <a:defRPr/>
            </a:pPr>
            <a:r>
              <a:rPr lang="en-US" sz="1800" b="1" dirty="0">
                <a:cs typeface="+mn-cs"/>
              </a:rPr>
              <a:t>Toy JP</a:t>
            </a:r>
            <a:endParaRPr lang="en-US" sz="3200" b="1" dirty="0">
              <a:cs typeface="+mn-cs"/>
            </a:endParaRPr>
          </a:p>
        </p:txBody>
      </p:sp>
      <p:sp>
        <p:nvSpPr>
          <p:cNvPr id="440325" name="AutoShape 5"/>
          <p:cNvSpPr>
            <a:spLocks noChangeArrowheads="1"/>
          </p:cNvSpPr>
          <p:nvPr/>
        </p:nvSpPr>
        <p:spPr bwMode="auto">
          <a:xfrm>
            <a:off x="314379" y="3361789"/>
            <a:ext cx="838200" cy="457200"/>
          </a:xfrm>
          <a:prstGeom prst="flowChartProcess">
            <a:avLst/>
          </a:prstGeom>
          <a:solidFill>
            <a:schemeClr val="accent1">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spcBef>
                <a:spcPct val="20000"/>
              </a:spcBef>
              <a:defRPr/>
            </a:pPr>
            <a:r>
              <a:rPr lang="en-US" sz="1800" b="1" dirty="0">
                <a:cs typeface="+mn-cs"/>
              </a:rPr>
              <a:t>Toy</a:t>
            </a:r>
            <a:r>
              <a:rPr lang="en-US" sz="2800" b="1" dirty="0">
                <a:cs typeface="+mn-cs"/>
              </a:rPr>
              <a:t> </a:t>
            </a:r>
            <a:r>
              <a:rPr lang="en-US" sz="1800" b="1" dirty="0">
                <a:cs typeface="+mn-cs"/>
              </a:rPr>
              <a:t>US</a:t>
            </a:r>
            <a:endParaRPr lang="en-US" sz="3200" b="1" dirty="0">
              <a:cs typeface="+mn-cs"/>
            </a:endParaRPr>
          </a:p>
        </p:txBody>
      </p:sp>
      <p:cxnSp>
        <p:nvCxnSpPr>
          <p:cNvPr id="440326" name="AutoShape 6"/>
          <p:cNvCxnSpPr>
            <a:cxnSpLocks noChangeShapeType="1"/>
          </p:cNvCxnSpPr>
          <p:nvPr/>
        </p:nvCxnSpPr>
        <p:spPr bwMode="auto">
          <a:xfrm>
            <a:off x="1185419" y="2804316"/>
            <a:ext cx="12700" cy="800100"/>
          </a:xfrm>
          <a:prstGeom prst="curvedConnector3">
            <a:avLst>
              <a:gd name="adj1" fmla="val 1800000"/>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40327" name="Rectangle 7"/>
          <p:cNvSpPr>
            <a:spLocks noChangeArrowheads="1"/>
          </p:cNvSpPr>
          <p:nvPr/>
        </p:nvSpPr>
        <p:spPr bwMode="auto">
          <a:xfrm>
            <a:off x="3733800" y="1833894"/>
            <a:ext cx="12287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spcBef>
                <a:spcPct val="20000"/>
              </a:spcBef>
              <a:defRPr/>
            </a:pPr>
            <a:r>
              <a:rPr lang="en-US" sz="2000" b="1" u="sng" dirty="0">
                <a:cs typeface="+mn-cs"/>
              </a:rPr>
              <a:t>Example</a:t>
            </a:r>
            <a:endParaRPr lang="en-US" sz="1800" b="1" u="sng" dirty="0">
              <a:cs typeface="+mn-cs"/>
            </a:endParaRPr>
          </a:p>
        </p:txBody>
      </p:sp>
      <p:sp>
        <p:nvSpPr>
          <p:cNvPr id="440328" name="Text Box 8"/>
          <p:cNvSpPr txBox="1">
            <a:spLocks noChangeArrowheads="1"/>
          </p:cNvSpPr>
          <p:nvPr/>
        </p:nvSpPr>
        <p:spPr bwMode="auto">
          <a:xfrm>
            <a:off x="1509631" y="2382539"/>
            <a:ext cx="7315200" cy="2554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eaLnBrk="0" hangingPunct="0">
              <a:spcBef>
                <a:spcPct val="20000"/>
              </a:spcBef>
              <a:defRPr/>
            </a:pPr>
            <a:r>
              <a:rPr lang="en-US" sz="2000" dirty="0">
                <a:cs typeface="+mn-cs"/>
              </a:rPr>
              <a:t>Toyota Japan sells cars it produces in Japan for 10K to its US distributor for 14k, which in turn sells them in the US market for 15k, leaving 1k of US profit and 4k of Japanese profit.  Assume now that an unrelated distributor would require a profit margin of 20% of the sales price.  The price thus paid by Toyota US is 2k too high resulting in an understatement of its US income and an overstatement of its Japanese income.  The total profit of 5, however, remains within the Toyota consolidated group. </a:t>
            </a:r>
          </a:p>
        </p:txBody>
      </p:sp>
      <p:sp>
        <p:nvSpPr>
          <p:cNvPr id="440329" name="Line 9"/>
          <p:cNvSpPr>
            <a:spLocks noChangeShapeType="1"/>
          </p:cNvSpPr>
          <p:nvPr/>
        </p:nvSpPr>
        <p:spPr bwMode="auto">
          <a:xfrm>
            <a:off x="847779" y="3909216"/>
            <a:ext cx="0" cy="457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cs typeface="+mn-cs"/>
            </a:endParaRPr>
          </a:p>
        </p:txBody>
      </p:sp>
      <p:pic>
        <p:nvPicPr>
          <p:cNvPr id="410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6779" y="4290216"/>
            <a:ext cx="6096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pPr>
              <a:defRPr/>
            </a:pPr>
            <a:r>
              <a:rPr lang="en-US"/>
              <a:t>Transfer Pricing</a:t>
            </a:r>
            <a:endParaRPr lang="en-US" dirty="0"/>
          </a:p>
        </p:txBody>
      </p:sp>
      <p:sp>
        <p:nvSpPr>
          <p:cNvPr id="2" name="Slide Number Placeholder 1">
            <a:extLst>
              <a:ext uri="{FF2B5EF4-FFF2-40B4-BE49-F238E27FC236}">
                <a16:creationId xmlns:a16="http://schemas.microsoft.com/office/drawing/2014/main" id="{ECA6F5E8-95DF-D292-573B-5E97D4DE21FA}"/>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2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3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03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03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4" grpId="0" animBg="1"/>
      <p:bldP spid="440325" grpId="0" animBg="1"/>
      <p:bldP spid="44032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Intellectual Property and Section 482</a:t>
            </a:r>
          </a:p>
        </p:txBody>
      </p:sp>
      <p:sp>
        <p:nvSpPr>
          <p:cNvPr id="8" name="Rectangle 7"/>
          <p:cNvSpPr/>
          <p:nvPr/>
        </p:nvSpPr>
        <p:spPr>
          <a:xfrm>
            <a:off x="3428999" y="2743200"/>
            <a:ext cx="1787525" cy="954643"/>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prstClr val="black"/>
                </a:solidFill>
              </a:rPr>
              <a:t>US Parent</a:t>
            </a:r>
          </a:p>
        </p:txBody>
      </p:sp>
      <p:cxnSp>
        <p:nvCxnSpPr>
          <p:cNvPr id="9" name="Straight Connector 8"/>
          <p:cNvCxnSpPr>
            <a:stCxn id="8" idx="2"/>
            <a:endCxn id="10" idx="0"/>
          </p:cNvCxnSpPr>
          <p:nvPr/>
        </p:nvCxnSpPr>
        <p:spPr>
          <a:xfrm>
            <a:off x="4322762" y="3697843"/>
            <a:ext cx="0" cy="320227"/>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428999" y="4018070"/>
            <a:ext cx="1787525" cy="1064524"/>
          </a:xfrm>
          <a:prstGeom prst="rect">
            <a:avLst/>
          </a:prstGeom>
          <a:gradFill>
            <a:gsLst>
              <a:gs pos="0">
                <a:schemeClr val="accent4">
                  <a:lumMod val="20000"/>
                  <a:lumOff val="80000"/>
                </a:schemeClr>
              </a:gs>
              <a:gs pos="100000">
                <a:schemeClr val="accent1">
                  <a:lumMod val="13000"/>
                  <a:lumOff val="87000"/>
                  <a:alpha val="19000"/>
                </a:schemeClr>
              </a:gs>
            </a:gsLst>
            <a:lin ang="16200000" scaled="0"/>
          </a:gra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prstClr val="black"/>
                </a:solidFill>
              </a:rPr>
              <a:t>Foreign Sub</a:t>
            </a:r>
          </a:p>
          <a:p>
            <a:pPr algn="ctr">
              <a:defRPr/>
            </a:pPr>
            <a:r>
              <a:rPr lang="en-US" sz="2000" b="1" dirty="0">
                <a:solidFill>
                  <a:prstClr val="black"/>
                </a:solidFill>
              </a:rPr>
              <a:t>(CFC)</a:t>
            </a:r>
          </a:p>
        </p:txBody>
      </p:sp>
      <p:sp>
        <p:nvSpPr>
          <p:cNvPr id="27" name="TextBox 26"/>
          <p:cNvSpPr txBox="1"/>
          <p:nvPr/>
        </p:nvSpPr>
        <p:spPr>
          <a:xfrm>
            <a:off x="232365" y="5119051"/>
            <a:ext cx="8837612" cy="1323439"/>
          </a:xfrm>
          <a:prstGeom prst="rect">
            <a:avLst/>
          </a:prstGeom>
          <a:noFill/>
        </p:spPr>
        <p:txBody>
          <a:bodyPr wrap="square" rtlCol="0">
            <a:spAutoFit/>
          </a:bodyPr>
          <a:lstStyle/>
          <a:p>
            <a:r>
              <a:rPr lang="en-US" sz="2000" dirty="0">
                <a:solidFill>
                  <a:prstClr val="black"/>
                </a:solidFill>
                <a:latin typeface="Calibri" charset="0"/>
              </a:rPr>
              <a:t>Royalties from </a:t>
            </a:r>
            <a:r>
              <a:rPr lang="en-US" sz="2000" b="1" u="sng" dirty="0">
                <a:solidFill>
                  <a:prstClr val="black"/>
                </a:solidFill>
                <a:latin typeface="Calibri" charset="0"/>
              </a:rPr>
              <a:t>unrelated persons </a:t>
            </a:r>
            <a:r>
              <a:rPr lang="en-US" sz="2000" dirty="0">
                <a:solidFill>
                  <a:prstClr val="black"/>
                </a:solidFill>
                <a:latin typeface="Calibri" charset="0"/>
              </a:rPr>
              <a:t>are </a:t>
            </a:r>
            <a:r>
              <a:rPr lang="en-US" sz="2000" b="1" dirty="0">
                <a:solidFill>
                  <a:prstClr val="black"/>
                </a:solidFill>
                <a:latin typeface="Calibri" charset="0"/>
              </a:rPr>
              <a:t>active business income </a:t>
            </a:r>
            <a:r>
              <a:rPr lang="en-US" sz="2000" dirty="0">
                <a:solidFill>
                  <a:prstClr val="black"/>
                </a:solidFill>
                <a:latin typeface="Calibri" charset="0"/>
              </a:rPr>
              <a:t>if:</a:t>
            </a:r>
          </a:p>
          <a:p>
            <a:pPr marL="285750" indent="-285750">
              <a:buFont typeface="Arial" charset="0"/>
              <a:buChar char="•"/>
            </a:pPr>
            <a:r>
              <a:rPr lang="en-US" sz="2000" dirty="0">
                <a:solidFill>
                  <a:prstClr val="black"/>
                </a:solidFill>
                <a:latin typeface="Calibri" charset="0"/>
              </a:rPr>
              <a:t>CFC develops or adds substantial value to the IP</a:t>
            </a:r>
          </a:p>
          <a:p>
            <a:pPr marL="285750" indent="-285750">
              <a:buFont typeface="Arial" charset="0"/>
              <a:buChar char="•"/>
            </a:pPr>
            <a:r>
              <a:rPr lang="en-US" sz="2000" dirty="0">
                <a:solidFill>
                  <a:prstClr val="black"/>
                </a:solidFill>
                <a:latin typeface="Calibri" charset="0"/>
              </a:rPr>
              <a:t>CFC makes license as part of its marketing functions and is substantial in relation to royalties</a:t>
            </a:r>
          </a:p>
        </p:txBody>
      </p:sp>
      <p:sp>
        <p:nvSpPr>
          <p:cNvPr id="29" name="TextBox 28"/>
          <p:cNvSpPr txBox="1"/>
          <p:nvPr/>
        </p:nvSpPr>
        <p:spPr>
          <a:xfrm>
            <a:off x="5845288" y="3564217"/>
            <a:ext cx="2576514" cy="369332"/>
          </a:xfrm>
          <a:prstGeom prst="rect">
            <a:avLst/>
          </a:prstGeom>
          <a:noFill/>
        </p:spPr>
        <p:txBody>
          <a:bodyPr wrap="square" rtlCol="0">
            <a:spAutoFit/>
          </a:bodyPr>
          <a:lstStyle/>
          <a:p>
            <a:r>
              <a:rPr lang="en-US" b="1" dirty="0">
                <a:solidFill>
                  <a:prstClr val="black"/>
                </a:solidFill>
                <a:latin typeface="Calibri" charset="0"/>
              </a:rPr>
              <a:t>Royalties: </a:t>
            </a:r>
            <a:r>
              <a:rPr lang="en-US" b="1" dirty="0" err="1">
                <a:solidFill>
                  <a:prstClr val="black"/>
                </a:solidFill>
                <a:latin typeface="Calibri" charset="0"/>
              </a:rPr>
              <a:t>CWI</a:t>
            </a:r>
            <a:r>
              <a:rPr lang="en-US" b="1" dirty="0">
                <a:solidFill>
                  <a:prstClr val="black"/>
                </a:solidFill>
                <a:latin typeface="Calibri" charset="0"/>
              </a:rPr>
              <a:t> Standard</a:t>
            </a:r>
            <a:endParaRPr lang="en-US" dirty="0">
              <a:solidFill>
                <a:prstClr val="black"/>
              </a:solidFill>
              <a:latin typeface="Calibri" charset="0"/>
            </a:endParaRPr>
          </a:p>
        </p:txBody>
      </p:sp>
      <p:sp>
        <p:nvSpPr>
          <p:cNvPr id="32" name="Curved Left Arrow 31"/>
          <p:cNvSpPr/>
          <p:nvPr/>
        </p:nvSpPr>
        <p:spPr>
          <a:xfrm flipV="1">
            <a:off x="5363134" y="3136018"/>
            <a:ext cx="308002" cy="1328505"/>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3" name="TextBox 2"/>
          <p:cNvSpPr txBox="1"/>
          <p:nvPr/>
        </p:nvSpPr>
        <p:spPr>
          <a:xfrm>
            <a:off x="1541738" y="3488624"/>
            <a:ext cx="1117614" cy="369332"/>
          </a:xfrm>
          <a:prstGeom prst="rect">
            <a:avLst/>
          </a:prstGeom>
          <a:noFill/>
        </p:spPr>
        <p:txBody>
          <a:bodyPr wrap="none" rtlCol="0">
            <a:spAutoFit/>
          </a:bodyPr>
          <a:lstStyle/>
          <a:p>
            <a:r>
              <a:rPr lang="en-US" b="1" dirty="0">
                <a:latin typeface="Calibri" charset="0"/>
              </a:rPr>
              <a:t>IP License</a:t>
            </a:r>
          </a:p>
        </p:txBody>
      </p:sp>
      <p:sp>
        <p:nvSpPr>
          <p:cNvPr id="4" name="Rectangle 3"/>
          <p:cNvSpPr/>
          <p:nvPr/>
        </p:nvSpPr>
        <p:spPr>
          <a:xfrm>
            <a:off x="373705" y="598919"/>
            <a:ext cx="8694095" cy="1311128"/>
          </a:xfrm>
          <a:prstGeom prst="rect">
            <a:avLst/>
          </a:prstGeom>
          <a:ln w="3175">
            <a:solidFill>
              <a:schemeClr val="accent1"/>
            </a:solidFill>
          </a:ln>
        </p:spPr>
        <p:txBody>
          <a:bodyPr wrap="square">
            <a:spAutoFit/>
          </a:bodyPr>
          <a:lstStyle/>
          <a:p>
            <a:pPr marL="0" indent="0" eaLnBrk="1" hangingPunct="1">
              <a:lnSpc>
                <a:spcPct val="90000"/>
              </a:lnSpc>
              <a:buFontTx/>
              <a:buNone/>
              <a:defRPr/>
            </a:pPr>
            <a:r>
              <a:rPr lang="is-IS" sz="2200" dirty="0">
                <a:latin typeface="Calibri" charset="0"/>
                <a:ea typeface="Calibri" charset="0"/>
                <a:cs typeface="Calibri" charset="0"/>
              </a:rPr>
              <a:t>…</a:t>
            </a:r>
            <a:r>
              <a:rPr lang="en-US" sz="2200" dirty="0">
                <a:latin typeface="Calibri" charset="0"/>
                <a:ea typeface="Calibri" charset="0"/>
                <a:cs typeface="Calibri" charset="0"/>
              </a:rPr>
              <a:t>In the case of any transfer (or license) of intangible property (within the meaning of section 367(d)(4)), the income with respect to such transfer or license shall be </a:t>
            </a:r>
            <a:r>
              <a:rPr lang="en-US" sz="2200" u="sng" dirty="0">
                <a:latin typeface="Calibri" charset="0"/>
                <a:ea typeface="Calibri" charset="0"/>
                <a:cs typeface="Calibri" charset="0"/>
              </a:rPr>
              <a:t>commensurate with the income</a:t>
            </a:r>
            <a:r>
              <a:rPr lang="en-US" sz="2200" dirty="0">
                <a:latin typeface="Calibri" charset="0"/>
                <a:ea typeface="Calibri" charset="0"/>
                <a:cs typeface="Calibri" charset="0"/>
              </a:rPr>
              <a:t> attributable to the intangible.</a:t>
            </a:r>
          </a:p>
        </p:txBody>
      </p:sp>
      <p:sp>
        <p:nvSpPr>
          <p:cNvPr id="30" name="Curved Left Arrow 29"/>
          <p:cNvSpPr/>
          <p:nvPr/>
        </p:nvSpPr>
        <p:spPr>
          <a:xfrm flipH="1">
            <a:off x="2994306" y="3136018"/>
            <a:ext cx="304608" cy="1240884"/>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7" name="Footer Placeholder 6"/>
          <p:cNvSpPr>
            <a:spLocks noGrp="1"/>
          </p:cNvSpPr>
          <p:nvPr>
            <p:ph type="ftr" sz="quarter" idx="11"/>
          </p:nvPr>
        </p:nvSpPr>
        <p:spPr/>
        <p:txBody>
          <a:bodyPr/>
          <a:lstStyle/>
          <a:p>
            <a:pPr>
              <a:defRPr/>
            </a:pPr>
            <a:r>
              <a:rPr lang="en-US"/>
              <a:t>Transfer Pricing</a:t>
            </a:r>
            <a:endParaRPr lang="en-US" dirty="0"/>
          </a:p>
        </p:txBody>
      </p:sp>
      <p:sp>
        <p:nvSpPr>
          <p:cNvPr id="5" name="Slide Number Placeholder 4">
            <a:extLst>
              <a:ext uri="{FF2B5EF4-FFF2-40B4-BE49-F238E27FC236}">
                <a16:creationId xmlns:a16="http://schemas.microsoft.com/office/drawing/2014/main" id="{248D03F6-2AE0-A57A-C8A7-777D354CCAE0}"/>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extLst>
      <p:ext uri="{BB962C8B-B14F-4D97-AF65-F5344CB8AC3E}">
        <p14:creationId xmlns:p14="http://schemas.microsoft.com/office/powerpoint/2010/main" val="127362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29" grpId="0"/>
      <p:bldP spid="32" grpId="0" animBg="1"/>
      <p:bldP spid="3" grpId="0"/>
      <p:bldP spid="4" grpId="0" animBg="1"/>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eaLnBrk="1" hangingPunct="1">
              <a:defRPr/>
            </a:pPr>
            <a:r>
              <a:rPr lang="en-US" sz="2800" dirty="0">
                <a:cs typeface="+mn-cs"/>
              </a:rPr>
              <a:t>Reasons for CSAs and transfer pricing concerns</a:t>
            </a:r>
          </a:p>
          <a:p>
            <a:pPr eaLnBrk="1" hangingPunct="1">
              <a:defRPr/>
            </a:pPr>
            <a:r>
              <a:rPr lang="en-US" sz="2800" b="1" dirty="0">
                <a:cs typeface="+mn-cs"/>
              </a:rPr>
              <a:t>CSA:</a:t>
            </a:r>
            <a:r>
              <a:rPr lang="en-US" sz="2800" dirty="0">
                <a:cs typeface="+mn-cs"/>
              </a:rPr>
              <a:t> arrangement by which controlled participants share the </a:t>
            </a:r>
            <a:r>
              <a:rPr lang="en-US" sz="2800" b="1" dirty="0">
                <a:cs typeface="+mn-cs"/>
              </a:rPr>
              <a:t>costs</a:t>
            </a:r>
            <a:r>
              <a:rPr lang="en-US" sz="2800" dirty="0">
                <a:cs typeface="+mn-cs"/>
              </a:rPr>
              <a:t> and risks of developing cost shared intangibles in proportion to their reasonably </a:t>
            </a:r>
            <a:r>
              <a:rPr lang="en-US" sz="2800" i="1" dirty="0">
                <a:cs typeface="+mn-cs"/>
              </a:rPr>
              <a:t>anticipated</a:t>
            </a:r>
            <a:r>
              <a:rPr lang="en-US" sz="2800" dirty="0">
                <a:cs typeface="+mn-cs"/>
              </a:rPr>
              <a:t> benefits (RAB) shares.</a:t>
            </a:r>
          </a:p>
          <a:p>
            <a:pPr lvl="1" eaLnBrk="1" hangingPunct="1">
              <a:defRPr/>
            </a:pPr>
            <a:r>
              <a:rPr lang="en-US" sz="2800" i="1" dirty="0">
                <a:cs typeface="+mn-cs"/>
              </a:rPr>
              <a:t>Xilinx v. CIR</a:t>
            </a:r>
            <a:r>
              <a:rPr lang="en-US" sz="2800" dirty="0">
                <a:cs typeface="+mn-cs"/>
              </a:rPr>
              <a:t>, 598 F.3d 1191 (9</a:t>
            </a:r>
            <a:r>
              <a:rPr lang="en-US" sz="2800" baseline="30000" dirty="0">
                <a:cs typeface="+mn-cs"/>
              </a:rPr>
              <a:t>th</a:t>
            </a:r>
            <a:r>
              <a:rPr lang="en-US" sz="2800" dirty="0">
                <a:cs typeface="+mn-cs"/>
              </a:rPr>
              <a:t> Cir. 2010) (stock option expenses not shared cost); </a:t>
            </a:r>
            <a:r>
              <a:rPr lang="en-US" sz="2800" i="1" dirty="0">
                <a:cs typeface="+mn-cs"/>
              </a:rPr>
              <a:t>Altera Corp v. CIR</a:t>
            </a:r>
            <a:r>
              <a:rPr lang="en-US" sz="2800" dirty="0">
                <a:cs typeface="+mn-cs"/>
              </a:rPr>
              <a:t>, 926 F.3d 1061 (2019) (SBC required to be shared in cost-sharing)</a:t>
            </a:r>
          </a:p>
          <a:p>
            <a:pPr eaLnBrk="1" hangingPunct="1">
              <a:defRPr/>
            </a:pPr>
            <a:r>
              <a:rPr lang="en-US" sz="2800" dirty="0">
                <a:cs typeface="+mn-cs"/>
              </a:rPr>
              <a:t>If there is a valid CSA, each participant is considered to be an owner of the IP and therefore </a:t>
            </a:r>
            <a:r>
              <a:rPr lang="en-US" sz="2800" b="1" dirty="0">
                <a:cs typeface="+mn-cs"/>
              </a:rPr>
              <a:t>no</a:t>
            </a:r>
            <a:r>
              <a:rPr lang="en-US" sz="2800" dirty="0">
                <a:cs typeface="+mn-cs"/>
              </a:rPr>
              <a:t> royalty is imputed.</a:t>
            </a:r>
          </a:p>
          <a:p>
            <a:pPr eaLnBrk="1" hangingPunct="1">
              <a:defRPr/>
            </a:pPr>
            <a:r>
              <a:rPr lang="en-US" sz="2800" dirty="0">
                <a:cs typeface="+mn-cs"/>
              </a:rPr>
              <a:t>Buy-in payments (platform contribution costs)</a:t>
            </a:r>
          </a:p>
          <a:p>
            <a:pPr lvl="1" eaLnBrk="1" hangingPunct="1">
              <a:defRPr/>
            </a:pPr>
            <a:r>
              <a:rPr lang="en-US" sz="2800" i="1" dirty="0" err="1">
                <a:cs typeface="+mn-cs"/>
              </a:rPr>
              <a:t>Veritas</a:t>
            </a:r>
            <a:r>
              <a:rPr lang="en-US" sz="2800" i="1" dirty="0">
                <a:cs typeface="+mn-cs"/>
              </a:rPr>
              <a:t> v. CIR</a:t>
            </a:r>
            <a:r>
              <a:rPr lang="en-US" sz="2800" dirty="0">
                <a:cs typeface="+mn-cs"/>
              </a:rPr>
              <a:t>, 133 T.C. 297 (2010)</a:t>
            </a:r>
          </a:p>
        </p:txBody>
      </p:sp>
      <p:sp>
        <p:nvSpPr>
          <p:cNvPr id="2" name="Title 1"/>
          <p:cNvSpPr>
            <a:spLocks noGrp="1"/>
          </p:cNvSpPr>
          <p:nvPr>
            <p:ph type="title"/>
          </p:nvPr>
        </p:nvSpPr>
        <p:spPr/>
        <p:txBody>
          <a:bodyPr/>
          <a:lstStyle/>
          <a:p>
            <a:pPr eaLnBrk="1" hangingPunct="1">
              <a:defRPr/>
            </a:pPr>
            <a:r>
              <a:rPr lang="en-US" b="1" dirty="0">
                <a:cs typeface="+mj-cs"/>
              </a:rPr>
              <a:t>Cost Sharing Arrangements (-7)</a:t>
            </a:r>
            <a:endParaRPr lang="en-US" dirty="0">
              <a:cs typeface="+mj-cs"/>
            </a:endParaRPr>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37F831E9-DD2D-C6E5-6C33-C10EB0369C41}"/>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IP, Section 482, and Cost Sharing</a:t>
            </a:r>
          </a:p>
        </p:txBody>
      </p:sp>
      <p:sp>
        <p:nvSpPr>
          <p:cNvPr id="8" name="Rectangle 7"/>
          <p:cNvSpPr/>
          <p:nvPr/>
        </p:nvSpPr>
        <p:spPr>
          <a:xfrm>
            <a:off x="3428999" y="2362200"/>
            <a:ext cx="1787525" cy="954643"/>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prstClr val="black"/>
                </a:solidFill>
              </a:rPr>
              <a:t>US Parent</a:t>
            </a:r>
          </a:p>
        </p:txBody>
      </p:sp>
      <p:cxnSp>
        <p:nvCxnSpPr>
          <p:cNvPr id="9" name="Straight Connector 8"/>
          <p:cNvCxnSpPr>
            <a:stCxn id="8" idx="2"/>
            <a:endCxn id="10" idx="0"/>
          </p:cNvCxnSpPr>
          <p:nvPr/>
        </p:nvCxnSpPr>
        <p:spPr>
          <a:xfrm>
            <a:off x="4322762" y="3316843"/>
            <a:ext cx="0" cy="320227"/>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428999" y="3637070"/>
            <a:ext cx="1787525" cy="1064524"/>
          </a:xfrm>
          <a:prstGeom prst="rect">
            <a:avLst/>
          </a:prstGeom>
          <a:gradFill>
            <a:gsLst>
              <a:gs pos="0">
                <a:schemeClr val="accent4">
                  <a:lumMod val="20000"/>
                  <a:lumOff val="80000"/>
                </a:schemeClr>
              </a:gs>
              <a:gs pos="100000">
                <a:schemeClr val="accent1">
                  <a:lumMod val="13000"/>
                  <a:lumOff val="87000"/>
                  <a:alpha val="19000"/>
                </a:schemeClr>
              </a:gs>
            </a:gsLst>
            <a:lin ang="16200000" scaled="0"/>
          </a:gra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prstClr val="black"/>
                </a:solidFill>
              </a:rPr>
              <a:t>Foreign Sub</a:t>
            </a:r>
          </a:p>
          <a:p>
            <a:pPr algn="ctr">
              <a:defRPr/>
            </a:pPr>
            <a:r>
              <a:rPr lang="en-US" sz="2000" b="1" dirty="0">
                <a:solidFill>
                  <a:prstClr val="black"/>
                </a:solidFill>
              </a:rPr>
              <a:t>(CFC)</a:t>
            </a:r>
          </a:p>
        </p:txBody>
      </p:sp>
      <p:sp>
        <p:nvSpPr>
          <p:cNvPr id="29" name="TextBox 28"/>
          <p:cNvSpPr txBox="1"/>
          <p:nvPr/>
        </p:nvSpPr>
        <p:spPr>
          <a:xfrm>
            <a:off x="5570352" y="3212224"/>
            <a:ext cx="2576514" cy="369332"/>
          </a:xfrm>
          <a:prstGeom prst="rect">
            <a:avLst/>
          </a:prstGeom>
          <a:noFill/>
        </p:spPr>
        <p:txBody>
          <a:bodyPr wrap="square" rtlCol="0">
            <a:spAutoFit/>
          </a:bodyPr>
          <a:lstStyle/>
          <a:p>
            <a:r>
              <a:rPr lang="en-US" b="1" dirty="0">
                <a:solidFill>
                  <a:prstClr val="black"/>
                </a:solidFill>
                <a:latin typeface="Calibri" charset="0"/>
              </a:rPr>
              <a:t>No imputed royalty</a:t>
            </a:r>
            <a:endParaRPr lang="en-US" dirty="0">
              <a:solidFill>
                <a:prstClr val="black"/>
              </a:solidFill>
              <a:latin typeface="Calibri" charset="0"/>
            </a:endParaRPr>
          </a:p>
        </p:txBody>
      </p:sp>
      <p:sp>
        <p:nvSpPr>
          <p:cNvPr id="3" name="TextBox 2"/>
          <p:cNvSpPr txBox="1"/>
          <p:nvPr/>
        </p:nvSpPr>
        <p:spPr>
          <a:xfrm>
            <a:off x="1836426" y="3209066"/>
            <a:ext cx="552202" cy="369332"/>
          </a:xfrm>
          <a:prstGeom prst="rect">
            <a:avLst/>
          </a:prstGeom>
          <a:noFill/>
        </p:spPr>
        <p:txBody>
          <a:bodyPr wrap="none" rtlCol="0">
            <a:spAutoFit/>
          </a:bodyPr>
          <a:lstStyle/>
          <a:p>
            <a:r>
              <a:rPr lang="en-US" b="1" dirty="0">
                <a:latin typeface="Calibri" charset="0"/>
              </a:rPr>
              <a:t>CSA</a:t>
            </a:r>
          </a:p>
        </p:txBody>
      </p:sp>
      <p:sp>
        <p:nvSpPr>
          <p:cNvPr id="4" name="Rectangle 3"/>
          <p:cNvSpPr/>
          <p:nvPr/>
        </p:nvSpPr>
        <p:spPr>
          <a:xfrm>
            <a:off x="384048" y="674831"/>
            <a:ext cx="8458200" cy="1015663"/>
          </a:xfrm>
          <a:prstGeom prst="rect">
            <a:avLst/>
          </a:prstGeom>
          <a:ln w="3175">
            <a:solidFill>
              <a:schemeClr val="accent1"/>
            </a:solidFill>
          </a:ln>
        </p:spPr>
        <p:txBody>
          <a:bodyPr wrap="square">
            <a:spAutoFit/>
          </a:bodyPr>
          <a:lstStyle/>
          <a:p>
            <a:pPr eaLnBrk="1" hangingPunct="1">
              <a:defRPr/>
            </a:pPr>
            <a:r>
              <a:rPr lang="en-US" sz="2000" b="1" dirty="0"/>
              <a:t>CSA:</a:t>
            </a:r>
            <a:r>
              <a:rPr lang="en-US" sz="2000" dirty="0"/>
              <a:t> arrangement by which controlled participants share the costs and risks of developing cost shared intangibles in proportion  to their reasonably </a:t>
            </a:r>
            <a:r>
              <a:rPr lang="en-US" sz="2000" i="1" dirty="0"/>
              <a:t>anticipated</a:t>
            </a:r>
            <a:r>
              <a:rPr lang="en-US" sz="2000" dirty="0"/>
              <a:t> benefits (</a:t>
            </a:r>
            <a:r>
              <a:rPr lang="en-US" sz="2000" dirty="0" err="1"/>
              <a:t>RAB</a:t>
            </a:r>
            <a:r>
              <a:rPr lang="en-US" sz="2000" dirty="0"/>
              <a:t>) shares.</a:t>
            </a:r>
          </a:p>
        </p:txBody>
      </p:sp>
      <p:sp>
        <p:nvSpPr>
          <p:cNvPr id="30" name="Curved Left Arrow 29"/>
          <p:cNvSpPr/>
          <p:nvPr/>
        </p:nvSpPr>
        <p:spPr>
          <a:xfrm flipH="1">
            <a:off x="2994306" y="2755018"/>
            <a:ext cx="304608" cy="1240884"/>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7" name="Rectangle 6"/>
          <p:cNvSpPr/>
          <p:nvPr/>
        </p:nvSpPr>
        <p:spPr>
          <a:xfrm>
            <a:off x="457199" y="5021821"/>
            <a:ext cx="8385049" cy="1323439"/>
          </a:xfrm>
          <a:prstGeom prst="rect">
            <a:avLst/>
          </a:prstGeom>
        </p:spPr>
        <p:txBody>
          <a:bodyPr wrap="square">
            <a:spAutoFit/>
          </a:bodyPr>
          <a:lstStyle/>
          <a:p>
            <a:pPr marL="285750" indent="-285750" algn="just" eaLnBrk="1" hangingPunct="1">
              <a:buFont typeface="Arial" charset="0"/>
              <a:buChar char="•"/>
              <a:defRPr/>
            </a:pPr>
            <a:r>
              <a:rPr lang="en-US" sz="2000" dirty="0"/>
              <a:t>If there is a valid CSA, each participant is considered to be an owner of the IP and therefore </a:t>
            </a:r>
            <a:r>
              <a:rPr lang="en-US" sz="2000" b="1" dirty="0"/>
              <a:t>no royalty is imputed.</a:t>
            </a:r>
          </a:p>
          <a:p>
            <a:pPr marL="285750" indent="-285750" algn="just" eaLnBrk="1" hangingPunct="1">
              <a:buFont typeface="Arial" charset="0"/>
              <a:buChar char="•"/>
              <a:defRPr/>
            </a:pPr>
            <a:r>
              <a:rPr lang="en-US" sz="2000" dirty="0"/>
              <a:t>CFC buy-in payments (platform contribution costs)</a:t>
            </a:r>
          </a:p>
          <a:p>
            <a:pPr marL="742950" lvl="1" indent="-285750" algn="just">
              <a:buFont typeface="Arial" charset="0"/>
              <a:buChar char="•"/>
              <a:defRPr/>
            </a:pPr>
            <a:r>
              <a:rPr lang="en-US" sz="2000" dirty="0"/>
              <a:t>Where does the $ come from?</a:t>
            </a:r>
          </a:p>
        </p:txBody>
      </p:sp>
      <p:sp>
        <p:nvSpPr>
          <p:cNvPr id="12" name="Footer Placeholder 11"/>
          <p:cNvSpPr>
            <a:spLocks noGrp="1"/>
          </p:cNvSpPr>
          <p:nvPr>
            <p:ph type="ftr" sz="quarter" idx="11"/>
          </p:nvPr>
        </p:nvSpPr>
        <p:spPr/>
        <p:txBody>
          <a:bodyPr/>
          <a:lstStyle/>
          <a:p>
            <a:pPr>
              <a:defRPr/>
            </a:pPr>
            <a:r>
              <a:rPr lang="en-US"/>
              <a:t>Transfer Pricing</a:t>
            </a:r>
            <a:endParaRPr lang="en-US" dirty="0"/>
          </a:p>
        </p:txBody>
      </p:sp>
      <p:sp>
        <p:nvSpPr>
          <p:cNvPr id="5" name="Slide Number Placeholder 4">
            <a:extLst>
              <a:ext uri="{FF2B5EF4-FFF2-40B4-BE49-F238E27FC236}">
                <a16:creationId xmlns:a16="http://schemas.microsoft.com/office/drawing/2014/main" id="{DE67621D-1BB8-EF7E-FF4C-58E4B41B691B}"/>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extLst>
      <p:ext uri="{BB962C8B-B14F-4D97-AF65-F5344CB8AC3E}">
        <p14:creationId xmlns:p14="http://schemas.microsoft.com/office/powerpoint/2010/main" val="33392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3" grpId="0"/>
      <p:bldP spid="4" grpId="0" animBg="1"/>
      <p:bldP spid="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p:txBody>
          <a:bodyPr/>
          <a:lstStyle/>
          <a:p>
            <a:r>
              <a:rPr lang="en-US" sz="1050" dirty="0"/>
              <a:t>Ownership Structure</a:t>
            </a:r>
          </a:p>
        </p:txBody>
      </p:sp>
      <p:sp>
        <p:nvSpPr>
          <p:cNvPr id="17" name="Text Placeholder 16"/>
          <p:cNvSpPr>
            <a:spLocks noGrp="1"/>
          </p:cNvSpPr>
          <p:nvPr>
            <p:ph type="body" idx="19"/>
          </p:nvPr>
        </p:nvSpPr>
        <p:spPr/>
        <p:txBody>
          <a:bodyPr/>
          <a:lstStyle/>
          <a:p>
            <a:r>
              <a:rPr lang="en-US" dirty="0"/>
              <a:t>Transaction</a:t>
            </a:r>
          </a:p>
        </p:txBody>
      </p:sp>
      <p:sp>
        <p:nvSpPr>
          <p:cNvPr id="18" name="Content Placeholder 17"/>
          <p:cNvSpPr>
            <a:spLocks noGrp="1"/>
          </p:cNvSpPr>
          <p:nvPr>
            <p:ph sz="quarter" idx="20"/>
          </p:nvPr>
        </p:nvSpPr>
        <p:spPr/>
        <p:txBody>
          <a:bodyPr/>
          <a:lstStyle/>
          <a:p>
            <a:pPr marL="0" indent="0">
              <a:buNone/>
            </a:pPr>
            <a:r>
              <a:rPr lang="en-US" dirty="0"/>
              <a:t> </a:t>
            </a:r>
          </a:p>
        </p:txBody>
      </p:sp>
      <p:sp>
        <p:nvSpPr>
          <p:cNvPr id="19" name="Content Placeholder 18"/>
          <p:cNvSpPr>
            <a:spLocks noGrp="1"/>
          </p:cNvSpPr>
          <p:nvPr>
            <p:ph sz="quarter" idx="21"/>
          </p:nvPr>
        </p:nvSpPr>
        <p:spPr/>
        <p:txBody>
          <a:bodyPr/>
          <a:lstStyle/>
          <a:p>
            <a:r>
              <a:rPr lang="en-US" sz="1600" dirty="0"/>
              <a:t>In </a:t>
            </a:r>
            <a:r>
              <a:rPr lang="en-US" sz="1400" dirty="0"/>
              <a:t>‘</a:t>
            </a:r>
            <a:r>
              <a:rPr lang="en-US" sz="1600" dirty="0"/>
              <a:t>05-’06, AMZ transferred to AEHT</a:t>
            </a:r>
          </a:p>
          <a:p>
            <a:pPr lvl="1"/>
            <a:r>
              <a:rPr lang="en-US" sz="1600" dirty="0"/>
              <a:t>Web SW</a:t>
            </a:r>
          </a:p>
          <a:p>
            <a:pPr lvl="1"/>
            <a:r>
              <a:rPr lang="en-US" sz="1600" dirty="0"/>
              <a:t>Marketing Intangibles</a:t>
            </a:r>
          </a:p>
          <a:p>
            <a:pPr lvl="1"/>
            <a:r>
              <a:rPr lang="en-US" sz="1600" dirty="0"/>
              <a:t>Euro. customer lists</a:t>
            </a:r>
          </a:p>
          <a:p>
            <a:r>
              <a:rPr lang="en-US" sz="1600" dirty="0"/>
              <a:t>Issues:  </a:t>
            </a:r>
          </a:p>
          <a:p>
            <a:pPr lvl="1"/>
            <a:r>
              <a:rPr lang="en-US" sz="1600" dirty="0"/>
              <a:t>AEHT’s buy-in payment</a:t>
            </a:r>
          </a:p>
          <a:p>
            <a:pPr lvl="2"/>
            <a:r>
              <a:rPr lang="en-US" sz="1600" b="1" dirty="0"/>
              <a:t>AMZ: 254mm</a:t>
            </a:r>
          </a:p>
          <a:p>
            <a:pPr lvl="2"/>
            <a:r>
              <a:rPr lang="en-US" sz="1600" b="1" dirty="0"/>
              <a:t>IRS: 3.458bi</a:t>
            </a:r>
          </a:p>
          <a:p>
            <a:pPr lvl="1"/>
            <a:r>
              <a:rPr lang="en-US" sz="1600" dirty="0"/>
              <a:t>Amount of intangible development cost (IDC)</a:t>
            </a:r>
          </a:p>
          <a:p>
            <a:pPr lvl="1"/>
            <a:r>
              <a:rPr lang="en-US" sz="1600" dirty="0"/>
              <a:t>Stock-based compensation</a:t>
            </a:r>
          </a:p>
          <a:p>
            <a:pPr lvl="1"/>
            <a:endParaRPr lang="en-US" sz="1400" dirty="0"/>
          </a:p>
          <a:p>
            <a:pPr lvl="1"/>
            <a:endParaRPr lang="en-US" sz="1400" dirty="0"/>
          </a:p>
        </p:txBody>
      </p:sp>
      <p:sp>
        <p:nvSpPr>
          <p:cNvPr id="12" name="Footer Placeholder 11"/>
          <p:cNvSpPr>
            <a:spLocks noGrp="1"/>
          </p:cNvSpPr>
          <p:nvPr>
            <p:ph type="ftr" sz="quarter" idx="23"/>
          </p:nvPr>
        </p:nvSpPr>
        <p:spPr/>
        <p:txBody>
          <a:bodyPr/>
          <a:lstStyle/>
          <a:p>
            <a:pPr>
              <a:defRPr/>
            </a:pPr>
            <a:r>
              <a:rPr lang="en-US"/>
              <a:t>Transfer Pricing</a:t>
            </a:r>
            <a:endParaRPr lang="en-US" dirty="0"/>
          </a:p>
        </p:txBody>
      </p:sp>
      <p:sp>
        <p:nvSpPr>
          <p:cNvPr id="2" name="Title 1"/>
          <p:cNvSpPr>
            <a:spLocks noGrp="1"/>
          </p:cNvSpPr>
          <p:nvPr>
            <p:ph type="title"/>
          </p:nvPr>
        </p:nvSpPr>
        <p:spPr/>
        <p:txBody>
          <a:bodyPr/>
          <a:lstStyle/>
          <a:p>
            <a:r>
              <a:rPr lang="en-US" sz="2000" b="1" dirty="0"/>
              <a:t>Amazon v. CIR (148 TC No. 8, (2017)); </a:t>
            </a:r>
            <a:r>
              <a:rPr lang="en-US" sz="2000" b="1" i="1" dirty="0"/>
              <a:t>aff’d</a:t>
            </a:r>
            <a:r>
              <a:rPr lang="en-US" sz="2000" b="1" dirty="0"/>
              <a:t> 934 F.3d 976 (2019)</a:t>
            </a:r>
          </a:p>
        </p:txBody>
      </p:sp>
      <p:sp>
        <p:nvSpPr>
          <p:cNvPr id="8" name="Rectangle 7"/>
          <p:cNvSpPr/>
          <p:nvPr/>
        </p:nvSpPr>
        <p:spPr>
          <a:xfrm>
            <a:off x="1600200" y="2362200"/>
            <a:ext cx="1787525" cy="954643"/>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prstClr val="black"/>
                </a:solidFill>
              </a:rPr>
              <a:t>AMZ (US)</a:t>
            </a:r>
          </a:p>
        </p:txBody>
      </p:sp>
      <p:cxnSp>
        <p:nvCxnSpPr>
          <p:cNvPr id="9" name="Straight Connector 8"/>
          <p:cNvCxnSpPr>
            <a:stCxn id="8" idx="2"/>
            <a:endCxn id="10" idx="0"/>
          </p:cNvCxnSpPr>
          <p:nvPr/>
        </p:nvCxnSpPr>
        <p:spPr>
          <a:xfrm>
            <a:off x="2493963" y="3316843"/>
            <a:ext cx="0" cy="320227"/>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600200" y="3637070"/>
            <a:ext cx="1787525" cy="1064524"/>
          </a:xfrm>
          <a:prstGeom prst="rect">
            <a:avLst/>
          </a:prstGeom>
          <a:gradFill>
            <a:gsLst>
              <a:gs pos="0">
                <a:schemeClr val="accent1">
                  <a:lumMod val="20000"/>
                  <a:lumOff val="80000"/>
                </a:schemeClr>
              </a:gs>
              <a:gs pos="100000">
                <a:schemeClr val="accent1">
                  <a:lumMod val="13000"/>
                  <a:lumOff val="87000"/>
                  <a:alpha val="19000"/>
                </a:schemeClr>
              </a:gs>
            </a:gsLst>
            <a:lin ang="16200000" scaled="0"/>
          </a:gra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prstClr val="black"/>
                </a:solidFill>
              </a:rPr>
              <a:t>AEHT (Lux) </a:t>
            </a:r>
          </a:p>
        </p:txBody>
      </p:sp>
      <p:sp>
        <p:nvSpPr>
          <p:cNvPr id="20" name="Curved Left Arrow 19"/>
          <p:cNvSpPr/>
          <p:nvPr/>
        </p:nvSpPr>
        <p:spPr>
          <a:xfrm flipH="1">
            <a:off x="1143922" y="2802510"/>
            <a:ext cx="304608" cy="1240884"/>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21" name="Curved Left Arrow 20"/>
          <p:cNvSpPr/>
          <p:nvPr/>
        </p:nvSpPr>
        <p:spPr>
          <a:xfrm flipV="1">
            <a:off x="3526603" y="2652590"/>
            <a:ext cx="308002" cy="1328505"/>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3" name="Oval 2">
            <a:extLst>
              <a:ext uri="{FF2B5EF4-FFF2-40B4-BE49-F238E27FC236}">
                <a16:creationId xmlns:a16="http://schemas.microsoft.com/office/drawing/2014/main" id="{2CECF60C-2445-DE6F-841D-A2F02C0148E4}"/>
              </a:ext>
            </a:extLst>
          </p:cNvPr>
          <p:cNvSpPr/>
          <p:nvPr/>
        </p:nvSpPr>
        <p:spPr>
          <a:xfrm>
            <a:off x="4876800" y="2652590"/>
            <a:ext cx="2057400" cy="11574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F4955A6E-43C0-73AB-9BF5-302D6067A4CA}"/>
              </a:ext>
            </a:extLst>
          </p:cNvPr>
          <p:cNvSpPr>
            <a:spLocks noGrp="1"/>
          </p:cNvSpPr>
          <p:nvPr>
            <p:ph type="sldNum" sz="quarter" idx="22"/>
          </p:nvPr>
        </p:nvSpPr>
        <p:spPr/>
        <p:txBody>
          <a:bodyPr/>
          <a:lstStyle/>
          <a:p>
            <a:fld id="{856F0A94-AD2E-974D-AF6B-04AF335E854A}" type="slidenum">
              <a:rPr lang="en-US" altLang="en-US" smtClean="0"/>
              <a:pPr/>
              <a:t>13</a:t>
            </a:fld>
            <a:endParaRPr lang="en-US" altLang="en-US"/>
          </a:p>
        </p:txBody>
      </p:sp>
    </p:spTree>
    <p:extLst>
      <p:ext uri="{BB962C8B-B14F-4D97-AF65-F5344CB8AC3E}">
        <p14:creationId xmlns:p14="http://schemas.microsoft.com/office/powerpoint/2010/main" val="418098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bg/>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bg/>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9">
                                            <p:txEl>
                                              <p:pRg st="7" end="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9">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animBg="1"/>
      <p:bldP spid="17" grpId="0" build="p" animBg="1"/>
      <p:bldP spid="18" grpId="0" build="p" animBg="1"/>
      <p:bldP spid="19" grpId="0" build="p" animBg="1"/>
      <p:bldP spid="8"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0841A81-5565-C446-4390-DA2F812BEBBD}"/>
              </a:ext>
            </a:extLst>
          </p:cNvPr>
          <p:cNvSpPr>
            <a:spLocks noGrp="1"/>
          </p:cNvSpPr>
          <p:nvPr>
            <p:ph idx="1"/>
          </p:nvPr>
        </p:nvSpPr>
        <p:spPr/>
        <p:txBody>
          <a:bodyPr>
            <a:normAutofit fontScale="92500"/>
          </a:bodyPr>
          <a:lstStyle/>
          <a:p>
            <a:r>
              <a:rPr lang="en-US" sz="2400" b="1" dirty="0"/>
              <a:t>Coca Cola v. CIR</a:t>
            </a:r>
            <a:r>
              <a:rPr lang="en-US" sz="2400" dirty="0"/>
              <a:t>, 155 T.C. 145 (2020)</a:t>
            </a:r>
          </a:p>
          <a:p>
            <a:pPr lvl="1"/>
            <a:r>
              <a:rPr lang="en-US" sz="2400" dirty="0"/>
              <a:t>Rare IRS victory in 482 case</a:t>
            </a:r>
          </a:p>
          <a:p>
            <a:pPr lvl="1"/>
            <a:r>
              <a:rPr lang="en-US" sz="2400" b="1" dirty="0"/>
              <a:t>Upheld $10 billion</a:t>
            </a:r>
            <a:r>
              <a:rPr lang="en-US" sz="2400" dirty="0"/>
              <a:t> in adjustments for 2007-2020 TYs</a:t>
            </a:r>
          </a:p>
          <a:p>
            <a:pPr lvl="1"/>
            <a:r>
              <a:rPr lang="en-US" sz="2400" dirty="0"/>
              <a:t>CC licensed TMs, product names, logos, patents, secret formulas, and proprietary manufacturing processes to foreign affiliates (supply points) to produce concentrate sold to unrelated bottlers.</a:t>
            </a:r>
          </a:p>
          <a:p>
            <a:pPr lvl="1"/>
            <a:r>
              <a:rPr lang="en-US" sz="2400" dirty="0"/>
              <a:t>CC used formulary apportionment method previously agreed with IRS in earlier settlement</a:t>
            </a:r>
          </a:p>
          <a:p>
            <a:pPr lvl="1"/>
            <a:r>
              <a:rPr lang="en-US" sz="2400" dirty="0"/>
              <a:t>IRS: used comparable profits method (CPM) that used CC’s unrelated bottlers as comparable parties.  CPM can limit subsidiary’s profit to a routine return.</a:t>
            </a:r>
          </a:p>
          <a:p>
            <a:r>
              <a:rPr lang="en-US" sz="2400" b="1" dirty="0"/>
              <a:t>Medtronic v. CIR,  </a:t>
            </a:r>
            <a:r>
              <a:rPr lang="en-US" sz="2400" dirty="0"/>
              <a:t>900 F.3d 610 (8th Cir. 2018), vacating and remanding TC Memo 2016-112.  Medtronic v. CIR, TC Mem. 2022-84 </a:t>
            </a:r>
          </a:p>
          <a:p>
            <a:pPr lvl="1"/>
            <a:r>
              <a:rPr lang="en-US" sz="2400" dirty="0"/>
              <a:t>Issue:  Best TP methods: CPM or CUT.  TC says: CPM (IRS) &amp; CUT (Medtronic) improper; TC-&gt; 4.8.8% is correct royalty rate.</a:t>
            </a:r>
            <a:endParaRPr lang="en-US" dirty="0"/>
          </a:p>
        </p:txBody>
      </p:sp>
      <p:sp>
        <p:nvSpPr>
          <p:cNvPr id="9" name="Title 8">
            <a:extLst>
              <a:ext uri="{FF2B5EF4-FFF2-40B4-BE49-F238E27FC236}">
                <a16:creationId xmlns:a16="http://schemas.microsoft.com/office/drawing/2014/main" id="{3F0180E7-CB06-3FDA-704B-866188835D6F}"/>
              </a:ext>
            </a:extLst>
          </p:cNvPr>
          <p:cNvSpPr>
            <a:spLocks noGrp="1"/>
          </p:cNvSpPr>
          <p:nvPr>
            <p:ph type="title"/>
          </p:nvPr>
        </p:nvSpPr>
        <p:spPr/>
        <p:txBody>
          <a:bodyPr/>
          <a:lstStyle/>
          <a:p>
            <a:r>
              <a:rPr lang="en-US" dirty="0"/>
              <a:t>Recent 482 Cases</a:t>
            </a:r>
          </a:p>
        </p:txBody>
      </p:sp>
      <p:sp>
        <p:nvSpPr>
          <p:cNvPr id="7" name="Footer Placeholder 6">
            <a:extLst>
              <a:ext uri="{FF2B5EF4-FFF2-40B4-BE49-F238E27FC236}">
                <a16:creationId xmlns:a16="http://schemas.microsoft.com/office/drawing/2014/main" id="{81EA0D4E-ACDD-34B1-5387-9C9003F8BC0E}"/>
              </a:ext>
            </a:extLst>
          </p:cNvPr>
          <p:cNvSpPr>
            <a:spLocks noGrp="1"/>
          </p:cNvSpPr>
          <p:nvPr>
            <p:ph type="ftr" sz="quarter" idx="11"/>
          </p:nvPr>
        </p:nvSpPr>
        <p:spPr/>
        <p:txBody>
          <a:bodyPr/>
          <a:lstStyle/>
          <a:p>
            <a:pPr>
              <a:defRPr/>
            </a:pPr>
            <a:r>
              <a:rPr lang="en-US"/>
              <a:t>Transfer Pricing</a:t>
            </a:r>
          </a:p>
        </p:txBody>
      </p:sp>
      <p:sp>
        <p:nvSpPr>
          <p:cNvPr id="2" name="Slide Number Placeholder 1">
            <a:extLst>
              <a:ext uri="{FF2B5EF4-FFF2-40B4-BE49-F238E27FC236}">
                <a16:creationId xmlns:a16="http://schemas.microsoft.com/office/drawing/2014/main" id="{1A9A7FD9-4987-C5FA-38D7-F452360DF8E1}"/>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extLst>
      <p:ext uri="{BB962C8B-B14F-4D97-AF65-F5344CB8AC3E}">
        <p14:creationId xmlns:p14="http://schemas.microsoft.com/office/powerpoint/2010/main" val="3535781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3" name="Rectangle 3"/>
          <p:cNvSpPr>
            <a:spLocks noGrp="1" noChangeArrowheads="1"/>
          </p:cNvSpPr>
          <p:nvPr>
            <p:ph idx="1"/>
          </p:nvPr>
        </p:nvSpPr>
        <p:spPr/>
        <p:txBody>
          <a:bodyPr>
            <a:normAutofit fontScale="92500" lnSpcReduction="10000"/>
          </a:bodyPr>
          <a:lstStyle/>
          <a:p>
            <a:pPr eaLnBrk="1" hangingPunct="1">
              <a:defRPr/>
            </a:pPr>
            <a:r>
              <a:rPr lang="en-US" sz="2400" dirty="0"/>
              <a:t>BOP:  482 determinations sustained absent showing of abuse of discretion—allocations are arbitrary, capricious, or unreasonable. </a:t>
            </a:r>
            <a:endParaRPr lang="en-US" sz="2400" dirty="0">
              <a:cs typeface="+mn-cs"/>
            </a:endParaRPr>
          </a:p>
          <a:p>
            <a:pPr eaLnBrk="1" hangingPunct="1">
              <a:defRPr/>
            </a:pPr>
            <a:r>
              <a:rPr lang="en-US" sz="2400" dirty="0">
                <a:cs typeface="+mn-cs"/>
              </a:rPr>
              <a:t>Enforcement/Penalty Provisions:</a:t>
            </a:r>
          </a:p>
          <a:p>
            <a:pPr lvl="1" eaLnBrk="1" hangingPunct="1">
              <a:defRPr/>
            </a:pPr>
            <a:r>
              <a:rPr lang="en-US" sz="2000" dirty="0">
                <a:cs typeface="+mn-cs"/>
              </a:rPr>
              <a:t>1059A</a:t>
            </a:r>
          </a:p>
          <a:p>
            <a:pPr lvl="1" eaLnBrk="1" hangingPunct="1">
              <a:defRPr/>
            </a:pPr>
            <a:r>
              <a:rPr lang="en-US" sz="2000" dirty="0">
                <a:cs typeface="+mn-cs"/>
              </a:rPr>
              <a:t>6038A; and </a:t>
            </a:r>
          </a:p>
          <a:p>
            <a:pPr lvl="1" eaLnBrk="1" hangingPunct="1">
              <a:defRPr/>
            </a:pPr>
            <a:r>
              <a:rPr lang="en-US" sz="2000" dirty="0">
                <a:cs typeface="+mn-cs"/>
              </a:rPr>
              <a:t>6662(</a:t>
            </a:r>
            <a:r>
              <a:rPr lang="en-US" sz="2000">
                <a:cs typeface="+mn-cs"/>
              </a:rPr>
              <a:t>e), 6662</a:t>
            </a:r>
            <a:r>
              <a:rPr lang="en-US" sz="2000" dirty="0">
                <a:cs typeface="+mn-cs"/>
              </a:rPr>
              <a:t>(e)(1)(</a:t>
            </a:r>
            <a:r>
              <a:rPr lang="en-US" sz="2000">
                <a:cs typeface="+mn-cs"/>
              </a:rPr>
              <a:t>B)(I) and (ii), 6662(h)</a:t>
            </a:r>
            <a:endParaRPr lang="en-US" sz="2000" dirty="0">
              <a:cs typeface="+mn-cs"/>
            </a:endParaRPr>
          </a:p>
          <a:p>
            <a:pPr lvl="2" eaLnBrk="1" hangingPunct="1">
              <a:defRPr/>
            </a:pPr>
            <a:r>
              <a:rPr lang="en-US" sz="1800" i="1" dirty="0">
                <a:cs typeface="+mn-cs"/>
              </a:rPr>
              <a:t>Substantial valuation misstatement</a:t>
            </a:r>
            <a:r>
              <a:rPr lang="en-US" sz="1800" dirty="0">
                <a:cs typeface="+mn-cs"/>
              </a:rPr>
              <a:t>: price/value &gt; 200% (or 50% less) than correct amount or net 482 adjustment exceeds the lessor of $5mm or 10% of gross receipts</a:t>
            </a:r>
          </a:p>
          <a:p>
            <a:pPr lvl="2" eaLnBrk="1" hangingPunct="1">
              <a:defRPr/>
            </a:pPr>
            <a:r>
              <a:rPr lang="en-US" sz="1800" dirty="0">
                <a:cs typeface="+mn-cs"/>
              </a:rPr>
              <a:t>Gross valuation misstatement: same as above but 400% (or 25%) or net 482 adjustment exceeds the lessor of $20mm or 20% of gross receipts</a:t>
            </a:r>
          </a:p>
          <a:p>
            <a:pPr eaLnBrk="1" hangingPunct="1">
              <a:defRPr/>
            </a:pPr>
            <a:r>
              <a:rPr lang="en-US" sz="2400" dirty="0">
                <a:cs typeface="+mn-cs"/>
              </a:rPr>
              <a:t>APAs and Arbitrations</a:t>
            </a:r>
          </a:p>
          <a:p>
            <a:pPr lvl="1" eaLnBrk="1" hangingPunct="1">
              <a:defRPr/>
            </a:pPr>
            <a:r>
              <a:rPr lang="en-US" sz="2000" dirty="0" err="1">
                <a:cs typeface="+mn-cs"/>
              </a:rPr>
              <a:t>Uni</a:t>
            </a:r>
            <a:r>
              <a:rPr lang="en-US" sz="2000" dirty="0">
                <a:cs typeface="+mn-cs"/>
              </a:rPr>
              <a:t>, Bi, and Multilateral</a:t>
            </a:r>
          </a:p>
          <a:p>
            <a:pPr eaLnBrk="1" hangingPunct="1">
              <a:defRPr/>
            </a:pPr>
            <a:r>
              <a:rPr lang="en-US" sz="2400" dirty="0">
                <a:cs typeface="+mn-cs"/>
              </a:rPr>
              <a:t>Income Tax Treaties</a:t>
            </a:r>
          </a:p>
          <a:p>
            <a:pPr lvl="1" eaLnBrk="1" hangingPunct="1">
              <a:defRPr/>
            </a:pPr>
            <a:r>
              <a:rPr lang="en-US" sz="2000" dirty="0">
                <a:cs typeface="+mn-cs"/>
              </a:rPr>
              <a:t>Art. 9(2)</a:t>
            </a:r>
          </a:p>
          <a:p>
            <a:pPr>
              <a:defRPr/>
            </a:pPr>
            <a:r>
              <a:rPr lang="en-US" sz="2400" dirty="0">
                <a:cs typeface="+mn-cs"/>
              </a:rPr>
              <a:t>Country by Country Reporting: </a:t>
            </a:r>
          </a:p>
          <a:p>
            <a:pPr lvl="1">
              <a:defRPr/>
            </a:pPr>
            <a:r>
              <a:rPr lang="en-US" sz="2200" dirty="0">
                <a:cs typeface="+mn-cs"/>
              </a:rPr>
              <a:t>Ultimate parent entity of US MNE Group with $850mm of revenue must file Form 8975. Reg 1.6038-4</a:t>
            </a:r>
            <a:endParaRPr lang="en-US" sz="1900" dirty="0">
              <a:cs typeface="+mn-cs"/>
            </a:endParaRPr>
          </a:p>
        </p:txBody>
      </p:sp>
      <p:sp>
        <p:nvSpPr>
          <p:cNvPr id="445442" name="Rectangle 2"/>
          <p:cNvSpPr>
            <a:spLocks noGrp="1" noChangeArrowheads="1"/>
          </p:cNvSpPr>
          <p:nvPr>
            <p:ph type="title"/>
          </p:nvPr>
        </p:nvSpPr>
        <p:spPr/>
        <p:txBody>
          <a:bodyPr/>
          <a:lstStyle/>
          <a:p>
            <a:pPr eaLnBrk="1" hangingPunct="1">
              <a:defRPr/>
            </a:pPr>
            <a:r>
              <a:rPr lang="en-US" b="1" dirty="0">
                <a:cs typeface="+mj-cs"/>
              </a:rPr>
              <a:t>Transfer Pricing</a:t>
            </a:r>
          </a:p>
        </p:txBody>
      </p:sp>
      <p:sp>
        <p:nvSpPr>
          <p:cNvPr id="2" name="Footer Placeholder 1"/>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7CE605F7-0CA0-B99E-C5ED-9BE53B2C42BD}"/>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5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54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54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54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54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54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54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544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544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4544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4544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4544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454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pPr eaLnBrk="1" hangingPunct="1">
              <a:defRPr/>
            </a:pPr>
            <a:r>
              <a:rPr lang="en-US" b="1" dirty="0">
                <a:cs typeface="+mj-cs"/>
              </a:rPr>
              <a:t>Google Double Irish/Dutch Sandwich I-2003</a:t>
            </a:r>
          </a:p>
        </p:txBody>
      </p:sp>
      <p:pic>
        <p:nvPicPr>
          <p:cNvPr id="2" name="Picture 1" descr="fi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71600"/>
            <a:ext cx="8153400" cy="4953000"/>
          </a:xfrm>
          <a:prstGeom prst="rect">
            <a:avLst/>
          </a:prstGeom>
        </p:spPr>
      </p:pic>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3" name="Slide Number Placeholder 2">
            <a:extLst>
              <a:ext uri="{FF2B5EF4-FFF2-40B4-BE49-F238E27FC236}">
                <a16:creationId xmlns:a16="http://schemas.microsoft.com/office/drawing/2014/main" id="{DEAA3461-85A3-B475-D87B-AFE396EDD6F0}"/>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extLst>
      <p:ext uri="{BB962C8B-B14F-4D97-AF65-F5344CB8AC3E}">
        <p14:creationId xmlns:p14="http://schemas.microsoft.com/office/powerpoint/2010/main" val="2058714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fig1.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5497" y="550430"/>
            <a:ext cx="7555555" cy="5777778"/>
          </a:xfrm>
        </p:spPr>
      </p:pic>
      <p:sp>
        <p:nvSpPr>
          <p:cNvPr id="2" name="Title 1"/>
          <p:cNvSpPr>
            <a:spLocks noGrp="1"/>
          </p:cNvSpPr>
          <p:nvPr>
            <p:ph type="title"/>
          </p:nvPr>
        </p:nvSpPr>
        <p:spPr/>
        <p:txBody>
          <a:bodyPr/>
          <a:lstStyle/>
          <a:p>
            <a:r>
              <a:rPr lang="en-US" b="1" dirty="0"/>
              <a:t>Google Double Irish/Dutch Sandwich II-2003</a:t>
            </a:r>
            <a:endParaRPr lang="en-US" dirty="0"/>
          </a:p>
        </p:txBody>
      </p:sp>
      <p:sp>
        <p:nvSpPr>
          <p:cNvPr id="3" name="Footer Placeholder 2"/>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B4735769-268C-2CD1-EACD-56D744BE3132}"/>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492156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2362" y="1548606"/>
            <a:ext cx="6981825" cy="3781425"/>
          </a:xfrm>
        </p:spPr>
      </p:pic>
      <p:sp>
        <p:nvSpPr>
          <p:cNvPr id="2" name="Title 1"/>
          <p:cNvSpPr>
            <a:spLocks noGrp="1"/>
          </p:cNvSpPr>
          <p:nvPr>
            <p:ph type="title"/>
          </p:nvPr>
        </p:nvSpPr>
        <p:spPr/>
        <p:txBody>
          <a:bodyPr/>
          <a:lstStyle/>
          <a:p>
            <a:r>
              <a:rPr lang="en-US" b="1" dirty="0"/>
              <a:t>Google’s Effective Tax Rate</a:t>
            </a:r>
          </a:p>
        </p:txBody>
      </p:sp>
      <p:sp>
        <p:nvSpPr>
          <p:cNvPr id="3" name="Footer Placeholder 2"/>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9711A3AE-9928-93C1-DF07-36D44CF8B4CD}"/>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extLst>
      <p:ext uri="{BB962C8B-B14F-4D97-AF65-F5344CB8AC3E}">
        <p14:creationId xmlns:p14="http://schemas.microsoft.com/office/powerpoint/2010/main" val="473343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1066800" y="1628775"/>
            <a:ext cx="6734175" cy="1800225"/>
          </a:xfrm>
        </p:spPr>
      </p:pic>
      <p:sp>
        <p:nvSpPr>
          <p:cNvPr id="2" name="Title 1"/>
          <p:cNvSpPr>
            <a:spLocks noGrp="1"/>
          </p:cNvSpPr>
          <p:nvPr>
            <p:ph type="title"/>
          </p:nvPr>
        </p:nvSpPr>
        <p:spPr/>
        <p:txBody>
          <a:bodyPr/>
          <a:lstStyle/>
          <a:p>
            <a:r>
              <a:rPr lang="en-US" b="1" dirty="0"/>
              <a:t>Google’s Effective Tax Rate</a:t>
            </a:r>
            <a:r>
              <a:rPr lang="en-US" b="1"/>
              <a:t>: Reconciliation</a:t>
            </a:r>
            <a:endParaRPr lang="en-US" dirty="0"/>
          </a:p>
        </p:txBody>
      </p:sp>
      <p:sp>
        <p:nvSpPr>
          <p:cNvPr id="9" name="Rectangle 8"/>
          <p:cNvSpPr/>
          <p:nvPr/>
        </p:nvSpPr>
        <p:spPr>
          <a:xfrm>
            <a:off x="384048" y="3573833"/>
            <a:ext cx="8613648" cy="2723823"/>
          </a:xfrm>
          <a:prstGeom prst="rect">
            <a:avLst/>
          </a:prstGeom>
        </p:spPr>
        <p:txBody>
          <a:bodyPr wrap="square">
            <a:spAutoFit/>
          </a:bodyPr>
          <a:lstStyle/>
          <a:p>
            <a:r>
              <a:rPr lang="en-US" sz="1900" dirty="0">
                <a:latin typeface="Calibri" charset="0"/>
                <a:ea typeface="Calibri" charset="0"/>
                <a:cs typeface="Calibri" charset="0"/>
              </a:rPr>
              <a:t>We have not provided U.S. income taxes and foreign withholding taxes on the undistributed earnings of foreign subsidiaries as of December 31, 2014 because we intend to permanently reinvest such earnings outside the U.S. If these foreign earnings were to be repatriated in the future, the related U.S. tax liability may be reduced by any foreign income taxes previously paid on these earnings. As of December 31, 2014, </a:t>
            </a:r>
            <a:r>
              <a:rPr lang="en-US" sz="1900" b="1" dirty="0">
                <a:latin typeface="Calibri" charset="0"/>
                <a:ea typeface="Calibri" charset="0"/>
                <a:cs typeface="Calibri" charset="0"/>
              </a:rPr>
              <a:t>the cumulative amount of earnings upon. which U.S. income taxes have not been provided is approximately $47.4 billion. </a:t>
            </a:r>
            <a:r>
              <a:rPr lang="en-US" sz="1900" dirty="0">
                <a:latin typeface="Calibri" charset="0"/>
                <a:ea typeface="Calibri" charset="0"/>
                <a:cs typeface="Calibri" charset="0"/>
              </a:rPr>
              <a:t>Determination of the amount of unrecognized deferred tax liability related to these earnings is not practicable </a:t>
            </a:r>
          </a:p>
        </p:txBody>
      </p:sp>
      <p:sp>
        <p:nvSpPr>
          <p:cNvPr id="3" name="Footer Placeholder 2"/>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DFE8556A-834B-34DB-F3EB-9A29D8C35B0E}"/>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675585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7" name="Rectangle 3"/>
          <p:cNvSpPr>
            <a:spLocks noGrp="1" noChangeArrowheads="1"/>
          </p:cNvSpPr>
          <p:nvPr>
            <p:ph idx="1"/>
          </p:nvPr>
        </p:nvSpPr>
        <p:spPr/>
        <p:txBody>
          <a:bodyPr/>
          <a:lstStyle/>
          <a:p>
            <a:pPr marL="0" indent="0" eaLnBrk="1" hangingPunct="1">
              <a:lnSpc>
                <a:spcPct val="90000"/>
              </a:lnSpc>
              <a:buFontTx/>
              <a:buNone/>
              <a:defRPr/>
            </a:pPr>
            <a:r>
              <a:rPr lang="en-US" sz="2400" dirty="0">
                <a:cs typeface="+mn-cs"/>
              </a:rPr>
              <a:t>In any case of two or more organizations, trades, or businesses (whether or not incorporated, whether or not organized in the United States, and whether or not affiliated) owned or controlled directly or indirectly by the same interests, the Secretary may </a:t>
            </a:r>
            <a:r>
              <a:rPr lang="en-US" sz="2400" b="1" dirty="0">
                <a:cs typeface="+mn-cs"/>
              </a:rPr>
              <a:t>distribute, apportion, or allocate gross income, deductions, credits, or allowances between or among such organizations, trades, or businesses,</a:t>
            </a:r>
            <a:r>
              <a:rPr lang="en-US" sz="2400" dirty="0">
                <a:cs typeface="+mn-cs"/>
              </a:rPr>
              <a:t> if he determines that such distribution, apportionment, or allocation is necessary in order to prevent evasion of taxes or </a:t>
            </a:r>
            <a:r>
              <a:rPr lang="en-US" sz="2400" b="1" dirty="0">
                <a:cs typeface="+mn-cs"/>
              </a:rPr>
              <a:t>clearly to reflect the income </a:t>
            </a:r>
            <a:r>
              <a:rPr lang="en-US" sz="2400" dirty="0">
                <a:cs typeface="+mn-cs"/>
              </a:rPr>
              <a:t>of any of such organizations, trades, or businesses. In the case of any transfer (or license) of </a:t>
            </a:r>
            <a:r>
              <a:rPr lang="en-US" sz="2400" b="1" dirty="0">
                <a:cs typeface="+mn-cs"/>
              </a:rPr>
              <a:t>intangible property </a:t>
            </a:r>
            <a:r>
              <a:rPr lang="en-US" sz="2400" dirty="0">
                <a:cs typeface="+mn-cs"/>
              </a:rPr>
              <a:t>(within the meaning of section367(d)(4)), the income with respect to such transfer or license shall be </a:t>
            </a:r>
            <a:r>
              <a:rPr lang="en-US" sz="2400" b="1" u="sng" dirty="0">
                <a:cs typeface="+mn-cs"/>
              </a:rPr>
              <a:t>commensurate with the income</a:t>
            </a:r>
            <a:r>
              <a:rPr lang="en-US" sz="2400" b="1" dirty="0">
                <a:cs typeface="+mn-cs"/>
              </a:rPr>
              <a:t> </a:t>
            </a:r>
            <a:r>
              <a:rPr lang="en-US" sz="2400" dirty="0">
                <a:cs typeface="+mn-cs"/>
              </a:rPr>
              <a:t>attributable to the intangible.</a:t>
            </a:r>
            <a:endParaRPr lang="en-US" sz="3600" dirty="0">
              <a:cs typeface="+mn-cs"/>
            </a:endParaRPr>
          </a:p>
        </p:txBody>
      </p:sp>
      <p:sp>
        <p:nvSpPr>
          <p:cNvPr id="441346" name="Rectangle 2"/>
          <p:cNvSpPr>
            <a:spLocks noGrp="1" noChangeArrowheads="1"/>
          </p:cNvSpPr>
          <p:nvPr>
            <p:ph type="title"/>
          </p:nvPr>
        </p:nvSpPr>
        <p:spPr/>
        <p:txBody>
          <a:bodyPr/>
          <a:lstStyle/>
          <a:p>
            <a:pPr eaLnBrk="1" hangingPunct="1">
              <a:defRPr/>
            </a:pPr>
            <a:r>
              <a:rPr lang="en-US" b="1" dirty="0">
                <a:cs typeface="+mj-cs"/>
              </a:rPr>
              <a:t>Transfer Pricing: 482</a:t>
            </a:r>
          </a:p>
        </p:txBody>
      </p:sp>
      <p:sp>
        <p:nvSpPr>
          <p:cNvPr id="2" name="Footer Placeholder 1"/>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51A717E3-788F-E946-E007-6AAA34336676}"/>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134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721A0F-F8CF-E94C-E182-A8F29E67AAB6}"/>
              </a:ext>
            </a:extLst>
          </p:cNvPr>
          <p:cNvSpPr>
            <a:spLocks noGrp="1"/>
          </p:cNvSpPr>
          <p:nvPr>
            <p:ph idx="1"/>
          </p:nvPr>
        </p:nvSpPr>
        <p:spPr/>
        <p:txBody>
          <a:bodyPr>
            <a:normAutofit lnSpcReduction="10000"/>
          </a:bodyPr>
          <a:lstStyle/>
          <a:p>
            <a:r>
              <a:rPr lang="en-US" dirty="0"/>
              <a:t>Address the tax challenges of </a:t>
            </a:r>
            <a:r>
              <a:rPr lang="en-US" b="1" dirty="0"/>
              <a:t>the digital economy</a:t>
            </a:r>
          </a:p>
          <a:p>
            <a:r>
              <a:rPr lang="en-US" dirty="0"/>
              <a:t>Neutralize the effects of </a:t>
            </a:r>
            <a:r>
              <a:rPr lang="en-US" b="1" dirty="0"/>
              <a:t>hybrid</a:t>
            </a:r>
            <a:r>
              <a:rPr lang="en-US" dirty="0"/>
              <a:t> mismatch arrangements</a:t>
            </a:r>
          </a:p>
          <a:p>
            <a:r>
              <a:rPr lang="en-US" dirty="0"/>
              <a:t>Strengthen CFC rules</a:t>
            </a:r>
          </a:p>
          <a:p>
            <a:r>
              <a:rPr lang="en-US" dirty="0"/>
              <a:t>Limit </a:t>
            </a:r>
            <a:r>
              <a:rPr lang="en-US" b="1" dirty="0"/>
              <a:t>base erosion </a:t>
            </a:r>
            <a:r>
              <a:rPr lang="en-US" dirty="0"/>
              <a:t>via interest deductions and other financial payments</a:t>
            </a:r>
          </a:p>
          <a:p>
            <a:r>
              <a:rPr lang="en-US" dirty="0"/>
              <a:t>Counter harmful tax practices more effectively, taking into account transparency and substance</a:t>
            </a:r>
          </a:p>
          <a:p>
            <a:r>
              <a:rPr lang="en-US" dirty="0"/>
              <a:t>Prevent treaty abuse</a:t>
            </a:r>
          </a:p>
          <a:p>
            <a:r>
              <a:rPr lang="en-US" dirty="0"/>
              <a:t>Prevent the artificial avoidance of Permanent Establishment (PE) status</a:t>
            </a:r>
          </a:p>
          <a:p>
            <a:r>
              <a:rPr lang="en-US" dirty="0"/>
              <a:t>Aligning </a:t>
            </a:r>
            <a:r>
              <a:rPr lang="en-US" b="1" dirty="0"/>
              <a:t>transfer pricing </a:t>
            </a:r>
            <a:r>
              <a:rPr lang="en-US" dirty="0"/>
              <a:t>outcomes with value creation: intangibles</a:t>
            </a:r>
          </a:p>
          <a:p>
            <a:r>
              <a:rPr lang="en-US" dirty="0"/>
              <a:t>Aligning </a:t>
            </a:r>
            <a:r>
              <a:rPr lang="en-US" b="1" dirty="0"/>
              <a:t>transfer pricing </a:t>
            </a:r>
            <a:r>
              <a:rPr lang="en-US" dirty="0"/>
              <a:t>outcomes with value creation: risks and capital</a:t>
            </a:r>
          </a:p>
          <a:p>
            <a:r>
              <a:rPr lang="en-US" dirty="0"/>
              <a:t>Aligning </a:t>
            </a:r>
            <a:r>
              <a:rPr lang="en-US" b="1" dirty="0"/>
              <a:t>transfer pricing </a:t>
            </a:r>
            <a:r>
              <a:rPr lang="en-US" dirty="0"/>
              <a:t>outcomes with value creation: other high-risk transactions</a:t>
            </a:r>
          </a:p>
          <a:p>
            <a:r>
              <a:rPr lang="en-US" dirty="0"/>
              <a:t>Measuring and monitoring BEPS</a:t>
            </a:r>
          </a:p>
          <a:p>
            <a:r>
              <a:rPr lang="en-US" dirty="0"/>
              <a:t>Require taxpayers to disclose their aggressive tax planning arrangements</a:t>
            </a:r>
          </a:p>
          <a:p>
            <a:r>
              <a:rPr lang="en-US" dirty="0"/>
              <a:t>Re-examine </a:t>
            </a:r>
            <a:r>
              <a:rPr lang="en-US" b="1" dirty="0"/>
              <a:t>transfer pricing documentation</a:t>
            </a:r>
          </a:p>
          <a:p>
            <a:r>
              <a:rPr lang="en-US" dirty="0"/>
              <a:t>Make dispute resolution mechanisms more effective</a:t>
            </a:r>
          </a:p>
          <a:p>
            <a:r>
              <a:rPr lang="en-US" dirty="0"/>
              <a:t>Develop a multilateral instrument</a:t>
            </a:r>
          </a:p>
          <a:p>
            <a:endParaRPr lang="en-US" dirty="0"/>
          </a:p>
        </p:txBody>
      </p:sp>
      <p:sp>
        <p:nvSpPr>
          <p:cNvPr id="3" name="Title 2">
            <a:extLst>
              <a:ext uri="{FF2B5EF4-FFF2-40B4-BE49-F238E27FC236}">
                <a16:creationId xmlns:a16="http://schemas.microsoft.com/office/drawing/2014/main" id="{28FC1C2D-430E-C827-FADC-75DA6096B43D}"/>
              </a:ext>
            </a:extLst>
          </p:cNvPr>
          <p:cNvSpPr>
            <a:spLocks noGrp="1"/>
          </p:cNvSpPr>
          <p:nvPr>
            <p:ph type="title"/>
          </p:nvPr>
        </p:nvSpPr>
        <p:spPr/>
        <p:txBody>
          <a:bodyPr/>
          <a:lstStyle/>
          <a:p>
            <a:r>
              <a:rPr lang="en-US" dirty="0"/>
              <a:t>BEPS Initiative: 15 Action Points</a:t>
            </a:r>
          </a:p>
        </p:txBody>
      </p:sp>
      <p:sp>
        <p:nvSpPr>
          <p:cNvPr id="5" name="Footer Placeholder 4">
            <a:extLst>
              <a:ext uri="{FF2B5EF4-FFF2-40B4-BE49-F238E27FC236}">
                <a16:creationId xmlns:a16="http://schemas.microsoft.com/office/drawing/2014/main" id="{3D54D282-0445-CC14-D3DD-E244EFF30137}"/>
              </a:ext>
            </a:extLst>
          </p:cNvPr>
          <p:cNvSpPr>
            <a:spLocks noGrp="1"/>
          </p:cNvSpPr>
          <p:nvPr>
            <p:ph type="ftr" sz="quarter" idx="11"/>
          </p:nvPr>
        </p:nvSpPr>
        <p:spPr/>
        <p:txBody>
          <a:bodyPr/>
          <a:lstStyle/>
          <a:p>
            <a:pPr>
              <a:defRPr/>
            </a:pPr>
            <a:r>
              <a:rPr lang="en-US"/>
              <a:t>Transfer Pricing</a:t>
            </a:r>
            <a:endParaRPr lang="en-US" dirty="0"/>
          </a:p>
        </p:txBody>
      </p:sp>
      <p:sp>
        <p:nvSpPr>
          <p:cNvPr id="6" name="Slide Number Placeholder 5">
            <a:extLst>
              <a:ext uri="{FF2B5EF4-FFF2-40B4-BE49-F238E27FC236}">
                <a16:creationId xmlns:a16="http://schemas.microsoft.com/office/drawing/2014/main" id="{31B99B7D-606D-0FE7-A2EC-CED8586CFD05}"/>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extLst>
      <p:ext uri="{BB962C8B-B14F-4D97-AF65-F5344CB8AC3E}">
        <p14:creationId xmlns:p14="http://schemas.microsoft.com/office/powerpoint/2010/main" val="2839490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B814449-8996-634E-B813-7EA82E354A1F}"/>
              </a:ext>
            </a:extLst>
          </p:cNvPr>
          <p:cNvSpPr>
            <a:spLocks noGrp="1"/>
          </p:cNvSpPr>
          <p:nvPr>
            <p:ph type="body" idx="1"/>
          </p:nvPr>
        </p:nvSpPr>
        <p:spPr/>
        <p:txBody>
          <a:bodyPr/>
          <a:lstStyle/>
          <a:p>
            <a:r>
              <a:rPr lang="en-US" sz="1400" dirty="0"/>
              <a:t>Pre-2017</a:t>
            </a:r>
          </a:p>
        </p:txBody>
      </p:sp>
      <p:sp>
        <p:nvSpPr>
          <p:cNvPr id="10" name="Text Placeholder 9">
            <a:extLst>
              <a:ext uri="{FF2B5EF4-FFF2-40B4-BE49-F238E27FC236}">
                <a16:creationId xmlns:a16="http://schemas.microsoft.com/office/drawing/2014/main" id="{025D3BF5-A2DC-CD49-B247-A63C419C991F}"/>
              </a:ext>
            </a:extLst>
          </p:cNvPr>
          <p:cNvSpPr>
            <a:spLocks noGrp="1"/>
          </p:cNvSpPr>
          <p:nvPr>
            <p:ph type="body" idx="19"/>
          </p:nvPr>
        </p:nvSpPr>
        <p:spPr/>
        <p:txBody>
          <a:bodyPr/>
          <a:lstStyle/>
          <a:p>
            <a:r>
              <a:rPr lang="en-US" sz="1400" dirty="0"/>
              <a:t>Post-2017</a:t>
            </a:r>
          </a:p>
        </p:txBody>
      </p:sp>
      <p:sp>
        <p:nvSpPr>
          <p:cNvPr id="2" name="Content Placeholder 1"/>
          <p:cNvSpPr>
            <a:spLocks noGrp="1"/>
          </p:cNvSpPr>
          <p:nvPr>
            <p:ph sz="quarter" idx="20"/>
          </p:nvPr>
        </p:nvSpPr>
        <p:spPr/>
        <p:txBody>
          <a:bodyPr>
            <a:normAutofit/>
          </a:bodyPr>
          <a:lstStyle/>
          <a:p>
            <a:r>
              <a:rPr lang="en-US" sz="1800" dirty="0"/>
              <a:t>Global--BEPS</a:t>
            </a:r>
          </a:p>
          <a:p>
            <a:pPr lvl="1"/>
            <a:r>
              <a:rPr lang="en-US" sz="1800" dirty="0"/>
              <a:t>Stateless income</a:t>
            </a:r>
          </a:p>
          <a:p>
            <a:pPr lvl="1"/>
            <a:r>
              <a:rPr lang="en-US" sz="1800" dirty="0"/>
              <a:t>Treaty abuse</a:t>
            </a:r>
          </a:p>
          <a:p>
            <a:pPr lvl="1"/>
            <a:r>
              <a:rPr lang="en-US" sz="1800" dirty="0"/>
              <a:t>Double </a:t>
            </a:r>
            <a:r>
              <a:rPr lang="en-US" sz="1800" i="1" dirty="0"/>
              <a:t>non-tax</a:t>
            </a:r>
          </a:p>
          <a:p>
            <a:r>
              <a:rPr lang="en-US" sz="1800" dirty="0"/>
              <a:t>United States</a:t>
            </a:r>
          </a:p>
          <a:p>
            <a:pPr lvl="1"/>
            <a:r>
              <a:rPr lang="en-US" sz="1800" dirty="0"/>
              <a:t>High corporate tax rate (35%)</a:t>
            </a:r>
          </a:p>
          <a:p>
            <a:pPr lvl="1"/>
            <a:r>
              <a:rPr lang="en-US" sz="1800" dirty="0"/>
              <a:t>Treatment of foreign income</a:t>
            </a:r>
          </a:p>
          <a:p>
            <a:pPr lvl="2"/>
            <a:r>
              <a:rPr lang="en-US" sz="1800" dirty="0"/>
              <a:t>Deferral</a:t>
            </a:r>
          </a:p>
          <a:p>
            <a:pPr lvl="2"/>
            <a:r>
              <a:rPr lang="en-US" sz="1800" dirty="0"/>
              <a:t>Where to tax income from IP</a:t>
            </a:r>
          </a:p>
          <a:p>
            <a:pPr lvl="2"/>
            <a:r>
              <a:rPr lang="en-US" sz="1800" dirty="0"/>
              <a:t>Run away plants</a:t>
            </a:r>
          </a:p>
          <a:p>
            <a:pPr lvl="1"/>
            <a:r>
              <a:rPr lang="en-US" sz="1800" dirty="0"/>
              <a:t>Solutions?</a:t>
            </a:r>
          </a:p>
          <a:p>
            <a:pPr lvl="2"/>
            <a:r>
              <a:rPr lang="en-US" sz="1800" dirty="0"/>
              <a:t>Eliminate deferral</a:t>
            </a:r>
          </a:p>
          <a:p>
            <a:pPr lvl="2"/>
            <a:r>
              <a:rPr lang="en-US" sz="1800" dirty="0"/>
              <a:t>Territoriality</a:t>
            </a:r>
          </a:p>
          <a:p>
            <a:pPr lvl="2"/>
            <a:r>
              <a:rPr lang="en-US" sz="1800" dirty="0"/>
              <a:t>Modified deferral </a:t>
            </a:r>
          </a:p>
          <a:p>
            <a:pPr lvl="2"/>
            <a:r>
              <a:rPr lang="en-US" sz="1800" dirty="0"/>
              <a:t>Cash flow taxes </a:t>
            </a:r>
          </a:p>
        </p:txBody>
      </p:sp>
      <p:sp>
        <p:nvSpPr>
          <p:cNvPr id="11" name="Content Placeholder 10">
            <a:extLst>
              <a:ext uri="{FF2B5EF4-FFF2-40B4-BE49-F238E27FC236}">
                <a16:creationId xmlns:a16="http://schemas.microsoft.com/office/drawing/2014/main" id="{00193F28-C4F4-8F43-9C59-2A647C6F5AB8}"/>
              </a:ext>
            </a:extLst>
          </p:cNvPr>
          <p:cNvSpPr>
            <a:spLocks noGrp="1"/>
          </p:cNvSpPr>
          <p:nvPr>
            <p:ph sz="quarter" idx="21"/>
          </p:nvPr>
        </p:nvSpPr>
        <p:spPr/>
        <p:txBody>
          <a:bodyPr>
            <a:normAutofit lnSpcReduction="10000"/>
          </a:bodyPr>
          <a:lstStyle/>
          <a:p>
            <a:r>
              <a:rPr lang="en-US" sz="1600" dirty="0"/>
              <a:t>BEPS</a:t>
            </a:r>
          </a:p>
          <a:p>
            <a:pPr lvl="1"/>
            <a:r>
              <a:rPr lang="en-US" sz="1600" dirty="0"/>
              <a:t>Pillar One (reallocating tax jurisdiction over </a:t>
            </a:r>
            <a:r>
              <a:rPr lang="en-US" sz="1600" i="1" dirty="0"/>
              <a:t>residual </a:t>
            </a:r>
            <a:r>
              <a:rPr lang="en-US" sz="1600" dirty="0"/>
              <a:t>profit) to where goods/services are used or consumed </a:t>
            </a:r>
          </a:p>
          <a:p>
            <a:pPr lvl="2"/>
            <a:r>
              <a:rPr lang="en-US" sz="1600" dirty="0"/>
              <a:t>MNEs &gt; Eur20 billion &amp; 10% profit margin</a:t>
            </a:r>
          </a:p>
          <a:p>
            <a:pPr lvl="2"/>
            <a:r>
              <a:rPr lang="en-US" sz="1600" dirty="0"/>
              <a:t>25% of profit about 10% profit margin (Amt A) subject to reallocation</a:t>
            </a:r>
          </a:p>
          <a:p>
            <a:pPr lvl="1"/>
            <a:r>
              <a:rPr lang="en-US" sz="1600" dirty="0"/>
              <a:t>Pillar Two (global minimum 15% tax)</a:t>
            </a:r>
          </a:p>
          <a:p>
            <a:pPr lvl="1"/>
            <a:endParaRPr lang="en-US" sz="1600" dirty="0"/>
          </a:p>
          <a:p>
            <a:r>
              <a:rPr lang="en-US" sz="1600" dirty="0"/>
              <a:t>United States</a:t>
            </a:r>
          </a:p>
          <a:p>
            <a:pPr lvl="1"/>
            <a:r>
              <a:rPr lang="en-US" sz="1600" dirty="0"/>
              <a:t>21% corporate tax rate</a:t>
            </a:r>
          </a:p>
          <a:p>
            <a:pPr lvl="1"/>
            <a:r>
              <a:rPr lang="en-US" sz="1600" dirty="0"/>
              <a:t>Expansion of anti-deferral regime (GILTI)</a:t>
            </a:r>
          </a:p>
          <a:p>
            <a:pPr lvl="1"/>
            <a:r>
              <a:rPr lang="en-US" sz="1600" dirty="0"/>
              <a:t>Creation of participation exemption</a:t>
            </a:r>
          </a:p>
          <a:p>
            <a:pPr lvl="1"/>
            <a:r>
              <a:rPr lang="en-US" sz="1600" dirty="0"/>
              <a:t>Tax benefit for export income (FDII)</a:t>
            </a:r>
          </a:p>
          <a:p>
            <a:pPr lvl="1"/>
            <a:r>
              <a:rPr lang="en-US" sz="1600" dirty="0"/>
              <a:t>Minimum tax on corporations making base erosion payments to foreign related parties (BEAT)</a:t>
            </a:r>
          </a:p>
          <a:p>
            <a:pPr lvl="1"/>
            <a:r>
              <a:rPr lang="en-US" sz="1600" dirty="0"/>
              <a:t>Limits on interest deductions </a:t>
            </a:r>
          </a:p>
          <a:p>
            <a:pPr lvl="1"/>
            <a:r>
              <a:rPr lang="en-US" sz="1600" dirty="0"/>
              <a:t>More changes coming!</a:t>
            </a:r>
          </a:p>
        </p:txBody>
      </p:sp>
      <p:sp>
        <p:nvSpPr>
          <p:cNvPr id="5" name="Footer Placeholder 4"/>
          <p:cNvSpPr>
            <a:spLocks noGrp="1"/>
          </p:cNvSpPr>
          <p:nvPr>
            <p:ph type="ftr" sz="quarter" idx="23"/>
          </p:nvPr>
        </p:nvSpPr>
        <p:spPr/>
        <p:txBody>
          <a:bodyPr/>
          <a:lstStyle/>
          <a:p>
            <a:pPr>
              <a:defRPr/>
            </a:pPr>
            <a:r>
              <a:rPr lang="en-US"/>
              <a:t>Transfer Pricing</a:t>
            </a:r>
            <a:endParaRPr lang="en-US" dirty="0"/>
          </a:p>
        </p:txBody>
      </p:sp>
      <p:sp>
        <p:nvSpPr>
          <p:cNvPr id="3" name="Title 2"/>
          <p:cNvSpPr>
            <a:spLocks noGrp="1"/>
          </p:cNvSpPr>
          <p:nvPr>
            <p:ph type="title"/>
          </p:nvPr>
        </p:nvSpPr>
        <p:spPr/>
        <p:txBody>
          <a:bodyPr/>
          <a:lstStyle/>
          <a:p>
            <a:r>
              <a:rPr lang="en-US" dirty="0"/>
              <a:t>Repairing the Cracks in the International Tax System	</a:t>
            </a:r>
          </a:p>
        </p:txBody>
      </p:sp>
      <p:sp>
        <p:nvSpPr>
          <p:cNvPr id="6" name="Slide Number Placeholder 5">
            <a:extLst>
              <a:ext uri="{FF2B5EF4-FFF2-40B4-BE49-F238E27FC236}">
                <a16:creationId xmlns:a16="http://schemas.microsoft.com/office/drawing/2014/main" id="{4340DA7A-11C9-1C54-C5F4-6FA0CFF4B0D0}"/>
              </a:ext>
            </a:extLst>
          </p:cNvPr>
          <p:cNvSpPr>
            <a:spLocks noGrp="1"/>
          </p:cNvSpPr>
          <p:nvPr>
            <p:ph type="sldNum" sz="quarter" idx="22"/>
          </p:nvPr>
        </p:nvSpPr>
        <p:spPr/>
        <p:txBody>
          <a:bodyPr/>
          <a:lstStyle/>
          <a:p>
            <a:fld id="{856F0A94-AD2E-974D-AF6B-04AF335E854A}" type="slidenum">
              <a:rPr lang="en-US" altLang="en-US" smtClean="0"/>
              <a:pPr/>
              <a:t>21</a:t>
            </a:fld>
            <a:endParaRPr lang="en-US" altLang="en-US"/>
          </a:p>
        </p:txBody>
      </p:sp>
    </p:spTree>
    <p:extLst>
      <p:ext uri="{BB962C8B-B14F-4D97-AF65-F5344CB8AC3E}">
        <p14:creationId xmlns:p14="http://schemas.microsoft.com/office/powerpoint/2010/main" val="54488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2F13DC9-6C12-0F76-3350-B2A8F1AAA5CB}"/>
              </a:ext>
            </a:extLst>
          </p:cNvPr>
          <p:cNvSpPr>
            <a:spLocks noGrp="1"/>
          </p:cNvSpPr>
          <p:nvPr>
            <p:ph idx="1"/>
          </p:nvPr>
        </p:nvSpPr>
        <p:spPr/>
        <p:txBody>
          <a:bodyPr/>
          <a:lstStyle/>
          <a:p>
            <a:r>
              <a:rPr lang="en-US" sz="2800" dirty="0"/>
              <a:t>Initial Public Consultation (Oct. 9, 2019)</a:t>
            </a:r>
          </a:p>
          <a:p>
            <a:r>
              <a:rPr lang="en-US" sz="2800" dirty="0"/>
              <a:t>Blueprint (Oct. 12, 2021)</a:t>
            </a:r>
          </a:p>
          <a:p>
            <a:r>
              <a:rPr lang="en-US" sz="2800" dirty="0"/>
              <a:t>Rules released (Dec. 20, 2021)</a:t>
            </a:r>
          </a:p>
          <a:p>
            <a:r>
              <a:rPr lang="en-US" sz="2800" dirty="0"/>
              <a:t>Commentary on Pillar Two </a:t>
            </a:r>
            <a:r>
              <a:rPr lang="en-US" sz="2800" dirty="0" err="1"/>
              <a:t>GLoBE</a:t>
            </a:r>
            <a:r>
              <a:rPr lang="en-US" sz="2800" dirty="0"/>
              <a:t> model Rules (Mar. 14, 2022)</a:t>
            </a:r>
          </a:p>
          <a:p>
            <a:r>
              <a:rPr lang="en-US" sz="2800" dirty="0"/>
              <a:t>Aim:  Global Minimum Tax at 15% rate for MNEs with Eur750mm</a:t>
            </a:r>
          </a:p>
          <a:p>
            <a:endParaRPr lang="en-US" dirty="0"/>
          </a:p>
        </p:txBody>
      </p:sp>
      <p:sp>
        <p:nvSpPr>
          <p:cNvPr id="8" name="Title 7">
            <a:extLst>
              <a:ext uri="{FF2B5EF4-FFF2-40B4-BE49-F238E27FC236}">
                <a16:creationId xmlns:a16="http://schemas.microsoft.com/office/drawing/2014/main" id="{DB4A6704-DA9E-ED23-EF92-CC6587801B64}"/>
              </a:ext>
            </a:extLst>
          </p:cNvPr>
          <p:cNvSpPr>
            <a:spLocks noGrp="1"/>
          </p:cNvSpPr>
          <p:nvPr>
            <p:ph type="title"/>
          </p:nvPr>
        </p:nvSpPr>
        <p:spPr/>
        <p:txBody>
          <a:bodyPr/>
          <a:lstStyle/>
          <a:p>
            <a:r>
              <a:rPr lang="en-US" dirty="0"/>
              <a:t>Pillar Two: Anti Global Base Erosion/</a:t>
            </a:r>
            <a:r>
              <a:rPr lang="en-US" dirty="0" err="1"/>
              <a:t>GLoBE</a:t>
            </a:r>
            <a:r>
              <a:rPr lang="en-US" dirty="0"/>
              <a:t> Rules</a:t>
            </a:r>
          </a:p>
        </p:txBody>
      </p:sp>
      <p:sp>
        <p:nvSpPr>
          <p:cNvPr id="7" name="Footer Placeholder 6">
            <a:extLst>
              <a:ext uri="{FF2B5EF4-FFF2-40B4-BE49-F238E27FC236}">
                <a16:creationId xmlns:a16="http://schemas.microsoft.com/office/drawing/2014/main" id="{A69BCDFA-F96F-86C4-BF00-EB89D89D2BFE}"/>
              </a:ext>
            </a:extLst>
          </p:cNvPr>
          <p:cNvSpPr>
            <a:spLocks noGrp="1"/>
          </p:cNvSpPr>
          <p:nvPr>
            <p:ph type="ftr" sz="quarter" idx="11"/>
          </p:nvPr>
        </p:nvSpPr>
        <p:spPr/>
        <p:txBody>
          <a:bodyPr/>
          <a:lstStyle/>
          <a:p>
            <a:pPr>
              <a:defRPr/>
            </a:pPr>
            <a:r>
              <a:rPr lang="en-US"/>
              <a:t>Transfer Pricing</a:t>
            </a:r>
          </a:p>
        </p:txBody>
      </p:sp>
      <p:sp>
        <p:nvSpPr>
          <p:cNvPr id="2" name="Slide Number Placeholder 1">
            <a:extLst>
              <a:ext uri="{FF2B5EF4-FFF2-40B4-BE49-F238E27FC236}">
                <a16:creationId xmlns:a16="http://schemas.microsoft.com/office/drawing/2014/main" id="{02C0FD84-4471-98F4-13C2-84F5B44A036C}"/>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97922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0" name="Title 1"/>
          <p:cNvSpPr txBox="1">
            <a:spLocks noGrp="1"/>
          </p:cNvSpPr>
          <p:nvPr>
            <p:ph type="title"/>
          </p:nvPr>
        </p:nvSpPr>
        <p:spPr>
          <a:prstGeom prst="rect">
            <a:avLst/>
          </a:prstGeom>
        </p:spPr>
        <p:txBody>
          <a:bodyPr/>
          <a:lstStyle>
            <a:lvl1pPr defTabSz="813816"/>
          </a:lstStyle>
          <a:p>
            <a:r>
              <a:rPr sz="1800" b="1" dirty="0"/>
              <a:t>Pillar Two</a:t>
            </a:r>
            <a:r>
              <a:rPr lang="en-US" sz="1800" b="1" dirty="0"/>
              <a:t> </a:t>
            </a:r>
            <a:r>
              <a:rPr lang="en-US" sz="1800" dirty="0"/>
              <a:t>–</a:t>
            </a:r>
            <a:r>
              <a:rPr lang="en-US" sz="1800" b="1" dirty="0"/>
              <a:t> </a:t>
            </a:r>
            <a:r>
              <a:rPr sz="1800" dirty="0"/>
              <a:t>Four </a:t>
            </a:r>
            <a:r>
              <a:rPr lang="en-US" sz="1800" dirty="0"/>
              <a:t>m</a:t>
            </a:r>
            <a:r>
              <a:rPr sz="1800" dirty="0"/>
              <a:t>easures for </a:t>
            </a:r>
            <a:r>
              <a:rPr lang="en-US" sz="1800" dirty="0"/>
              <a:t>g</a:t>
            </a:r>
            <a:r>
              <a:rPr sz="1800" dirty="0"/>
              <a:t>lobal </a:t>
            </a:r>
            <a:r>
              <a:rPr lang="en-US" sz="1800" dirty="0"/>
              <a:t>m</a:t>
            </a:r>
            <a:r>
              <a:rPr sz="1800" dirty="0"/>
              <a:t>inimum </a:t>
            </a:r>
            <a:r>
              <a:rPr lang="en-US" sz="1800" dirty="0"/>
              <a:t>t</a:t>
            </a:r>
            <a:r>
              <a:rPr sz="1800" dirty="0"/>
              <a:t>axation</a:t>
            </a:r>
          </a:p>
        </p:txBody>
      </p:sp>
      <p:sp>
        <p:nvSpPr>
          <p:cNvPr id="2693" name="Prostokąt zaokrąglony"/>
          <p:cNvSpPr/>
          <p:nvPr/>
        </p:nvSpPr>
        <p:spPr>
          <a:xfrm>
            <a:off x="267423" y="5265203"/>
            <a:ext cx="8482242" cy="351043"/>
          </a:xfrm>
          <a:prstGeom prst="roundRect">
            <a:avLst>
              <a:gd name="adj" fmla="val 16667"/>
            </a:avLst>
          </a:prstGeom>
          <a:solidFill>
            <a:srgbClr val="FFFFFF"/>
          </a:solidFill>
          <a:ln w="12700" cap="flat">
            <a:noFill/>
            <a:miter lim="400000"/>
          </a:ln>
          <a:effectLst/>
        </p:spPr>
        <p:txBody>
          <a:bodyPr wrap="square" lIns="54000" tIns="54000" rIns="54000" bIns="54000" numCol="1" anchor="t">
            <a:noAutofit/>
          </a:bodyPr>
          <a:lstStyle/>
          <a:p>
            <a:pPr algn="ctr" defTabSz="534923" fontAlgn="auto">
              <a:spcBef>
                <a:spcPts val="375"/>
              </a:spcBef>
              <a:spcAft>
                <a:spcPts val="0"/>
              </a:spcAft>
              <a:defRPr sz="1200" b="1">
                <a:solidFill>
                  <a:srgbClr val="00A2E0"/>
                </a:solidFill>
                <a:latin typeface="Arial"/>
                <a:ea typeface="Arial"/>
                <a:cs typeface="Arial"/>
                <a:sym typeface="Arial"/>
              </a:defRPr>
            </a:pPr>
            <a:endParaRPr sz="1050" b="1">
              <a:solidFill>
                <a:srgbClr val="00A2E0"/>
              </a:solidFill>
              <a:latin typeface="Arial" panose="020B0604020202020204" pitchFamily="34" charset="0"/>
              <a:cs typeface="Arial" panose="020B0604020202020204" pitchFamily="34" charset="0"/>
              <a:sym typeface="Arial"/>
            </a:endParaRPr>
          </a:p>
        </p:txBody>
      </p:sp>
      <p:sp>
        <p:nvSpPr>
          <p:cNvPr id="41" name="Content Placeholder 2">
            <a:extLst>
              <a:ext uri="{FF2B5EF4-FFF2-40B4-BE49-F238E27FC236}">
                <a16:creationId xmlns:a16="http://schemas.microsoft.com/office/drawing/2014/main" id="{14B89CC4-A21D-4216-AA35-2E4162E845C6}"/>
              </a:ext>
            </a:extLst>
          </p:cNvPr>
          <p:cNvSpPr txBox="1">
            <a:spLocks/>
          </p:cNvSpPr>
          <p:nvPr/>
        </p:nvSpPr>
        <p:spPr>
          <a:xfrm>
            <a:off x="3385213" y="3179347"/>
            <a:ext cx="1896994" cy="1280463"/>
          </a:xfrm>
          <a:prstGeom prst="roundRect">
            <a:avLst/>
          </a:prstGeom>
          <a:solidFill>
            <a:schemeClr val="bg2">
              <a:lumMod val="20000"/>
              <a:lumOff val="80000"/>
            </a:schemeClr>
          </a:solidFill>
          <a:ln>
            <a:solidFill>
              <a:schemeClr val="bg1"/>
            </a:solidFill>
            <a:prstDash val="sysDot"/>
          </a:ln>
        </p:spPr>
        <p:txBody>
          <a:bodyPr vert="horz" lIns="27861" tIns="27861" rIns="27861" bIns="27861" rtlCol="0">
            <a:noAutofit/>
          </a:bodyPr>
          <a:lstStyle>
            <a:defPPr>
              <a:defRPr lang="nl-NL"/>
            </a:defPPr>
            <a:lvl1pPr marL="285750" indent="-168275" algn="just" defTabSz="713232">
              <a:lnSpc>
                <a:spcPct val="100000"/>
              </a:lnSpc>
              <a:spcBef>
                <a:spcPts val="702"/>
              </a:spcBef>
              <a:buClr>
                <a:schemeClr val="accent2"/>
              </a:buClr>
              <a:buFont typeface="Arial" panose="020B0604020202020204" pitchFamily="34" charset="0"/>
              <a:buChar char="•"/>
              <a:defRPr sz="1200" b="0"/>
            </a:lvl1pPr>
            <a:lvl2pPr marL="92868" lvl="1" indent="0" algn="just" defTabSz="713232">
              <a:lnSpc>
                <a:spcPct val="100000"/>
              </a:lnSpc>
              <a:spcBef>
                <a:spcPts val="569"/>
              </a:spcBef>
              <a:buFont typeface="Arial" panose="020B0604020202020204" pitchFamily="34" charset="0"/>
              <a:buNone/>
              <a:defRPr sz="1200" b="1">
                <a:solidFill>
                  <a:schemeClr val="accent2"/>
                </a:solidFill>
              </a:defRPr>
            </a:lvl2pPr>
            <a:lvl3pPr marL="173355" indent="-173355" defTabSz="713232">
              <a:lnSpc>
                <a:spcPct val="100000"/>
              </a:lnSpc>
              <a:spcBef>
                <a:spcPts val="702"/>
              </a:spcBef>
              <a:buClr>
                <a:schemeClr val="accent2"/>
              </a:buClr>
              <a:buFont typeface="Arial" panose="020B0604020202020204" pitchFamily="34" charset="0"/>
              <a:buChar char="•"/>
              <a:defRPr sz="1600">
                <a:solidFill>
                  <a:schemeClr val="tx2"/>
                </a:solidFill>
              </a:defRPr>
            </a:lvl3pPr>
            <a:lvl4pPr marL="417291" indent="-139923" defTabSz="713232">
              <a:lnSpc>
                <a:spcPct val="100000"/>
              </a:lnSpc>
              <a:spcBef>
                <a:spcPts val="702"/>
              </a:spcBef>
              <a:buClr>
                <a:schemeClr val="accent2"/>
              </a:buClr>
              <a:buFont typeface="Arial" panose="020B0604020202020204" pitchFamily="34" charset="0"/>
              <a:buChar char="•"/>
              <a:defRPr sz="1200">
                <a:solidFill>
                  <a:schemeClr val="tx2"/>
                </a:solidFill>
              </a:defRPr>
            </a:lvl4pPr>
            <a:lvl5pPr marL="700850" indent="-138684" defTabSz="713232">
              <a:lnSpc>
                <a:spcPct val="100000"/>
              </a:lnSpc>
              <a:spcBef>
                <a:spcPts val="702"/>
              </a:spcBef>
              <a:buClr>
                <a:schemeClr val="accent2"/>
              </a:buClr>
              <a:buFont typeface="Arial" panose="020B0604020202020204" pitchFamily="34" charset="0"/>
              <a:buChar char="•"/>
              <a:defRPr sz="1200">
                <a:solidFill>
                  <a:schemeClr val="tx2"/>
                </a:solidFill>
              </a:defRPr>
            </a:lvl5pPr>
            <a:lvl6pPr marL="1961388" indent="-178308" defTabSz="713232">
              <a:lnSpc>
                <a:spcPct val="90000"/>
              </a:lnSpc>
              <a:spcBef>
                <a:spcPts val="390"/>
              </a:spcBef>
              <a:buFont typeface="Arial" panose="020B0604020202020204" pitchFamily="34" charset="0"/>
              <a:buChar char="•"/>
              <a:defRPr sz="1400"/>
            </a:lvl6pPr>
            <a:lvl7pPr marL="2318004" indent="-178308" defTabSz="713232">
              <a:lnSpc>
                <a:spcPct val="90000"/>
              </a:lnSpc>
              <a:spcBef>
                <a:spcPts val="390"/>
              </a:spcBef>
              <a:buFont typeface="Arial" panose="020B0604020202020204" pitchFamily="34" charset="0"/>
              <a:buChar char="•"/>
              <a:defRPr sz="1400"/>
            </a:lvl7pPr>
            <a:lvl8pPr marL="2674620" indent="-178308" defTabSz="713232">
              <a:lnSpc>
                <a:spcPct val="90000"/>
              </a:lnSpc>
              <a:spcBef>
                <a:spcPts val="390"/>
              </a:spcBef>
              <a:buFont typeface="Arial" panose="020B0604020202020204" pitchFamily="34" charset="0"/>
              <a:buChar char="•"/>
              <a:defRPr sz="1400"/>
            </a:lvl8pPr>
            <a:lvl9pPr marL="3031236" indent="-178308" defTabSz="713232">
              <a:lnSpc>
                <a:spcPct val="90000"/>
              </a:lnSpc>
              <a:spcBef>
                <a:spcPts val="390"/>
              </a:spcBef>
              <a:buFont typeface="Arial" panose="020B0604020202020204" pitchFamily="34" charset="0"/>
              <a:buChar char="•"/>
              <a:defRPr sz="1400"/>
            </a:lvl9pPr>
          </a:lstStyle>
          <a:p>
            <a:pPr marL="130016" lvl="2" indent="-130016" defTabSz="534924" fontAlgn="auto">
              <a:spcBef>
                <a:spcPts val="0"/>
              </a:spcBef>
              <a:spcAft>
                <a:spcPts val="0"/>
              </a:spcAft>
              <a:buClr>
                <a:srgbClr val="333333"/>
              </a:buClr>
              <a:buFont typeface="Arial" charset="0"/>
              <a:buChar char="•"/>
              <a:defRPr/>
            </a:pPr>
            <a:r>
              <a:rPr lang="en-US" sz="1050" dirty="0">
                <a:solidFill>
                  <a:schemeClr val="tx1"/>
                </a:solidFill>
                <a:latin typeface="Arial" panose="020B0604020202020204"/>
                <a:ea typeface="+mn-ea"/>
                <a:cs typeface="+mn-cs"/>
              </a:rPr>
              <a:t>Focuses on achieving a minimum income taxation for MNEs in each jurisdiction where the MNE has a taxable presence</a:t>
            </a:r>
            <a:br>
              <a:rPr lang="en-US" sz="1050" dirty="0">
                <a:solidFill>
                  <a:schemeClr val="tx1"/>
                </a:solidFill>
                <a:latin typeface="Arial" panose="020B0604020202020204"/>
                <a:ea typeface="+mn-ea"/>
                <a:cs typeface="+mn-cs"/>
              </a:rPr>
            </a:br>
            <a:endParaRPr lang="en-US" sz="1050" dirty="0">
              <a:solidFill>
                <a:schemeClr val="tx1"/>
              </a:solidFill>
              <a:latin typeface="Arial" panose="020B0604020202020204"/>
              <a:ea typeface="+mn-ea"/>
              <a:cs typeface="+mn-cs"/>
            </a:endParaRPr>
          </a:p>
          <a:p>
            <a:pPr marL="130016" lvl="2" indent="-130016" defTabSz="534924" fontAlgn="auto">
              <a:spcBef>
                <a:spcPts val="0"/>
              </a:spcBef>
              <a:spcAft>
                <a:spcPts val="0"/>
              </a:spcAft>
              <a:buClr>
                <a:srgbClr val="333333"/>
              </a:buClr>
              <a:buFont typeface="Arial" charset="0"/>
              <a:buChar char="•"/>
              <a:defRPr/>
            </a:pPr>
            <a:r>
              <a:rPr lang="en-US" sz="1050" dirty="0">
                <a:solidFill>
                  <a:schemeClr val="tx1"/>
                </a:solidFill>
                <a:latin typeface="Arial" panose="020B0604020202020204"/>
                <a:ea typeface="+mn-ea"/>
                <a:cs typeface="+mn-cs"/>
              </a:rPr>
              <a:t>Mix of 4 measures</a:t>
            </a:r>
          </a:p>
          <a:p>
            <a:pPr marL="0" lvl="2" indent="0" defTabSz="534924" fontAlgn="auto">
              <a:spcBef>
                <a:spcPts val="0"/>
              </a:spcBef>
              <a:spcAft>
                <a:spcPts val="0"/>
              </a:spcAft>
              <a:buClr>
                <a:srgbClr val="00A2E0"/>
              </a:buClr>
              <a:buNone/>
              <a:defRPr/>
            </a:pPr>
            <a:endParaRPr lang="en-US" sz="800" dirty="0">
              <a:solidFill>
                <a:srgbClr val="06357A"/>
              </a:solidFill>
              <a:latin typeface="Arial" panose="020B0604020202020204"/>
              <a:ea typeface="+mn-ea"/>
              <a:cs typeface="+mn-cs"/>
            </a:endParaRPr>
          </a:p>
        </p:txBody>
      </p:sp>
      <p:sp>
        <p:nvSpPr>
          <p:cNvPr id="42" name="Isosceles Triangle 41">
            <a:extLst>
              <a:ext uri="{FF2B5EF4-FFF2-40B4-BE49-F238E27FC236}">
                <a16:creationId xmlns:a16="http://schemas.microsoft.com/office/drawing/2014/main" id="{692F9901-F8E4-40AF-BFC5-63419565789D}"/>
              </a:ext>
            </a:extLst>
          </p:cNvPr>
          <p:cNvSpPr/>
          <p:nvPr/>
        </p:nvSpPr>
        <p:spPr>
          <a:xfrm rot="16200000" flipH="1">
            <a:off x="5320887" y="3624316"/>
            <a:ext cx="204142" cy="194951"/>
          </a:xfrm>
          <a:prstGeom prst="triangle">
            <a:avLst>
              <a:gd name="adj" fmla="val 55079"/>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US" sz="1400" dirty="0" err="1">
              <a:solidFill>
                <a:srgbClr val="06357A"/>
              </a:solidFill>
              <a:latin typeface="Arial" panose="020B0604020202020204"/>
            </a:endParaRPr>
          </a:p>
        </p:txBody>
      </p:sp>
      <p:sp>
        <p:nvSpPr>
          <p:cNvPr id="43" name="Isosceles Triangle 42">
            <a:extLst>
              <a:ext uri="{FF2B5EF4-FFF2-40B4-BE49-F238E27FC236}">
                <a16:creationId xmlns:a16="http://schemas.microsoft.com/office/drawing/2014/main" id="{DFC59F94-0F8A-4D08-8731-3BA3B294287E}"/>
              </a:ext>
            </a:extLst>
          </p:cNvPr>
          <p:cNvSpPr/>
          <p:nvPr/>
        </p:nvSpPr>
        <p:spPr>
          <a:xfrm>
            <a:off x="1691402" y="1646802"/>
            <a:ext cx="5293833" cy="619959"/>
          </a:xfrm>
          <a:prstGeom prst="triangle">
            <a:avLst>
              <a:gd name="adj" fmla="val 50377"/>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44" name="Rectangle 43">
            <a:extLst>
              <a:ext uri="{FF2B5EF4-FFF2-40B4-BE49-F238E27FC236}">
                <a16:creationId xmlns:a16="http://schemas.microsoft.com/office/drawing/2014/main" id="{15F5F298-63D0-4587-9226-E74B79036ED7}"/>
              </a:ext>
            </a:extLst>
          </p:cNvPr>
          <p:cNvSpPr/>
          <p:nvPr/>
        </p:nvSpPr>
        <p:spPr>
          <a:xfrm>
            <a:off x="1857164" y="2321800"/>
            <a:ext cx="4882041" cy="7217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45" name="Rectangle 44">
            <a:extLst>
              <a:ext uri="{FF2B5EF4-FFF2-40B4-BE49-F238E27FC236}">
                <a16:creationId xmlns:a16="http://schemas.microsoft.com/office/drawing/2014/main" id="{3B1056B2-8034-4697-AD77-547A169DDE4E}"/>
              </a:ext>
            </a:extLst>
          </p:cNvPr>
          <p:cNvSpPr/>
          <p:nvPr/>
        </p:nvSpPr>
        <p:spPr>
          <a:xfrm>
            <a:off x="2011059" y="2446908"/>
            <a:ext cx="1269000" cy="766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46" name="Rectangle 45">
            <a:extLst>
              <a:ext uri="{FF2B5EF4-FFF2-40B4-BE49-F238E27FC236}">
                <a16:creationId xmlns:a16="http://schemas.microsoft.com/office/drawing/2014/main" id="{A4874960-0811-47AC-9AEB-65F9B5346165}"/>
              </a:ext>
            </a:extLst>
          </p:cNvPr>
          <p:cNvSpPr/>
          <p:nvPr/>
        </p:nvSpPr>
        <p:spPr>
          <a:xfrm>
            <a:off x="5527019" y="2574419"/>
            <a:ext cx="1107089" cy="4622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nl-NL" sz="1400" b="1" dirty="0">
                <a:solidFill>
                  <a:prstClr val="white"/>
                </a:solidFill>
                <a:latin typeface="Arial" panose="020B0604020202020204"/>
              </a:rPr>
              <a:t>PILLAR TWO</a:t>
            </a:r>
            <a:endParaRPr lang="en-NL" sz="1400" b="1" dirty="0" err="1">
              <a:solidFill>
                <a:prstClr val="white"/>
              </a:solidFill>
              <a:latin typeface="Arial" panose="020B0604020202020204"/>
            </a:endParaRPr>
          </a:p>
        </p:txBody>
      </p:sp>
      <p:sp>
        <p:nvSpPr>
          <p:cNvPr id="47" name="Rectangle 46">
            <a:extLst>
              <a:ext uri="{FF2B5EF4-FFF2-40B4-BE49-F238E27FC236}">
                <a16:creationId xmlns:a16="http://schemas.microsoft.com/office/drawing/2014/main" id="{A950A21E-73C2-4C46-806F-8BF7760BFE69}"/>
              </a:ext>
            </a:extLst>
          </p:cNvPr>
          <p:cNvSpPr/>
          <p:nvPr/>
        </p:nvSpPr>
        <p:spPr>
          <a:xfrm>
            <a:off x="2103210" y="2574419"/>
            <a:ext cx="1107089" cy="4622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nl-NL" sz="1400" b="1" dirty="0">
                <a:solidFill>
                  <a:prstClr val="white"/>
                </a:solidFill>
                <a:latin typeface="Arial" panose="020B0604020202020204"/>
              </a:rPr>
              <a:t>PILLAR ONE</a:t>
            </a:r>
            <a:endParaRPr lang="en-NL" sz="1400" b="1" dirty="0" err="1">
              <a:solidFill>
                <a:prstClr val="white"/>
              </a:solidFill>
              <a:latin typeface="Arial" panose="020B0604020202020204"/>
            </a:endParaRPr>
          </a:p>
        </p:txBody>
      </p:sp>
      <p:sp>
        <p:nvSpPr>
          <p:cNvPr id="48" name="Rectangle 47">
            <a:extLst>
              <a:ext uri="{FF2B5EF4-FFF2-40B4-BE49-F238E27FC236}">
                <a16:creationId xmlns:a16="http://schemas.microsoft.com/office/drawing/2014/main" id="{B9502FAF-BF4E-411B-8AF8-B49FFFC18D9F}"/>
              </a:ext>
            </a:extLst>
          </p:cNvPr>
          <p:cNvSpPr/>
          <p:nvPr/>
        </p:nvSpPr>
        <p:spPr>
          <a:xfrm>
            <a:off x="1689644" y="5166255"/>
            <a:ext cx="5388699" cy="771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49" name="Rectangle 48">
            <a:extLst>
              <a:ext uri="{FF2B5EF4-FFF2-40B4-BE49-F238E27FC236}">
                <a16:creationId xmlns:a16="http://schemas.microsoft.com/office/drawing/2014/main" id="{6EF59747-880C-4379-98D1-FB1900B90EDD}"/>
              </a:ext>
            </a:extLst>
          </p:cNvPr>
          <p:cNvSpPr/>
          <p:nvPr/>
        </p:nvSpPr>
        <p:spPr>
          <a:xfrm>
            <a:off x="5446064" y="2438461"/>
            <a:ext cx="1269000" cy="766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50" name="Rectangle 49">
            <a:extLst>
              <a:ext uri="{FF2B5EF4-FFF2-40B4-BE49-F238E27FC236}">
                <a16:creationId xmlns:a16="http://schemas.microsoft.com/office/drawing/2014/main" id="{7DE71887-904A-43B7-8E06-0A366622F75C}"/>
              </a:ext>
            </a:extLst>
          </p:cNvPr>
          <p:cNvSpPr/>
          <p:nvPr/>
        </p:nvSpPr>
        <p:spPr>
          <a:xfrm>
            <a:off x="2097552" y="4421226"/>
            <a:ext cx="1107089" cy="4622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b="1" dirty="0" err="1">
              <a:solidFill>
                <a:prstClr val="white"/>
              </a:solidFill>
              <a:latin typeface="Arial" panose="020B0604020202020204"/>
            </a:endParaRPr>
          </a:p>
        </p:txBody>
      </p:sp>
      <p:sp>
        <p:nvSpPr>
          <p:cNvPr id="51" name="Rectangle 50">
            <a:extLst>
              <a:ext uri="{FF2B5EF4-FFF2-40B4-BE49-F238E27FC236}">
                <a16:creationId xmlns:a16="http://schemas.microsoft.com/office/drawing/2014/main" id="{3B213047-2772-4641-8830-7A65CFCEF43B}"/>
              </a:ext>
            </a:extLst>
          </p:cNvPr>
          <p:cNvSpPr/>
          <p:nvPr/>
        </p:nvSpPr>
        <p:spPr>
          <a:xfrm>
            <a:off x="5535095" y="4423489"/>
            <a:ext cx="1107089" cy="4622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b="1" dirty="0" err="1">
              <a:solidFill>
                <a:prstClr val="white"/>
              </a:solidFill>
              <a:latin typeface="Arial" panose="020B0604020202020204"/>
            </a:endParaRPr>
          </a:p>
        </p:txBody>
      </p:sp>
      <p:sp>
        <p:nvSpPr>
          <p:cNvPr id="52" name="Rectangle 51">
            <a:extLst>
              <a:ext uri="{FF2B5EF4-FFF2-40B4-BE49-F238E27FC236}">
                <a16:creationId xmlns:a16="http://schemas.microsoft.com/office/drawing/2014/main" id="{0964A96F-766B-4D25-8C83-A9D6F0F8C43E}"/>
              </a:ext>
            </a:extLst>
          </p:cNvPr>
          <p:cNvSpPr/>
          <p:nvPr/>
        </p:nvSpPr>
        <p:spPr>
          <a:xfrm>
            <a:off x="5446064" y="4934593"/>
            <a:ext cx="1269000" cy="766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53" name="Rectangle 52">
            <a:extLst>
              <a:ext uri="{FF2B5EF4-FFF2-40B4-BE49-F238E27FC236}">
                <a16:creationId xmlns:a16="http://schemas.microsoft.com/office/drawing/2014/main" id="{5D183BE9-6352-4755-AB4D-BD5ACFF238A8}"/>
              </a:ext>
            </a:extLst>
          </p:cNvPr>
          <p:cNvSpPr/>
          <p:nvPr/>
        </p:nvSpPr>
        <p:spPr>
          <a:xfrm>
            <a:off x="2011059" y="4931164"/>
            <a:ext cx="1269000" cy="766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54" name="Rectangle 53">
            <a:extLst>
              <a:ext uri="{FF2B5EF4-FFF2-40B4-BE49-F238E27FC236}">
                <a16:creationId xmlns:a16="http://schemas.microsoft.com/office/drawing/2014/main" id="{FCE5EF94-CFE5-48D2-ADE7-FB2AB17CCC24}"/>
              </a:ext>
            </a:extLst>
          </p:cNvPr>
          <p:cNvSpPr/>
          <p:nvPr/>
        </p:nvSpPr>
        <p:spPr>
          <a:xfrm>
            <a:off x="1854664" y="5059514"/>
            <a:ext cx="5051318" cy="7217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55" name="Oval 54">
            <a:extLst>
              <a:ext uri="{FF2B5EF4-FFF2-40B4-BE49-F238E27FC236}">
                <a16:creationId xmlns:a16="http://schemas.microsoft.com/office/drawing/2014/main" id="{C9930E41-ACF3-427B-AE82-698D64DF6523}"/>
              </a:ext>
            </a:extLst>
          </p:cNvPr>
          <p:cNvSpPr/>
          <p:nvPr/>
        </p:nvSpPr>
        <p:spPr>
          <a:xfrm>
            <a:off x="4239664" y="1875854"/>
            <a:ext cx="216000" cy="21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US" sz="1400" dirty="0" err="1">
              <a:solidFill>
                <a:prstClr val="white"/>
              </a:solidFill>
              <a:latin typeface="Arial" panose="020B0604020202020204"/>
            </a:endParaRPr>
          </a:p>
        </p:txBody>
      </p:sp>
      <p:sp>
        <p:nvSpPr>
          <p:cNvPr id="56" name="Rectangle 55">
            <a:extLst>
              <a:ext uri="{FF2B5EF4-FFF2-40B4-BE49-F238E27FC236}">
                <a16:creationId xmlns:a16="http://schemas.microsoft.com/office/drawing/2014/main" id="{8628F9E1-D7D6-4CE8-97CD-589B2D2DD4D8}"/>
              </a:ext>
            </a:extLst>
          </p:cNvPr>
          <p:cNvSpPr/>
          <p:nvPr/>
        </p:nvSpPr>
        <p:spPr>
          <a:xfrm>
            <a:off x="2148187" y="3098534"/>
            <a:ext cx="963315" cy="128046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57" name="Rectangle: Rounded Corners 56">
            <a:extLst>
              <a:ext uri="{FF2B5EF4-FFF2-40B4-BE49-F238E27FC236}">
                <a16:creationId xmlns:a16="http://schemas.microsoft.com/office/drawing/2014/main" id="{B8F47B5E-E807-4A64-A175-388DE4CA4916}"/>
              </a:ext>
            </a:extLst>
          </p:cNvPr>
          <p:cNvSpPr/>
          <p:nvPr/>
        </p:nvSpPr>
        <p:spPr>
          <a:xfrm>
            <a:off x="2315813" y="3203521"/>
            <a:ext cx="70640" cy="11023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US" sz="1400" dirty="0" err="1">
              <a:solidFill>
                <a:prstClr val="white"/>
              </a:solidFill>
              <a:latin typeface="Arial" panose="020B0604020202020204"/>
            </a:endParaRPr>
          </a:p>
        </p:txBody>
      </p:sp>
      <p:sp>
        <p:nvSpPr>
          <p:cNvPr id="58" name="Rectangle: Rounded Corners 57">
            <a:extLst>
              <a:ext uri="{FF2B5EF4-FFF2-40B4-BE49-F238E27FC236}">
                <a16:creationId xmlns:a16="http://schemas.microsoft.com/office/drawing/2014/main" id="{4D3BDCFF-6443-4A00-BF7D-D9BC112748C1}"/>
              </a:ext>
            </a:extLst>
          </p:cNvPr>
          <p:cNvSpPr/>
          <p:nvPr/>
        </p:nvSpPr>
        <p:spPr>
          <a:xfrm>
            <a:off x="2596213" y="3203120"/>
            <a:ext cx="70640" cy="11023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US" sz="1400" dirty="0" err="1">
              <a:solidFill>
                <a:prstClr val="white"/>
              </a:solidFill>
              <a:latin typeface="Arial" panose="020B0604020202020204"/>
            </a:endParaRPr>
          </a:p>
        </p:txBody>
      </p:sp>
      <p:sp>
        <p:nvSpPr>
          <p:cNvPr id="59" name="Rectangle: Rounded Corners 58">
            <a:extLst>
              <a:ext uri="{FF2B5EF4-FFF2-40B4-BE49-F238E27FC236}">
                <a16:creationId xmlns:a16="http://schemas.microsoft.com/office/drawing/2014/main" id="{2925259A-DA67-4B45-8BF8-588DB145A67C}"/>
              </a:ext>
            </a:extLst>
          </p:cNvPr>
          <p:cNvSpPr/>
          <p:nvPr/>
        </p:nvSpPr>
        <p:spPr>
          <a:xfrm>
            <a:off x="2876612" y="3202719"/>
            <a:ext cx="70640" cy="11023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US" sz="1400" dirty="0" err="1">
              <a:solidFill>
                <a:prstClr val="white"/>
              </a:solidFill>
              <a:latin typeface="Arial" panose="020B0604020202020204"/>
            </a:endParaRPr>
          </a:p>
        </p:txBody>
      </p:sp>
      <p:sp>
        <p:nvSpPr>
          <p:cNvPr id="60" name="Rectangle 59">
            <a:extLst>
              <a:ext uri="{FF2B5EF4-FFF2-40B4-BE49-F238E27FC236}">
                <a16:creationId xmlns:a16="http://schemas.microsoft.com/office/drawing/2014/main" id="{4CD6FF82-D35C-4817-A466-19617A0F0DF6}"/>
              </a:ext>
            </a:extLst>
          </p:cNvPr>
          <p:cNvSpPr/>
          <p:nvPr/>
        </p:nvSpPr>
        <p:spPr>
          <a:xfrm>
            <a:off x="5601587" y="3095570"/>
            <a:ext cx="963315" cy="297000"/>
          </a:xfrm>
          <a:prstGeom prst="rect">
            <a:avLst/>
          </a:prstGeom>
          <a:solidFill>
            <a:schemeClr val="accent3">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en-US" sz="800" b="1" dirty="0">
                <a:solidFill>
                  <a:srgbClr val="06357A"/>
                </a:solidFill>
                <a:latin typeface="Arial" panose="020B0604020202020204" pitchFamily="34" charset="0"/>
                <a:cs typeface="Arial" panose="020B0604020202020204" pitchFamily="34" charset="0"/>
              </a:rPr>
              <a:t>Subject-to Tax Rule</a:t>
            </a:r>
          </a:p>
        </p:txBody>
      </p:sp>
      <p:sp>
        <p:nvSpPr>
          <p:cNvPr id="61" name="Rectangle 60">
            <a:extLst>
              <a:ext uri="{FF2B5EF4-FFF2-40B4-BE49-F238E27FC236}">
                <a16:creationId xmlns:a16="http://schemas.microsoft.com/office/drawing/2014/main" id="{5E79965D-DB3E-4BF0-BC11-4F59CCBB2CA1}"/>
              </a:ext>
            </a:extLst>
          </p:cNvPr>
          <p:cNvSpPr/>
          <p:nvPr/>
        </p:nvSpPr>
        <p:spPr>
          <a:xfrm>
            <a:off x="5606982" y="3419582"/>
            <a:ext cx="963315" cy="297000"/>
          </a:xfrm>
          <a:prstGeom prst="rect">
            <a:avLst/>
          </a:prstGeom>
          <a:solidFill>
            <a:srgbClr val="98C0FA"/>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en-US" sz="800" b="1" dirty="0">
                <a:solidFill>
                  <a:srgbClr val="06357A"/>
                </a:solidFill>
                <a:latin typeface="Arial" panose="020B0604020202020204" pitchFamily="34" charset="0"/>
                <a:cs typeface="Arial" panose="020B0604020202020204" pitchFamily="34" charset="0"/>
              </a:rPr>
              <a:t>Income Inclusion Rule</a:t>
            </a:r>
          </a:p>
        </p:txBody>
      </p:sp>
      <p:sp>
        <p:nvSpPr>
          <p:cNvPr id="62" name="Rectangle 61">
            <a:extLst>
              <a:ext uri="{FF2B5EF4-FFF2-40B4-BE49-F238E27FC236}">
                <a16:creationId xmlns:a16="http://schemas.microsoft.com/office/drawing/2014/main" id="{5A77FB15-935B-475B-B22A-A96CCB9D9A9A}"/>
              </a:ext>
            </a:extLst>
          </p:cNvPr>
          <p:cNvSpPr/>
          <p:nvPr/>
        </p:nvSpPr>
        <p:spPr>
          <a:xfrm>
            <a:off x="5606907" y="3743594"/>
            <a:ext cx="963315" cy="289441"/>
          </a:xfrm>
          <a:prstGeom prst="rect">
            <a:avLst/>
          </a:prstGeom>
          <a:solidFill>
            <a:schemeClr val="accent3">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en-US" sz="800" b="1" dirty="0">
                <a:solidFill>
                  <a:srgbClr val="06357A"/>
                </a:solidFill>
                <a:latin typeface="Arial" panose="020B0604020202020204" pitchFamily="34" charset="0"/>
                <a:cs typeface="Arial" panose="020B0604020202020204" pitchFamily="34" charset="0"/>
              </a:rPr>
              <a:t>Undertaxed Payments Rule</a:t>
            </a:r>
          </a:p>
        </p:txBody>
      </p:sp>
      <p:sp>
        <p:nvSpPr>
          <p:cNvPr id="63" name="Rectangle 62">
            <a:extLst>
              <a:ext uri="{FF2B5EF4-FFF2-40B4-BE49-F238E27FC236}">
                <a16:creationId xmlns:a16="http://schemas.microsoft.com/office/drawing/2014/main" id="{4FBBC3AD-7A8A-499B-8219-5F816D44260E}"/>
              </a:ext>
            </a:extLst>
          </p:cNvPr>
          <p:cNvSpPr/>
          <p:nvPr/>
        </p:nvSpPr>
        <p:spPr>
          <a:xfrm>
            <a:off x="5601587" y="4067606"/>
            <a:ext cx="963315" cy="297000"/>
          </a:xfrm>
          <a:prstGeom prst="rect">
            <a:avLst/>
          </a:prstGeom>
          <a:solidFill>
            <a:srgbClr val="98C0FA"/>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en-US" sz="800" b="1" dirty="0">
                <a:solidFill>
                  <a:srgbClr val="06357A"/>
                </a:solidFill>
                <a:latin typeface="Arial" panose="020B0604020202020204" pitchFamily="34" charset="0"/>
                <a:cs typeface="Arial" panose="020B0604020202020204" pitchFamily="34" charset="0"/>
              </a:rPr>
              <a:t>Switch-over Rule</a:t>
            </a:r>
          </a:p>
        </p:txBody>
      </p:sp>
      <p:sp>
        <p:nvSpPr>
          <p:cNvPr id="2" name="TextBox 1">
            <a:extLst>
              <a:ext uri="{FF2B5EF4-FFF2-40B4-BE49-F238E27FC236}">
                <a16:creationId xmlns:a16="http://schemas.microsoft.com/office/drawing/2014/main" id="{D8908194-A6E1-9E95-3414-01477EE4BD0A}"/>
              </a:ext>
            </a:extLst>
          </p:cNvPr>
          <p:cNvSpPr txBox="1"/>
          <p:nvPr/>
        </p:nvSpPr>
        <p:spPr>
          <a:xfrm>
            <a:off x="8402320" y="680720"/>
            <a:ext cx="184731" cy="461665"/>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030FC676-C173-4CD0-61DF-6BB439B061F6}"/>
              </a:ext>
            </a:extLst>
          </p:cNvPr>
          <p:cNvSpPr txBox="1"/>
          <p:nvPr/>
        </p:nvSpPr>
        <p:spPr>
          <a:xfrm>
            <a:off x="8260080" y="477520"/>
            <a:ext cx="184731" cy="461665"/>
          </a:xfrm>
          <a:prstGeom prst="rect">
            <a:avLst/>
          </a:prstGeom>
          <a:noFill/>
        </p:spPr>
        <p:txBody>
          <a:bodyPr wrap="none" rtlCol="0">
            <a:spAutoFit/>
          </a:bodyPr>
          <a:lstStyle/>
          <a:p>
            <a:endParaRPr lang="en-US" dirty="0"/>
          </a:p>
        </p:txBody>
      </p:sp>
      <p:sp>
        <p:nvSpPr>
          <p:cNvPr id="4" name="Footer Placeholder 3">
            <a:extLst>
              <a:ext uri="{FF2B5EF4-FFF2-40B4-BE49-F238E27FC236}">
                <a16:creationId xmlns:a16="http://schemas.microsoft.com/office/drawing/2014/main" id="{2CB7509C-E303-07EC-D05C-A37481C77B74}"/>
              </a:ext>
            </a:extLst>
          </p:cNvPr>
          <p:cNvSpPr>
            <a:spLocks noGrp="1"/>
          </p:cNvSpPr>
          <p:nvPr>
            <p:ph type="ftr" sz="quarter" idx="11"/>
          </p:nvPr>
        </p:nvSpPr>
        <p:spPr/>
        <p:txBody>
          <a:bodyPr/>
          <a:lstStyle/>
          <a:p>
            <a:pPr>
              <a:defRPr/>
            </a:pPr>
            <a:r>
              <a:rPr lang="en-US"/>
              <a:t>Transfer Pricing</a:t>
            </a:r>
            <a:endParaRPr lang="en-US" dirty="0"/>
          </a:p>
        </p:txBody>
      </p:sp>
      <p:sp>
        <p:nvSpPr>
          <p:cNvPr id="5" name="Slide Number Placeholder 4">
            <a:extLst>
              <a:ext uri="{FF2B5EF4-FFF2-40B4-BE49-F238E27FC236}">
                <a16:creationId xmlns:a16="http://schemas.microsoft.com/office/drawing/2014/main" id="{607666D5-F7FA-3767-01C4-233DC20CFA4C}"/>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3426817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7" name="Prostokąt zaokrąglony"/>
          <p:cNvSpPr/>
          <p:nvPr/>
        </p:nvSpPr>
        <p:spPr>
          <a:xfrm>
            <a:off x="4869032" y="1701402"/>
            <a:ext cx="2646297" cy="1248440"/>
          </a:xfrm>
          <a:prstGeom prst="roundRect">
            <a:avLst>
              <a:gd name="adj" fmla="val 16667"/>
            </a:avLst>
          </a:prstGeom>
          <a:solidFill>
            <a:srgbClr val="F8F9FE"/>
          </a:solidFill>
          <a:ln w="9525" cap="flat">
            <a:solidFill>
              <a:schemeClr val="accent1"/>
            </a:solidFill>
            <a:prstDash val="solid"/>
            <a:round/>
          </a:ln>
          <a:effectLst/>
        </p:spPr>
        <p:txBody>
          <a:bodyPr wrap="square" lIns="54000" tIns="54000" rIns="54000" bIns="54000" numCol="1" anchor="t">
            <a:noAutofit/>
          </a:bodyPr>
          <a:lstStyle/>
          <a:p>
            <a:pPr algn="just" defTabSz="685800" fontAlgn="auto">
              <a:spcBef>
                <a:spcPts val="0"/>
              </a:spcBef>
              <a:spcAft>
                <a:spcPts val="0"/>
              </a:spcAft>
              <a:defRPr/>
            </a:pPr>
            <a:r>
              <a:rPr lang="en-US" sz="1200" b="1" u="sng" dirty="0">
                <a:solidFill>
                  <a:srgbClr val="4D4D4F"/>
                </a:solidFill>
                <a:latin typeface="Arial" panose="020B0604020202020204" pitchFamily="34" charset="0"/>
                <a:ea typeface="+mn-ea"/>
                <a:cs typeface="Arial" panose="020B0604020202020204" pitchFamily="34" charset="0"/>
              </a:rPr>
              <a:t>Secondary</a:t>
            </a:r>
            <a:r>
              <a:rPr lang="en-US" sz="1200" b="1" dirty="0">
                <a:solidFill>
                  <a:srgbClr val="4D4D4F"/>
                </a:solidFill>
                <a:latin typeface="Arial" panose="020B0604020202020204" pitchFamily="34" charset="0"/>
                <a:ea typeface="+mn-ea"/>
                <a:cs typeface="Arial" panose="020B0604020202020204" pitchFamily="34" charset="0"/>
              </a:rPr>
              <a:t> rule which is meant as a backstop in case the minimum taxation is not achieved through the IIR. The UTPR is applied by the jurisdiction of the payer</a:t>
            </a:r>
            <a:r>
              <a:rPr lang="en-US" sz="1100" dirty="0">
                <a:solidFill>
                  <a:srgbClr val="4D4D4F"/>
                </a:solidFill>
                <a:latin typeface="Arial" panose="020B0604020202020204" pitchFamily="34" charset="0"/>
                <a:ea typeface="+mn-ea"/>
                <a:cs typeface="Arial" panose="020B0604020202020204" pitchFamily="34" charset="0"/>
              </a:rPr>
              <a:t>.</a:t>
            </a:r>
          </a:p>
        </p:txBody>
      </p:sp>
      <p:sp>
        <p:nvSpPr>
          <p:cNvPr id="2670" name="Title 1"/>
          <p:cNvSpPr txBox="1">
            <a:spLocks noGrp="1"/>
          </p:cNvSpPr>
          <p:nvPr>
            <p:ph type="title"/>
          </p:nvPr>
        </p:nvSpPr>
        <p:spPr>
          <a:prstGeom prst="rect">
            <a:avLst/>
          </a:prstGeom>
        </p:spPr>
        <p:txBody>
          <a:bodyPr/>
          <a:lstStyle>
            <a:lvl1pPr defTabSz="813816"/>
          </a:lstStyle>
          <a:p>
            <a:r>
              <a:rPr sz="1800" b="1" dirty="0"/>
              <a:t>Pillar Two</a:t>
            </a:r>
            <a:r>
              <a:rPr lang="en-US" sz="1800" b="1" dirty="0"/>
              <a:t> </a:t>
            </a:r>
            <a:r>
              <a:rPr lang="en-US" sz="1800" dirty="0"/>
              <a:t>–</a:t>
            </a:r>
            <a:r>
              <a:rPr lang="en-US" sz="1800" b="1" dirty="0"/>
              <a:t> </a:t>
            </a:r>
            <a:r>
              <a:rPr sz="1800" dirty="0"/>
              <a:t>Four </a:t>
            </a:r>
            <a:r>
              <a:rPr lang="en-US" sz="1800" dirty="0"/>
              <a:t>m</a:t>
            </a:r>
            <a:r>
              <a:rPr sz="1800" dirty="0"/>
              <a:t>easures for </a:t>
            </a:r>
            <a:r>
              <a:rPr lang="en-US" sz="1800" dirty="0"/>
              <a:t>g</a:t>
            </a:r>
            <a:r>
              <a:rPr sz="1800" dirty="0"/>
              <a:t>lobal </a:t>
            </a:r>
            <a:r>
              <a:rPr lang="en-US" sz="1800" dirty="0"/>
              <a:t>m</a:t>
            </a:r>
            <a:r>
              <a:rPr sz="1800" dirty="0"/>
              <a:t>inimum </a:t>
            </a:r>
            <a:r>
              <a:rPr lang="en-US" sz="1800" dirty="0"/>
              <a:t>t</a:t>
            </a:r>
            <a:r>
              <a:rPr sz="1800" dirty="0"/>
              <a:t>axation</a:t>
            </a:r>
          </a:p>
        </p:txBody>
      </p:sp>
      <p:grpSp>
        <p:nvGrpSpPr>
          <p:cNvPr id="2673" name="Rounded Rectangle 16"/>
          <p:cNvGrpSpPr/>
          <p:nvPr/>
        </p:nvGrpSpPr>
        <p:grpSpPr>
          <a:xfrm>
            <a:off x="1862246" y="958648"/>
            <a:ext cx="2646298" cy="723553"/>
            <a:chOff x="0" y="0"/>
            <a:chExt cx="3528395" cy="521210"/>
          </a:xfrm>
        </p:grpSpPr>
        <p:sp>
          <p:nvSpPr>
            <p:cNvPr id="2671" name="Prostokąt zaokrąglony"/>
            <p:cNvSpPr/>
            <p:nvPr/>
          </p:nvSpPr>
          <p:spPr>
            <a:xfrm>
              <a:off x="0" y="0"/>
              <a:ext cx="3528395" cy="521210"/>
            </a:xfrm>
            <a:prstGeom prst="roundRect">
              <a:avLst>
                <a:gd name="adj" fmla="val 16667"/>
              </a:avLst>
            </a:prstGeom>
            <a:solidFill>
              <a:schemeClr val="accent1"/>
            </a:solidFill>
            <a:ln w="12700" cap="flat">
              <a:noFill/>
              <a:miter lim="400000"/>
            </a:ln>
            <a:effectLst/>
          </p:spPr>
          <p:txBody>
            <a:bodyPr wrap="square" lIns="54000" tIns="54000" rIns="54000" bIns="54000" numCol="1" anchor="ctr">
              <a:noAutofit/>
            </a:bodyPr>
            <a:lstStyle/>
            <a:p>
              <a:pPr algn="ctr" defTabSz="685800" fontAlgn="auto">
                <a:spcBef>
                  <a:spcPts val="0"/>
                </a:spcBef>
                <a:spcAft>
                  <a:spcPts val="0"/>
                </a:spcAft>
                <a:defRPr>
                  <a:solidFill>
                    <a:srgbClr val="FFFFFF"/>
                  </a:solidFill>
                  <a:latin typeface="Arial"/>
                  <a:ea typeface="Arial"/>
                  <a:cs typeface="Arial"/>
                  <a:sym typeface="Arial"/>
                </a:defRPr>
              </a:pPr>
              <a:endParaRPr sz="1050">
                <a:solidFill>
                  <a:srgbClr val="FFFFFF"/>
                </a:solidFill>
                <a:latin typeface="Arial" panose="020B0604020202020204" pitchFamily="34" charset="0"/>
                <a:cs typeface="Arial" panose="020B0604020202020204" pitchFamily="34" charset="0"/>
                <a:sym typeface="Arial"/>
              </a:endParaRPr>
            </a:p>
          </p:txBody>
        </p:sp>
        <p:sp>
          <p:nvSpPr>
            <p:cNvPr id="2672" name="Income Inclusion Rule (IIR)"/>
            <p:cNvSpPr txBox="1"/>
            <p:nvPr/>
          </p:nvSpPr>
          <p:spPr>
            <a:xfrm>
              <a:off x="25443" y="154813"/>
              <a:ext cx="3477508" cy="2115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4000" tIns="54000" rIns="54000" bIns="54000" numCol="1" anchor="ctr">
              <a:spAutoFit/>
            </a:bodyPr>
            <a:lstStyle>
              <a:lvl1pPr algn="ctr">
                <a:defRPr sz="1200" b="1">
                  <a:solidFill>
                    <a:srgbClr val="FFFFFF"/>
                  </a:solidFill>
                  <a:latin typeface="Arial"/>
                  <a:ea typeface="Arial"/>
                  <a:cs typeface="Arial"/>
                  <a:sym typeface="Arial"/>
                </a:defRPr>
              </a:lvl1pPr>
            </a:lstStyle>
            <a:p>
              <a:pPr defTabSz="685800" fontAlgn="auto">
                <a:spcBef>
                  <a:spcPts val="0"/>
                </a:spcBef>
                <a:spcAft>
                  <a:spcPts val="0"/>
                </a:spcAft>
                <a:defRPr/>
              </a:pPr>
              <a:r>
                <a:rPr dirty="0">
                  <a:latin typeface="Arial" panose="020B0604020202020204" pitchFamily="34" charset="0"/>
                  <a:cs typeface="Arial" panose="020B0604020202020204" pitchFamily="34" charset="0"/>
                </a:rPr>
                <a:t>Income Inclusion Rule (IIR)</a:t>
              </a:r>
            </a:p>
          </p:txBody>
        </p:sp>
      </p:grpSp>
      <p:grpSp>
        <p:nvGrpSpPr>
          <p:cNvPr id="2676" name="Rounded Rectangle 17"/>
          <p:cNvGrpSpPr/>
          <p:nvPr/>
        </p:nvGrpSpPr>
        <p:grpSpPr>
          <a:xfrm>
            <a:off x="4869545" y="885695"/>
            <a:ext cx="2646299" cy="758564"/>
            <a:chOff x="0" y="0"/>
            <a:chExt cx="3528396" cy="521210"/>
          </a:xfrm>
        </p:grpSpPr>
        <p:sp>
          <p:nvSpPr>
            <p:cNvPr id="2674" name="Prostokąt zaokrąglony"/>
            <p:cNvSpPr/>
            <p:nvPr/>
          </p:nvSpPr>
          <p:spPr>
            <a:xfrm>
              <a:off x="0" y="0"/>
              <a:ext cx="3528396" cy="521210"/>
            </a:xfrm>
            <a:prstGeom prst="roundRect">
              <a:avLst>
                <a:gd name="adj" fmla="val 16667"/>
              </a:avLst>
            </a:prstGeom>
            <a:solidFill>
              <a:schemeClr val="accent1"/>
            </a:solidFill>
            <a:ln w="12700" cap="flat">
              <a:noFill/>
              <a:miter lim="400000"/>
            </a:ln>
            <a:effectLst/>
          </p:spPr>
          <p:txBody>
            <a:bodyPr wrap="square" lIns="54000" tIns="54000" rIns="54000" bIns="54000" numCol="1" anchor="ctr">
              <a:noAutofit/>
            </a:bodyPr>
            <a:lstStyle/>
            <a:p>
              <a:pPr algn="ctr" defTabSz="685800" fontAlgn="auto">
                <a:spcBef>
                  <a:spcPts val="0"/>
                </a:spcBef>
                <a:spcAft>
                  <a:spcPts val="0"/>
                </a:spcAft>
                <a:defRPr>
                  <a:solidFill>
                    <a:srgbClr val="FFFFFF"/>
                  </a:solidFill>
                  <a:latin typeface="Arial"/>
                  <a:ea typeface="Arial"/>
                  <a:cs typeface="Arial"/>
                  <a:sym typeface="Arial"/>
                </a:defRPr>
              </a:pPr>
              <a:endParaRPr sz="1050">
                <a:solidFill>
                  <a:srgbClr val="FFFFFF"/>
                </a:solidFill>
                <a:latin typeface="Arial" panose="020B0604020202020204" pitchFamily="34" charset="0"/>
                <a:cs typeface="Arial" panose="020B0604020202020204" pitchFamily="34" charset="0"/>
                <a:sym typeface="Arial"/>
              </a:endParaRPr>
            </a:p>
          </p:txBody>
        </p:sp>
        <p:sp>
          <p:nvSpPr>
            <p:cNvPr id="2675" name="Undertaxed Payment Rule (UTPR)"/>
            <p:cNvSpPr txBox="1"/>
            <p:nvPr/>
          </p:nvSpPr>
          <p:spPr>
            <a:xfrm>
              <a:off x="25443" y="164983"/>
              <a:ext cx="3477512" cy="1912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4000" tIns="54000" rIns="54000" bIns="54000" numCol="1" anchor="ctr">
              <a:spAutoFit/>
            </a:bodyPr>
            <a:lstStyle>
              <a:lvl1pPr algn="ctr">
                <a:defRPr sz="1200" b="1">
                  <a:solidFill>
                    <a:srgbClr val="FFFFFF"/>
                  </a:solidFill>
                  <a:latin typeface="Arial"/>
                  <a:ea typeface="Arial"/>
                  <a:cs typeface="Arial"/>
                  <a:sym typeface="Arial"/>
                </a:defRPr>
              </a:lvl1pPr>
            </a:lstStyle>
            <a:p>
              <a:pPr defTabSz="685800" fontAlgn="auto">
                <a:spcBef>
                  <a:spcPts val="0"/>
                </a:spcBef>
                <a:spcAft>
                  <a:spcPts val="0"/>
                </a:spcAft>
                <a:defRPr/>
              </a:pPr>
              <a:r>
                <a:rPr sz="1100" dirty="0">
                  <a:latin typeface="Arial" panose="020B0604020202020204" pitchFamily="34" charset="0"/>
                  <a:cs typeface="Arial" panose="020B0604020202020204" pitchFamily="34" charset="0"/>
                </a:rPr>
                <a:t>Undertaxed Payment</a:t>
              </a:r>
              <a:r>
                <a:rPr lang="en-US" sz="1100" dirty="0">
                  <a:latin typeface="Arial" panose="020B0604020202020204" pitchFamily="34" charset="0"/>
                  <a:cs typeface="Arial" panose="020B0604020202020204" pitchFamily="34" charset="0"/>
                </a:rPr>
                <a:t>s</a:t>
              </a:r>
              <a:r>
                <a:rPr sz="1100" dirty="0">
                  <a:latin typeface="Arial" panose="020B0604020202020204" pitchFamily="34" charset="0"/>
                  <a:cs typeface="Arial" panose="020B0604020202020204" pitchFamily="34" charset="0"/>
                </a:rPr>
                <a:t> Rule (UTPR)</a:t>
              </a:r>
            </a:p>
          </p:txBody>
        </p:sp>
      </p:grpSp>
      <p:sp>
        <p:nvSpPr>
          <p:cNvPr id="2677" name="Prostokąt zaokrąglony"/>
          <p:cNvSpPr/>
          <p:nvPr/>
        </p:nvSpPr>
        <p:spPr>
          <a:xfrm>
            <a:off x="1889795" y="1734570"/>
            <a:ext cx="2646298" cy="1282237"/>
          </a:xfrm>
          <a:prstGeom prst="roundRect">
            <a:avLst>
              <a:gd name="adj" fmla="val 16667"/>
            </a:avLst>
          </a:prstGeom>
          <a:solidFill>
            <a:srgbClr val="F8F9FE"/>
          </a:solidFill>
          <a:ln w="9525" cap="flat">
            <a:solidFill>
              <a:schemeClr val="accent1"/>
            </a:solidFill>
            <a:prstDash val="solid"/>
            <a:round/>
          </a:ln>
          <a:effectLst/>
        </p:spPr>
        <p:txBody>
          <a:bodyPr wrap="square" lIns="54000" tIns="54000" rIns="54000" bIns="54000" numCol="1" anchor="t">
            <a:noAutofit/>
          </a:bodyPr>
          <a:lstStyle/>
          <a:p>
            <a:pPr algn="just" defTabSz="685800" fontAlgn="auto">
              <a:spcBef>
                <a:spcPts val="0"/>
              </a:spcBef>
              <a:spcAft>
                <a:spcPts val="0"/>
              </a:spcAft>
              <a:defRPr/>
            </a:pPr>
            <a:r>
              <a:rPr lang="en-US" sz="1200" b="1" dirty="0">
                <a:solidFill>
                  <a:srgbClr val="4D4D4F"/>
                </a:solidFill>
                <a:latin typeface="Arial" panose="020B0604020202020204" pitchFamily="34" charset="0"/>
                <a:ea typeface="+mn-ea"/>
                <a:cs typeface="Arial" panose="020B0604020202020204" pitchFamily="34" charset="0"/>
              </a:rPr>
              <a:t>Inclusion of the income of a low-taxed constituent entity in the tax base of the ultimate parent entity if that income is not taxed at the minimum 15% ETR. </a:t>
            </a:r>
          </a:p>
        </p:txBody>
      </p:sp>
      <p:sp>
        <p:nvSpPr>
          <p:cNvPr id="2680" name="Prostokąt zaokrąglony"/>
          <p:cNvSpPr/>
          <p:nvPr/>
        </p:nvSpPr>
        <p:spPr>
          <a:xfrm>
            <a:off x="4698876" y="4055802"/>
            <a:ext cx="2646297" cy="1130208"/>
          </a:xfrm>
          <a:prstGeom prst="roundRect">
            <a:avLst>
              <a:gd name="adj" fmla="val 16667"/>
            </a:avLst>
          </a:prstGeom>
          <a:solidFill>
            <a:srgbClr val="F8F9FE"/>
          </a:solidFill>
          <a:ln w="9525" cap="flat">
            <a:solidFill>
              <a:schemeClr val="accent2"/>
            </a:solidFill>
            <a:prstDash val="solid"/>
            <a:round/>
          </a:ln>
          <a:effectLst/>
        </p:spPr>
        <p:txBody>
          <a:bodyPr wrap="square" lIns="54000" tIns="54000" rIns="54000" bIns="54000" numCol="1" anchor="t">
            <a:noAutofit/>
          </a:bodyPr>
          <a:lstStyle/>
          <a:p>
            <a:pPr algn="just" defTabSz="685800" fontAlgn="auto">
              <a:spcBef>
                <a:spcPts val="0"/>
              </a:spcBef>
              <a:spcAft>
                <a:spcPts val="0"/>
              </a:spcAft>
              <a:defRPr/>
            </a:pPr>
            <a:r>
              <a:rPr lang="en-US" sz="1100" b="1" dirty="0">
                <a:solidFill>
                  <a:srgbClr val="4D4D4F"/>
                </a:solidFill>
                <a:latin typeface="Arial" panose="020B0604020202020204" pitchFamily="34" charset="0"/>
                <a:ea typeface="+mn-ea"/>
                <a:cs typeface="Arial" panose="020B0604020202020204" pitchFamily="34" charset="0"/>
              </a:rPr>
              <a:t>Additional source taxation (withholding) and deny treaty benefits for “mobile payments” (interest, royalties, etc.) not sufficiently taxed in the recipient’s jurisdiction (&lt;9% nominal rate).</a:t>
            </a:r>
          </a:p>
        </p:txBody>
      </p:sp>
      <p:sp>
        <p:nvSpPr>
          <p:cNvPr id="2683" name="Prostokąt zaokrąglony"/>
          <p:cNvSpPr/>
          <p:nvPr/>
        </p:nvSpPr>
        <p:spPr>
          <a:xfrm>
            <a:off x="1873370" y="4057563"/>
            <a:ext cx="2646298" cy="1113217"/>
          </a:xfrm>
          <a:prstGeom prst="roundRect">
            <a:avLst>
              <a:gd name="adj" fmla="val 16667"/>
            </a:avLst>
          </a:prstGeom>
          <a:solidFill>
            <a:srgbClr val="F8F9FE"/>
          </a:solidFill>
          <a:ln w="9525" cap="flat">
            <a:solidFill>
              <a:schemeClr val="accent2"/>
            </a:solidFill>
            <a:prstDash val="solid"/>
            <a:round/>
          </a:ln>
          <a:effectLst/>
        </p:spPr>
        <p:txBody>
          <a:bodyPr wrap="square" lIns="54000" tIns="54000" rIns="54000" bIns="54000" numCol="1" anchor="t">
            <a:noAutofit/>
          </a:bodyPr>
          <a:lstStyle/>
          <a:p>
            <a:pPr algn="just" defTabSz="685800" fontAlgn="auto">
              <a:spcBef>
                <a:spcPts val="0"/>
              </a:spcBef>
              <a:spcAft>
                <a:spcPts val="0"/>
              </a:spcAft>
              <a:defRPr/>
            </a:pPr>
            <a:r>
              <a:rPr lang="en-US" sz="1200" b="1" dirty="0">
                <a:solidFill>
                  <a:srgbClr val="4D4D4F"/>
                </a:solidFill>
                <a:latin typeface="Arial" panose="020B0604020202020204" pitchFamily="34" charset="0"/>
                <a:ea typeface="+mn-ea"/>
                <a:cs typeface="Arial" panose="020B0604020202020204" pitchFamily="34" charset="0"/>
              </a:rPr>
              <a:t>Ensuring proper application IIR by allowing a switch from the exemption method to the credit method.</a:t>
            </a:r>
          </a:p>
        </p:txBody>
      </p:sp>
      <p:grpSp>
        <p:nvGrpSpPr>
          <p:cNvPr id="2688" name="Content Placeholder 2"/>
          <p:cNvGrpSpPr/>
          <p:nvPr/>
        </p:nvGrpSpPr>
        <p:grpSpPr>
          <a:xfrm>
            <a:off x="238239" y="1701402"/>
            <a:ext cx="1513192" cy="2722805"/>
            <a:chOff x="0" y="-1"/>
            <a:chExt cx="2017588" cy="3333673"/>
          </a:xfrm>
        </p:grpSpPr>
        <p:sp>
          <p:nvSpPr>
            <p:cNvPr id="2686" name="Prostokąt zaokrąglony"/>
            <p:cNvSpPr/>
            <p:nvPr/>
          </p:nvSpPr>
          <p:spPr>
            <a:xfrm>
              <a:off x="0" y="-1"/>
              <a:ext cx="2017588" cy="797093"/>
            </a:xfrm>
            <a:prstGeom prst="roundRect">
              <a:avLst>
                <a:gd name="adj" fmla="val 16667"/>
              </a:avLst>
            </a:prstGeom>
            <a:solidFill>
              <a:srgbClr val="FFFFFF"/>
            </a:solidFill>
            <a:ln w="12700" cap="flat">
              <a:noFill/>
              <a:miter lim="400000"/>
            </a:ln>
            <a:effectLst/>
          </p:spPr>
          <p:txBody>
            <a:bodyPr wrap="square" lIns="54000" tIns="54000" rIns="54000" bIns="54000" numCol="1" anchor="t">
              <a:noAutofit/>
            </a:bodyPr>
            <a:lstStyle/>
            <a:p>
              <a:pPr defTabSz="534923" fontAlgn="auto">
                <a:spcBef>
                  <a:spcPts val="375"/>
                </a:spcBef>
                <a:spcAft>
                  <a:spcPts val="0"/>
                </a:spcAft>
                <a:defRPr sz="1200" b="1">
                  <a:solidFill>
                    <a:srgbClr val="00A2E0"/>
                  </a:solidFill>
                  <a:latin typeface="Arial"/>
                  <a:ea typeface="Arial"/>
                  <a:cs typeface="Arial"/>
                  <a:sym typeface="Arial"/>
                </a:defRPr>
              </a:pPr>
              <a:endParaRPr sz="1050" b="1">
                <a:solidFill>
                  <a:srgbClr val="00A2E0"/>
                </a:solidFill>
                <a:latin typeface="Arial" panose="020B0604020202020204" pitchFamily="34" charset="0"/>
                <a:cs typeface="Arial" panose="020B0604020202020204" pitchFamily="34" charset="0"/>
                <a:sym typeface="Arial"/>
              </a:endParaRPr>
            </a:p>
          </p:txBody>
        </p:sp>
        <p:sp>
          <p:nvSpPr>
            <p:cNvPr id="2687" name="Domestic legislation…"/>
            <p:cNvSpPr txBox="1"/>
            <p:nvPr/>
          </p:nvSpPr>
          <p:spPr>
            <a:xfrm>
              <a:off x="38911" y="38910"/>
              <a:ext cx="1939764" cy="32947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7860" tIns="27860" rIns="27860" bIns="27860" numCol="1" anchor="t">
              <a:spAutoFit/>
            </a:bodyPr>
            <a:lstStyle/>
            <a:p>
              <a:pPr marL="342900" lvl="1" indent="69650" defTabSz="534923" fontAlgn="auto">
                <a:spcBef>
                  <a:spcPts val="375"/>
                </a:spcBef>
                <a:spcAft>
                  <a:spcPts val="0"/>
                </a:spcAft>
                <a:defRPr sz="1400" i="1">
                  <a:solidFill>
                    <a:srgbClr val="06357A"/>
                  </a:solidFill>
                  <a:latin typeface="Arial"/>
                  <a:ea typeface="Arial"/>
                  <a:cs typeface="Arial"/>
                  <a:sym typeface="Arial"/>
                </a:defRPr>
              </a:pPr>
              <a:endParaRPr sz="1050" i="1" dirty="0">
                <a:solidFill>
                  <a:srgbClr val="06357A"/>
                </a:solidFill>
                <a:latin typeface="Arial" panose="020B0604020202020204" pitchFamily="34" charset="0"/>
                <a:cs typeface="Arial" panose="020B0604020202020204" pitchFamily="34" charset="0"/>
                <a:sym typeface="Arial"/>
              </a:endParaRPr>
            </a:p>
            <a:p>
              <a:pPr marL="342900" lvl="1" indent="69650" defTabSz="534923" fontAlgn="auto">
                <a:spcBef>
                  <a:spcPts val="375"/>
                </a:spcBef>
                <a:spcAft>
                  <a:spcPts val="0"/>
                </a:spcAft>
                <a:defRPr sz="1400" i="1">
                  <a:solidFill>
                    <a:srgbClr val="06357A"/>
                  </a:solidFill>
                  <a:latin typeface="Arial"/>
                  <a:ea typeface="Arial"/>
                  <a:cs typeface="Arial"/>
                  <a:sym typeface="Arial"/>
                </a:defRPr>
              </a:pPr>
              <a:endParaRPr lang="en-GB" sz="788" i="1" dirty="0">
                <a:solidFill>
                  <a:srgbClr val="06357A"/>
                </a:solidFill>
                <a:latin typeface="Arial" panose="020B0604020202020204" pitchFamily="34" charset="0"/>
                <a:cs typeface="Arial" panose="020B0604020202020204" pitchFamily="34" charset="0"/>
                <a:sym typeface="Arial"/>
              </a:endParaRPr>
            </a:p>
            <a:p>
              <a:pPr marL="342900" lvl="1" indent="69650" defTabSz="534923" fontAlgn="auto">
                <a:spcBef>
                  <a:spcPts val="375"/>
                </a:spcBef>
                <a:spcAft>
                  <a:spcPts val="0"/>
                </a:spcAft>
                <a:defRPr sz="1400" i="1">
                  <a:solidFill>
                    <a:srgbClr val="06357A"/>
                  </a:solidFill>
                  <a:latin typeface="Arial"/>
                  <a:ea typeface="Arial"/>
                  <a:cs typeface="Arial"/>
                  <a:sym typeface="Arial"/>
                </a:defRPr>
              </a:pPr>
              <a:endParaRPr lang="en-GB" sz="1050" i="1" dirty="0">
                <a:solidFill>
                  <a:srgbClr val="06357A"/>
                </a:solidFill>
                <a:latin typeface="Arial" panose="020B0604020202020204" pitchFamily="34" charset="0"/>
                <a:cs typeface="Arial" panose="020B0604020202020204" pitchFamily="34" charset="0"/>
                <a:sym typeface="Arial"/>
              </a:endParaRPr>
            </a:p>
            <a:p>
              <a:pPr marL="0" lvl="1" algn="ctr" defTabSz="534923" fontAlgn="auto">
                <a:spcBef>
                  <a:spcPts val="375"/>
                </a:spcBef>
                <a:spcAft>
                  <a:spcPts val="0"/>
                </a:spcAft>
                <a:defRPr sz="1400" b="1">
                  <a:solidFill>
                    <a:srgbClr val="06357A"/>
                  </a:solidFill>
                  <a:latin typeface="Arial"/>
                  <a:ea typeface="Arial"/>
                  <a:cs typeface="Arial"/>
                  <a:sym typeface="Arial"/>
                </a:defRPr>
              </a:pPr>
              <a:r>
                <a:rPr sz="1600" b="1" dirty="0">
                  <a:solidFill>
                    <a:srgbClr val="06357A"/>
                  </a:solidFill>
                  <a:latin typeface="Arial" panose="020B0604020202020204" pitchFamily="34" charset="0"/>
                  <a:cs typeface="Arial" panose="020B0604020202020204" pitchFamily="34" charset="0"/>
                  <a:sym typeface="Arial"/>
                </a:rPr>
                <a:t>Domestic </a:t>
              </a:r>
              <a:endParaRPr lang="en-GB" sz="1600" b="1" dirty="0">
                <a:solidFill>
                  <a:srgbClr val="06357A"/>
                </a:solidFill>
                <a:latin typeface="Arial" panose="020B0604020202020204" pitchFamily="34" charset="0"/>
                <a:cs typeface="Arial" panose="020B0604020202020204" pitchFamily="34" charset="0"/>
                <a:sym typeface="Arial"/>
              </a:endParaRPr>
            </a:p>
            <a:p>
              <a:pPr marL="0" lvl="1" algn="ctr" defTabSz="534923" fontAlgn="auto">
                <a:spcBef>
                  <a:spcPts val="375"/>
                </a:spcBef>
                <a:spcAft>
                  <a:spcPts val="0"/>
                </a:spcAft>
                <a:defRPr sz="1400" b="1">
                  <a:solidFill>
                    <a:srgbClr val="06357A"/>
                  </a:solidFill>
                  <a:latin typeface="Arial"/>
                  <a:ea typeface="Arial"/>
                  <a:cs typeface="Arial"/>
                  <a:sym typeface="Arial"/>
                </a:defRPr>
              </a:pPr>
              <a:r>
                <a:rPr sz="1600" b="1" dirty="0">
                  <a:solidFill>
                    <a:srgbClr val="06357A"/>
                  </a:solidFill>
                  <a:latin typeface="Arial" panose="020B0604020202020204" pitchFamily="34" charset="0"/>
                  <a:cs typeface="Arial" panose="020B0604020202020204" pitchFamily="34" charset="0"/>
                  <a:sym typeface="Arial"/>
                </a:rPr>
                <a:t>legislation</a:t>
              </a:r>
            </a:p>
            <a:p>
              <a:pPr marL="342900" lvl="1" indent="69650" defTabSz="534923" fontAlgn="auto">
                <a:spcBef>
                  <a:spcPts val="375"/>
                </a:spcBef>
                <a:spcAft>
                  <a:spcPts val="0"/>
                </a:spcAft>
                <a:defRPr sz="1400" i="1">
                  <a:solidFill>
                    <a:srgbClr val="06357A"/>
                  </a:solidFill>
                  <a:latin typeface="Arial"/>
                  <a:ea typeface="Arial"/>
                  <a:cs typeface="Arial"/>
                  <a:sym typeface="Arial"/>
                </a:defRPr>
              </a:pPr>
              <a:endParaRPr sz="1050" i="1" dirty="0">
                <a:solidFill>
                  <a:srgbClr val="00A2E0"/>
                </a:solidFill>
                <a:latin typeface="Arial" panose="020B0604020202020204" pitchFamily="34" charset="0"/>
                <a:cs typeface="Arial" panose="020B0604020202020204" pitchFamily="34" charset="0"/>
                <a:sym typeface="Arial"/>
              </a:endParaRPr>
            </a:p>
            <a:p>
              <a:pPr marL="342900" lvl="1" indent="69650" defTabSz="534923" fontAlgn="auto">
                <a:spcBef>
                  <a:spcPts val="375"/>
                </a:spcBef>
                <a:spcAft>
                  <a:spcPts val="0"/>
                </a:spcAft>
                <a:defRPr sz="1400" i="1">
                  <a:solidFill>
                    <a:srgbClr val="06357A"/>
                  </a:solidFill>
                  <a:latin typeface="Arial"/>
                  <a:ea typeface="Arial"/>
                  <a:cs typeface="Arial"/>
                  <a:sym typeface="Arial"/>
                </a:defRPr>
              </a:pPr>
              <a:endParaRPr sz="1050" i="1" dirty="0">
                <a:solidFill>
                  <a:srgbClr val="00A2E0"/>
                </a:solidFill>
                <a:latin typeface="Arial" panose="020B0604020202020204" pitchFamily="34" charset="0"/>
                <a:cs typeface="Arial" panose="020B0604020202020204" pitchFamily="34" charset="0"/>
                <a:sym typeface="Arial"/>
              </a:endParaRPr>
            </a:p>
            <a:p>
              <a:pPr marL="342900" lvl="1" indent="69650" defTabSz="534923" fontAlgn="auto">
                <a:spcBef>
                  <a:spcPts val="375"/>
                </a:spcBef>
                <a:spcAft>
                  <a:spcPts val="0"/>
                </a:spcAft>
                <a:defRPr sz="1400" i="1">
                  <a:solidFill>
                    <a:srgbClr val="06357A"/>
                  </a:solidFill>
                  <a:latin typeface="Arial"/>
                  <a:ea typeface="Arial"/>
                  <a:cs typeface="Arial"/>
                  <a:sym typeface="Arial"/>
                </a:defRPr>
              </a:pPr>
              <a:endParaRPr sz="1050" i="1" dirty="0">
                <a:solidFill>
                  <a:srgbClr val="00A2E0"/>
                </a:solidFill>
                <a:latin typeface="Arial" panose="020B0604020202020204" pitchFamily="34" charset="0"/>
                <a:cs typeface="Arial" panose="020B0604020202020204" pitchFamily="34" charset="0"/>
                <a:sym typeface="Arial"/>
              </a:endParaRPr>
            </a:p>
            <a:p>
              <a:pPr marL="342900" lvl="1" indent="69650" defTabSz="534923" fontAlgn="auto">
                <a:spcBef>
                  <a:spcPts val="375"/>
                </a:spcBef>
                <a:spcAft>
                  <a:spcPts val="0"/>
                </a:spcAft>
                <a:defRPr sz="1400" i="1">
                  <a:solidFill>
                    <a:srgbClr val="06357A"/>
                  </a:solidFill>
                  <a:latin typeface="Arial"/>
                  <a:ea typeface="Arial"/>
                  <a:cs typeface="Arial"/>
                  <a:sym typeface="Arial"/>
                </a:defRPr>
              </a:pPr>
              <a:endParaRPr sz="1050" i="1" dirty="0">
                <a:solidFill>
                  <a:srgbClr val="00A2E0"/>
                </a:solidFill>
                <a:latin typeface="Arial" panose="020B0604020202020204" pitchFamily="34" charset="0"/>
                <a:cs typeface="Arial" panose="020B0604020202020204" pitchFamily="34" charset="0"/>
                <a:sym typeface="Arial"/>
              </a:endParaRPr>
            </a:p>
            <a:p>
              <a:pPr marL="342900" lvl="1" indent="69650" defTabSz="534923" fontAlgn="auto">
                <a:spcBef>
                  <a:spcPts val="375"/>
                </a:spcBef>
                <a:spcAft>
                  <a:spcPts val="0"/>
                </a:spcAft>
                <a:defRPr sz="1400" b="1">
                  <a:solidFill>
                    <a:srgbClr val="00A2E0"/>
                  </a:solidFill>
                  <a:latin typeface="Arial"/>
                  <a:ea typeface="Arial"/>
                  <a:cs typeface="Arial"/>
                  <a:sym typeface="Arial"/>
                </a:defRPr>
              </a:pPr>
              <a:r>
                <a:rPr sz="1600" b="1" dirty="0">
                  <a:solidFill>
                    <a:srgbClr val="00A2E0"/>
                  </a:solidFill>
                  <a:latin typeface="Arial" panose="020B0604020202020204" pitchFamily="34" charset="0"/>
                  <a:cs typeface="Arial" panose="020B0604020202020204" pitchFamily="34" charset="0"/>
                  <a:sym typeface="Arial"/>
                </a:rPr>
                <a:t>Tax treaties</a:t>
              </a:r>
            </a:p>
          </p:txBody>
        </p:sp>
      </p:grpSp>
      <p:grpSp>
        <p:nvGrpSpPr>
          <p:cNvPr id="2691" name="Content Placeholder 2"/>
          <p:cNvGrpSpPr/>
          <p:nvPr/>
        </p:nvGrpSpPr>
        <p:grpSpPr>
          <a:xfrm>
            <a:off x="1725268" y="5474570"/>
            <a:ext cx="2846732" cy="392830"/>
            <a:chOff x="-266626" y="-342309"/>
            <a:chExt cx="3795642" cy="630662"/>
          </a:xfrm>
        </p:grpSpPr>
        <p:sp>
          <p:nvSpPr>
            <p:cNvPr id="2689" name="Prostokąt zaokrąglony"/>
            <p:cNvSpPr/>
            <p:nvPr/>
          </p:nvSpPr>
          <p:spPr>
            <a:xfrm>
              <a:off x="0" y="0"/>
              <a:ext cx="3529016" cy="288353"/>
            </a:xfrm>
            <a:prstGeom prst="roundRect">
              <a:avLst>
                <a:gd name="adj" fmla="val 16667"/>
              </a:avLst>
            </a:prstGeom>
            <a:solidFill>
              <a:srgbClr val="FFFFFF"/>
            </a:solidFill>
            <a:ln w="12700" cap="flat">
              <a:noFill/>
              <a:miter lim="400000"/>
            </a:ln>
            <a:effectLst/>
          </p:spPr>
          <p:txBody>
            <a:bodyPr wrap="square" lIns="54000" tIns="54000" rIns="54000" bIns="54000" numCol="1" anchor="t">
              <a:noAutofit/>
            </a:bodyPr>
            <a:lstStyle/>
            <a:p>
              <a:pPr defTabSz="534923" fontAlgn="auto">
                <a:spcBef>
                  <a:spcPts val="375"/>
                </a:spcBef>
                <a:spcAft>
                  <a:spcPts val="0"/>
                </a:spcAft>
                <a:defRPr sz="1200">
                  <a:solidFill>
                    <a:srgbClr val="06357A"/>
                  </a:solidFill>
                  <a:latin typeface="Arial"/>
                  <a:ea typeface="Arial"/>
                  <a:cs typeface="Arial"/>
                  <a:sym typeface="Arial"/>
                </a:defRPr>
              </a:pPr>
              <a:endParaRPr sz="1050">
                <a:solidFill>
                  <a:srgbClr val="06357A"/>
                </a:solidFill>
                <a:latin typeface="Arial" panose="020B0604020202020204" pitchFamily="34" charset="0"/>
                <a:cs typeface="Arial" panose="020B0604020202020204" pitchFamily="34" charset="0"/>
                <a:sym typeface="Arial"/>
              </a:endParaRPr>
            </a:p>
          </p:txBody>
        </p:sp>
        <p:sp>
          <p:nvSpPr>
            <p:cNvPr id="2690" name="Parent/Residence jurisdiction"/>
            <p:cNvSpPr txBox="1"/>
            <p:nvPr/>
          </p:nvSpPr>
          <p:spPr>
            <a:xfrm>
              <a:off x="-266626" y="-342309"/>
              <a:ext cx="3528395" cy="2904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7860" tIns="27860" rIns="27860" bIns="27860" numCol="1" anchor="t">
              <a:spAutoFit/>
            </a:bodyPr>
            <a:lstStyle/>
            <a:p>
              <a:pPr marL="342900" lvl="1" indent="69650" algn="ctr" defTabSz="534923" fontAlgn="auto">
                <a:spcBef>
                  <a:spcPts val="375"/>
                </a:spcBef>
                <a:spcAft>
                  <a:spcPts val="0"/>
                </a:spcAft>
                <a:defRPr sz="1200" b="1">
                  <a:solidFill>
                    <a:srgbClr val="7F7F7F"/>
                  </a:solidFill>
                  <a:latin typeface="Arial"/>
                  <a:ea typeface="Arial"/>
                  <a:cs typeface="Arial"/>
                  <a:sym typeface="Arial"/>
                </a:defRPr>
              </a:pPr>
              <a:r>
                <a:rPr sz="1050" b="1" dirty="0">
                  <a:solidFill>
                    <a:srgbClr val="7F7F7F"/>
                  </a:solidFill>
                  <a:latin typeface="Arial" panose="020B0604020202020204" pitchFamily="34" charset="0"/>
                  <a:cs typeface="Arial" panose="020B0604020202020204" pitchFamily="34" charset="0"/>
                  <a:sym typeface="Arial"/>
                </a:rPr>
                <a:t>Parent/Residence jurisdiction </a:t>
              </a:r>
              <a:endParaRPr sz="1050" b="1" dirty="0">
                <a:solidFill>
                  <a:srgbClr val="00A2E0"/>
                </a:solidFill>
                <a:latin typeface="Arial" panose="020B0604020202020204" pitchFamily="34" charset="0"/>
                <a:cs typeface="Arial" panose="020B0604020202020204" pitchFamily="34" charset="0"/>
                <a:sym typeface="Arial"/>
              </a:endParaRPr>
            </a:p>
          </p:txBody>
        </p:sp>
      </p:grpSp>
      <p:sp>
        <p:nvSpPr>
          <p:cNvPr id="2692" name="Content Placeholder 2"/>
          <p:cNvSpPr/>
          <p:nvPr/>
        </p:nvSpPr>
        <p:spPr>
          <a:xfrm>
            <a:off x="4759507" y="5198492"/>
            <a:ext cx="2646761" cy="597820"/>
          </a:xfrm>
          <a:prstGeom prst="roundRect">
            <a:avLst>
              <a:gd name="adj" fmla="val 16667"/>
            </a:avLst>
          </a:prstGeom>
          <a:solidFill>
            <a:srgbClr val="FFFFFF"/>
          </a:solidFill>
          <a:ln w="12700">
            <a:miter lim="400000"/>
          </a:ln>
        </p:spPr>
        <p:txBody>
          <a:bodyPr lIns="54000" tIns="54000" rIns="54000" bIns="54000"/>
          <a:lstStyle/>
          <a:p>
            <a:pPr defTabSz="534923" fontAlgn="auto">
              <a:spcBef>
                <a:spcPts val="375"/>
              </a:spcBef>
              <a:spcAft>
                <a:spcPts val="0"/>
              </a:spcAft>
              <a:defRPr sz="1200">
                <a:solidFill>
                  <a:srgbClr val="06357A"/>
                </a:solidFill>
                <a:latin typeface="Arial"/>
                <a:ea typeface="Arial"/>
                <a:cs typeface="Arial"/>
                <a:sym typeface="Arial"/>
              </a:defRPr>
            </a:pPr>
            <a:endParaRPr sz="1050">
              <a:solidFill>
                <a:srgbClr val="06357A"/>
              </a:solidFill>
              <a:latin typeface="Arial" panose="020B0604020202020204" pitchFamily="34" charset="0"/>
              <a:cs typeface="Arial" panose="020B0604020202020204" pitchFamily="34" charset="0"/>
              <a:sym typeface="Arial"/>
            </a:endParaRPr>
          </a:p>
        </p:txBody>
      </p:sp>
      <p:grpSp>
        <p:nvGrpSpPr>
          <p:cNvPr id="2698" name="Rounded Rectangle 16"/>
          <p:cNvGrpSpPr/>
          <p:nvPr/>
        </p:nvGrpSpPr>
        <p:grpSpPr>
          <a:xfrm>
            <a:off x="1866994" y="3156274"/>
            <a:ext cx="2646298" cy="901293"/>
            <a:chOff x="0" y="0"/>
            <a:chExt cx="3528395" cy="521210"/>
          </a:xfrm>
        </p:grpSpPr>
        <p:sp>
          <p:nvSpPr>
            <p:cNvPr id="2696" name="Prostokąt zaokrąglony"/>
            <p:cNvSpPr/>
            <p:nvPr/>
          </p:nvSpPr>
          <p:spPr>
            <a:xfrm>
              <a:off x="0" y="0"/>
              <a:ext cx="3528395" cy="521210"/>
            </a:xfrm>
            <a:prstGeom prst="roundRect">
              <a:avLst>
                <a:gd name="adj" fmla="val 16667"/>
              </a:avLst>
            </a:prstGeom>
            <a:solidFill>
              <a:schemeClr val="accent2"/>
            </a:solidFill>
            <a:ln w="12700" cap="flat">
              <a:noFill/>
              <a:miter lim="400000"/>
            </a:ln>
            <a:effectLst/>
          </p:spPr>
          <p:txBody>
            <a:bodyPr wrap="square" lIns="54000" tIns="54000" rIns="54000" bIns="54000" numCol="1" anchor="ctr">
              <a:noAutofit/>
            </a:bodyPr>
            <a:lstStyle/>
            <a:p>
              <a:pPr algn="ctr" defTabSz="685800" fontAlgn="auto">
                <a:spcBef>
                  <a:spcPts val="0"/>
                </a:spcBef>
                <a:spcAft>
                  <a:spcPts val="0"/>
                </a:spcAft>
                <a:defRPr>
                  <a:solidFill>
                    <a:srgbClr val="FFFFFF"/>
                  </a:solidFill>
                  <a:latin typeface="Arial"/>
                  <a:ea typeface="Arial"/>
                  <a:cs typeface="Arial"/>
                  <a:sym typeface="Arial"/>
                </a:defRPr>
              </a:pPr>
              <a:endParaRPr sz="1050">
                <a:solidFill>
                  <a:srgbClr val="FFFFFF"/>
                </a:solidFill>
                <a:latin typeface="Arial" panose="020B0604020202020204" pitchFamily="34" charset="0"/>
                <a:cs typeface="Arial" panose="020B0604020202020204" pitchFamily="34" charset="0"/>
                <a:sym typeface="Arial"/>
              </a:endParaRPr>
            </a:p>
          </p:txBody>
        </p:sp>
        <p:sp>
          <p:nvSpPr>
            <p:cNvPr id="2697" name="Switch-over rule (SOR)"/>
            <p:cNvSpPr txBox="1"/>
            <p:nvPr/>
          </p:nvSpPr>
          <p:spPr>
            <a:xfrm>
              <a:off x="25443" y="175677"/>
              <a:ext cx="3477508" cy="1698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4000" tIns="54000" rIns="54000" bIns="54000" numCol="1" anchor="ctr">
              <a:spAutoFit/>
            </a:bodyPr>
            <a:lstStyle>
              <a:lvl1pPr algn="ctr">
                <a:defRPr sz="1200" b="1">
                  <a:solidFill>
                    <a:srgbClr val="FFFFFF"/>
                  </a:solidFill>
                  <a:latin typeface="Arial"/>
                  <a:ea typeface="Arial"/>
                  <a:cs typeface="Arial"/>
                  <a:sym typeface="Arial"/>
                </a:defRPr>
              </a:lvl1pPr>
            </a:lstStyle>
            <a:p>
              <a:pPr defTabSz="685800" fontAlgn="auto">
                <a:spcBef>
                  <a:spcPts val="0"/>
                </a:spcBef>
                <a:spcAft>
                  <a:spcPts val="0"/>
                </a:spcAft>
                <a:defRPr/>
              </a:pPr>
              <a:r>
                <a:rPr dirty="0">
                  <a:latin typeface="Arial" panose="020B0604020202020204" pitchFamily="34" charset="0"/>
                  <a:cs typeface="Arial" panose="020B0604020202020204" pitchFamily="34" charset="0"/>
                </a:rPr>
                <a:t>Switch-over </a:t>
              </a:r>
              <a:r>
                <a:rPr lang="en-US" dirty="0">
                  <a:latin typeface="Arial" panose="020B0604020202020204" pitchFamily="34" charset="0"/>
                  <a:cs typeface="Arial" panose="020B0604020202020204" pitchFamily="34" charset="0"/>
                </a:rPr>
                <a:t>R</a:t>
              </a:r>
              <a:r>
                <a:rPr dirty="0">
                  <a:latin typeface="Arial" panose="020B0604020202020204" pitchFamily="34" charset="0"/>
                  <a:cs typeface="Arial" panose="020B0604020202020204" pitchFamily="34" charset="0"/>
                </a:rPr>
                <a:t>ule (SOR)</a:t>
              </a:r>
            </a:p>
          </p:txBody>
        </p:sp>
      </p:grpSp>
      <p:grpSp>
        <p:nvGrpSpPr>
          <p:cNvPr id="2701" name="Rounded Rectangle 16"/>
          <p:cNvGrpSpPr/>
          <p:nvPr/>
        </p:nvGrpSpPr>
        <p:grpSpPr>
          <a:xfrm>
            <a:off x="4711337" y="3169340"/>
            <a:ext cx="2652919" cy="849224"/>
            <a:chOff x="0" y="0"/>
            <a:chExt cx="3537223" cy="521210"/>
          </a:xfrm>
        </p:grpSpPr>
        <p:sp>
          <p:nvSpPr>
            <p:cNvPr id="2699" name="Prostokąt zaokrąglony"/>
            <p:cNvSpPr/>
            <p:nvPr/>
          </p:nvSpPr>
          <p:spPr>
            <a:xfrm>
              <a:off x="0" y="0"/>
              <a:ext cx="3537223" cy="521210"/>
            </a:xfrm>
            <a:prstGeom prst="roundRect">
              <a:avLst>
                <a:gd name="adj" fmla="val 16667"/>
              </a:avLst>
            </a:prstGeom>
            <a:solidFill>
              <a:schemeClr val="accent2"/>
            </a:solidFill>
            <a:ln w="12700" cap="flat">
              <a:noFill/>
              <a:miter lim="400000"/>
            </a:ln>
            <a:effectLst/>
          </p:spPr>
          <p:txBody>
            <a:bodyPr wrap="square" lIns="54000" tIns="54000" rIns="54000" bIns="54000" numCol="1" anchor="ctr">
              <a:noAutofit/>
            </a:bodyPr>
            <a:lstStyle/>
            <a:p>
              <a:pPr algn="ctr" defTabSz="685800" fontAlgn="auto">
                <a:spcBef>
                  <a:spcPts val="0"/>
                </a:spcBef>
                <a:spcAft>
                  <a:spcPts val="0"/>
                </a:spcAft>
                <a:defRPr>
                  <a:solidFill>
                    <a:srgbClr val="FFFFFF"/>
                  </a:solidFill>
                  <a:latin typeface="Arial"/>
                  <a:ea typeface="Arial"/>
                  <a:cs typeface="Arial"/>
                  <a:sym typeface="Arial"/>
                </a:defRPr>
              </a:pPr>
              <a:endParaRPr sz="1050">
                <a:solidFill>
                  <a:srgbClr val="FFFFFF"/>
                </a:solidFill>
                <a:latin typeface="Arial" panose="020B0604020202020204" pitchFamily="34" charset="0"/>
                <a:cs typeface="Arial" panose="020B0604020202020204" pitchFamily="34" charset="0"/>
                <a:sym typeface="Arial"/>
              </a:endParaRPr>
            </a:p>
          </p:txBody>
        </p:sp>
        <p:sp>
          <p:nvSpPr>
            <p:cNvPr id="2700" name="Subject to tax rule (STTR)"/>
            <p:cNvSpPr txBox="1"/>
            <p:nvPr/>
          </p:nvSpPr>
          <p:spPr>
            <a:xfrm>
              <a:off x="25443" y="170469"/>
              <a:ext cx="3486336" cy="18027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4000" tIns="54000" rIns="54000" bIns="54000" numCol="1" anchor="ctr">
              <a:spAutoFit/>
            </a:bodyPr>
            <a:lstStyle>
              <a:lvl1pPr algn="ctr">
                <a:defRPr sz="1200" b="1">
                  <a:solidFill>
                    <a:srgbClr val="FFFFFF"/>
                  </a:solidFill>
                  <a:latin typeface="Arial"/>
                  <a:ea typeface="Arial"/>
                  <a:cs typeface="Arial"/>
                  <a:sym typeface="Arial"/>
                </a:defRPr>
              </a:lvl1pPr>
            </a:lstStyle>
            <a:p>
              <a:pPr defTabSz="685800" fontAlgn="auto">
                <a:spcBef>
                  <a:spcPts val="0"/>
                </a:spcBef>
                <a:spcAft>
                  <a:spcPts val="0"/>
                </a:spcAft>
                <a:defRPr/>
              </a:pPr>
              <a:r>
                <a:rPr dirty="0">
                  <a:latin typeface="Arial" panose="020B0604020202020204" pitchFamily="34" charset="0"/>
                  <a:cs typeface="Arial" panose="020B0604020202020204" pitchFamily="34" charset="0"/>
                </a:rPr>
                <a:t>Subject to </a:t>
              </a:r>
              <a:r>
                <a:rPr lang="en-US" dirty="0">
                  <a:latin typeface="Arial" panose="020B0604020202020204" pitchFamily="34" charset="0"/>
                  <a:cs typeface="Arial" panose="020B0604020202020204" pitchFamily="34" charset="0"/>
                </a:rPr>
                <a:t>T</a:t>
              </a:r>
              <a:r>
                <a:rPr dirty="0">
                  <a:latin typeface="Arial" panose="020B0604020202020204" pitchFamily="34" charset="0"/>
                  <a:cs typeface="Arial" panose="020B0604020202020204" pitchFamily="34" charset="0"/>
                </a:rPr>
                <a:t>ax </a:t>
              </a:r>
              <a:r>
                <a:rPr lang="en-US" dirty="0">
                  <a:latin typeface="Arial" panose="020B0604020202020204" pitchFamily="34" charset="0"/>
                  <a:cs typeface="Arial" panose="020B0604020202020204" pitchFamily="34" charset="0"/>
                </a:rPr>
                <a:t>R</a:t>
              </a:r>
              <a:r>
                <a:rPr dirty="0">
                  <a:latin typeface="Arial" panose="020B0604020202020204" pitchFamily="34" charset="0"/>
                  <a:cs typeface="Arial" panose="020B0604020202020204" pitchFamily="34" charset="0"/>
                </a:rPr>
                <a:t>ule (STTR)</a:t>
              </a:r>
            </a:p>
          </p:txBody>
        </p:sp>
      </p:grpSp>
      <p:sp>
        <p:nvSpPr>
          <p:cNvPr id="2702" name="Straight Connector 3"/>
          <p:cNvSpPr/>
          <p:nvPr/>
        </p:nvSpPr>
        <p:spPr>
          <a:xfrm>
            <a:off x="215010" y="3093075"/>
            <a:ext cx="8181976" cy="1"/>
          </a:xfrm>
          <a:prstGeom prst="line">
            <a:avLst/>
          </a:prstGeom>
          <a:ln>
            <a:solidFill>
              <a:schemeClr val="accent1"/>
            </a:solidFill>
            <a:prstDash val="dash"/>
          </a:ln>
        </p:spPr>
        <p:txBody>
          <a:bodyPr lIns="34289" tIns="34289" rIns="34289" bIns="34289"/>
          <a:lstStyle/>
          <a:p>
            <a:pPr defTabSz="685800" fontAlgn="auto">
              <a:spcBef>
                <a:spcPts val="0"/>
              </a:spcBef>
              <a:spcAft>
                <a:spcPts val="0"/>
              </a:spcAft>
              <a:defRPr/>
            </a:pPr>
            <a:endParaRPr sz="1050">
              <a:solidFill>
                <a:srgbClr val="000000"/>
              </a:solidFill>
              <a:latin typeface="Arial" panose="020B0604020202020204" pitchFamily="34" charset="0"/>
              <a:ea typeface="+mn-ea"/>
              <a:cs typeface="Arial" panose="020B0604020202020204" pitchFamily="34" charset="0"/>
            </a:endParaRPr>
          </a:p>
        </p:txBody>
      </p:sp>
      <p:sp>
        <p:nvSpPr>
          <p:cNvPr id="2704" name="Arrow: Up 20"/>
          <p:cNvSpPr/>
          <p:nvPr/>
        </p:nvSpPr>
        <p:spPr>
          <a:xfrm>
            <a:off x="6057180" y="5187708"/>
            <a:ext cx="135000" cy="189000"/>
          </a:xfrm>
          <a:custGeom>
            <a:avLst/>
            <a:gdLst/>
            <a:ahLst/>
            <a:cxnLst>
              <a:cxn ang="0">
                <a:pos x="wd2" y="hd2"/>
              </a:cxn>
              <a:cxn ang="5400000">
                <a:pos x="wd2" y="hd2"/>
              </a:cxn>
              <a:cxn ang="10800000">
                <a:pos x="wd2" y="hd2"/>
              </a:cxn>
              <a:cxn ang="16200000">
                <a:pos x="wd2" y="hd2"/>
              </a:cxn>
            </a:cxnLst>
            <a:rect l="0" t="0" r="r" b="b"/>
            <a:pathLst>
              <a:path w="21600" h="21600" extrusionOk="0">
                <a:moveTo>
                  <a:pt x="0" y="8091"/>
                </a:moveTo>
                <a:lnTo>
                  <a:pt x="10800" y="0"/>
                </a:lnTo>
                <a:lnTo>
                  <a:pt x="21600" y="8091"/>
                </a:lnTo>
                <a:lnTo>
                  <a:pt x="13970" y="8091"/>
                </a:lnTo>
                <a:lnTo>
                  <a:pt x="13970" y="21600"/>
                </a:lnTo>
                <a:lnTo>
                  <a:pt x="7630" y="21600"/>
                </a:lnTo>
                <a:lnTo>
                  <a:pt x="7630" y="8091"/>
                </a:lnTo>
                <a:close/>
              </a:path>
            </a:pathLst>
          </a:custGeom>
          <a:solidFill>
            <a:schemeClr val="accent4"/>
          </a:solidFill>
          <a:ln w="12700">
            <a:miter lim="400000"/>
          </a:ln>
        </p:spPr>
        <p:txBody>
          <a:bodyPr lIns="54000" tIns="54000" rIns="54000" bIns="54000" anchor="ctr"/>
          <a:lstStyle/>
          <a:p>
            <a:pPr algn="ctr" defTabSz="685800" fontAlgn="auto">
              <a:spcBef>
                <a:spcPts val="0"/>
              </a:spcBef>
              <a:spcAft>
                <a:spcPts val="0"/>
              </a:spcAft>
              <a:defRPr>
                <a:solidFill>
                  <a:srgbClr val="FFFFFF"/>
                </a:solidFill>
                <a:latin typeface="Arial"/>
                <a:ea typeface="Arial"/>
                <a:cs typeface="Arial"/>
                <a:sym typeface="Arial"/>
              </a:defRPr>
            </a:pPr>
            <a:endParaRPr sz="1050" dirty="0">
              <a:solidFill>
                <a:srgbClr val="FFFFFF"/>
              </a:solidFill>
              <a:latin typeface="Arial" panose="020B0604020202020204" pitchFamily="34" charset="0"/>
              <a:cs typeface="Arial" panose="020B0604020202020204" pitchFamily="34" charset="0"/>
              <a:sym typeface="Arial"/>
            </a:endParaRPr>
          </a:p>
        </p:txBody>
      </p:sp>
      <p:grpSp>
        <p:nvGrpSpPr>
          <p:cNvPr id="2707" name="Content Placeholder 2"/>
          <p:cNvGrpSpPr/>
          <p:nvPr/>
        </p:nvGrpSpPr>
        <p:grpSpPr>
          <a:xfrm>
            <a:off x="4689735" y="5414709"/>
            <a:ext cx="2697743" cy="235632"/>
            <a:chOff x="-43243" y="-96939"/>
            <a:chExt cx="3596989" cy="378291"/>
          </a:xfrm>
        </p:grpSpPr>
        <p:sp>
          <p:nvSpPr>
            <p:cNvPr id="2705" name="Prostokąt zaokrąglony"/>
            <p:cNvSpPr/>
            <p:nvPr/>
          </p:nvSpPr>
          <p:spPr>
            <a:xfrm>
              <a:off x="24730" y="-7002"/>
              <a:ext cx="3529016" cy="288354"/>
            </a:xfrm>
            <a:prstGeom prst="roundRect">
              <a:avLst>
                <a:gd name="adj" fmla="val 16667"/>
              </a:avLst>
            </a:prstGeom>
            <a:solidFill>
              <a:srgbClr val="FFFFFF"/>
            </a:solidFill>
            <a:ln w="12700" cap="flat">
              <a:noFill/>
              <a:miter lim="400000"/>
            </a:ln>
            <a:effectLst/>
          </p:spPr>
          <p:txBody>
            <a:bodyPr wrap="square" lIns="54000" tIns="54000" rIns="54000" bIns="54000" numCol="1" anchor="t">
              <a:noAutofit/>
            </a:bodyPr>
            <a:lstStyle/>
            <a:p>
              <a:pPr defTabSz="534923" fontAlgn="auto">
                <a:spcBef>
                  <a:spcPts val="375"/>
                </a:spcBef>
                <a:spcAft>
                  <a:spcPts val="0"/>
                </a:spcAft>
                <a:defRPr sz="1200">
                  <a:solidFill>
                    <a:srgbClr val="06357A"/>
                  </a:solidFill>
                  <a:latin typeface="Arial"/>
                  <a:ea typeface="Arial"/>
                  <a:cs typeface="Arial"/>
                  <a:sym typeface="Arial"/>
                </a:defRPr>
              </a:pPr>
              <a:endParaRPr sz="1050">
                <a:solidFill>
                  <a:srgbClr val="06357A"/>
                </a:solidFill>
                <a:latin typeface="Arial" panose="020B0604020202020204" pitchFamily="34" charset="0"/>
                <a:cs typeface="Arial" panose="020B0604020202020204" pitchFamily="34" charset="0"/>
                <a:sym typeface="Arial"/>
              </a:endParaRPr>
            </a:p>
          </p:txBody>
        </p:sp>
        <p:sp>
          <p:nvSpPr>
            <p:cNvPr id="2706" name="Source jurisdiction"/>
            <p:cNvSpPr txBox="1"/>
            <p:nvPr/>
          </p:nvSpPr>
          <p:spPr>
            <a:xfrm>
              <a:off x="-43243" y="-96939"/>
              <a:ext cx="3502953" cy="29046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7860" tIns="27860" rIns="27860" bIns="27860" numCol="1" anchor="t">
              <a:spAutoFit/>
            </a:bodyPr>
            <a:lstStyle/>
            <a:p>
              <a:pPr marL="342900" lvl="1" indent="69650" algn="ctr" defTabSz="534923" fontAlgn="auto">
                <a:spcBef>
                  <a:spcPts val="375"/>
                </a:spcBef>
                <a:spcAft>
                  <a:spcPts val="0"/>
                </a:spcAft>
                <a:defRPr sz="1200" b="1">
                  <a:solidFill>
                    <a:srgbClr val="7F7F7F"/>
                  </a:solidFill>
                  <a:latin typeface="Arial"/>
                  <a:ea typeface="Arial"/>
                  <a:cs typeface="Arial"/>
                  <a:sym typeface="Arial"/>
                </a:defRPr>
              </a:pPr>
              <a:r>
                <a:rPr sz="1050" b="1" dirty="0">
                  <a:solidFill>
                    <a:srgbClr val="7F7F7F"/>
                  </a:solidFill>
                  <a:latin typeface="Arial" panose="020B0604020202020204" pitchFamily="34" charset="0"/>
                  <a:cs typeface="Arial" panose="020B0604020202020204" pitchFamily="34" charset="0"/>
                  <a:sym typeface="Arial"/>
                </a:rPr>
                <a:t>Source jurisdiction </a:t>
              </a:r>
              <a:endParaRPr sz="1050" b="1" dirty="0">
                <a:solidFill>
                  <a:srgbClr val="00A2E0"/>
                </a:solidFill>
                <a:latin typeface="Arial" panose="020B0604020202020204" pitchFamily="34" charset="0"/>
                <a:cs typeface="Arial" panose="020B0604020202020204" pitchFamily="34" charset="0"/>
                <a:sym typeface="Arial"/>
              </a:endParaRPr>
            </a:p>
          </p:txBody>
        </p:sp>
      </p:grpSp>
      <p:sp>
        <p:nvSpPr>
          <p:cNvPr id="2" name="Oval 1">
            <a:extLst>
              <a:ext uri="{FF2B5EF4-FFF2-40B4-BE49-F238E27FC236}">
                <a16:creationId xmlns:a16="http://schemas.microsoft.com/office/drawing/2014/main" id="{76069F48-1582-4CCE-A18E-83C07364C6AE}"/>
              </a:ext>
            </a:extLst>
          </p:cNvPr>
          <p:cNvSpPr/>
          <p:nvPr/>
        </p:nvSpPr>
        <p:spPr>
          <a:xfrm>
            <a:off x="7364256" y="3293985"/>
            <a:ext cx="283063" cy="270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en-GB" sz="1350" b="1" dirty="0">
                <a:solidFill>
                  <a:prstClr val="white"/>
                </a:solidFill>
                <a:latin typeface="Arial" panose="020B0604020202020204"/>
              </a:rPr>
              <a:t>1</a:t>
            </a:r>
            <a:endParaRPr lang="en-US" sz="1350" b="1" dirty="0" err="1">
              <a:solidFill>
                <a:prstClr val="white"/>
              </a:solidFill>
              <a:latin typeface="Arial" panose="020B0604020202020204"/>
            </a:endParaRPr>
          </a:p>
        </p:txBody>
      </p:sp>
      <p:sp>
        <p:nvSpPr>
          <p:cNvPr id="37" name="Oval 36">
            <a:extLst>
              <a:ext uri="{FF2B5EF4-FFF2-40B4-BE49-F238E27FC236}">
                <a16:creationId xmlns:a16="http://schemas.microsoft.com/office/drawing/2014/main" id="{ED1F31C1-D429-4DFA-B1D7-58D93A112CD6}"/>
              </a:ext>
            </a:extLst>
          </p:cNvPr>
          <p:cNvSpPr/>
          <p:nvPr/>
        </p:nvSpPr>
        <p:spPr>
          <a:xfrm>
            <a:off x="4330085" y="664768"/>
            <a:ext cx="283063" cy="270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en-GB" sz="1350" b="1" dirty="0">
                <a:solidFill>
                  <a:prstClr val="white"/>
                </a:solidFill>
                <a:latin typeface="Arial" panose="020B0604020202020204"/>
              </a:rPr>
              <a:t>2</a:t>
            </a:r>
            <a:endParaRPr lang="en-US" sz="1350" b="1" dirty="0" err="1">
              <a:solidFill>
                <a:prstClr val="white"/>
              </a:solidFill>
              <a:latin typeface="Arial" panose="020B0604020202020204"/>
            </a:endParaRPr>
          </a:p>
        </p:txBody>
      </p:sp>
      <p:sp>
        <p:nvSpPr>
          <p:cNvPr id="38" name="Oval 37">
            <a:extLst>
              <a:ext uri="{FF2B5EF4-FFF2-40B4-BE49-F238E27FC236}">
                <a16:creationId xmlns:a16="http://schemas.microsoft.com/office/drawing/2014/main" id="{681D2D30-EB3A-43A4-AE9B-90DB1D48B0CC}"/>
              </a:ext>
            </a:extLst>
          </p:cNvPr>
          <p:cNvSpPr/>
          <p:nvPr/>
        </p:nvSpPr>
        <p:spPr>
          <a:xfrm>
            <a:off x="7515329" y="600926"/>
            <a:ext cx="283063" cy="333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en-GB" sz="1350" b="1" dirty="0">
                <a:solidFill>
                  <a:prstClr val="white"/>
                </a:solidFill>
                <a:latin typeface="Arial" panose="020B0604020202020204"/>
              </a:rPr>
              <a:t>3</a:t>
            </a:r>
            <a:endParaRPr lang="en-US" sz="1350" b="1" dirty="0" err="1">
              <a:solidFill>
                <a:prstClr val="white"/>
              </a:solidFill>
              <a:latin typeface="Arial" panose="020B0604020202020204"/>
            </a:endParaRPr>
          </a:p>
        </p:txBody>
      </p:sp>
      <p:sp>
        <p:nvSpPr>
          <p:cNvPr id="39" name="Arrow: Up 20">
            <a:extLst>
              <a:ext uri="{FF2B5EF4-FFF2-40B4-BE49-F238E27FC236}">
                <a16:creationId xmlns:a16="http://schemas.microsoft.com/office/drawing/2014/main" id="{EACDFAFF-A509-4FDF-AF26-828C72346675}"/>
              </a:ext>
            </a:extLst>
          </p:cNvPr>
          <p:cNvSpPr/>
          <p:nvPr/>
        </p:nvSpPr>
        <p:spPr>
          <a:xfrm>
            <a:off x="3129019" y="5182908"/>
            <a:ext cx="135000" cy="189000"/>
          </a:xfrm>
          <a:custGeom>
            <a:avLst/>
            <a:gdLst/>
            <a:ahLst/>
            <a:cxnLst>
              <a:cxn ang="0">
                <a:pos x="wd2" y="hd2"/>
              </a:cxn>
              <a:cxn ang="5400000">
                <a:pos x="wd2" y="hd2"/>
              </a:cxn>
              <a:cxn ang="10800000">
                <a:pos x="wd2" y="hd2"/>
              </a:cxn>
              <a:cxn ang="16200000">
                <a:pos x="wd2" y="hd2"/>
              </a:cxn>
            </a:cxnLst>
            <a:rect l="0" t="0" r="r" b="b"/>
            <a:pathLst>
              <a:path w="21600" h="21600" extrusionOk="0">
                <a:moveTo>
                  <a:pt x="0" y="8091"/>
                </a:moveTo>
                <a:lnTo>
                  <a:pt x="10800" y="0"/>
                </a:lnTo>
                <a:lnTo>
                  <a:pt x="21600" y="8091"/>
                </a:lnTo>
                <a:lnTo>
                  <a:pt x="13970" y="8091"/>
                </a:lnTo>
                <a:lnTo>
                  <a:pt x="13970" y="21600"/>
                </a:lnTo>
                <a:lnTo>
                  <a:pt x="7630" y="21600"/>
                </a:lnTo>
                <a:lnTo>
                  <a:pt x="7630" y="8091"/>
                </a:lnTo>
                <a:close/>
              </a:path>
            </a:pathLst>
          </a:custGeom>
          <a:solidFill>
            <a:schemeClr val="accent4"/>
          </a:solidFill>
          <a:ln w="12700">
            <a:miter lim="400000"/>
          </a:ln>
        </p:spPr>
        <p:txBody>
          <a:bodyPr lIns="54000" tIns="54000" rIns="54000" bIns="54000" anchor="ctr"/>
          <a:lstStyle/>
          <a:p>
            <a:pPr algn="ctr" defTabSz="685800" fontAlgn="auto">
              <a:spcBef>
                <a:spcPts val="0"/>
              </a:spcBef>
              <a:spcAft>
                <a:spcPts val="0"/>
              </a:spcAft>
              <a:defRPr>
                <a:solidFill>
                  <a:srgbClr val="FFFFFF"/>
                </a:solidFill>
                <a:latin typeface="Arial"/>
                <a:ea typeface="Arial"/>
                <a:cs typeface="Arial"/>
                <a:sym typeface="Arial"/>
              </a:defRPr>
            </a:pPr>
            <a:endParaRPr sz="1050" dirty="0">
              <a:solidFill>
                <a:srgbClr val="FFFFFF"/>
              </a:solidFill>
              <a:latin typeface="Arial" panose="020B0604020202020204" pitchFamily="34" charset="0"/>
              <a:cs typeface="Arial" panose="020B0604020202020204" pitchFamily="34" charset="0"/>
              <a:sym typeface="Arial"/>
            </a:endParaRPr>
          </a:p>
        </p:txBody>
      </p:sp>
      <p:sp>
        <p:nvSpPr>
          <p:cNvPr id="40" name="Content Placeholder 2">
            <a:extLst>
              <a:ext uri="{FF2B5EF4-FFF2-40B4-BE49-F238E27FC236}">
                <a16:creationId xmlns:a16="http://schemas.microsoft.com/office/drawing/2014/main" id="{45A71E5B-C236-4044-ADCD-2D27F6A0BE4E}"/>
              </a:ext>
            </a:extLst>
          </p:cNvPr>
          <p:cNvSpPr txBox="1">
            <a:spLocks/>
          </p:cNvSpPr>
          <p:nvPr/>
        </p:nvSpPr>
        <p:spPr>
          <a:xfrm>
            <a:off x="1806519" y="5684438"/>
            <a:ext cx="5664170" cy="549725"/>
          </a:xfrm>
          <a:prstGeom prst="roundRect">
            <a:avLst/>
          </a:prstGeom>
          <a:solidFill>
            <a:schemeClr val="bg1"/>
          </a:solidFill>
          <a:ln>
            <a:noFill/>
            <a:prstDash val="sysDot"/>
          </a:ln>
        </p:spPr>
        <p:txBody>
          <a:bodyPr vert="horz" lIns="27861" tIns="27861" rIns="27861" bIns="27861" rtlCol="0">
            <a:noAutofit/>
          </a:bodyPr>
          <a:lstStyle>
            <a:defPPr>
              <a:defRPr lang="nl-NL"/>
            </a:defPPr>
            <a:lvl1pPr marL="285750" indent="-168275" algn="just" defTabSz="713232">
              <a:lnSpc>
                <a:spcPct val="100000"/>
              </a:lnSpc>
              <a:spcBef>
                <a:spcPts val="702"/>
              </a:spcBef>
              <a:buClr>
                <a:schemeClr val="accent2"/>
              </a:buClr>
              <a:buFont typeface="Arial" panose="020B0604020202020204" pitchFamily="34" charset="0"/>
              <a:buChar char="•"/>
              <a:defRPr sz="1200" b="0"/>
            </a:lvl1pPr>
            <a:lvl2pPr marL="92868" lvl="1" indent="0" algn="just" defTabSz="713232">
              <a:lnSpc>
                <a:spcPct val="100000"/>
              </a:lnSpc>
              <a:spcBef>
                <a:spcPts val="569"/>
              </a:spcBef>
              <a:buFont typeface="Arial" panose="020B0604020202020204" pitchFamily="34" charset="0"/>
              <a:buNone/>
              <a:defRPr sz="1200" b="1">
                <a:solidFill>
                  <a:schemeClr val="accent2"/>
                </a:solidFill>
              </a:defRPr>
            </a:lvl2pPr>
            <a:lvl3pPr marL="173355" indent="-173355" defTabSz="713232">
              <a:lnSpc>
                <a:spcPct val="100000"/>
              </a:lnSpc>
              <a:spcBef>
                <a:spcPts val="702"/>
              </a:spcBef>
              <a:buClr>
                <a:schemeClr val="accent2"/>
              </a:buClr>
              <a:buFont typeface="Arial" panose="020B0604020202020204" pitchFamily="34" charset="0"/>
              <a:buChar char="•"/>
              <a:defRPr sz="1600">
                <a:solidFill>
                  <a:schemeClr val="tx2"/>
                </a:solidFill>
              </a:defRPr>
            </a:lvl3pPr>
            <a:lvl4pPr marL="417291" indent="-139923" defTabSz="713232">
              <a:lnSpc>
                <a:spcPct val="100000"/>
              </a:lnSpc>
              <a:spcBef>
                <a:spcPts val="702"/>
              </a:spcBef>
              <a:buClr>
                <a:schemeClr val="accent2"/>
              </a:buClr>
              <a:buFont typeface="Arial" panose="020B0604020202020204" pitchFamily="34" charset="0"/>
              <a:buChar char="•"/>
              <a:defRPr sz="1200">
                <a:solidFill>
                  <a:schemeClr val="tx2"/>
                </a:solidFill>
              </a:defRPr>
            </a:lvl4pPr>
            <a:lvl5pPr marL="700850" indent="-138684" defTabSz="713232">
              <a:lnSpc>
                <a:spcPct val="100000"/>
              </a:lnSpc>
              <a:spcBef>
                <a:spcPts val="702"/>
              </a:spcBef>
              <a:buClr>
                <a:schemeClr val="accent2"/>
              </a:buClr>
              <a:buFont typeface="Arial" panose="020B0604020202020204" pitchFamily="34" charset="0"/>
              <a:buChar char="•"/>
              <a:defRPr sz="1200">
                <a:solidFill>
                  <a:schemeClr val="tx2"/>
                </a:solidFill>
              </a:defRPr>
            </a:lvl5pPr>
            <a:lvl6pPr marL="1961388" indent="-178308" defTabSz="713232">
              <a:lnSpc>
                <a:spcPct val="90000"/>
              </a:lnSpc>
              <a:spcBef>
                <a:spcPts val="390"/>
              </a:spcBef>
              <a:buFont typeface="Arial" panose="020B0604020202020204" pitchFamily="34" charset="0"/>
              <a:buChar char="•"/>
              <a:defRPr sz="1400"/>
            </a:lvl6pPr>
            <a:lvl7pPr marL="2318004" indent="-178308" defTabSz="713232">
              <a:lnSpc>
                <a:spcPct val="90000"/>
              </a:lnSpc>
              <a:spcBef>
                <a:spcPts val="390"/>
              </a:spcBef>
              <a:buFont typeface="Arial" panose="020B0604020202020204" pitchFamily="34" charset="0"/>
              <a:buChar char="•"/>
              <a:defRPr sz="1400"/>
            </a:lvl7pPr>
            <a:lvl8pPr marL="2674620" indent="-178308" defTabSz="713232">
              <a:lnSpc>
                <a:spcPct val="90000"/>
              </a:lnSpc>
              <a:spcBef>
                <a:spcPts val="390"/>
              </a:spcBef>
              <a:buFont typeface="Arial" panose="020B0604020202020204" pitchFamily="34" charset="0"/>
              <a:buChar char="•"/>
              <a:defRPr sz="1400"/>
            </a:lvl8pPr>
            <a:lvl9pPr marL="3031236" indent="-178308" defTabSz="713232">
              <a:lnSpc>
                <a:spcPct val="90000"/>
              </a:lnSpc>
              <a:spcBef>
                <a:spcPts val="390"/>
              </a:spcBef>
              <a:buFont typeface="Arial" panose="020B0604020202020204" pitchFamily="34" charset="0"/>
              <a:buChar char="•"/>
              <a:defRPr sz="1400"/>
            </a:lvl9pPr>
          </a:lstStyle>
          <a:p>
            <a:pPr marL="69651" lvl="1" indent="69650" algn="l" defTabSz="534923" fontAlgn="auto">
              <a:spcBef>
                <a:spcPts val="375"/>
              </a:spcBef>
              <a:spcAft>
                <a:spcPts val="0"/>
              </a:spcAft>
              <a:defRPr sz="1400" b="1" u="sng">
                <a:solidFill>
                  <a:srgbClr val="06357A"/>
                </a:solidFill>
                <a:latin typeface="Arial"/>
                <a:ea typeface="Arial"/>
                <a:cs typeface="Arial"/>
                <a:sym typeface="Arial"/>
              </a:defRPr>
            </a:pPr>
            <a:r>
              <a:rPr lang="en-US" i="1" u="sng" dirty="0">
                <a:solidFill>
                  <a:srgbClr val="06357A"/>
                </a:solidFill>
                <a:latin typeface="Arial" panose="020B0604020202020204" pitchFamily="34" charset="0"/>
                <a:cs typeface="Arial" panose="020B0604020202020204" pitchFamily="34" charset="0"/>
                <a:sym typeface="Arial"/>
              </a:rPr>
              <a:t>Summary: The proposal works as worldwide minimum corporate taxation with either the source or the parent/residence jurisdiction picking up the tax if the other does not.</a:t>
            </a:r>
          </a:p>
          <a:p>
            <a:pPr marL="69651" lvl="1" indent="69650" algn="ctr" defTabSz="534923" fontAlgn="auto">
              <a:spcBef>
                <a:spcPts val="375"/>
              </a:spcBef>
              <a:spcAft>
                <a:spcPts val="0"/>
              </a:spcAft>
              <a:defRPr sz="1400" b="1" u="sng">
                <a:solidFill>
                  <a:srgbClr val="06357A"/>
                </a:solidFill>
                <a:latin typeface="Arial"/>
                <a:ea typeface="Arial"/>
                <a:cs typeface="Arial"/>
                <a:sym typeface="Arial"/>
              </a:defRPr>
            </a:pPr>
            <a:endParaRPr lang="en-US" sz="1050" i="1" u="sng" dirty="0">
              <a:solidFill>
                <a:srgbClr val="06357A"/>
              </a:solidFill>
              <a:latin typeface="Arial" panose="020B0604020202020204" pitchFamily="34" charset="0"/>
              <a:cs typeface="Arial" panose="020B0604020202020204" pitchFamily="34" charset="0"/>
              <a:sym typeface="Arial"/>
            </a:endParaRPr>
          </a:p>
        </p:txBody>
      </p:sp>
      <p:sp>
        <p:nvSpPr>
          <p:cNvPr id="3" name="Footer Placeholder 2">
            <a:extLst>
              <a:ext uri="{FF2B5EF4-FFF2-40B4-BE49-F238E27FC236}">
                <a16:creationId xmlns:a16="http://schemas.microsoft.com/office/drawing/2014/main" id="{0BD23A15-3466-1E9E-8944-22D6203C8B43}"/>
              </a:ext>
            </a:extLst>
          </p:cNvPr>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5BC8A68B-C50E-B100-2141-9B5388305B59}"/>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extLst>
      <p:ext uri="{BB962C8B-B14F-4D97-AF65-F5344CB8AC3E}">
        <p14:creationId xmlns:p14="http://schemas.microsoft.com/office/powerpoint/2010/main" val="1838204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idx="1"/>
          </p:nvPr>
        </p:nvSpPr>
        <p:spPr/>
        <p:txBody>
          <a:bodyPr lIns="0" tIns="0" rIns="0" bIns="0" anchor="t">
            <a:noAutofit/>
          </a:bodyPr>
          <a:lstStyle/>
          <a:p>
            <a:r>
              <a:rPr lang="en-US" b="1" dirty="0">
                <a:latin typeface="Arial"/>
                <a:cs typeface="Arial"/>
              </a:rPr>
              <a:t>Would repeal and replace the base erosion and anti-abuse tax (BEAT) with an undertaxed profits rule (UTPR) that mirrors Pillar Two’s UTPR </a:t>
            </a:r>
            <a:endParaRPr lang="en-US" b="1" dirty="0"/>
          </a:p>
          <a:p>
            <a:pPr lvl="1"/>
            <a:r>
              <a:rPr lang="en-US" dirty="0"/>
              <a:t>The proposed UTPR targets foreign-parented multinationals operating in low-tax jurisdictions</a:t>
            </a:r>
          </a:p>
          <a:p>
            <a:pPr lvl="1"/>
            <a:r>
              <a:rPr lang="en-US" dirty="0"/>
              <a:t>The Build Back Better Act (BBBA) would have retained the BEAT but with several modifications </a:t>
            </a:r>
          </a:p>
          <a:p>
            <a:endParaRPr lang="en-US" dirty="0"/>
          </a:p>
          <a:p>
            <a:r>
              <a:rPr lang="en-US" b="1" dirty="0"/>
              <a:t>There are two components of Pillar Two:</a:t>
            </a:r>
          </a:p>
          <a:p>
            <a:pPr lvl="1"/>
            <a:r>
              <a:rPr lang="en-US" dirty="0"/>
              <a:t>Income Inclusion Rule (IIR) — Imposes a top-up tax on a parent entity with respect to the low-taxed income of a member of its financial reporting group</a:t>
            </a:r>
          </a:p>
          <a:p>
            <a:pPr lvl="2"/>
            <a:r>
              <a:rPr lang="en-US" dirty="0"/>
              <a:t>Applies to income taxed below a 15% effective tax rate threshold</a:t>
            </a:r>
          </a:p>
          <a:p>
            <a:pPr lvl="2"/>
            <a:r>
              <a:rPr lang="en-US" dirty="0"/>
              <a:t>Implementation planned for 2023</a:t>
            </a:r>
          </a:p>
          <a:p>
            <a:pPr lvl="1"/>
            <a:r>
              <a:rPr lang="en-US" dirty="0"/>
              <a:t>UTPR — Denies deductions or requires an equivalent adjustment to tax liability to the extent that the low-taxed income of a member of the group is not subject to an IIR</a:t>
            </a:r>
          </a:p>
          <a:p>
            <a:pPr lvl="2"/>
            <a:r>
              <a:rPr lang="en-US" dirty="0"/>
              <a:t>Implementation planned for 2024</a:t>
            </a:r>
          </a:p>
        </p:txBody>
      </p:sp>
      <p:sp>
        <p:nvSpPr>
          <p:cNvPr id="5" name="Title 4"/>
          <p:cNvSpPr>
            <a:spLocks noGrp="1"/>
          </p:cNvSpPr>
          <p:nvPr>
            <p:ph type="title"/>
          </p:nvPr>
        </p:nvSpPr>
        <p:spPr/>
        <p:txBody>
          <a:bodyPr/>
          <a:lstStyle/>
          <a:p>
            <a:r>
              <a:rPr lang="en-US"/>
              <a:t>Proposed Alignment with OECD’s Pillar Two  </a:t>
            </a:r>
          </a:p>
        </p:txBody>
      </p:sp>
      <p:sp>
        <p:nvSpPr>
          <p:cNvPr id="4" name="TextBox 3">
            <a:extLst>
              <a:ext uri="{FF2B5EF4-FFF2-40B4-BE49-F238E27FC236}">
                <a16:creationId xmlns:a16="http://schemas.microsoft.com/office/drawing/2014/main" id="{F3A880D6-1EB0-49F4-A036-874C486F2DA9}"/>
              </a:ext>
            </a:extLst>
          </p:cNvPr>
          <p:cNvSpPr txBox="1"/>
          <p:nvPr/>
        </p:nvSpPr>
        <p:spPr>
          <a:xfrm>
            <a:off x="6781800" y="6116851"/>
            <a:ext cx="2209800" cy="207749"/>
          </a:xfrm>
          <a:prstGeom prst="rect">
            <a:avLst/>
          </a:prstGeom>
          <a:noFill/>
        </p:spPr>
        <p:txBody>
          <a:bodyPr wrap="square" lIns="68580" tIns="34290" rIns="68580" bIns="34290" rtlCol="0" anchor="t">
            <a:spAutoFit/>
          </a:bodyPr>
          <a:lstStyle/>
          <a:p>
            <a:r>
              <a:rPr lang="en-US" sz="900" dirty="0">
                <a:hlinkClick r:id="rId2"/>
              </a:rPr>
              <a:t>FY2023 Treasury Greenbook</a:t>
            </a:r>
            <a:r>
              <a:rPr lang="en-US" sz="900" dirty="0"/>
              <a:t>, pp. 4-8. </a:t>
            </a:r>
            <a:endParaRPr lang="en-US" sz="750" dirty="0"/>
          </a:p>
        </p:txBody>
      </p:sp>
      <p:sp>
        <p:nvSpPr>
          <p:cNvPr id="2" name="Footer Placeholder 1">
            <a:extLst>
              <a:ext uri="{FF2B5EF4-FFF2-40B4-BE49-F238E27FC236}">
                <a16:creationId xmlns:a16="http://schemas.microsoft.com/office/drawing/2014/main" id="{0D2A23B0-60AF-CDA3-16F4-F5B9D8217E6B}"/>
              </a:ext>
            </a:extLst>
          </p:cNvPr>
          <p:cNvSpPr>
            <a:spLocks noGrp="1"/>
          </p:cNvSpPr>
          <p:nvPr>
            <p:ph type="ftr" sz="quarter" idx="11"/>
          </p:nvPr>
        </p:nvSpPr>
        <p:spPr/>
        <p:txBody>
          <a:bodyPr/>
          <a:lstStyle/>
          <a:p>
            <a:pPr>
              <a:defRPr/>
            </a:pPr>
            <a:r>
              <a:rPr lang="en-US"/>
              <a:t>Transfer Pricing</a:t>
            </a:r>
            <a:endParaRPr lang="en-US" dirty="0"/>
          </a:p>
        </p:txBody>
      </p:sp>
      <p:sp>
        <p:nvSpPr>
          <p:cNvPr id="3" name="Slide Number Placeholder 2">
            <a:extLst>
              <a:ext uri="{FF2B5EF4-FFF2-40B4-BE49-F238E27FC236}">
                <a16:creationId xmlns:a16="http://schemas.microsoft.com/office/drawing/2014/main" id="{7FF8B50C-5CCB-0F20-CDA1-D41F48EADFBA}"/>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extLst>
      <p:ext uri="{BB962C8B-B14F-4D97-AF65-F5344CB8AC3E}">
        <p14:creationId xmlns:p14="http://schemas.microsoft.com/office/powerpoint/2010/main" val="380819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idx="1"/>
          </p:nvPr>
        </p:nvSpPr>
        <p:spPr/>
        <p:txBody>
          <a:bodyPr/>
          <a:lstStyle/>
          <a:p>
            <a:r>
              <a:rPr lang="en-US" b="1" dirty="0"/>
              <a:t>Would apply only to financial reporting groups with at least $850 million in global annual revenue in at least two of the last four years (with certain de minimis exclusions)</a:t>
            </a:r>
          </a:p>
          <a:p>
            <a:r>
              <a:rPr lang="en-US" b="1" dirty="0"/>
              <a:t>Would deny deductions to domestic group members to the extent necessary to effect a 15% tax rate in each foreign jurisdiction in which the group has profits</a:t>
            </a:r>
          </a:p>
          <a:p>
            <a:pPr lvl="1"/>
            <a:r>
              <a:rPr lang="en-US" dirty="0"/>
              <a:t>The disallowance would apply pro rata to all otherwise allowable deductions and after all other deduction disallowance provisions in the Code are applied </a:t>
            </a:r>
          </a:p>
          <a:p>
            <a:pPr lvl="1"/>
            <a:r>
              <a:rPr lang="en-US" dirty="0"/>
              <a:t>Excess amount of UTPR disallowance would be carried forward indefinitely </a:t>
            </a:r>
          </a:p>
          <a:p>
            <a:r>
              <a:rPr lang="en-US" dirty="0"/>
              <a:t>Would not apply to income subject to an IIR that satisfies OECD rules </a:t>
            </a:r>
          </a:p>
          <a:p>
            <a:pPr lvl="1"/>
            <a:r>
              <a:rPr lang="en-US" dirty="0"/>
              <a:t>Including income subject to the GILTI regime </a:t>
            </a:r>
          </a:p>
          <a:p>
            <a:r>
              <a:rPr lang="en-US" dirty="0"/>
              <a:t>Would also adopt a domestic minimum top-up tax that would apply when another jurisdiction adopts a UTPR </a:t>
            </a:r>
          </a:p>
          <a:p>
            <a:r>
              <a:rPr lang="en-US" dirty="0"/>
              <a:t>Would be effective for taxable years beginning after December 31, 2023 </a:t>
            </a:r>
          </a:p>
        </p:txBody>
      </p:sp>
      <p:sp>
        <p:nvSpPr>
          <p:cNvPr id="5" name="Title 4"/>
          <p:cNvSpPr>
            <a:spLocks noGrp="1"/>
          </p:cNvSpPr>
          <p:nvPr>
            <p:ph type="title"/>
          </p:nvPr>
        </p:nvSpPr>
        <p:spPr/>
        <p:txBody>
          <a:bodyPr/>
          <a:lstStyle/>
          <a:p>
            <a:r>
              <a:rPr lang="en-US"/>
              <a:t>Proposed UTPR Aimed at Protecting U.S. Revenue</a:t>
            </a:r>
          </a:p>
        </p:txBody>
      </p:sp>
      <p:sp>
        <p:nvSpPr>
          <p:cNvPr id="4" name="TextBox 3">
            <a:extLst>
              <a:ext uri="{FF2B5EF4-FFF2-40B4-BE49-F238E27FC236}">
                <a16:creationId xmlns:a16="http://schemas.microsoft.com/office/drawing/2014/main" id="{F3A880D6-1EB0-49F4-A036-874C486F2DA9}"/>
              </a:ext>
            </a:extLst>
          </p:cNvPr>
          <p:cNvSpPr txBox="1"/>
          <p:nvPr/>
        </p:nvSpPr>
        <p:spPr>
          <a:xfrm>
            <a:off x="685800" y="6107235"/>
            <a:ext cx="6270172" cy="207749"/>
          </a:xfrm>
          <a:prstGeom prst="rect">
            <a:avLst/>
          </a:prstGeom>
          <a:noFill/>
        </p:spPr>
        <p:txBody>
          <a:bodyPr wrap="square" lIns="68580" tIns="34290" rIns="68580" bIns="34290" rtlCol="0" anchor="t">
            <a:spAutoFit/>
          </a:bodyPr>
          <a:lstStyle/>
          <a:p>
            <a:r>
              <a:rPr lang="en-US" sz="900" dirty="0">
                <a:hlinkClick r:id="rId2"/>
              </a:rPr>
              <a:t>FY2023 Treasury Greenbook</a:t>
            </a:r>
            <a:r>
              <a:rPr lang="en-US" sz="900" dirty="0"/>
              <a:t>, pp. 4-8</a:t>
            </a:r>
            <a:endParaRPr lang="en-US" sz="750" dirty="0"/>
          </a:p>
        </p:txBody>
      </p:sp>
      <p:sp>
        <p:nvSpPr>
          <p:cNvPr id="2" name="Footer Placeholder 1">
            <a:extLst>
              <a:ext uri="{FF2B5EF4-FFF2-40B4-BE49-F238E27FC236}">
                <a16:creationId xmlns:a16="http://schemas.microsoft.com/office/drawing/2014/main" id="{33741F70-175D-9479-DD2E-CB86CF16C609}"/>
              </a:ext>
            </a:extLst>
          </p:cNvPr>
          <p:cNvSpPr>
            <a:spLocks noGrp="1"/>
          </p:cNvSpPr>
          <p:nvPr>
            <p:ph type="ftr" sz="quarter" idx="11"/>
          </p:nvPr>
        </p:nvSpPr>
        <p:spPr/>
        <p:txBody>
          <a:bodyPr/>
          <a:lstStyle/>
          <a:p>
            <a:pPr>
              <a:defRPr/>
            </a:pPr>
            <a:r>
              <a:rPr lang="en-US"/>
              <a:t>Transfer Pricing</a:t>
            </a:r>
            <a:endParaRPr lang="en-US" dirty="0"/>
          </a:p>
        </p:txBody>
      </p:sp>
      <p:sp>
        <p:nvSpPr>
          <p:cNvPr id="3" name="Slide Number Placeholder 2">
            <a:extLst>
              <a:ext uri="{FF2B5EF4-FFF2-40B4-BE49-F238E27FC236}">
                <a16:creationId xmlns:a16="http://schemas.microsoft.com/office/drawing/2014/main" id="{787A0838-E502-40F6-1D24-91698BC20FD7}"/>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Tree>
    <p:extLst>
      <p:ext uri="{BB962C8B-B14F-4D97-AF65-F5344CB8AC3E}">
        <p14:creationId xmlns:p14="http://schemas.microsoft.com/office/powerpoint/2010/main" val="23345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idx="1"/>
          </p:nvPr>
        </p:nvSpPr>
        <p:spPr/>
        <p:txBody>
          <a:bodyPr lIns="0" tIns="0" rIns="0" bIns="0" anchor="t">
            <a:noAutofit/>
          </a:bodyPr>
          <a:lstStyle/>
          <a:p>
            <a:r>
              <a:rPr lang="en-US" dirty="0"/>
              <a:t>The minimum tax rate used for purposes of Pillar Two’s Income Inclusion Rule and Undertaxed Profits Rule will be 15%</a:t>
            </a:r>
          </a:p>
          <a:p>
            <a:pPr lvl="1"/>
            <a:r>
              <a:rPr lang="en-US" dirty="0"/>
              <a:t>The GILTI regime is intended to be a qualifying IIR under Pillar Two</a:t>
            </a:r>
          </a:p>
          <a:p>
            <a:r>
              <a:rPr lang="en-US" dirty="0"/>
              <a:t>The FY2023 Treasury Greenbook assumes the BBBA as a baseline, indicating the retention of the </a:t>
            </a:r>
            <a:r>
              <a:rPr lang="en-US" sz="2000" dirty="0"/>
              <a:t>§250</a:t>
            </a:r>
            <a:r>
              <a:rPr lang="en-US" dirty="0"/>
              <a:t> deduction for FDII and reducing its percentage</a:t>
            </a:r>
          </a:p>
        </p:txBody>
      </p:sp>
      <p:sp>
        <p:nvSpPr>
          <p:cNvPr id="5" name="Title 4"/>
          <p:cNvSpPr>
            <a:spLocks noGrp="1"/>
          </p:cNvSpPr>
          <p:nvPr>
            <p:ph type="title"/>
          </p:nvPr>
        </p:nvSpPr>
        <p:spPr/>
        <p:txBody>
          <a:bodyPr/>
          <a:lstStyle/>
          <a:p>
            <a:r>
              <a:rPr lang="en-US"/>
              <a:t>BBBA Baseline Assumed for GILTI and FDII</a:t>
            </a:r>
          </a:p>
        </p:txBody>
      </p:sp>
      <p:sp>
        <p:nvSpPr>
          <p:cNvPr id="7" name="TextBox 6">
            <a:extLst>
              <a:ext uri="{FF2B5EF4-FFF2-40B4-BE49-F238E27FC236}">
                <a16:creationId xmlns:a16="http://schemas.microsoft.com/office/drawing/2014/main" id="{F25F6FF7-7D4B-4BE5-B203-8335AE0EA998}"/>
              </a:ext>
            </a:extLst>
          </p:cNvPr>
          <p:cNvSpPr txBox="1"/>
          <p:nvPr/>
        </p:nvSpPr>
        <p:spPr>
          <a:xfrm>
            <a:off x="685800" y="5943600"/>
            <a:ext cx="6270172" cy="207749"/>
          </a:xfrm>
          <a:prstGeom prst="rect">
            <a:avLst/>
          </a:prstGeom>
          <a:noFill/>
        </p:spPr>
        <p:txBody>
          <a:bodyPr wrap="square" lIns="68580" tIns="34290" rIns="68580" bIns="34290" rtlCol="0" anchor="t">
            <a:spAutoFit/>
          </a:bodyPr>
          <a:lstStyle/>
          <a:p>
            <a:r>
              <a:rPr lang="en-US" sz="900" dirty="0">
                <a:hlinkClick r:id="rId3"/>
              </a:rPr>
              <a:t>FY2023 Treasury Greenbook</a:t>
            </a:r>
            <a:r>
              <a:rPr lang="en-US" sz="900" dirty="0"/>
              <a:t>, pp. 2-3. </a:t>
            </a:r>
            <a:r>
              <a:rPr lang="en-US" sz="900" i="1" dirty="0">
                <a:ea typeface="+mn-lt"/>
                <a:cs typeface="+mn-lt"/>
              </a:rPr>
              <a:t>Export Tax Incentives</a:t>
            </a:r>
            <a:r>
              <a:rPr lang="en-US" sz="900" dirty="0">
                <a:ea typeface="+mn-lt"/>
                <a:cs typeface="+mn-lt"/>
              </a:rPr>
              <a:t>; Build Back Better Act, §128121.</a:t>
            </a:r>
            <a:r>
              <a:rPr lang="en-US" sz="900" i="1" dirty="0">
                <a:ea typeface="+mn-lt"/>
                <a:cs typeface="+mn-lt"/>
              </a:rPr>
              <a:t> </a:t>
            </a:r>
            <a:endParaRPr lang="en-US" sz="750" dirty="0"/>
          </a:p>
        </p:txBody>
      </p:sp>
      <p:graphicFrame>
        <p:nvGraphicFramePr>
          <p:cNvPr id="9" name="Table 4">
            <a:extLst>
              <a:ext uri="{FF2B5EF4-FFF2-40B4-BE49-F238E27FC236}">
                <a16:creationId xmlns:a16="http://schemas.microsoft.com/office/drawing/2014/main" id="{8FB5999D-7F00-48AB-AAEC-739D559E1A34}"/>
              </a:ext>
            </a:extLst>
          </p:cNvPr>
          <p:cNvGraphicFramePr>
            <a:graphicFrameLocks noGrp="1"/>
          </p:cNvGraphicFramePr>
          <p:nvPr>
            <p:extLst>
              <p:ext uri="{D42A27DB-BD31-4B8C-83A1-F6EECF244321}">
                <p14:modId xmlns:p14="http://schemas.microsoft.com/office/powerpoint/2010/main" val="4280661259"/>
              </p:ext>
            </p:extLst>
          </p:nvPr>
        </p:nvGraphicFramePr>
        <p:xfrm>
          <a:off x="472440" y="3051367"/>
          <a:ext cx="8221782" cy="2413269"/>
        </p:xfrm>
        <a:graphic>
          <a:graphicData uri="http://schemas.openxmlformats.org/drawingml/2006/table">
            <a:tbl>
              <a:tblPr firstRow="1" bandRow="1">
                <a:tableStyleId>{5C22544A-7EE6-4342-B048-85BDC9FD1C3A}</a:tableStyleId>
              </a:tblPr>
              <a:tblGrid>
                <a:gridCol w="2170487">
                  <a:extLst>
                    <a:ext uri="{9D8B030D-6E8A-4147-A177-3AD203B41FA5}">
                      <a16:colId xmlns:a16="http://schemas.microsoft.com/office/drawing/2014/main" val="4209209942"/>
                    </a:ext>
                  </a:extLst>
                </a:gridCol>
                <a:gridCol w="1940744">
                  <a:extLst>
                    <a:ext uri="{9D8B030D-6E8A-4147-A177-3AD203B41FA5}">
                      <a16:colId xmlns:a16="http://schemas.microsoft.com/office/drawing/2014/main" val="921079922"/>
                    </a:ext>
                  </a:extLst>
                </a:gridCol>
                <a:gridCol w="2250089">
                  <a:extLst>
                    <a:ext uri="{9D8B030D-6E8A-4147-A177-3AD203B41FA5}">
                      <a16:colId xmlns:a16="http://schemas.microsoft.com/office/drawing/2014/main" val="1506645576"/>
                    </a:ext>
                  </a:extLst>
                </a:gridCol>
                <a:gridCol w="1860462">
                  <a:extLst>
                    <a:ext uri="{9D8B030D-6E8A-4147-A177-3AD203B41FA5}">
                      <a16:colId xmlns:a16="http://schemas.microsoft.com/office/drawing/2014/main" val="1872186924"/>
                    </a:ext>
                  </a:extLst>
                </a:gridCol>
              </a:tblGrid>
              <a:tr h="451925">
                <a:tc>
                  <a:txBody>
                    <a:bodyPr/>
                    <a:lstStyle/>
                    <a:p>
                      <a:endParaRPr lang="en-US" sz="1100" dirty="0"/>
                    </a:p>
                  </a:txBody>
                  <a:tcPr marL="68580" marR="68580" marT="34290" marB="34290" anchor="ctr"/>
                </a:tc>
                <a:tc>
                  <a:txBody>
                    <a:bodyPr/>
                    <a:lstStyle/>
                    <a:p>
                      <a:pPr algn="ctr"/>
                      <a:r>
                        <a:rPr lang="en-US" sz="1100" dirty="0"/>
                        <a:t> Current Law</a:t>
                      </a:r>
                    </a:p>
                  </a:txBody>
                  <a:tcPr marL="68580" marR="68580" marT="34290" marB="34290" anchor="ctr"/>
                </a:tc>
                <a:tc>
                  <a:txBody>
                    <a:bodyPr/>
                    <a:lstStyle/>
                    <a:p>
                      <a:r>
                        <a:rPr lang="en-US" sz="1100" dirty="0"/>
                        <a:t>Build Back Better Act (H.R. 5376)</a:t>
                      </a:r>
                    </a:p>
                  </a:txBody>
                  <a:tcPr marL="68580" marR="68580" marT="34290" marB="34290" anchor="ctr"/>
                </a:tc>
                <a:tc>
                  <a:txBody>
                    <a:bodyPr/>
                    <a:lstStyle/>
                    <a:p>
                      <a:r>
                        <a:rPr lang="en-US" sz="1100" dirty="0"/>
                        <a:t>FY2023 Treasury Greenbook</a:t>
                      </a:r>
                    </a:p>
                  </a:txBody>
                  <a:tcPr marL="68580" marR="68580" marT="34290" marB="34290" anchor="ctr"/>
                </a:tc>
                <a:extLst>
                  <a:ext uri="{0D108BD9-81ED-4DB2-BD59-A6C34878D82A}">
                    <a16:rowId xmlns:a16="http://schemas.microsoft.com/office/drawing/2014/main" val="1535339885"/>
                  </a:ext>
                </a:extLst>
              </a:tr>
              <a:tr h="528747">
                <a:tc>
                  <a:txBody>
                    <a:bodyPr/>
                    <a:lstStyle/>
                    <a:p>
                      <a:pPr algn="ctr"/>
                      <a:r>
                        <a:rPr lang="en-US" sz="1600" dirty="0"/>
                        <a:t>§250 Deduction GILTI</a:t>
                      </a:r>
                    </a:p>
                  </a:txBody>
                  <a:tcPr marL="68580" marR="68580" marT="34290" marB="34290" anchor="ctr"/>
                </a:tc>
                <a:tc>
                  <a:txBody>
                    <a:bodyPr/>
                    <a:lstStyle/>
                    <a:p>
                      <a:pPr marL="0" marR="0" algn="ctr">
                        <a:lnSpc>
                          <a:spcPct val="107000"/>
                        </a:lnSpc>
                        <a:spcBef>
                          <a:spcPts val="0"/>
                        </a:spcBef>
                        <a:spcAft>
                          <a:spcPts val="0"/>
                        </a:spcAft>
                      </a:pPr>
                      <a:r>
                        <a:rPr lang="en-US" sz="1600">
                          <a:effectLst/>
                          <a:latin typeface="Arial"/>
                          <a:ea typeface="Calibri"/>
                          <a:cs typeface="Arial"/>
                        </a:rPr>
                        <a:t>50%</a:t>
                      </a:r>
                    </a:p>
                  </a:txBody>
                  <a:tcPr marL="51435" marR="51435" marT="0" marB="0" anchor="ctr"/>
                </a:tc>
                <a:tc>
                  <a:txBody>
                    <a:bodyPr/>
                    <a:lstStyle/>
                    <a:p>
                      <a:pPr marL="0" marR="0" algn="ctr">
                        <a:lnSpc>
                          <a:spcPct val="107000"/>
                        </a:lnSpc>
                        <a:spcBef>
                          <a:spcPts val="0"/>
                        </a:spcBef>
                        <a:spcAft>
                          <a:spcPts val="0"/>
                        </a:spcAft>
                      </a:pPr>
                      <a:r>
                        <a:rPr lang="en-US" sz="1600">
                          <a:effectLst/>
                          <a:latin typeface="Arial"/>
                          <a:ea typeface="Calibri"/>
                          <a:cs typeface="Arial"/>
                        </a:rPr>
                        <a:t>28.5%</a:t>
                      </a:r>
                    </a:p>
                  </a:txBody>
                  <a:tcPr marL="51435" marR="51435" marT="0" marB="0" anchor="ctr"/>
                </a:tc>
                <a:tc>
                  <a:txBody>
                    <a:bodyPr/>
                    <a:lstStyle/>
                    <a:p>
                      <a:pPr marL="0" marR="0" algn="ctr">
                        <a:lnSpc>
                          <a:spcPct val="107000"/>
                        </a:lnSpc>
                        <a:spcBef>
                          <a:spcPts val="0"/>
                        </a:spcBef>
                        <a:spcAft>
                          <a:spcPts val="0"/>
                        </a:spcAft>
                      </a:pPr>
                      <a:r>
                        <a:rPr lang="en-US" sz="1600">
                          <a:effectLst/>
                          <a:latin typeface="Arial"/>
                          <a:ea typeface="Calibri"/>
                          <a:cs typeface="Arial"/>
                        </a:rPr>
                        <a:t>28.5%*</a:t>
                      </a:r>
                    </a:p>
                  </a:txBody>
                  <a:tcPr marL="51435" marR="51435" marT="0" marB="0" anchor="ctr"/>
                </a:tc>
                <a:extLst>
                  <a:ext uri="{0D108BD9-81ED-4DB2-BD59-A6C34878D82A}">
                    <a16:rowId xmlns:a16="http://schemas.microsoft.com/office/drawing/2014/main" val="2904193542"/>
                  </a:ext>
                </a:extLst>
              </a:tr>
              <a:tr h="451925">
                <a:tc>
                  <a:txBody>
                    <a:bodyPr/>
                    <a:lstStyle/>
                    <a:p>
                      <a:pPr marL="0" marR="0" algn="ctr">
                        <a:lnSpc>
                          <a:spcPct val="107000"/>
                        </a:lnSpc>
                        <a:spcBef>
                          <a:spcPts val="0"/>
                        </a:spcBef>
                        <a:spcAft>
                          <a:spcPts val="0"/>
                        </a:spcAft>
                      </a:pPr>
                      <a:r>
                        <a:rPr lang="en-US" sz="1600" b="0">
                          <a:effectLst/>
                          <a:latin typeface="+mn-lt"/>
                          <a:ea typeface="Calibri"/>
                          <a:cs typeface="Times New Roman"/>
                        </a:rPr>
                        <a:t>Corporate Tax Rate</a:t>
                      </a:r>
                    </a:p>
                  </a:txBody>
                  <a:tcPr marL="51435" marR="51435" marT="0" marB="0" anchor="ctr"/>
                </a:tc>
                <a:tc>
                  <a:txBody>
                    <a:bodyPr/>
                    <a:lstStyle/>
                    <a:p>
                      <a:pPr marL="0" marR="0" algn="ctr">
                        <a:lnSpc>
                          <a:spcPct val="107000"/>
                        </a:lnSpc>
                        <a:spcBef>
                          <a:spcPts val="0"/>
                        </a:spcBef>
                        <a:spcAft>
                          <a:spcPts val="0"/>
                        </a:spcAft>
                      </a:pPr>
                      <a:r>
                        <a:rPr lang="en-US" sz="1600">
                          <a:effectLst/>
                          <a:latin typeface="Arial"/>
                          <a:ea typeface="Calibri"/>
                          <a:cs typeface="Arial"/>
                        </a:rPr>
                        <a:t>21%</a:t>
                      </a:r>
                    </a:p>
                  </a:txBody>
                  <a:tcPr marL="51435" marR="51435" marT="0" marB="0" anchor="ctr"/>
                </a:tc>
                <a:tc>
                  <a:txBody>
                    <a:bodyPr/>
                    <a:lstStyle/>
                    <a:p>
                      <a:pPr marL="0" marR="0" algn="ctr">
                        <a:lnSpc>
                          <a:spcPct val="107000"/>
                        </a:lnSpc>
                        <a:spcBef>
                          <a:spcPts val="0"/>
                        </a:spcBef>
                        <a:spcAft>
                          <a:spcPts val="0"/>
                        </a:spcAft>
                      </a:pPr>
                      <a:r>
                        <a:rPr lang="en-US" sz="1600">
                          <a:effectLst/>
                          <a:latin typeface="Arial"/>
                          <a:ea typeface="Calibri"/>
                          <a:cs typeface="Arial"/>
                        </a:rPr>
                        <a:t>21%</a:t>
                      </a:r>
                    </a:p>
                  </a:txBody>
                  <a:tcPr marL="51435" marR="51435" marT="0" marB="0" anchor="ctr"/>
                </a:tc>
                <a:tc>
                  <a:txBody>
                    <a:bodyPr/>
                    <a:lstStyle/>
                    <a:p>
                      <a:pPr marL="0" marR="0" algn="ctr">
                        <a:lnSpc>
                          <a:spcPct val="107000"/>
                        </a:lnSpc>
                        <a:spcBef>
                          <a:spcPts val="0"/>
                        </a:spcBef>
                        <a:spcAft>
                          <a:spcPts val="0"/>
                        </a:spcAft>
                      </a:pPr>
                      <a:r>
                        <a:rPr lang="en-US" sz="1600">
                          <a:effectLst/>
                          <a:latin typeface="Arial"/>
                          <a:ea typeface="Calibri"/>
                          <a:cs typeface="Arial"/>
                        </a:rPr>
                        <a:t>28%**</a:t>
                      </a:r>
                    </a:p>
                  </a:txBody>
                  <a:tcPr marL="51435" marR="51435" marT="0" marB="0" anchor="ctr"/>
                </a:tc>
                <a:extLst>
                  <a:ext uri="{0D108BD9-81ED-4DB2-BD59-A6C34878D82A}">
                    <a16:rowId xmlns:a16="http://schemas.microsoft.com/office/drawing/2014/main" val="880672439"/>
                  </a:ext>
                </a:extLst>
              </a:tr>
              <a:tr h="528747">
                <a:tc>
                  <a:txBody>
                    <a:bodyPr/>
                    <a:lstStyle/>
                    <a:p>
                      <a:pPr marL="0" marR="0" algn="ctr">
                        <a:lnSpc>
                          <a:spcPct val="107000"/>
                        </a:lnSpc>
                        <a:spcBef>
                          <a:spcPts val="0"/>
                        </a:spcBef>
                        <a:spcAft>
                          <a:spcPts val="0"/>
                        </a:spcAft>
                      </a:pPr>
                      <a:r>
                        <a:rPr lang="en-US" sz="1600" b="0">
                          <a:effectLst/>
                          <a:latin typeface="+mn-lt"/>
                          <a:ea typeface="Calibri"/>
                          <a:cs typeface="Times New Roman"/>
                        </a:rPr>
                        <a:t>GILTI Effective Rate</a:t>
                      </a:r>
                    </a:p>
                  </a:txBody>
                  <a:tcPr marL="51435" marR="51435" marT="0" marB="0" anchor="ctr"/>
                </a:tc>
                <a:tc>
                  <a:txBody>
                    <a:bodyPr/>
                    <a:lstStyle/>
                    <a:p>
                      <a:pPr marL="0" marR="0" algn="ctr">
                        <a:lnSpc>
                          <a:spcPct val="107000"/>
                        </a:lnSpc>
                        <a:spcBef>
                          <a:spcPts val="0"/>
                        </a:spcBef>
                        <a:spcAft>
                          <a:spcPts val="0"/>
                        </a:spcAft>
                      </a:pPr>
                      <a:r>
                        <a:rPr lang="en-US" sz="1600">
                          <a:effectLst/>
                          <a:latin typeface="Arial"/>
                          <a:ea typeface="Calibri"/>
                          <a:cs typeface="Arial"/>
                        </a:rPr>
                        <a:t>10.5%</a:t>
                      </a:r>
                    </a:p>
                  </a:txBody>
                  <a:tcPr marL="51435" marR="51435" marT="0" marB="0" anchor="ctr"/>
                </a:tc>
                <a:tc>
                  <a:txBody>
                    <a:bodyPr/>
                    <a:lstStyle/>
                    <a:p>
                      <a:pPr marL="0" marR="0" algn="ctr">
                        <a:lnSpc>
                          <a:spcPct val="107000"/>
                        </a:lnSpc>
                        <a:spcBef>
                          <a:spcPts val="0"/>
                        </a:spcBef>
                        <a:spcAft>
                          <a:spcPts val="0"/>
                        </a:spcAft>
                      </a:pPr>
                      <a:r>
                        <a:rPr lang="en-US" sz="1600">
                          <a:effectLst/>
                          <a:latin typeface="Arial"/>
                          <a:ea typeface="Calibri"/>
                          <a:cs typeface="Arial"/>
                        </a:rPr>
                        <a:t>15%</a:t>
                      </a:r>
                    </a:p>
                  </a:txBody>
                  <a:tcPr marL="51435" marR="51435" marT="0" marB="0" anchor="ctr"/>
                </a:tc>
                <a:tc>
                  <a:txBody>
                    <a:bodyPr/>
                    <a:lstStyle/>
                    <a:p>
                      <a:pPr marL="0" marR="0" algn="ctr">
                        <a:lnSpc>
                          <a:spcPct val="107000"/>
                        </a:lnSpc>
                        <a:spcBef>
                          <a:spcPts val="0"/>
                        </a:spcBef>
                        <a:spcAft>
                          <a:spcPts val="0"/>
                        </a:spcAft>
                      </a:pPr>
                      <a:r>
                        <a:rPr lang="en-US" sz="1600" dirty="0">
                          <a:effectLst/>
                          <a:latin typeface="Arial"/>
                          <a:ea typeface="Calibri"/>
                          <a:cs typeface="Arial"/>
                        </a:rPr>
                        <a:t>20%</a:t>
                      </a:r>
                    </a:p>
                  </a:txBody>
                  <a:tcPr marL="51435" marR="51435" marT="0" marB="0" anchor="ctr"/>
                </a:tc>
                <a:extLst>
                  <a:ext uri="{0D108BD9-81ED-4DB2-BD59-A6C34878D82A}">
                    <a16:rowId xmlns:a16="http://schemas.microsoft.com/office/drawing/2014/main" val="167154915"/>
                  </a:ext>
                </a:extLst>
              </a:tr>
              <a:tr h="451925">
                <a:tc gridSpan="4">
                  <a:txBody>
                    <a:bodyPr/>
                    <a:lstStyle/>
                    <a:p>
                      <a:r>
                        <a:rPr lang="en-US" sz="1050" dirty="0">
                          <a:solidFill>
                            <a:schemeClr val="dk1"/>
                          </a:solidFill>
                          <a:effectLst/>
                          <a:latin typeface="+mn-lt"/>
                          <a:ea typeface="+mn-ea"/>
                          <a:cs typeface="+mn-cs"/>
                        </a:rPr>
                        <a:t>*The FY2023 Treasury Greenbook retains the BBBA’s reduced IRC §250 deduction percentage for GILTI</a:t>
                      </a:r>
                    </a:p>
                    <a:p>
                      <a:r>
                        <a:rPr lang="en-US" sz="1050" dirty="0">
                          <a:solidFill>
                            <a:schemeClr val="dk1"/>
                          </a:solidFill>
                          <a:effectLst/>
                          <a:latin typeface="+mn-lt"/>
                          <a:ea typeface="+mn-ea"/>
                          <a:cs typeface="+mn-cs"/>
                        </a:rPr>
                        <a:t>**The increased corporate tax rate would be effective for taxable years beginning after December 31, 2022</a:t>
                      </a:r>
                      <a:endParaRPr lang="en-US" sz="1050" dirty="0"/>
                    </a:p>
                  </a:txBody>
                  <a:tcPr marL="68580" marR="68580" marT="34290" marB="3429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32947449"/>
                  </a:ext>
                </a:extLst>
              </a:tr>
            </a:tbl>
          </a:graphicData>
        </a:graphic>
      </p:graphicFrame>
      <p:sp>
        <p:nvSpPr>
          <p:cNvPr id="2" name="Footer Placeholder 1">
            <a:extLst>
              <a:ext uri="{FF2B5EF4-FFF2-40B4-BE49-F238E27FC236}">
                <a16:creationId xmlns:a16="http://schemas.microsoft.com/office/drawing/2014/main" id="{F4DB5B68-4F01-0B1A-8201-DFC7A5E403C7}"/>
              </a:ext>
            </a:extLst>
          </p:cNvPr>
          <p:cNvSpPr>
            <a:spLocks noGrp="1"/>
          </p:cNvSpPr>
          <p:nvPr>
            <p:ph type="ftr" sz="quarter" idx="11"/>
          </p:nvPr>
        </p:nvSpPr>
        <p:spPr/>
        <p:txBody>
          <a:bodyPr/>
          <a:lstStyle/>
          <a:p>
            <a:pPr>
              <a:defRPr/>
            </a:pPr>
            <a:r>
              <a:rPr lang="en-US"/>
              <a:t>Transfer Pricing</a:t>
            </a:r>
            <a:endParaRPr lang="en-US" dirty="0"/>
          </a:p>
        </p:txBody>
      </p:sp>
      <p:sp>
        <p:nvSpPr>
          <p:cNvPr id="3" name="Slide Number Placeholder 2">
            <a:extLst>
              <a:ext uri="{FF2B5EF4-FFF2-40B4-BE49-F238E27FC236}">
                <a16:creationId xmlns:a16="http://schemas.microsoft.com/office/drawing/2014/main" id="{270E6FA5-83FB-868C-1261-96B8A6858B02}"/>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Tree>
    <p:extLst>
      <p:ext uri="{BB962C8B-B14F-4D97-AF65-F5344CB8AC3E}">
        <p14:creationId xmlns:p14="http://schemas.microsoft.com/office/powerpoint/2010/main" val="2904124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1" name="Rectangle 3"/>
          <p:cNvSpPr>
            <a:spLocks noGrp="1" noChangeArrowheads="1"/>
          </p:cNvSpPr>
          <p:nvPr>
            <p:ph idx="1"/>
          </p:nvPr>
        </p:nvSpPr>
        <p:spPr/>
        <p:txBody>
          <a:bodyPr/>
          <a:lstStyle/>
          <a:p>
            <a:pPr marL="0" indent="0" eaLnBrk="1" hangingPunct="1">
              <a:buFontTx/>
              <a:buNone/>
              <a:defRPr/>
            </a:pPr>
            <a:endParaRPr lang="en-US" sz="2400" dirty="0">
              <a:cs typeface="+mn-cs"/>
            </a:endParaRPr>
          </a:p>
          <a:p>
            <a:pPr marL="292100" indent="-292100" eaLnBrk="1" hangingPunct="1">
              <a:defRPr/>
            </a:pPr>
            <a:r>
              <a:rPr lang="en-US" sz="2400" dirty="0">
                <a:cs typeface="+mn-cs"/>
              </a:rPr>
              <a:t>1968:  Set out arm</a:t>
            </a:r>
            <a:r>
              <a:rPr lang="en-US" sz="2400" dirty="0">
                <a:latin typeface="Arial"/>
                <a:cs typeface="+mn-cs"/>
              </a:rPr>
              <a:t>’</a:t>
            </a:r>
            <a:r>
              <a:rPr lang="en-US" sz="2400" dirty="0">
                <a:cs typeface="+mn-cs"/>
              </a:rPr>
              <a:t>s-length standard for loans, services, use and sale of tangible property, and transfer of intangible property</a:t>
            </a:r>
          </a:p>
          <a:p>
            <a:pPr marL="292100" indent="-292100" eaLnBrk="1" hangingPunct="1">
              <a:defRPr/>
            </a:pPr>
            <a:r>
              <a:rPr lang="en-US" sz="2400" dirty="0">
                <a:cs typeface="+mn-cs"/>
              </a:rPr>
              <a:t>1986:  Added the CWI standard in section 482 for intangibles</a:t>
            </a:r>
          </a:p>
          <a:p>
            <a:pPr marL="292100" indent="-292100" eaLnBrk="1" hangingPunct="1">
              <a:defRPr/>
            </a:pPr>
            <a:r>
              <a:rPr lang="en-US" sz="2400" dirty="0">
                <a:cs typeface="+mn-cs"/>
              </a:rPr>
              <a:t>1988:  Treasury White Paper </a:t>
            </a:r>
          </a:p>
          <a:p>
            <a:pPr marL="292100" indent="-292100" eaLnBrk="1" hangingPunct="1">
              <a:defRPr/>
            </a:pPr>
            <a:r>
              <a:rPr lang="en-US" sz="2400" dirty="0">
                <a:cs typeface="+mn-cs"/>
              </a:rPr>
              <a:t>1994:  Final Section 482 </a:t>
            </a:r>
            <a:r>
              <a:rPr lang="en-US" sz="2400" dirty="0" err="1">
                <a:cs typeface="+mn-cs"/>
              </a:rPr>
              <a:t>Regs</a:t>
            </a:r>
            <a:endParaRPr lang="en-US" sz="2400" dirty="0">
              <a:cs typeface="+mn-cs"/>
            </a:endParaRPr>
          </a:p>
          <a:p>
            <a:pPr marL="292100" indent="-292100" eaLnBrk="1" hangingPunct="1">
              <a:defRPr/>
            </a:pPr>
            <a:r>
              <a:rPr lang="en-US" sz="2400" dirty="0">
                <a:cs typeface="+mn-cs"/>
              </a:rPr>
              <a:t>2005:  New Proposed Cost-Sharing </a:t>
            </a:r>
            <a:r>
              <a:rPr lang="en-US" sz="2400" dirty="0" err="1">
                <a:cs typeface="+mn-cs"/>
              </a:rPr>
              <a:t>Regs</a:t>
            </a:r>
            <a:endParaRPr lang="en-US" sz="2400" dirty="0">
              <a:cs typeface="+mn-cs"/>
            </a:endParaRPr>
          </a:p>
          <a:p>
            <a:pPr marL="292100" indent="-292100" eaLnBrk="1" hangingPunct="1">
              <a:defRPr/>
            </a:pPr>
            <a:r>
              <a:rPr lang="en-US" sz="2400" dirty="0">
                <a:cs typeface="+mn-cs"/>
              </a:rPr>
              <a:t>2006:  New Controlled Services </a:t>
            </a:r>
            <a:r>
              <a:rPr lang="en-US" sz="2400" dirty="0" err="1">
                <a:cs typeface="+mn-cs"/>
              </a:rPr>
              <a:t>Regs</a:t>
            </a:r>
            <a:endParaRPr lang="en-US" sz="2400" dirty="0">
              <a:cs typeface="+mn-cs"/>
            </a:endParaRPr>
          </a:p>
          <a:p>
            <a:pPr marL="292100" indent="-292100" eaLnBrk="1" hangingPunct="1">
              <a:defRPr/>
            </a:pPr>
            <a:r>
              <a:rPr lang="en-US" sz="2400" dirty="0">
                <a:cs typeface="+mn-cs"/>
              </a:rPr>
              <a:t>2008-9:  New Temporary Cost-Sharing </a:t>
            </a:r>
            <a:r>
              <a:rPr lang="en-US" sz="2400" dirty="0" err="1">
                <a:cs typeface="+mn-cs"/>
              </a:rPr>
              <a:t>Regs</a:t>
            </a:r>
            <a:endParaRPr lang="en-US" sz="2400" dirty="0">
              <a:cs typeface="+mn-cs"/>
            </a:endParaRPr>
          </a:p>
          <a:p>
            <a:pPr marL="292100" indent="-292100" eaLnBrk="1" hangingPunct="1">
              <a:defRPr/>
            </a:pPr>
            <a:r>
              <a:rPr lang="en-US" sz="2400" dirty="0">
                <a:cs typeface="+mn-cs"/>
              </a:rPr>
              <a:t>Dec. 16, 2011: Final Cost-Sharing </a:t>
            </a:r>
            <a:r>
              <a:rPr lang="en-US" sz="2400" dirty="0" err="1">
                <a:cs typeface="+mn-cs"/>
              </a:rPr>
              <a:t>Regs</a:t>
            </a:r>
            <a:endParaRPr lang="en-US" sz="3200" dirty="0">
              <a:cs typeface="+mn-cs"/>
            </a:endParaRPr>
          </a:p>
        </p:txBody>
      </p:sp>
      <p:sp>
        <p:nvSpPr>
          <p:cNvPr id="442370" name="Rectangle 2"/>
          <p:cNvSpPr>
            <a:spLocks noGrp="1" noChangeArrowheads="1"/>
          </p:cNvSpPr>
          <p:nvPr>
            <p:ph type="title"/>
          </p:nvPr>
        </p:nvSpPr>
        <p:spPr/>
        <p:txBody>
          <a:bodyPr/>
          <a:lstStyle/>
          <a:p>
            <a:pPr eaLnBrk="1" hangingPunct="1">
              <a:defRPr/>
            </a:pPr>
            <a:r>
              <a:rPr lang="en-US" b="1" dirty="0">
                <a:cs typeface="+mj-cs"/>
              </a:rPr>
              <a:t>Transfer Pricing:  482 Regulations</a:t>
            </a:r>
          </a:p>
        </p:txBody>
      </p:sp>
      <p:sp>
        <p:nvSpPr>
          <p:cNvPr id="2" name="Footer Placeholder 1"/>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BC0122CE-4797-FF1D-785D-BB4EB3B528F6}"/>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23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23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23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23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23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23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237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23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eaLnBrk="1" hangingPunct="1">
              <a:defRPr/>
            </a:pPr>
            <a:r>
              <a:rPr lang="en-US" sz="2400" dirty="0">
                <a:cs typeface="+mn-cs"/>
              </a:rPr>
              <a:t>In determining the true taxable income of a controlled taxpayer, the standard to be applied in every case is that of a taxpayer dealing at </a:t>
            </a:r>
            <a:r>
              <a:rPr lang="en-US" sz="2400" b="1" i="1" dirty="0">
                <a:cs typeface="+mn-cs"/>
              </a:rPr>
              <a:t>arm’s length </a:t>
            </a:r>
            <a:r>
              <a:rPr lang="en-US" sz="2400" b="1" dirty="0">
                <a:cs typeface="+mn-cs"/>
              </a:rPr>
              <a:t>with an uncontrolled taxpayer. </a:t>
            </a:r>
            <a:r>
              <a:rPr lang="en-US" sz="2400" dirty="0">
                <a:cs typeface="+mn-cs"/>
              </a:rPr>
              <a:t>A </a:t>
            </a:r>
            <a:r>
              <a:rPr lang="en-US" sz="2400" b="1" i="1" dirty="0">
                <a:cs typeface="+mn-cs"/>
              </a:rPr>
              <a:t>controlled transaction </a:t>
            </a:r>
            <a:r>
              <a:rPr lang="en-US" sz="2400" dirty="0">
                <a:cs typeface="+mn-cs"/>
              </a:rPr>
              <a:t>meets the arm’s length standard if the results of the transaction are consistent with the results that would have been realized if </a:t>
            </a:r>
            <a:r>
              <a:rPr lang="en-US" sz="2400" b="1" dirty="0">
                <a:cs typeface="+mn-cs"/>
              </a:rPr>
              <a:t>uncontrolled taxpayers had engaged in the same transaction under the same circumstances (arm’s length result). </a:t>
            </a:r>
            <a:r>
              <a:rPr lang="en-US" sz="2400" dirty="0">
                <a:cs typeface="+mn-cs"/>
              </a:rPr>
              <a:t>However, because identical transactions can rarely be located, whether a transaction produces an arm’s length result generally will be determined by reference to the results of </a:t>
            </a:r>
            <a:r>
              <a:rPr lang="en-US" sz="2400" b="1" i="1" dirty="0">
                <a:cs typeface="+mn-cs"/>
              </a:rPr>
              <a:t>comparable transactions</a:t>
            </a:r>
            <a:r>
              <a:rPr lang="en-US" sz="2400" b="1" dirty="0">
                <a:cs typeface="+mn-cs"/>
              </a:rPr>
              <a:t> under comparable circumstances.</a:t>
            </a:r>
            <a:r>
              <a:rPr lang="en-US" sz="2400" dirty="0">
                <a:cs typeface="+mn-cs"/>
              </a:rPr>
              <a:t> (-1(b)(1))</a:t>
            </a:r>
          </a:p>
        </p:txBody>
      </p:sp>
      <p:sp>
        <p:nvSpPr>
          <p:cNvPr id="2" name="Title 1"/>
          <p:cNvSpPr>
            <a:spLocks noGrp="1"/>
          </p:cNvSpPr>
          <p:nvPr>
            <p:ph type="title"/>
          </p:nvPr>
        </p:nvSpPr>
        <p:spPr/>
        <p:txBody>
          <a:bodyPr/>
          <a:lstStyle/>
          <a:p>
            <a:pPr eaLnBrk="1" hangingPunct="1">
              <a:defRPr/>
            </a:pPr>
            <a:r>
              <a:rPr lang="en-US" b="1" dirty="0">
                <a:cs typeface="+mj-cs"/>
              </a:rPr>
              <a:t>Transfer Pricing: 482 Regulations</a:t>
            </a:r>
            <a:endParaRPr lang="en-US" dirty="0">
              <a:cs typeface="+mj-cs"/>
            </a:endParaRPr>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C63343AC-AA77-148B-2BF3-FDB1F3E2F2C0}"/>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42900" indent="-342900" eaLnBrk="1" hangingPunct="1">
              <a:defRPr/>
            </a:pPr>
            <a:r>
              <a:rPr lang="en-US" sz="2400" dirty="0">
                <a:cs typeface="+mn-cs"/>
              </a:rPr>
              <a:t>The arm’s length result of a controlled transaction must be determined under the method that, under the facts and circumstances, provides the most reliable measure of an arm’s length result. (-1(c)(1))</a:t>
            </a:r>
          </a:p>
          <a:p>
            <a:pPr marL="685800" lvl="1" indent="-342900" eaLnBrk="1" hangingPunct="1">
              <a:defRPr/>
            </a:pPr>
            <a:r>
              <a:rPr lang="en-US" b="1" dirty="0">
                <a:solidFill>
                  <a:srgbClr val="FF0000"/>
                </a:solidFill>
              </a:rPr>
              <a:t>Transactions </a:t>
            </a:r>
            <a:r>
              <a:rPr lang="en-US" dirty="0"/>
              <a:t>between </a:t>
            </a:r>
            <a:r>
              <a:rPr lang="en-US" b="1" dirty="0"/>
              <a:t>unrelated parties </a:t>
            </a:r>
            <a:r>
              <a:rPr lang="en-US" dirty="0"/>
              <a:t>provide the most objective basis for determining whether the results of a controlled transaction are arm’s length. (-1(c)(2))</a:t>
            </a:r>
          </a:p>
          <a:p>
            <a:pPr marL="342900" indent="-342900" eaLnBrk="1" hangingPunct="1">
              <a:defRPr/>
            </a:pPr>
            <a:r>
              <a:rPr lang="en-US" sz="2400" dirty="0">
                <a:cs typeface="+mn-cs"/>
              </a:rPr>
              <a:t>Comparability</a:t>
            </a:r>
          </a:p>
          <a:p>
            <a:pPr marL="723900" lvl="1" indent="-342900" eaLnBrk="1" hangingPunct="1">
              <a:defRPr/>
            </a:pPr>
            <a:r>
              <a:rPr lang="en-US" sz="2000" b="1" i="1" dirty="0"/>
              <a:t>Economic Functions</a:t>
            </a:r>
            <a:r>
              <a:rPr lang="en-US" sz="2000" dirty="0"/>
              <a:t>:  R&amp;D, Product design, manufacturing, purchasing, marketing, transportation, management services</a:t>
            </a:r>
          </a:p>
          <a:p>
            <a:pPr marL="723900" lvl="1" indent="-342900" eaLnBrk="1" hangingPunct="1">
              <a:defRPr/>
            </a:pPr>
            <a:r>
              <a:rPr lang="en-US" sz="2000" b="1" i="1" dirty="0"/>
              <a:t>Contract Terms</a:t>
            </a:r>
            <a:r>
              <a:rPr lang="en-US" sz="2000" dirty="0"/>
              <a:t>: volume, warranties, duration of licenses, credit terms</a:t>
            </a:r>
          </a:p>
          <a:p>
            <a:pPr marL="723900" lvl="1" indent="-342900" eaLnBrk="1" hangingPunct="1">
              <a:defRPr/>
            </a:pPr>
            <a:r>
              <a:rPr lang="en-US" sz="2000" b="1" i="1" dirty="0"/>
              <a:t>Risks</a:t>
            </a:r>
            <a:r>
              <a:rPr lang="en-US" sz="2000" i="1" dirty="0"/>
              <a:t>:</a:t>
            </a:r>
            <a:r>
              <a:rPr lang="en-US" sz="2000" dirty="0"/>
              <a:t> market risks, financial risks (FX, interest rate), product liability risk </a:t>
            </a:r>
          </a:p>
          <a:p>
            <a:pPr marL="723900" lvl="1" indent="-342900" eaLnBrk="1" hangingPunct="1">
              <a:defRPr/>
            </a:pPr>
            <a:r>
              <a:rPr lang="en-US" sz="2000" b="1" i="1" dirty="0"/>
              <a:t>Economic Conditions</a:t>
            </a:r>
            <a:r>
              <a:rPr lang="en-US" sz="2000" dirty="0"/>
              <a:t>: relative size of markets, market shares, location-specific costs</a:t>
            </a:r>
          </a:p>
          <a:p>
            <a:pPr marL="342900" indent="-342900" eaLnBrk="1" hangingPunct="1">
              <a:defRPr/>
            </a:pPr>
            <a:r>
              <a:rPr lang="en-US" sz="2400" dirty="0">
                <a:cs typeface="+mn-cs"/>
              </a:rPr>
              <a:t>Arm’s length Range (-1(e))</a:t>
            </a:r>
          </a:p>
          <a:p>
            <a:pPr eaLnBrk="1" hangingPunct="1">
              <a:defRPr/>
            </a:pPr>
            <a:endParaRPr lang="en-US" dirty="0">
              <a:cs typeface="+mn-cs"/>
            </a:endParaRPr>
          </a:p>
          <a:p>
            <a:pPr lvl="1" eaLnBrk="1" hangingPunct="1">
              <a:defRPr/>
            </a:pPr>
            <a:endParaRPr lang="en-US" sz="2000" dirty="0"/>
          </a:p>
        </p:txBody>
      </p:sp>
      <p:sp>
        <p:nvSpPr>
          <p:cNvPr id="2" name="Title 1"/>
          <p:cNvSpPr>
            <a:spLocks noGrp="1"/>
          </p:cNvSpPr>
          <p:nvPr>
            <p:ph type="title"/>
          </p:nvPr>
        </p:nvSpPr>
        <p:spPr/>
        <p:txBody>
          <a:bodyPr/>
          <a:lstStyle/>
          <a:p>
            <a:pPr eaLnBrk="1" hangingPunct="1">
              <a:defRPr/>
            </a:pPr>
            <a:r>
              <a:rPr lang="en-US" b="1" dirty="0">
                <a:cs typeface="+mj-cs"/>
              </a:rPr>
              <a:t>Transfer Pricing: 482 Regulations</a:t>
            </a:r>
            <a:endParaRPr lang="en-US" dirty="0">
              <a:cs typeface="+mj-cs"/>
            </a:endParaRPr>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BC1AD607-8210-CA9B-AFAE-213CA796C34F}"/>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defRPr/>
            </a:pPr>
            <a:r>
              <a:rPr lang="en-US" sz="3200" b="1" dirty="0">
                <a:cs typeface="+mn-cs"/>
              </a:rPr>
              <a:t>Tangible Property</a:t>
            </a:r>
          </a:p>
          <a:p>
            <a:pPr lvl="1" eaLnBrk="1" hangingPunct="1">
              <a:defRPr/>
            </a:pPr>
            <a:r>
              <a:rPr lang="en-US" sz="2800" b="1" dirty="0">
                <a:solidFill>
                  <a:srgbClr val="FF0000"/>
                </a:solidFill>
              </a:rPr>
              <a:t>CUP, RPM</a:t>
            </a:r>
            <a:r>
              <a:rPr lang="en-US" sz="2800" dirty="0"/>
              <a:t>, </a:t>
            </a:r>
            <a:r>
              <a:rPr lang="en-US" sz="2800" b="1" dirty="0">
                <a:solidFill>
                  <a:srgbClr val="FF0000"/>
                </a:solidFill>
              </a:rPr>
              <a:t>CP+</a:t>
            </a:r>
          </a:p>
          <a:p>
            <a:pPr lvl="1" eaLnBrk="1" hangingPunct="1">
              <a:defRPr/>
            </a:pPr>
            <a:r>
              <a:rPr lang="en-US" sz="2800" b="1" dirty="0">
                <a:solidFill>
                  <a:schemeClr val="accent3">
                    <a:lumMod val="50000"/>
                    <a:lumOff val="50000"/>
                  </a:schemeClr>
                </a:solidFill>
              </a:rPr>
              <a:t>Comparable Profits</a:t>
            </a:r>
          </a:p>
          <a:p>
            <a:pPr lvl="1" eaLnBrk="1" hangingPunct="1">
              <a:defRPr/>
            </a:pPr>
            <a:r>
              <a:rPr lang="en-US" sz="2800" b="1" dirty="0">
                <a:solidFill>
                  <a:schemeClr val="accent3">
                    <a:lumMod val="50000"/>
                    <a:lumOff val="50000"/>
                  </a:schemeClr>
                </a:solidFill>
              </a:rPr>
              <a:t>Profit Split</a:t>
            </a:r>
          </a:p>
          <a:p>
            <a:pPr eaLnBrk="1" hangingPunct="1">
              <a:defRPr/>
            </a:pPr>
            <a:endParaRPr lang="en-US" sz="3200" dirty="0">
              <a:cs typeface="+mn-cs"/>
            </a:endParaRPr>
          </a:p>
          <a:p>
            <a:pPr eaLnBrk="1" hangingPunct="1">
              <a:defRPr/>
            </a:pPr>
            <a:r>
              <a:rPr lang="en-US" sz="3200" b="1" dirty="0">
                <a:cs typeface="+mn-cs"/>
              </a:rPr>
              <a:t>Intangible Property</a:t>
            </a:r>
          </a:p>
          <a:p>
            <a:pPr lvl="1" eaLnBrk="1" hangingPunct="1">
              <a:defRPr/>
            </a:pPr>
            <a:r>
              <a:rPr lang="en-US" sz="2800" b="1" dirty="0">
                <a:solidFill>
                  <a:srgbClr val="FF0000"/>
                </a:solidFill>
              </a:rPr>
              <a:t>CUT</a:t>
            </a:r>
          </a:p>
          <a:p>
            <a:pPr lvl="1" eaLnBrk="1" hangingPunct="1">
              <a:defRPr/>
            </a:pPr>
            <a:r>
              <a:rPr lang="en-US" sz="2800" b="1" dirty="0">
                <a:solidFill>
                  <a:schemeClr val="accent3">
                    <a:lumMod val="50000"/>
                    <a:lumOff val="50000"/>
                  </a:schemeClr>
                </a:solidFill>
              </a:rPr>
              <a:t>Comparable Profits</a:t>
            </a:r>
          </a:p>
          <a:p>
            <a:pPr lvl="1" eaLnBrk="1" hangingPunct="1">
              <a:defRPr/>
            </a:pPr>
            <a:r>
              <a:rPr lang="en-US" sz="2800" b="1" dirty="0">
                <a:solidFill>
                  <a:schemeClr val="accent3">
                    <a:lumMod val="50000"/>
                    <a:lumOff val="50000"/>
                  </a:schemeClr>
                </a:solidFill>
              </a:rPr>
              <a:t>Profit Split</a:t>
            </a:r>
          </a:p>
        </p:txBody>
      </p:sp>
      <p:sp>
        <p:nvSpPr>
          <p:cNvPr id="2" name="Title 1"/>
          <p:cNvSpPr>
            <a:spLocks noGrp="1"/>
          </p:cNvSpPr>
          <p:nvPr>
            <p:ph type="title"/>
          </p:nvPr>
        </p:nvSpPr>
        <p:spPr/>
        <p:txBody>
          <a:bodyPr/>
          <a:lstStyle/>
          <a:p>
            <a:pPr eaLnBrk="1" hangingPunct="1">
              <a:defRPr/>
            </a:pPr>
            <a:r>
              <a:rPr lang="en-US" b="1" dirty="0">
                <a:cs typeface="+mj-cs"/>
              </a:rPr>
              <a:t>Transfer Pricing Methods: </a:t>
            </a:r>
            <a:r>
              <a:rPr lang="en-US" b="1" dirty="0">
                <a:solidFill>
                  <a:srgbClr val="FF0000"/>
                </a:solidFill>
                <a:cs typeface="+mj-cs"/>
              </a:rPr>
              <a:t>Transaction Based </a:t>
            </a:r>
            <a:r>
              <a:rPr lang="en-US" b="1" dirty="0">
                <a:cs typeface="+mj-cs"/>
              </a:rPr>
              <a:t>and </a:t>
            </a:r>
            <a:r>
              <a:rPr lang="en-US" dirty="0">
                <a:solidFill>
                  <a:schemeClr val="accent3">
                    <a:lumMod val="50000"/>
                    <a:lumOff val="50000"/>
                  </a:schemeClr>
                </a:solidFill>
                <a:cs typeface="+mj-cs"/>
              </a:rPr>
              <a:t>Profit Based</a:t>
            </a:r>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D394040B-878B-5953-59D7-45C8D8BE5F61}"/>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800" b="1" i="1" dirty="0"/>
              <a:t>Comparable Uncontrolled Price</a:t>
            </a:r>
            <a:r>
              <a:rPr lang="en-US" sz="2800" b="1" dirty="0"/>
              <a:t> (CUP) (tangible property)</a:t>
            </a:r>
          </a:p>
          <a:p>
            <a:pPr lvl="1"/>
            <a:r>
              <a:rPr lang="en-US" sz="2400" dirty="0"/>
              <a:t>Compares amount charged in a </a:t>
            </a:r>
            <a:r>
              <a:rPr lang="en-US" sz="2400" b="1" dirty="0"/>
              <a:t>controlled transaction </a:t>
            </a:r>
            <a:r>
              <a:rPr lang="en-US" sz="2400" dirty="0"/>
              <a:t>by reference to amount charged in a </a:t>
            </a:r>
            <a:r>
              <a:rPr lang="en-US" sz="2400" b="1" i="1" dirty="0"/>
              <a:t>comparable uncontrolled transaction</a:t>
            </a:r>
            <a:r>
              <a:rPr lang="en-US" sz="2400" b="1" dirty="0"/>
              <a:t> </a:t>
            </a:r>
            <a:r>
              <a:rPr lang="en-US" sz="2400" dirty="0"/>
              <a:t>(-3(b)(2)</a:t>
            </a:r>
          </a:p>
          <a:p>
            <a:pPr lvl="1"/>
            <a:r>
              <a:rPr lang="en-US" sz="2400" dirty="0"/>
              <a:t>Comparable? Effect of TMs, etc.</a:t>
            </a:r>
          </a:p>
          <a:p>
            <a:r>
              <a:rPr lang="en-US" sz="2800" b="1" i="1" dirty="0"/>
              <a:t>Comparable Uncontrolled Transactions </a:t>
            </a:r>
            <a:r>
              <a:rPr lang="en-US" sz="2800" b="1" dirty="0"/>
              <a:t>(CUT) (intangibles) (-4)</a:t>
            </a:r>
          </a:p>
          <a:p>
            <a:pPr lvl="1"/>
            <a:r>
              <a:rPr lang="en-US" sz="2400" dirty="0"/>
              <a:t>Comparable IP must have same </a:t>
            </a:r>
            <a:r>
              <a:rPr lang="en-US" sz="2400" i="1" dirty="0"/>
              <a:t>profit potential</a:t>
            </a:r>
            <a:r>
              <a:rPr lang="en-US" sz="2400" dirty="0"/>
              <a:t> –NPV of benefits to be realized (based on prospective profits or costs) (-4(c)(2)(iii)(B)(1)</a:t>
            </a:r>
          </a:p>
          <a:p>
            <a:pPr lvl="1"/>
            <a:r>
              <a:rPr lang="en-US" sz="2400" dirty="0"/>
              <a:t>CWI adjustments, but not if, </a:t>
            </a:r>
            <a:r>
              <a:rPr lang="en-US" sz="2400" i="1" dirty="0"/>
              <a:t>inter alia</a:t>
            </a:r>
            <a:r>
              <a:rPr lang="en-US" sz="2400" dirty="0"/>
              <a:t>, IP transferred to uncontrolled taxpayer in a CUT transaction under substantially the same circumstances as those of the controlled transaction (-4(f)) </a:t>
            </a:r>
          </a:p>
          <a:p>
            <a:pPr lvl="1"/>
            <a:endParaRPr lang="en-US" sz="1400" dirty="0"/>
          </a:p>
        </p:txBody>
      </p:sp>
      <p:sp>
        <p:nvSpPr>
          <p:cNvPr id="2" name="Title 1"/>
          <p:cNvSpPr>
            <a:spLocks noGrp="1"/>
          </p:cNvSpPr>
          <p:nvPr>
            <p:ph type="title"/>
          </p:nvPr>
        </p:nvSpPr>
        <p:spPr/>
        <p:txBody>
          <a:bodyPr/>
          <a:lstStyle/>
          <a:p>
            <a:r>
              <a:rPr lang="en-US" b="1" dirty="0"/>
              <a:t>Transfer Pricing: Transaction Methods</a:t>
            </a:r>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4041E073-EC59-A8CC-0939-7112A1659359}"/>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193162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b="1" i="1" dirty="0"/>
              <a:t>Resale Price </a:t>
            </a:r>
            <a:r>
              <a:rPr lang="en-US" sz="2800" b="1" dirty="0"/>
              <a:t>(tangible property)</a:t>
            </a:r>
          </a:p>
          <a:p>
            <a:pPr lvl="1"/>
            <a:r>
              <a:rPr lang="en-US" sz="2400" dirty="0"/>
              <a:t>Sales between related parties are analyzed from the POV of a </a:t>
            </a:r>
            <a:r>
              <a:rPr lang="en-US" sz="2400" b="1" i="1" dirty="0"/>
              <a:t>buyer</a:t>
            </a:r>
            <a:r>
              <a:rPr lang="en-US" sz="2400" dirty="0"/>
              <a:t> that resells the goods to an unrelated person and is used in cases where the reseller (distributor) </a:t>
            </a:r>
            <a:r>
              <a:rPr lang="en-US" sz="2400" b="1" dirty="0"/>
              <a:t>does not add </a:t>
            </a:r>
            <a:r>
              <a:rPr lang="en-US" sz="2400" dirty="0"/>
              <a:t>substantial value to the goods by physically altering them before resale (-4(c))</a:t>
            </a:r>
          </a:p>
          <a:p>
            <a:pPr lvl="1"/>
            <a:r>
              <a:rPr lang="en-US" sz="2400" dirty="0"/>
              <a:t>Not ordinarily used where the controlled party uses its IP to add substantial value.</a:t>
            </a:r>
          </a:p>
          <a:p>
            <a:pPr lvl="1"/>
            <a:r>
              <a:rPr lang="en-US" sz="2400" dirty="0"/>
              <a:t>Similarity of functions, risks borne, and contractual terms are especially important</a:t>
            </a:r>
          </a:p>
          <a:p>
            <a:r>
              <a:rPr lang="en-US" sz="2800" b="1" i="1" dirty="0"/>
              <a:t>Cost Plus </a:t>
            </a:r>
            <a:r>
              <a:rPr lang="en-US" sz="2800" b="1" dirty="0"/>
              <a:t>(tangible property)</a:t>
            </a:r>
            <a:endParaRPr lang="en-US" sz="2800" b="1" i="1" dirty="0"/>
          </a:p>
          <a:p>
            <a:pPr lvl="1"/>
            <a:r>
              <a:rPr lang="en-US" sz="2400" dirty="0"/>
              <a:t>Compares gross profit markups of comparable controlled and uncontrolled transactions.  Focuses on POV of </a:t>
            </a:r>
            <a:r>
              <a:rPr lang="en-US" sz="2400" i="1" dirty="0"/>
              <a:t>producer, </a:t>
            </a:r>
            <a:r>
              <a:rPr lang="en-US" sz="2400" b="1" i="1" dirty="0"/>
              <a:t>manufacturer</a:t>
            </a:r>
            <a:r>
              <a:rPr lang="en-US" sz="2400" b="1" dirty="0"/>
              <a:t>.</a:t>
            </a:r>
            <a:r>
              <a:rPr lang="en-US" sz="2400" dirty="0"/>
              <a:t> (-4(d))</a:t>
            </a:r>
          </a:p>
        </p:txBody>
      </p:sp>
      <p:sp>
        <p:nvSpPr>
          <p:cNvPr id="2" name="Title 1"/>
          <p:cNvSpPr>
            <a:spLocks noGrp="1"/>
          </p:cNvSpPr>
          <p:nvPr>
            <p:ph type="title"/>
          </p:nvPr>
        </p:nvSpPr>
        <p:spPr/>
        <p:txBody>
          <a:bodyPr/>
          <a:lstStyle/>
          <a:p>
            <a:r>
              <a:rPr lang="en-US" b="1" dirty="0"/>
              <a:t>Transfer Pricing: Transaction Methods</a:t>
            </a:r>
            <a:endParaRPr lang="en-US" dirty="0"/>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94AB224B-88CF-B120-E212-7D75AF967818}"/>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363596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92100" indent="-292100"/>
            <a:r>
              <a:rPr lang="en-US" sz="2400" b="1" i="1" dirty="0"/>
              <a:t>Profit Split</a:t>
            </a:r>
          </a:p>
          <a:p>
            <a:pPr marL="571500" lvl="1" indent="-342900"/>
            <a:r>
              <a:rPr lang="en-US" sz="2000" dirty="0"/>
              <a:t>Allocate P&amp;L based on </a:t>
            </a:r>
            <a:r>
              <a:rPr lang="en-US" sz="2000" b="1" dirty="0"/>
              <a:t>relative value of each controlled taxpayer’s contribution to combined P&amp;L </a:t>
            </a:r>
            <a:r>
              <a:rPr lang="en-US" sz="2000" dirty="0"/>
              <a:t>based on </a:t>
            </a:r>
            <a:r>
              <a:rPr lang="en-US" sz="2000" b="1" dirty="0"/>
              <a:t>functions performed</a:t>
            </a:r>
            <a:r>
              <a:rPr lang="en-US" sz="2000" dirty="0"/>
              <a:t>, risks assumed, and capital employed by each party.  (-6(b))</a:t>
            </a:r>
          </a:p>
          <a:p>
            <a:pPr marL="571500" lvl="1" indent="-342900"/>
            <a:r>
              <a:rPr lang="en-US" sz="2000" b="1" dirty="0"/>
              <a:t>Comparable Profit Split </a:t>
            </a:r>
            <a:r>
              <a:rPr lang="en-US" sz="2000" dirty="0"/>
              <a:t>(-6(c)(2))</a:t>
            </a:r>
          </a:p>
          <a:p>
            <a:pPr marL="800100" lvl="2" indent="-228600"/>
            <a:r>
              <a:rPr lang="en-US" sz="1800" dirty="0"/>
              <a:t>Difficult to find uncontrolled parties dealing at arm’s length in similar transactions and enough information about their combined P&amp;Ls</a:t>
            </a:r>
          </a:p>
          <a:p>
            <a:pPr marL="800100" lvl="2" indent="-228600"/>
            <a:r>
              <a:rPr lang="en-US" sz="1800" dirty="0"/>
              <a:t>Examine operating profit margin relative to financial metric</a:t>
            </a:r>
          </a:p>
          <a:p>
            <a:pPr marL="571500" lvl="1" indent="-342900"/>
            <a:r>
              <a:rPr lang="en-US" sz="2000" b="1" dirty="0"/>
              <a:t>Residual Profit Split </a:t>
            </a:r>
            <a:r>
              <a:rPr lang="en-US" sz="2000" dirty="0"/>
              <a:t>(-6(c)(3))</a:t>
            </a:r>
          </a:p>
          <a:p>
            <a:pPr marL="800100" lvl="2" indent="-228600"/>
            <a:r>
              <a:rPr lang="en-US" sz="1800" dirty="0"/>
              <a:t>Operating income allocated to each party to provide market return for “routine”  contributions to activity—contributions of tangible and IP, services that are generally owned by uncontrolled TP engaged in similar activities.</a:t>
            </a:r>
          </a:p>
          <a:p>
            <a:pPr marL="800100" lvl="2" indent="-228600"/>
            <a:r>
              <a:rPr lang="en-US" sz="1800" dirty="0"/>
              <a:t>Residual profit divided among the controlled parties based on relative value of their contributions of IP to the relevant business activity</a:t>
            </a:r>
          </a:p>
          <a:p>
            <a:pPr marL="1206500" lvl="3"/>
            <a:r>
              <a:rPr lang="en-US" sz="1600" dirty="0"/>
              <a:t>External market benchmarks that reflect the FMV of the IP,</a:t>
            </a:r>
          </a:p>
          <a:p>
            <a:pPr marL="1206500" lvl="3"/>
            <a:r>
              <a:rPr lang="en-US" sz="1600" dirty="0"/>
              <a:t>Capitalized cost of developing the IP, or</a:t>
            </a:r>
          </a:p>
          <a:p>
            <a:pPr marL="1206500" lvl="3"/>
            <a:r>
              <a:rPr lang="en-US" sz="1600" dirty="0"/>
              <a:t>The amount of actual expenditures</a:t>
            </a:r>
          </a:p>
          <a:p>
            <a:pPr lvl="3"/>
            <a:endParaRPr lang="en-US" sz="1600" dirty="0"/>
          </a:p>
        </p:txBody>
      </p:sp>
      <p:sp>
        <p:nvSpPr>
          <p:cNvPr id="2" name="Title 1"/>
          <p:cNvSpPr>
            <a:spLocks noGrp="1"/>
          </p:cNvSpPr>
          <p:nvPr>
            <p:ph type="title"/>
          </p:nvPr>
        </p:nvSpPr>
        <p:spPr/>
        <p:txBody>
          <a:bodyPr/>
          <a:lstStyle/>
          <a:p>
            <a:r>
              <a:rPr lang="en-US" b="1" dirty="0"/>
              <a:t>Transfer Pricing: Profit-Based Methods</a:t>
            </a:r>
            <a:endParaRPr lang="en-US" dirty="0"/>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E1C5938F-3CE3-E774-C67A-8AACE6000B85}"/>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extLst>
      <p:ext uri="{BB962C8B-B14F-4D97-AF65-F5344CB8AC3E}">
        <p14:creationId xmlns:p14="http://schemas.microsoft.com/office/powerpoint/2010/main" val="255344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FA107A376566F4090074DCDC5ED91DF" ma:contentTypeVersion="14" ma:contentTypeDescription="Create a new document." ma:contentTypeScope="" ma:versionID="355496d53b48951c1c2360cf12630e2f">
  <xsd:schema xmlns:xsd="http://www.w3.org/2001/XMLSchema" xmlns:xs="http://www.w3.org/2001/XMLSchema" xmlns:p="http://schemas.microsoft.com/office/2006/metadata/properties" xmlns:ns3="dee7606c-638d-4687-a004-8de278f93ba2" xmlns:ns4="f450584a-cb59-46a6-8009-931c1e5e40a6" targetNamespace="http://schemas.microsoft.com/office/2006/metadata/properties" ma:root="true" ma:fieldsID="cde13c9cc2618a69b6b012c7e41fbbcd" ns3:_="" ns4:_="">
    <xsd:import namespace="dee7606c-638d-4687-a004-8de278f93ba2"/>
    <xsd:import namespace="f450584a-cb59-46a6-8009-931c1e5e40a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7606c-638d-4687-a004-8de278f93b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450584a-cb59-46a6-8009-931c1e5e40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731BF7-A4D2-45F5-A127-F6DFA9E51DBA}">
  <ds:schemaRefs>
    <ds:schemaRef ds:uri="http://schemas.microsoft.com/sharepoint/v3/contenttype/forms"/>
  </ds:schemaRefs>
</ds:datastoreItem>
</file>

<file path=customXml/itemProps2.xml><?xml version="1.0" encoding="utf-8"?>
<ds:datastoreItem xmlns:ds="http://schemas.openxmlformats.org/officeDocument/2006/customXml" ds:itemID="{B80194FE-8F5C-4FB1-9C58-A785AE4B8BC6}">
  <ds:schemaRefs>
    <ds:schemaRef ds:uri="http://schemas.openxmlformats.org/package/2006/metadata/core-properties"/>
    <ds:schemaRef ds:uri="http://purl.org/dc/terms/"/>
    <ds:schemaRef ds:uri="http://purl.org/dc/elements/1.1/"/>
    <ds:schemaRef ds:uri="http://purl.org/dc/dcmitype/"/>
    <ds:schemaRef ds:uri="f450584a-cb59-46a6-8009-931c1e5e40a6"/>
    <ds:schemaRef ds:uri="http://schemas.microsoft.com/office/2006/metadata/properties"/>
    <ds:schemaRef ds:uri="http://schemas.microsoft.com/office/2006/documentManagement/types"/>
    <ds:schemaRef ds:uri="http://schemas.microsoft.com/office/infopath/2007/PartnerControls"/>
    <ds:schemaRef ds:uri="dee7606c-638d-4687-a004-8de278f93ba2"/>
    <ds:schemaRef ds:uri="http://www.w3.org/XML/1998/namespace"/>
  </ds:schemaRefs>
</ds:datastoreItem>
</file>

<file path=customXml/itemProps3.xml><?xml version="1.0" encoding="utf-8"?>
<ds:datastoreItem xmlns:ds="http://schemas.openxmlformats.org/officeDocument/2006/customXml" ds:itemID="{92AED492-37F5-4E0C-BE94-1F2FEF79ED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7606c-638d-4687-a004-8de278f93ba2"/>
    <ds:schemaRef ds:uri="f450584a-cb59-46a6-8009-931c1e5e40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9871</TotalTime>
  <Words>3116</Words>
  <Application>Microsoft Macintosh PowerPoint</Application>
  <PresentationFormat>On-screen Show (4:3)</PresentationFormat>
  <Paragraphs>324</Paragraphs>
  <Slides>27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NSimSun</vt:lpstr>
      <vt:lpstr>Arial</vt:lpstr>
      <vt:lpstr>Calibri</vt:lpstr>
      <vt:lpstr>Calibri Regular</vt:lpstr>
      <vt:lpstr>Courier New</vt:lpstr>
      <vt:lpstr>Wingdings</vt:lpstr>
      <vt:lpstr>Wingdings 2</vt:lpstr>
      <vt:lpstr>CG Body - Standard</vt:lpstr>
      <vt:lpstr>Transfer Pricing</vt:lpstr>
      <vt:lpstr>Transfer Pricing: 482</vt:lpstr>
      <vt:lpstr>Transfer Pricing:  482 Regulations</vt:lpstr>
      <vt:lpstr>Transfer Pricing: 482 Regulations</vt:lpstr>
      <vt:lpstr>Transfer Pricing: 482 Regulations</vt:lpstr>
      <vt:lpstr>Transfer Pricing Methods: Transaction Based and Profit Based</vt:lpstr>
      <vt:lpstr>Transfer Pricing: Transaction Methods</vt:lpstr>
      <vt:lpstr>Transfer Pricing: Transaction Methods</vt:lpstr>
      <vt:lpstr>Transfer Pricing: Profit-Based Methods</vt:lpstr>
      <vt:lpstr>Intellectual Property and Section 482</vt:lpstr>
      <vt:lpstr>Cost Sharing Arrangements (-7)</vt:lpstr>
      <vt:lpstr>IP, Section 482, and Cost Sharing</vt:lpstr>
      <vt:lpstr>Amazon v. CIR (148 TC No. 8, (2017)); aff’d 934 F.3d 976 (2019)</vt:lpstr>
      <vt:lpstr>Recent 482 Cases</vt:lpstr>
      <vt:lpstr>Transfer Pricing</vt:lpstr>
      <vt:lpstr>Google Double Irish/Dutch Sandwich I-2003</vt:lpstr>
      <vt:lpstr>Google Double Irish/Dutch Sandwich II-2003</vt:lpstr>
      <vt:lpstr>Google’s Effective Tax Rate</vt:lpstr>
      <vt:lpstr>Google’s Effective Tax Rate: Reconciliation</vt:lpstr>
      <vt:lpstr>BEPS Initiative: 15 Action Points</vt:lpstr>
      <vt:lpstr>Repairing the Cracks in the International Tax System </vt:lpstr>
      <vt:lpstr>Pillar Two: Anti Global Base Erosion/GLoBE Rules</vt:lpstr>
      <vt:lpstr>Pillar Two – Four measures for global minimum taxation</vt:lpstr>
      <vt:lpstr>Pillar Two – Four measures for global minimum taxation</vt:lpstr>
      <vt:lpstr>Proposed Alignment with OECD’s Pillar Two  </vt:lpstr>
      <vt:lpstr>Proposed UTPR Aimed at Protecting U.S. Revenue</vt:lpstr>
      <vt:lpstr>BBBA Baseline Assumed for GILTI and FDII</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245</cp:revision>
  <cp:lastPrinted>2023-04-26T16:47:32Z</cp:lastPrinted>
  <dcterms:created xsi:type="dcterms:W3CDTF">2006-01-20T19:34:26Z</dcterms:created>
  <dcterms:modified xsi:type="dcterms:W3CDTF">2023-04-27T12:39:33Z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0x0101006FA107A376566F4090074DCDC5ED91DF</vt:lpwstr>
  </property>
</Properties>
</file>