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7" r:id="rId1"/>
  </p:sldMasterIdLst>
  <p:notesMasterIdLst>
    <p:notesMasterId r:id="rId50"/>
  </p:notesMasterIdLst>
  <p:handoutMasterIdLst>
    <p:handoutMasterId r:id="rId51"/>
  </p:handoutMasterIdLst>
  <p:sldIdLst>
    <p:sldId id="377" r:id="rId2"/>
    <p:sldId id="378" r:id="rId3"/>
    <p:sldId id="379" r:id="rId4"/>
    <p:sldId id="382" r:id="rId5"/>
    <p:sldId id="383" r:id="rId6"/>
    <p:sldId id="381" r:id="rId7"/>
    <p:sldId id="348" r:id="rId8"/>
    <p:sldId id="384" r:id="rId9"/>
    <p:sldId id="385" r:id="rId10"/>
    <p:sldId id="386" r:id="rId11"/>
    <p:sldId id="376" r:id="rId12"/>
    <p:sldId id="388" r:id="rId13"/>
    <p:sldId id="389" r:id="rId14"/>
    <p:sldId id="392" r:id="rId15"/>
    <p:sldId id="354" r:id="rId16"/>
    <p:sldId id="355" r:id="rId17"/>
    <p:sldId id="356" r:id="rId18"/>
    <p:sldId id="357" r:id="rId19"/>
    <p:sldId id="375" r:id="rId20"/>
    <p:sldId id="390" r:id="rId21"/>
    <p:sldId id="403" r:id="rId22"/>
    <p:sldId id="404" r:id="rId23"/>
    <p:sldId id="318" r:id="rId24"/>
    <p:sldId id="405" r:id="rId25"/>
    <p:sldId id="331" r:id="rId26"/>
    <p:sldId id="391" r:id="rId27"/>
    <p:sldId id="393" r:id="rId28"/>
    <p:sldId id="394" r:id="rId29"/>
    <p:sldId id="395" r:id="rId30"/>
    <p:sldId id="396" r:id="rId31"/>
    <p:sldId id="397" r:id="rId32"/>
    <p:sldId id="398" r:id="rId33"/>
    <p:sldId id="399" r:id="rId34"/>
    <p:sldId id="400" r:id="rId35"/>
    <p:sldId id="401" r:id="rId36"/>
    <p:sldId id="402" r:id="rId37"/>
    <p:sldId id="406" r:id="rId38"/>
    <p:sldId id="407" r:id="rId39"/>
    <p:sldId id="408" r:id="rId40"/>
    <p:sldId id="409" r:id="rId41"/>
    <p:sldId id="416" r:id="rId42"/>
    <p:sldId id="417" r:id="rId43"/>
    <p:sldId id="410" r:id="rId44"/>
    <p:sldId id="411" r:id="rId45"/>
    <p:sldId id="413" r:id="rId46"/>
    <p:sldId id="412" r:id="rId47"/>
    <p:sldId id="414" r:id="rId48"/>
    <p:sldId id="415" r:id="rId49"/>
  </p:sldIdLst>
  <p:sldSz cx="9144000" cy="6858000" type="screen4x3"/>
  <p:notesSz cx="6997700" cy="9283700"/>
  <p:defaultTextStyle>
    <a:defPPr>
      <a:defRPr lang="en-US"/>
    </a:defPPr>
    <a:lvl1pPr algn="l" rtl="0" fontAlgn="base">
      <a:spcBef>
        <a:spcPct val="0"/>
      </a:spcBef>
      <a:spcAft>
        <a:spcPct val="0"/>
      </a:spcAft>
      <a:defRPr kern="1200">
        <a:solidFill>
          <a:schemeClr val="tx1"/>
        </a:solidFill>
        <a:latin typeface="Arial" pitchFamily="34" charset="0"/>
        <a:ea typeface="ＭＳ Ｐゴシック" charset="-128"/>
        <a:cs typeface="+mn-cs"/>
      </a:defRPr>
    </a:lvl1pPr>
    <a:lvl2pPr marL="457200" algn="l" rtl="0" fontAlgn="base">
      <a:spcBef>
        <a:spcPct val="0"/>
      </a:spcBef>
      <a:spcAft>
        <a:spcPct val="0"/>
      </a:spcAft>
      <a:defRPr kern="1200">
        <a:solidFill>
          <a:schemeClr val="tx1"/>
        </a:solidFill>
        <a:latin typeface="Arial" pitchFamily="34" charset="0"/>
        <a:ea typeface="ＭＳ Ｐゴシック" charset="-128"/>
        <a:cs typeface="+mn-cs"/>
      </a:defRPr>
    </a:lvl2pPr>
    <a:lvl3pPr marL="914400" algn="l" rtl="0" fontAlgn="base">
      <a:spcBef>
        <a:spcPct val="0"/>
      </a:spcBef>
      <a:spcAft>
        <a:spcPct val="0"/>
      </a:spcAft>
      <a:defRPr kern="1200">
        <a:solidFill>
          <a:schemeClr val="tx1"/>
        </a:solidFill>
        <a:latin typeface="Arial" pitchFamily="34" charset="0"/>
        <a:ea typeface="ＭＳ Ｐゴシック" charset="-128"/>
        <a:cs typeface="+mn-cs"/>
      </a:defRPr>
    </a:lvl3pPr>
    <a:lvl4pPr marL="1371600" algn="l" rtl="0" fontAlgn="base">
      <a:spcBef>
        <a:spcPct val="0"/>
      </a:spcBef>
      <a:spcAft>
        <a:spcPct val="0"/>
      </a:spcAft>
      <a:defRPr kern="1200">
        <a:solidFill>
          <a:schemeClr val="tx1"/>
        </a:solidFill>
        <a:latin typeface="Arial" pitchFamily="34" charset="0"/>
        <a:ea typeface="ＭＳ Ｐゴシック" charset="-128"/>
        <a:cs typeface="+mn-cs"/>
      </a:defRPr>
    </a:lvl4pPr>
    <a:lvl5pPr marL="1828800" algn="l" rtl="0" fontAlgn="base">
      <a:spcBef>
        <a:spcPct val="0"/>
      </a:spcBef>
      <a:spcAft>
        <a:spcPct val="0"/>
      </a:spcAft>
      <a:defRPr kern="1200">
        <a:solidFill>
          <a:schemeClr val="tx1"/>
        </a:solidFill>
        <a:latin typeface="Arial" pitchFamily="34" charset="0"/>
        <a:ea typeface="ＭＳ Ｐゴシック" charset="-128"/>
        <a:cs typeface="+mn-cs"/>
      </a:defRPr>
    </a:lvl5pPr>
    <a:lvl6pPr marL="2286000" algn="l" defTabSz="914400" rtl="0" eaLnBrk="1" latinLnBrk="0" hangingPunct="1">
      <a:defRPr kern="1200">
        <a:solidFill>
          <a:schemeClr val="tx1"/>
        </a:solidFill>
        <a:latin typeface="Arial" pitchFamily="34" charset="0"/>
        <a:ea typeface="ＭＳ Ｐゴシック" charset="-128"/>
        <a:cs typeface="+mn-cs"/>
      </a:defRPr>
    </a:lvl6pPr>
    <a:lvl7pPr marL="2743200" algn="l" defTabSz="914400" rtl="0" eaLnBrk="1" latinLnBrk="0" hangingPunct="1">
      <a:defRPr kern="1200">
        <a:solidFill>
          <a:schemeClr val="tx1"/>
        </a:solidFill>
        <a:latin typeface="Arial" pitchFamily="34" charset="0"/>
        <a:ea typeface="ＭＳ Ｐゴシック" charset="-128"/>
        <a:cs typeface="+mn-cs"/>
      </a:defRPr>
    </a:lvl7pPr>
    <a:lvl8pPr marL="3200400" algn="l" defTabSz="914400" rtl="0" eaLnBrk="1" latinLnBrk="0" hangingPunct="1">
      <a:defRPr kern="1200">
        <a:solidFill>
          <a:schemeClr val="tx1"/>
        </a:solidFill>
        <a:latin typeface="Arial" pitchFamily="34" charset="0"/>
        <a:ea typeface="ＭＳ Ｐゴシック" charset="-128"/>
        <a:cs typeface="+mn-cs"/>
      </a:defRPr>
    </a:lvl8pPr>
    <a:lvl9pPr marL="3657600" algn="l" defTabSz="914400" rtl="0" eaLnBrk="1" latinLnBrk="0" hangingPunct="1">
      <a:defRPr kern="1200">
        <a:solidFill>
          <a:schemeClr val="tx1"/>
        </a:solidFill>
        <a:latin typeface="Arial" pitchFamily="34"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FBAB"/>
    <a:srgbClr val="FBE6C0"/>
    <a:srgbClr val="FF0021"/>
    <a:srgbClr val="FF48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C4734B-81DF-9743-AAC4-D195135E730A}" v="30" dt="2023-03-31T17:37:02.33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952"/>
    <p:restoredTop sz="94694"/>
  </p:normalViewPr>
  <p:slideViewPr>
    <p:cSldViewPr>
      <p:cViewPr varScale="1">
        <p:scale>
          <a:sx n="110" d="100"/>
          <a:sy n="110" d="100"/>
        </p:scale>
        <p:origin x="168" y="41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5/10/relationships/revisionInfo" Target="revisionInfo.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M. Colon" userId="615143b1-cdee-493d-9a9d-1565ce8666d9" providerId="ADAL" clId="{20C4734B-81DF-9743-AAC4-D195135E730A}"/>
    <pc:docChg chg="custSel modSld">
      <pc:chgData name="Jeffrey M. Colon" userId="615143b1-cdee-493d-9a9d-1565ce8666d9" providerId="ADAL" clId="{20C4734B-81DF-9743-AAC4-D195135E730A}" dt="2023-03-31T17:37:18.615" v="64" actId="692"/>
      <pc:docMkLst>
        <pc:docMk/>
      </pc:docMkLst>
      <pc:sldChg chg="addSp delSp modSp mod delAnim modAnim">
        <pc:chgData name="Jeffrey M. Colon" userId="615143b1-cdee-493d-9a9d-1565ce8666d9" providerId="ADAL" clId="{20C4734B-81DF-9743-AAC4-D195135E730A}" dt="2023-03-31T17:37:18.615" v="64" actId="692"/>
        <pc:sldMkLst>
          <pc:docMk/>
          <pc:sldMk cId="1264740676" sldId="390"/>
        </pc:sldMkLst>
        <pc:spChg chg="add mod">
          <ac:chgData name="Jeffrey M. Colon" userId="615143b1-cdee-493d-9a9d-1565ce8666d9" providerId="ADAL" clId="{20C4734B-81DF-9743-AAC4-D195135E730A}" dt="2023-03-31T17:35:31.083" v="7" actId="571"/>
          <ac:spMkLst>
            <pc:docMk/>
            <pc:sldMk cId="1264740676" sldId="390"/>
            <ac:spMk id="2" creationId="{AC5B50BA-3E26-2657-8F85-A12AC6E1AC2E}"/>
          </ac:spMkLst>
        </pc:spChg>
        <pc:spChg chg="mod">
          <ac:chgData name="Jeffrey M. Colon" userId="615143b1-cdee-493d-9a9d-1565ce8666d9" providerId="ADAL" clId="{20C4734B-81DF-9743-AAC4-D195135E730A}" dt="2023-03-31T17:35:15.288" v="3" actId="404"/>
          <ac:spMkLst>
            <pc:docMk/>
            <pc:sldMk cId="1264740676" sldId="390"/>
            <ac:spMk id="6" creationId="{F3594EEA-ADD8-43B2-98BF-42220E722BF4}"/>
          </ac:spMkLst>
        </pc:spChg>
        <pc:spChg chg="mod">
          <ac:chgData name="Jeffrey M. Colon" userId="615143b1-cdee-493d-9a9d-1565ce8666d9" providerId="ADAL" clId="{20C4734B-81DF-9743-AAC4-D195135E730A}" dt="2023-03-31T17:36:14.540" v="21" actId="14100"/>
          <ac:spMkLst>
            <pc:docMk/>
            <pc:sldMk cId="1264740676" sldId="390"/>
            <ac:spMk id="8" creationId="{9D4FFBBB-BC74-43AB-F72C-7ADC50778FA2}"/>
          </ac:spMkLst>
        </pc:spChg>
        <pc:spChg chg="mod">
          <ac:chgData name="Jeffrey M. Colon" userId="615143b1-cdee-493d-9a9d-1565ce8666d9" providerId="ADAL" clId="{20C4734B-81DF-9743-AAC4-D195135E730A}" dt="2023-03-31T17:35:51.555" v="13" actId="1076"/>
          <ac:spMkLst>
            <pc:docMk/>
            <pc:sldMk cId="1264740676" sldId="390"/>
            <ac:spMk id="21" creationId="{8AC7C962-53AF-4213-053A-F35815DBA814}"/>
          </ac:spMkLst>
        </pc:spChg>
        <pc:spChg chg="mod">
          <ac:chgData name="Jeffrey M. Colon" userId="615143b1-cdee-493d-9a9d-1565ce8666d9" providerId="ADAL" clId="{20C4734B-81DF-9743-AAC4-D195135E730A}" dt="2023-03-31T17:35:55.707" v="15" actId="14100"/>
          <ac:spMkLst>
            <pc:docMk/>
            <pc:sldMk cId="1264740676" sldId="390"/>
            <ac:spMk id="23" creationId="{07DEC67A-808B-8665-D9EC-89F23790561B}"/>
          </ac:spMkLst>
        </pc:spChg>
        <pc:spChg chg="mod">
          <ac:chgData name="Jeffrey M. Colon" userId="615143b1-cdee-493d-9a9d-1565ce8666d9" providerId="ADAL" clId="{20C4734B-81DF-9743-AAC4-D195135E730A}" dt="2023-03-31T17:36:10.392" v="20" actId="14100"/>
          <ac:spMkLst>
            <pc:docMk/>
            <pc:sldMk cId="1264740676" sldId="390"/>
            <ac:spMk id="36" creationId="{53272DAD-9386-67A7-A865-C8CB4CA543C6}"/>
          </ac:spMkLst>
        </pc:spChg>
        <pc:spChg chg="del mod">
          <ac:chgData name="Jeffrey M. Colon" userId="615143b1-cdee-493d-9a9d-1565ce8666d9" providerId="ADAL" clId="{20C4734B-81DF-9743-AAC4-D195135E730A}" dt="2023-03-31T17:35:36.497" v="9" actId="478"/>
          <ac:spMkLst>
            <pc:docMk/>
            <pc:sldMk cId="1264740676" sldId="390"/>
            <ac:spMk id="38" creationId="{B489DA1E-AB28-A64D-EABF-0F2C640ADD31}"/>
          </ac:spMkLst>
        </pc:spChg>
        <pc:spChg chg="mod">
          <ac:chgData name="Jeffrey M. Colon" userId="615143b1-cdee-493d-9a9d-1565ce8666d9" providerId="ADAL" clId="{20C4734B-81DF-9743-AAC4-D195135E730A}" dt="2023-03-31T17:37:02.330" v="52" actId="20577"/>
          <ac:spMkLst>
            <pc:docMk/>
            <pc:sldMk cId="1264740676" sldId="390"/>
            <ac:spMk id="43" creationId="{9E2AFCE6-5975-35B7-AD29-71A89D03593C}"/>
          </ac:spMkLst>
        </pc:spChg>
        <pc:picChg chg="mod">
          <ac:chgData name="Jeffrey M. Colon" userId="615143b1-cdee-493d-9a9d-1565ce8666d9" providerId="ADAL" clId="{20C4734B-81DF-9743-AAC4-D195135E730A}" dt="2023-03-31T17:36:16.772" v="22" actId="1076"/>
          <ac:picMkLst>
            <pc:docMk/>
            <pc:sldMk cId="1264740676" sldId="390"/>
            <ac:picMk id="2050" creationId="{6DE5AE19-97E4-1B7C-0480-7AC0A846CF97}"/>
          </ac:picMkLst>
        </pc:picChg>
        <pc:cxnChg chg="mod">
          <ac:chgData name="Jeffrey M. Colon" userId="615143b1-cdee-493d-9a9d-1565ce8666d9" providerId="ADAL" clId="{20C4734B-81DF-9743-AAC4-D195135E730A}" dt="2023-03-31T17:36:14.540" v="21" actId="14100"/>
          <ac:cxnSpMkLst>
            <pc:docMk/>
            <pc:sldMk cId="1264740676" sldId="390"/>
            <ac:cxnSpMk id="7" creationId="{6342F440-7582-2C78-793B-D1356D88C3F0}"/>
          </ac:cxnSpMkLst>
        </pc:cxnChg>
        <pc:cxnChg chg="mod">
          <ac:chgData name="Jeffrey M. Colon" userId="615143b1-cdee-493d-9a9d-1565ce8666d9" providerId="ADAL" clId="{20C4734B-81DF-9743-AAC4-D195135E730A}" dt="2023-03-31T17:36:14.540" v="21" actId="14100"/>
          <ac:cxnSpMkLst>
            <pc:docMk/>
            <pc:sldMk cId="1264740676" sldId="390"/>
            <ac:cxnSpMk id="9" creationId="{1446D544-14C1-C323-EECA-C09610D15FB0}"/>
          </ac:cxnSpMkLst>
        </pc:cxnChg>
        <pc:cxnChg chg="mod">
          <ac:chgData name="Jeffrey M. Colon" userId="615143b1-cdee-493d-9a9d-1565ce8666d9" providerId="ADAL" clId="{20C4734B-81DF-9743-AAC4-D195135E730A}" dt="2023-03-31T17:37:18.615" v="64" actId="692"/>
          <ac:cxnSpMkLst>
            <pc:docMk/>
            <pc:sldMk cId="1264740676" sldId="390"/>
            <ac:cxnSpMk id="10" creationId="{60BED11B-6F2E-0479-E67A-C3B046DCABA5}"/>
          </ac:cxnSpMkLst>
        </pc:cxnChg>
        <pc:cxnChg chg="mod">
          <ac:chgData name="Jeffrey M. Colon" userId="615143b1-cdee-493d-9a9d-1565ce8666d9" providerId="ADAL" clId="{20C4734B-81DF-9743-AAC4-D195135E730A}" dt="2023-03-31T17:36:14.540" v="21" actId="14100"/>
          <ac:cxnSpMkLst>
            <pc:docMk/>
            <pc:sldMk cId="1264740676" sldId="390"/>
            <ac:cxnSpMk id="33" creationId="{9CCF0DB6-5466-6D1D-B810-CC4E05C22538}"/>
          </ac:cxnSpMkLst>
        </pc:cxnChg>
        <pc:cxnChg chg="mod">
          <ac:chgData name="Jeffrey M. Colon" userId="615143b1-cdee-493d-9a9d-1565ce8666d9" providerId="ADAL" clId="{20C4734B-81DF-9743-AAC4-D195135E730A}" dt="2023-03-31T17:37:13.167" v="58" actId="692"/>
          <ac:cxnSpMkLst>
            <pc:docMk/>
            <pc:sldMk cId="1264740676" sldId="390"/>
            <ac:cxnSpMk id="37" creationId="{D36BE5B0-1EB5-F61C-7DA8-0244E8E3CF73}"/>
          </ac:cxnSpMkLst>
        </pc:cxnChg>
        <pc:cxnChg chg="mod">
          <ac:chgData name="Jeffrey M. Colon" userId="615143b1-cdee-493d-9a9d-1565ce8666d9" providerId="ADAL" clId="{20C4734B-81DF-9743-AAC4-D195135E730A}" dt="2023-03-31T17:36:25.858" v="25" actId="14100"/>
          <ac:cxnSpMkLst>
            <pc:docMk/>
            <pc:sldMk cId="1264740676" sldId="390"/>
            <ac:cxnSpMk id="39" creationId="{7F662718-0918-8AE6-8437-2AEF80490C2B}"/>
          </ac:cxnSpMkLst>
        </pc:cxnChg>
        <pc:cxnChg chg="mod">
          <ac:chgData name="Jeffrey M. Colon" userId="615143b1-cdee-493d-9a9d-1565ce8666d9" providerId="ADAL" clId="{20C4734B-81DF-9743-AAC4-D195135E730A}" dt="2023-03-31T17:36:53.508" v="40" actId="14100"/>
          <ac:cxnSpMkLst>
            <pc:docMk/>
            <pc:sldMk cId="1264740676" sldId="390"/>
            <ac:cxnSpMk id="60" creationId="{6FC0EA27-E5B3-1667-28EE-EA3629280910}"/>
          </ac:cxnSpMkLst>
        </pc:cxnChg>
      </pc:sldChg>
    </pc:docChg>
  </pc:docChgLst>
  <pc:docChgLst>
    <pc:chgData name="Jeffrey M. Colon" userId="615143b1-cdee-493d-9a9d-1565ce8666d9" providerId="ADAL" clId="{1D3D5547-711F-4643-BAAF-71852722E8A1}"/>
    <pc:docChg chg="undo custSel addSld modSld">
      <pc:chgData name="Jeffrey M. Colon" userId="615143b1-cdee-493d-9a9d-1565ce8666d9" providerId="ADAL" clId="{1D3D5547-711F-4643-BAAF-71852722E8A1}" dt="2022-04-11T01:46:16.306" v="522" actId="20577"/>
      <pc:docMkLst>
        <pc:docMk/>
      </pc:docMkLst>
      <pc:sldChg chg="modSp">
        <pc:chgData name="Jeffrey M. Colon" userId="615143b1-cdee-493d-9a9d-1565ce8666d9" providerId="ADAL" clId="{1D3D5547-711F-4643-BAAF-71852722E8A1}" dt="2022-04-10T23:49:44.379" v="1" actId="790"/>
        <pc:sldMkLst>
          <pc:docMk/>
          <pc:sldMk cId="302797536" sldId="409"/>
        </pc:sldMkLst>
        <pc:spChg chg="mod">
          <ac:chgData name="Jeffrey M. Colon" userId="615143b1-cdee-493d-9a9d-1565ce8666d9" providerId="ADAL" clId="{1D3D5547-711F-4643-BAAF-71852722E8A1}" dt="2022-04-10T23:49:44.379" v="1" actId="790"/>
          <ac:spMkLst>
            <pc:docMk/>
            <pc:sldMk cId="302797536" sldId="409"/>
            <ac:spMk id="2" creationId="{76A0D249-7A99-F120-AB16-C3FC84120988}"/>
          </ac:spMkLst>
        </pc:spChg>
      </pc:sldChg>
      <pc:sldChg chg="modSp new mod">
        <pc:chgData name="Jeffrey M. Colon" userId="615143b1-cdee-493d-9a9d-1565ce8666d9" providerId="ADAL" clId="{1D3D5547-711F-4643-BAAF-71852722E8A1}" dt="2022-04-11T00:27:35.671" v="219" actId="6549"/>
        <pc:sldMkLst>
          <pc:docMk/>
          <pc:sldMk cId="2853798166" sldId="410"/>
        </pc:sldMkLst>
        <pc:spChg chg="mod">
          <ac:chgData name="Jeffrey M. Colon" userId="615143b1-cdee-493d-9a9d-1565ce8666d9" providerId="ADAL" clId="{1D3D5547-711F-4643-BAAF-71852722E8A1}" dt="2022-04-11T00:27:35.671" v="219" actId="6549"/>
          <ac:spMkLst>
            <pc:docMk/>
            <pc:sldMk cId="2853798166" sldId="410"/>
            <ac:spMk id="2" creationId="{10A1B1B0-2EFB-5BF2-556A-53525BD209CB}"/>
          </ac:spMkLst>
        </pc:spChg>
        <pc:spChg chg="mod">
          <ac:chgData name="Jeffrey M. Colon" userId="615143b1-cdee-493d-9a9d-1565ce8666d9" providerId="ADAL" clId="{1D3D5547-711F-4643-BAAF-71852722E8A1}" dt="2022-04-10T23:50:42.419" v="16" actId="20577"/>
          <ac:spMkLst>
            <pc:docMk/>
            <pc:sldMk cId="2853798166" sldId="410"/>
            <ac:spMk id="3" creationId="{1A4F34BA-9665-EA9C-7449-E29A8E2A2493}"/>
          </ac:spMkLst>
        </pc:spChg>
      </pc:sldChg>
      <pc:sldChg chg="modSp new mod">
        <pc:chgData name="Jeffrey M. Colon" userId="615143b1-cdee-493d-9a9d-1565ce8666d9" providerId="ADAL" clId="{1D3D5547-711F-4643-BAAF-71852722E8A1}" dt="2022-04-11T00:28:26.234" v="276" actId="403"/>
        <pc:sldMkLst>
          <pc:docMk/>
          <pc:sldMk cId="1244582619" sldId="411"/>
        </pc:sldMkLst>
        <pc:spChg chg="mod">
          <ac:chgData name="Jeffrey M. Colon" userId="615143b1-cdee-493d-9a9d-1565ce8666d9" providerId="ADAL" clId="{1D3D5547-711F-4643-BAAF-71852722E8A1}" dt="2022-04-11T00:28:26.234" v="276" actId="403"/>
          <ac:spMkLst>
            <pc:docMk/>
            <pc:sldMk cId="1244582619" sldId="411"/>
            <ac:spMk id="2" creationId="{08886997-E132-3A52-96A9-0E237FAD1B9E}"/>
          </ac:spMkLst>
        </pc:spChg>
        <pc:spChg chg="mod">
          <ac:chgData name="Jeffrey M. Colon" userId="615143b1-cdee-493d-9a9d-1565ce8666d9" providerId="ADAL" clId="{1D3D5547-711F-4643-BAAF-71852722E8A1}" dt="2022-04-11T00:28:13.602" v="271" actId="20577"/>
          <ac:spMkLst>
            <pc:docMk/>
            <pc:sldMk cId="1244582619" sldId="411"/>
            <ac:spMk id="3" creationId="{056CF955-619A-62B8-E88D-17BCA869FCF3}"/>
          </ac:spMkLst>
        </pc:spChg>
      </pc:sldChg>
      <pc:sldChg chg="modSp new mod">
        <pc:chgData name="Jeffrey M. Colon" userId="615143b1-cdee-493d-9a9d-1565ce8666d9" providerId="ADAL" clId="{1D3D5547-711F-4643-BAAF-71852722E8A1}" dt="2022-04-11T00:44:38.302" v="426" actId="20577"/>
        <pc:sldMkLst>
          <pc:docMk/>
          <pc:sldMk cId="342519739" sldId="412"/>
        </pc:sldMkLst>
        <pc:spChg chg="mod">
          <ac:chgData name="Jeffrey M. Colon" userId="615143b1-cdee-493d-9a9d-1565ce8666d9" providerId="ADAL" clId="{1D3D5547-711F-4643-BAAF-71852722E8A1}" dt="2022-04-11T00:34:58.193" v="315" actId="20577"/>
          <ac:spMkLst>
            <pc:docMk/>
            <pc:sldMk cId="342519739" sldId="412"/>
            <ac:spMk id="2" creationId="{417CBBEC-25DF-FC91-EDF8-0000652BCE8B}"/>
          </ac:spMkLst>
        </pc:spChg>
        <pc:spChg chg="mod">
          <ac:chgData name="Jeffrey M. Colon" userId="615143b1-cdee-493d-9a9d-1565ce8666d9" providerId="ADAL" clId="{1D3D5547-711F-4643-BAAF-71852722E8A1}" dt="2022-04-11T00:44:38.302" v="426" actId="20577"/>
          <ac:spMkLst>
            <pc:docMk/>
            <pc:sldMk cId="342519739" sldId="412"/>
            <ac:spMk id="3" creationId="{51B2486D-A5E8-F2A6-5C99-B2A47031DBFF}"/>
          </ac:spMkLst>
        </pc:spChg>
      </pc:sldChg>
      <pc:sldChg chg="modSp new mod">
        <pc:chgData name="Jeffrey M. Colon" userId="615143b1-cdee-493d-9a9d-1565ce8666d9" providerId="ADAL" clId="{1D3D5547-711F-4643-BAAF-71852722E8A1}" dt="2022-04-11T00:35:18.609" v="322" actId="20577"/>
        <pc:sldMkLst>
          <pc:docMk/>
          <pc:sldMk cId="2390886067" sldId="413"/>
        </pc:sldMkLst>
        <pc:spChg chg="mod">
          <ac:chgData name="Jeffrey M. Colon" userId="615143b1-cdee-493d-9a9d-1565ce8666d9" providerId="ADAL" clId="{1D3D5547-711F-4643-BAAF-71852722E8A1}" dt="2022-04-11T00:29:47.717" v="296" actId="403"/>
          <ac:spMkLst>
            <pc:docMk/>
            <pc:sldMk cId="2390886067" sldId="413"/>
            <ac:spMk id="2" creationId="{99B9629C-3012-A5E3-73CD-A54CCF3EE43F}"/>
          </ac:spMkLst>
        </pc:spChg>
        <pc:spChg chg="mod">
          <ac:chgData name="Jeffrey M. Colon" userId="615143b1-cdee-493d-9a9d-1565ce8666d9" providerId="ADAL" clId="{1D3D5547-711F-4643-BAAF-71852722E8A1}" dt="2022-04-11T00:35:18.609" v="322" actId="20577"/>
          <ac:spMkLst>
            <pc:docMk/>
            <pc:sldMk cId="2390886067" sldId="413"/>
            <ac:spMk id="3" creationId="{7BDDEC4B-CD46-F6D2-3F95-B9E1555484CF}"/>
          </ac:spMkLst>
        </pc:spChg>
      </pc:sldChg>
      <pc:sldChg chg="modSp new mod">
        <pc:chgData name="Jeffrey M. Colon" userId="615143b1-cdee-493d-9a9d-1565ce8666d9" providerId="ADAL" clId="{1D3D5547-711F-4643-BAAF-71852722E8A1}" dt="2022-04-11T00:38:06.708" v="399" actId="20577"/>
        <pc:sldMkLst>
          <pc:docMk/>
          <pc:sldMk cId="2839007222" sldId="414"/>
        </pc:sldMkLst>
        <pc:spChg chg="mod">
          <ac:chgData name="Jeffrey M. Colon" userId="615143b1-cdee-493d-9a9d-1565ce8666d9" providerId="ADAL" clId="{1D3D5547-711F-4643-BAAF-71852722E8A1}" dt="2022-04-11T00:37:57.439" v="376" actId="27636"/>
          <ac:spMkLst>
            <pc:docMk/>
            <pc:sldMk cId="2839007222" sldId="414"/>
            <ac:spMk id="2" creationId="{3B7C2228-9963-57C2-54A5-B40F81D6D191}"/>
          </ac:spMkLst>
        </pc:spChg>
        <pc:spChg chg="mod">
          <ac:chgData name="Jeffrey M. Colon" userId="615143b1-cdee-493d-9a9d-1565ce8666d9" providerId="ADAL" clId="{1D3D5547-711F-4643-BAAF-71852722E8A1}" dt="2022-04-11T00:38:06.708" v="399" actId="20577"/>
          <ac:spMkLst>
            <pc:docMk/>
            <pc:sldMk cId="2839007222" sldId="414"/>
            <ac:spMk id="3" creationId="{3A0747D6-77AF-B5E9-BC02-74BB15CC6CCE}"/>
          </ac:spMkLst>
        </pc:spChg>
      </pc:sldChg>
      <pc:sldChg chg="addSp modSp new mod">
        <pc:chgData name="Jeffrey M. Colon" userId="615143b1-cdee-493d-9a9d-1565ce8666d9" providerId="ADAL" clId="{1D3D5547-711F-4643-BAAF-71852722E8A1}" dt="2022-04-11T00:49:18.635" v="440" actId="20577"/>
        <pc:sldMkLst>
          <pc:docMk/>
          <pc:sldMk cId="913369129" sldId="415"/>
        </pc:sldMkLst>
        <pc:spChg chg="mod">
          <ac:chgData name="Jeffrey M. Colon" userId="615143b1-cdee-493d-9a9d-1565ce8666d9" providerId="ADAL" clId="{1D3D5547-711F-4643-BAAF-71852722E8A1}" dt="2022-04-11T00:49:18.635" v="440" actId="20577"/>
          <ac:spMkLst>
            <pc:docMk/>
            <pc:sldMk cId="913369129" sldId="415"/>
            <ac:spMk id="2" creationId="{32D12667-05C1-F970-6514-E501C961AF93}"/>
          </ac:spMkLst>
        </pc:spChg>
        <pc:spChg chg="mod">
          <ac:chgData name="Jeffrey M. Colon" userId="615143b1-cdee-493d-9a9d-1565ce8666d9" providerId="ADAL" clId="{1D3D5547-711F-4643-BAAF-71852722E8A1}" dt="2022-04-11T00:44:17.942" v="407" actId="20577"/>
          <ac:spMkLst>
            <pc:docMk/>
            <pc:sldMk cId="913369129" sldId="415"/>
            <ac:spMk id="3" creationId="{6E3E6366-5D70-F447-4181-5578607F6E5D}"/>
          </ac:spMkLst>
        </pc:spChg>
        <pc:graphicFrameChg chg="add mod">
          <ac:chgData name="Jeffrey M. Colon" userId="615143b1-cdee-493d-9a9d-1565ce8666d9" providerId="ADAL" clId="{1D3D5547-711F-4643-BAAF-71852722E8A1}" dt="2022-04-11T00:48:58.102" v="429" actId="1076"/>
          <ac:graphicFrameMkLst>
            <pc:docMk/>
            <pc:sldMk cId="913369129" sldId="415"/>
            <ac:graphicFrameMk id="6" creationId="{067498D3-4169-9AC4-F61B-CD605A19BDC2}"/>
          </ac:graphicFrameMkLst>
        </pc:graphicFrameChg>
      </pc:sldChg>
      <pc:sldChg chg="modSp new mod">
        <pc:chgData name="Jeffrey M. Colon" userId="615143b1-cdee-493d-9a9d-1565ce8666d9" providerId="ADAL" clId="{1D3D5547-711F-4643-BAAF-71852722E8A1}" dt="2022-04-11T01:46:16.306" v="522" actId="20577"/>
        <pc:sldMkLst>
          <pc:docMk/>
          <pc:sldMk cId="2753010663" sldId="416"/>
        </pc:sldMkLst>
        <pc:spChg chg="mod">
          <ac:chgData name="Jeffrey M. Colon" userId="615143b1-cdee-493d-9a9d-1565ce8666d9" providerId="ADAL" clId="{1D3D5547-711F-4643-BAAF-71852722E8A1}" dt="2022-04-11T01:46:16.306" v="522" actId="20577"/>
          <ac:spMkLst>
            <pc:docMk/>
            <pc:sldMk cId="2753010663" sldId="416"/>
            <ac:spMk id="2" creationId="{8C79F99B-9361-2C08-4382-1A82714B9CC7}"/>
          </ac:spMkLst>
        </pc:spChg>
        <pc:spChg chg="mod">
          <ac:chgData name="Jeffrey M. Colon" userId="615143b1-cdee-493d-9a9d-1565ce8666d9" providerId="ADAL" clId="{1D3D5547-711F-4643-BAAF-71852722E8A1}" dt="2022-04-11T01:44:54.617" v="453" actId="20577"/>
          <ac:spMkLst>
            <pc:docMk/>
            <pc:sldMk cId="2753010663" sldId="416"/>
            <ac:spMk id="3" creationId="{D8BADAEE-3ED4-48C7-09A9-7F9F164CE133}"/>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defRPr sz="1200">
                <a:latin typeface="Arial" pitchFamily="-112" charset="0"/>
                <a:ea typeface="+mn-ea"/>
                <a:cs typeface="+mn-cs"/>
              </a:defRPr>
            </a:lvl1pPr>
          </a:lstStyle>
          <a:p>
            <a:pPr>
              <a:defRPr/>
            </a:pPr>
            <a:endParaRPr lang="en-US" dirty="0">
              <a:latin typeface="Calibri"/>
            </a:endParaRPr>
          </a:p>
        </p:txBody>
      </p:sp>
      <p:sp>
        <p:nvSpPr>
          <p:cNvPr id="99331" name="Rectangle 3"/>
          <p:cNvSpPr>
            <a:spLocks noGrp="1" noChangeArrowheads="1"/>
          </p:cNvSpPr>
          <p:nvPr>
            <p:ph type="dt" sz="quarter" idx="1"/>
          </p:nvPr>
        </p:nvSpPr>
        <p:spPr bwMode="auto">
          <a:xfrm>
            <a:off x="3963988"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defRPr sz="1200">
                <a:latin typeface="Arial" pitchFamily="-112" charset="0"/>
                <a:ea typeface="+mn-ea"/>
                <a:cs typeface="+mn-cs"/>
              </a:defRPr>
            </a:lvl1pPr>
          </a:lstStyle>
          <a:p>
            <a:pPr>
              <a:defRPr/>
            </a:pPr>
            <a:endParaRPr lang="en-US" dirty="0">
              <a:latin typeface="Calibri"/>
            </a:endParaRPr>
          </a:p>
        </p:txBody>
      </p:sp>
      <p:sp>
        <p:nvSpPr>
          <p:cNvPr id="99332" name="Rectangle 4"/>
          <p:cNvSpPr>
            <a:spLocks noGrp="1" noChangeArrowheads="1"/>
          </p:cNvSpPr>
          <p:nvPr>
            <p:ph type="ftr" sz="quarter" idx="2"/>
          </p:nvPr>
        </p:nvSpPr>
        <p:spPr bwMode="auto">
          <a:xfrm>
            <a:off x="0"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defRPr sz="1200">
                <a:latin typeface="Arial" pitchFamily="-112" charset="0"/>
                <a:ea typeface="+mn-ea"/>
                <a:cs typeface="+mn-cs"/>
              </a:defRPr>
            </a:lvl1pPr>
          </a:lstStyle>
          <a:p>
            <a:pPr>
              <a:defRPr/>
            </a:pPr>
            <a:endParaRPr lang="en-US" dirty="0">
              <a:latin typeface="Calibri"/>
            </a:endParaRPr>
          </a:p>
        </p:txBody>
      </p:sp>
      <p:sp>
        <p:nvSpPr>
          <p:cNvPr id="99333" name="Rectangle 5"/>
          <p:cNvSpPr>
            <a:spLocks noGrp="1" noChangeArrowheads="1"/>
          </p:cNvSpPr>
          <p:nvPr>
            <p:ph type="sldNum" sz="quarter" idx="3"/>
          </p:nvPr>
        </p:nvSpPr>
        <p:spPr bwMode="auto">
          <a:xfrm>
            <a:off x="3963988"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defRPr sz="1200" smtClean="0"/>
            </a:lvl1pPr>
          </a:lstStyle>
          <a:p>
            <a:pPr>
              <a:defRPr/>
            </a:pPr>
            <a:fld id="{2268E464-E1F3-4281-963D-99CCC51C9C8E}" type="slidenum">
              <a:rPr lang="en-US">
                <a:latin typeface="Calibri"/>
              </a:rPr>
              <a:pPr>
                <a:defRPr/>
              </a:pPr>
              <a:t>‹#›</a:t>
            </a:fld>
            <a:endParaRPr lang="en-US" dirty="0">
              <a:latin typeface="Calibri"/>
            </a:endParaRPr>
          </a:p>
        </p:txBody>
      </p:sp>
    </p:spTree>
    <p:extLst>
      <p:ext uri="{BB962C8B-B14F-4D97-AF65-F5344CB8AC3E}">
        <p14:creationId xmlns:p14="http://schemas.microsoft.com/office/powerpoint/2010/main" val="15752976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defRPr sz="1200">
                <a:latin typeface="Calibri"/>
                <a:ea typeface="+mn-ea"/>
                <a:cs typeface="+mn-cs"/>
              </a:defRPr>
            </a:lvl1pPr>
          </a:lstStyle>
          <a:p>
            <a:pPr>
              <a:defRPr/>
            </a:pPr>
            <a:endParaRPr lang="en-US" dirty="0"/>
          </a:p>
        </p:txBody>
      </p:sp>
      <p:sp>
        <p:nvSpPr>
          <p:cNvPr id="4099" name="Rectangle 3"/>
          <p:cNvSpPr>
            <a:spLocks noGrp="1" noChangeArrowheads="1"/>
          </p:cNvSpPr>
          <p:nvPr>
            <p:ph type="dt" idx="1"/>
          </p:nvPr>
        </p:nvSpPr>
        <p:spPr bwMode="auto">
          <a:xfrm>
            <a:off x="3963988"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defRPr sz="1200">
                <a:latin typeface="Calibri"/>
                <a:ea typeface="+mn-ea"/>
                <a:cs typeface="+mn-cs"/>
              </a:defRPr>
            </a:lvl1pPr>
          </a:lstStyle>
          <a:p>
            <a:pPr>
              <a:defRPr/>
            </a:pPr>
            <a:endParaRPr lang="en-US" dirty="0"/>
          </a:p>
        </p:txBody>
      </p:sp>
      <p:sp>
        <p:nvSpPr>
          <p:cNvPr id="37892" name="Rectangle 4"/>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700088" y="4410075"/>
            <a:ext cx="5597525" cy="4176713"/>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2" name="Rectangle 6"/>
          <p:cNvSpPr>
            <a:spLocks noGrp="1" noChangeArrowheads="1"/>
          </p:cNvSpPr>
          <p:nvPr>
            <p:ph type="ftr" sz="quarter" idx="4"/>
          </p:nvPr>
        </p:nvSpPr>
        <p:spPr bwMode="auto">
          <a:xfrm>
            <a:off x="0"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defRPr sz="1200">
                <a:latin typeface="Calibri"/>
                <a:ea typeface="+mn-ea"/>
                <a:cs typeface="+mn-cs"/>
              </a:defRPr>
            </a:lvl1pPr>
          </a:lstStyle>
          <a:p>
            <a:pPr>
              <a:defRPr/>
            </a:pPr>
            <a:endParaRPr lang="en-US" dirty="0"/>
          </a:p>
        </p:txBody>
      </p:sp>
      <p:sp>
        <p:nvSpPr>
          <p:cNvPr id="4103" name="Rectangle 7"/>
          <p:cNvSpPr>
            <a:spLocks noGrp="1" noChangeArrowheads="1"/>
          </p:cNvSpPr>
          <p:nvPr>
            <p:ph type="sldNum" sz="quarter" idx="5"/>
          </p:nvPr>
        </p:nvSpPr>
        <p:spPr bwMode="auto">
          <a:xfrm>
            <a:off x="3963988"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defRPr sz="1200" smtClean="0">
                <a:latin typeface="Calibri"/>
              </a:defRPr>
            </a:lvl1pPr>
          </a:lstStyle>
          <a:p>
            <a:pPr>
              <a:defRPr/>
            </a:pPr>
            <a:fld id="{F2D08244-EDB0-47B7-AA05-4203D5236E73}" type="slidenum">
              <a:rPr lang="en-US" smtClean="0"/>
              <a:pPr>
                <a:defRPr/>
              </a:pPr>
              <a:t>‹#›</a:t>
            </a:fld>
            <a:endParaRPr lang="en-US" dirty="0"/>
          </a:p>
        </p:txBody>
      </p:sp>
    </p:spTree>
    <p:extLst>
      <p:ext uri="{BB962C8B-B14F-4D97-AF65-F5344CB8AC3E}">
        <p14:creationId xmlns:p14="http://schemas.microsoft.com/office/powerpoint/2010/main" val="172521386"/>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Calibri"/>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Calibri"/>
        <a:ea typeface="ＭＳ Ｐゴシック" pitchFamily="-112" charset="-128"/>
        <a:cs typeface="+mn-cs"/>
      </a:defRPr>
    </a:lvl2pPr>
    <a:lvl3pPr marL="914400" algn="l" rtl="0" eaLnBrk="0" fontAlgn="base" hangingPunct="0">
      <a:spcBef>
        <a:spcPct val="30000"/>
      </a:spcBef>
      <a:spcAft>
        <a:spcPct val="0"/>
      </a:spcAft>
      <a:defRPr sz="1200" kern="1200">
        <a:solidFill>
          <a:schemeClr val="tx1"/>
        </a:solidFill>
        <a:latin typeface="Calibri"/>
        <a:ea typeface="ＭＳ Ｐゴシック" pitchFamily="-112" charset="-128"/>
        <a:cs typeface="+mn-cs"/>
      </a:defRPr>
    </a:lvl3pPr>
    <a:lvl4pPr marL="1371600" algn="l" rtl="0" eaLnBrk="0" fontAlgn="base" hangingPunct="0">
      <a:spcBef>
        <a:spcPct val="30000"/>
      </a:spcBef>
      <a:spcAft>
        <a:spcPct val="0"/>
      </a:spcAft>
      <a:defRPr sz="1200" kern="1200">
        <a:solidFill>
          <a:schemeClr val="tx1"/>
        </a:solidFill>
        <a:latin typeface="Calibri"/>
        <a:ea typeface="ＭＳ Ｐゴシック" pitchFamily="-112" charset="-128"/>
        <a:cs typeface="+mn-cs"/>
      </a:defRPr>
    </a:lvl4pPr>
    <a:lvl5pPr marL="1828800" algn="l" rtl="0" eaLnBrk="0" fontAlgn="base" hangingPunct="0">
      <a:spcBef>
        <a:spcPct val="30000"/>
      </a:spcBef>
      <a:spcAft>
        <a:spcPct val="0"/>
      </a:spcAft>
      <a:defRPr sz="1200" kern="1200">
        <a:solidFill>
          <a:schemeClr val="tx1"/>
        </a:solidFill>
        <a:latin typeface="Calibri"/>
        <a:ea typeface="ＭＳ Ｐゴシック" pitchFamily="-112"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2D08244-EDB0-47B7-AA05-4203D5236E73}" type="slidenum">
              <a:rPr lang="en-US" smtClean="0"/>
              <a:pPr>
                <a:defRPr/>
              </a:pPr>
              <a:t>2</a:t>
            </a:fld>
            <a:endParaRPr lang="en-US" dirty="0"/>
          </a:p>
        </p:txBody>
      </p:sp>
    </p:spTree>
    <p:extLst>
      <p:ext uri="{BB962C8B-B14F-4D97-AF65-F5344CB8AC3E}">
        <p14:creationId xmlns:p14="http://schemas.microsoft.com/office/powerpoint/2010/main" val="2049358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2D08244-EDB0-47B7-AA05-4203D5236E73}" type="slidenum">
              <a:rPr lang="en-US" smtClean="0"/>
              <a:pPr>
                <a:defRPr/>
              </a:pPr>
              <a:t>3</a:t>
            </a:fld>
            <a:endParaRPr lang="en-US" dirty="0"/>
          </a:p>
        </p:txBody>
      </p:sp>
    </p:spTree>
    <p:extLst>
      <p:ext uri="{BB962C8B-B14F-4D97-AF65-F5344CB8AC3E}">
        <p14:creationId xmlns:p14="http://schemas.microsoft.com/office/powerpoint/2010/main" val="34663770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5374FEAE-E513-48CC-865D-7A768547CA4B}" type="slidenum">
              <a:rPr lang="en-US"/>
              <a:pPr/>
              <a:t>15</a:t>
            </a:fld>
            <a:endParaRPr 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5D28CFAA-BAA8-4FDE-A3B7-77EFE08A65B2}" type="slidenum">
              <a:rPr lang="en-US"/>
              <a:pPr/>
              <a:t>16</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403F6A8C-594F-4CE2-A63E-6C96A8F419F8}" type="slidenum">
              <a:rPr lang="en-US"/>
              <a:pPr/>
              <a:t>17</a:t>
            </a:fld>
            <a:endParaRPr 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4E13741A-394F-4A95-BFA1-D90D72D4FC5C}" type="slidenum">
              <a:rPr lang="en-US"/>
              <a:pPr/>
              <a:t>18</a:t>
            </a:fld>
            <a:endParaRPr lang="en-US"/>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1"/>
            <a:ext cx="9144000" cy="248209"/>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013" b="0" i="0" dirty="0">
              <a:latin typeface="Calibri Regular" charset="0"/>
              <a:ea typeface="+mn-ea"/>
              <a:cs typeface="Calibri Regular" charset="0"/>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6"/>
            <a:ext cx="2895600" cy="288925"/>
          </a:xfrm>
        </p:spPr>
        <p:txBody>
          <a:bodyPr/>
          <a:lstStyle>
            <a:lvl1pPr>
              <a:defRPr smtClean="0"/>
            </a:lvl1pPr>
          </a:lstStyle>
          <a:p>
            <a:pPr>
              <a:defRPr/>
            </a:pPr>
            <a:r>
              <a:rPr lang="en-US"/>
              <a:t>CFCs: Subpart F &amp; GILTI</a:t>
            </a:r>
            <a:endParaRPr lang="en-US" dirty="0"/>
          </a:p>
        </p:txBody>
      </p:sp>
      <p:sp>
        <p:nvSpPr>
          <p:cNvPr id="5" name="TextBox 4">
            <a:extLst>
              <a:ext uri="{FF2B5EF4-FFF2-40B4-BE49-F238E27FC236}">
                <a16:creationId xmlns:a16="http://schemas.microsoft.com/office/drawing/2014/main" id="{4CF92E1C-FBCA-8847-6E39-348D0B39779B}"/>
              </a:ext>
            </a:extLst>
          </p:cNvPr>
          <p:cNvSpPr txBox="1"/>
          <p:nvPr userDrawn="1"/>
        </p:nvSpPr>
        <p:spPr>
          <a:xfrm>
            <a:off x="419100" y="6629400"/>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23B7DA8E-6D49-9137-B4F1-55927759B407}"/>
              </a:ext>
            </a:extLst>
          </p:cNvPr>
          <p:cNvSpPr txBox="1"/>
          <p:nvPr userDrawn="1"/>
        </p:nvSpPr>
        <p:spPr>
          <a:xfrm>
            <a:off x="358140" y="6576060"/>
            <a:ext cx="184731" cy="369332"/>
          </a:xfrm>
          <a:prstGeom prst="rect">
            <a:avLst/>
          </a:prstGeom>
          <a:noFill/>
        </p:spPr>
        <p:txBody>
          <a:bodyPr wrap="none" rtlCol="0">
            <a:spAutoFit/>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5"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013" b="0" i="0" dirty="0">
              <a:latin typeface="Calibri Regular" charset="0"/>
              <a:ea typeface="+mn-ea"/>
              <a:cs typeface="Calibri Regular" charset="0"/>
            </a:endParaRPr>
          </a:p>
        </p:txBody>
      </p:sp>
      <p:sp>
        <p:nvSpPr>
          <p:cNvPr id="12" name="Right Arrow 11"/>
          <p:cNvSpPr/>
          <p:nvPr userDrawn="1"/>
        </p:nvSpPr>
        <p:spPr bwMode="auto">
          <a:xfrm rot="10800000">
            <a:off x="4070504" y="3778179"/>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013" b="0" i="0" dirty="0">
              <a:latin typeface="Calibri Regular" charset="0"/>
              <a:ea typeface="+mn-ea"/>
              <a:cs typeface="Calibri Regular" charset="0"/>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lang="en-US" sz="675" kern="1200" dirty="0" smtClean="0">
                <a:solidFill>
                  <a:schemeClr val="tx1"/>
                </a:solidFill>
                <a:latin typeface="+mn-lt"/>
                <a:ea typeface="+mn-ea"/>
                <a:cs typeface="+mn-cs"/>
              </a:defRPr>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lang="en-US" sz="675" kern="1200" dirty="0" smtClean="0">
                <a:solidFill>
                  <a:schemeClr val="tx1"/>
                </a:solidFill>
                <a:latin typeface="+mn-lt"/>
                <a:ea typeface="+mn-ea"/>
                <a:cs typeface="+mn-cs"/>
              </a:defRPr>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600"/>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013" b="0" i="0" dirty="0">
              <a:latin typeface="Calibri Regular" charset="0"/>
              <a:ea typeface="+mn-ea"/>
              <a:cs typeface="Calibri Regular" charset="0"/>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600"/>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013" b="0" i="0" dirty="0">
              <a:latin typeface="Calibri Regular" charset="0"/>
              <a:ea typeface="+mn-ea"/>
              <a:cs typeface="Calibri Regular" charset="0"/>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CFCs: Subpart F &amp; GILTI</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514350" rtl="0" eaLnBrk="1" fontAlgn="auto" latinLnBrk="0" hangingPunct="1">
              <a:lnSpc>
                <a:spcPct val="100000"/>
              </a:lnSpc>
              <a:spcBef>
                <a:spcPts val="0"/>
              </a:spcBef>
              <a:spcAft>
                <a:spcPts val="0"/>
              </a:spcAft>
              <a:buClr>
                <a:srgbClr val="C00000"/>
              </a:buClr>
              <a:buSzTx/>
              <a:buFont typeface="Wingdings" pitchFamily="2" charset="2"/>
              <a:buNone/>
              <a:tabLst/>
              <a:defRPr sz="619"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514350" rtl="0" eaLnBrk="1" fontAlgn="auto" latinLnBrk="0" hangingPunct="1">
              <a:lnSpc>
                <a:spcPct val="100000"/>
              </a:lnSpc>
              <a:spcBef>
                <a:spcPts val="0"/>
              </a:spcBef>
              <a:spcAft>
                <a:spcPts val="0"/>
              </a:spcAft>
              <a:buClr>
                <a:srgbClr val="C00000"/>
              </a:buClr>
              <a:buSzTx/>
              <a:buFont typeface="Wingdings" pitchFamily="2" charset="2"/>
              <a:buNone/>
              <a:tabLst/>
              <a:defRPr sz="619"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514350" rtl="0" eaLnBrk="1" fontAlgn="auto" latinLnBrk="0" hangingPunct="1">
              <a:lnSpc>
                <a:spcPct val="100000"/>
              </a:lnSpc>
              <a:spcBef>
                <a:spcPts val="0"/>
              </a:spcBef>
              <a:spcAft>
                <a:spcPts val="0"/>
              </a:spcAft>
              <a:buClr>
                <a:srgbClr val="C00000"/>
              </a:buClr>
              <a:buSzTx/>
              <a:buFont typeface="Wingdings" pitchFamily="2" charset="2"/>
              <a:buNone/>
              <a:tabLst/>
              <a:defRPr sz="619"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514350" rtl="0" eaLnBrk="1" fontAlgn="auto" latinLnBrk="0" hangingPunct="1">
              <a:lnSpc>
                <a:spcPct val="100000"/>
              </a:lnSpc>
              <a:spcBef>
                <a:spcPts val="0"/>
              </a:spcBef>
              <a:spcAft>
                <a:spcPts val="0"/>
              </a:spcAft>
              <a:buClr>
                <a:srgbClr val="C00000"/>
              </a:buClr>
              <a:buSzTx/>
              <a:buFont typeface="Wingdings" pitchFamily="2" charset="2"/>
              <a:buNone/>
              <a:tabLst/>
              <a:defRPr sz="619"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514350" rtl="0" eaLnBrk="1" fontAlgn="auto" latinLnBrk="0" hangingPunct="1">
              <a:lnSpc>
                <a:spcPct val="100000"/>
              </a:lnSpc>
              <a:spcBef>
                <a:spcPts val="0"/>
              </a:spcBef>
              <a:spcAft>
                <a:spcPts val="0"/>
              </a:spcAft>
              <a:buClr>
                <a:srgbClr val="C00000"/>
              </a:buClr>
              <a:buSzTx/>
              <a:buFont typeface="Wingdings" pitchFamily="2" charset="2"/>
              <a:buNone/>
              <a:tabLst/>
              <a:defRPr sz="619"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19" baseline="0"/>
            </a:lvl1pPr>
            <a:lvl2pPr marL="185166" indent="-92583">
              <a:buClr>
                <a:srgbClr val="B01C2E"/>
              </a:buClr>
              <a:buFont typeface="Arial" pitchFamily="34" charset="0"/>
              <a:buChar char="•"/>
              <a:defRPr sz="619" baseline="0"/>
            </a:lvl2pPr>
            <a:lvl3pPr marL="246888" indent="-97727">
              <a:buClr>
                <a:srgbClr val="B01C2E"/>
              </a:buClr>
              <a:buFont typeface="Arial" pitchFamily="34" charset="0"/>
              <a:buChar char="‒"/>
              <a:defRPr sz="619"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19" baseline="0"/>
            </a:lvl1pPr>
            <a:lvl2pPr marL="185166" indent="-92583">
              <a:buClr>
                <a:srgbClr val="B01C2E"/>
              </a:buClr>
              <a:buFont typeface="Arial" pitchFamily="34" charset="0"/>
              <a:buChar char="•"/>
              <a:defRPr sz="619" baseline="0"/>
            </a:lvl2pPr>
            <a:lvl3pPr marL="246888" indent="-97727">
              <a:buClr>
                <a:srgbClr val="B01C2E"/>
              </a:buClr>
              <a:buFont typeface="Arial" pitchFamily="34" charset="0"/>
              <a:buChar char="‒"/>
              <a:defRPr sz="619"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19" baseline="0"/>
            </a:lvl1pPr>
            <a:lvl2pPr marL="185166" indent="-92583">
              <a:buClr>
                <a:srgbClr val="B01C2E"/>
              </a:buClr>
              <a:buFont typeface="Arial" pitchFamily="34" charset="0"/>
              <a:buChar char="•"/>
              <a:defRPr sz="619" baseline="0"/>
            </a:lvl2pPr>
            <a:lvl3pPr marL="246888" indent="-97727">
              <a:buClr>
                <a:srgbClr val="B01C2E"/>
              </a:buClr>
              <a:buFont typeface="Arial" pitchFamily="34" charset="0"/>
              <a:buChar char="‒"/>
              <a:defRPr sz="619"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19" baseline="0"/>
            </a:lvl1pPr>
            <a:lvl2pPr marL="185166" indent="-92583">
              <a:buClr>
                <a:srgbClr val="B01C2E"/>
              </a:buClr>
              <a:buFont typeface="Arial" pitchFamily="34" charset="0"/>
              <a:buChar char="•"/>
              <a:defRPr sz="619" baseline="0"/>
            </a:lvl2pPr>
            <a:lvl3pPr marL="246888" indent="-97727">
              <a:buClr>
                <a:srgbClr val="B01C2E"/>
              </a:buClr>
              <a:buFont typeface="Arial" pitchFamily="34" charset="0"/>
              <a:buChar char="‒"/>
              <a:defRPr sz="619"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19" baseline="0"/>
            </a:lvl1pPr>
            <a:lvl2pPr marL="185166" indent="-92583">
              <a:buClr>
                <a:srgbClr val="B01C2E"/>
              </a:buClr>
              <a:buFont typeface="Arial" pitchFamily="34" charset="0"/>
              <a:buChar char="•"/>
              <a:defRPr sz="619" baseline="0"/>
            </a:lvl2pPr>
            <a:lvl3pPr marL="246888" indent="-97727">
              <a:buClr>
                <a:srgbClr val="B01C2E"/>
              </a:buClr>
              <a:buFont typeface="Arial" pitchFamily="34" charset="0"/>
              <a:buChar char="‒"/>
              <a:defRPr sz="619"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CFCs: Subpart F &amp; GILTI</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675"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675"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675"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CFCs: Subpart F &amp; GILTI</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7" y="1397000"/>
            <a:ext cx="1738313" cy="1155700"/>
          </a:xfrm>
          <a:prstGeom prst="homePlate">
            <a:avLst>
              <a:gd name="adj" fmla="val 19565"/>
            </a:avLst>
          </a:prstGeom>
          <a:solidFill>
            <a:srgbClr val="D7D7D7"/>
          </a:solidFill>
        </p:spPr>
        <p:txBody>
          <a:bodyPr anchor="ctr"/>
          <a:lstStyle>
            <a:lvl1pPr>
              <a:buNone/>
              <a:defRPr sz="675"/>
            </a:lvl1pPr>
          </a:lstStyle>
          <a:p>
            <a:pPr lvl="0"/>
            <a:r>
              <a:rPr lang="en-US"/>
              <a:t>Click to edit Master text styles</a:t>
            </a:r>
          </a:p>
        </p:txBody>
      </p:sp>
      <p:sp>
        <p:nvSpPr>
          <p:cNvPr id="36" name="Text Placeholder 3"/>
          <p:cNvSpPr>
            <a:spLocks noGrp="1"/>
          </p:cNvSpPr>
          <p:nvPr>
            <p:ph type="body" sz="quarter" idx="13"/>
          </p:nvPr>
        </p:nvSpPr>
        <p:spPr>
          <a:xfrm>
            <a:off x="2060577" y="1397000"/>
            <a:ext cx="1736725"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38" name="Text Placeholder 5"/>
          <p:cNvSpPr>
            <a:spLocks noGrp="1"/>
          </p:cNvSpPr>
          <p:nvPr>
            <p:ph type="body" sz="quarter" idx="16"/>
          </p:nvPr>
        </p:nvSpPr>
        <p:spPr>
          <a:xfrm>
            <a:off x="3698877" y="1397000"/>
            <a:ext cx="1736725" cy="1155700"/>
          </a:xfrm>
          <a:prstGeom prst="chevron">
            <a:avLst>
              <a:gd name="adj" fmla="val 18687"/>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2" y="1397000"/>
            <a:ext cx="1736725"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5" y="2954338"/>
            <a:ext cx="2149475"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42" name="Text Placeholder 9"/>
          <p:cNvSpPr>
            <a:spLocks noGrp="1"/>
          </p:cNvSpPr>
          <p:nvPr>
            <p:ph type="body" sz="quarter" idx="20"/>
          </p:nvPr>
        </p:nvSpPr>
        <p:spPr>
          <a:xfrm>
            <a:off x="6561141" y="2954338"/>
            <a:ext cx="2149475"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43" name="Text Placeholder 10"/>
          <p:cNvSpPr>
            <a:spLocks noGrp="1"/>
          </p:cNvSpPr>
          <p:nvPr>
            <p:ph type="body" sz="quarter" idx="21"/>
          </p:nvPr>
        </p:nvSpPr>
        <p:spPr>
          <a:xfrm>
            <a:off x="4514853" y="2954338"/>
            <a:ext cx="2149475"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44" name="Text Placeholder 11"/>
          <p:cNvSpPr>
            <a:spLocks noGrp="1"/>
          </p:cNvSpPr>
          <p:nvPr>
            <p:ph type="body" sz="quarter" idx="22"/>
          </p:nvPr>
        </p:nvSpPr>
        <p:spPr>
          <a:xfrm>
            <a:off x="431802" y="4497388"/>
            <a:ext cx="2816225" cy="1154112"/>
          </a:xfrm>
          <a:prstGeom prst="homePlate">
            <a:avLst>
              <a:gd name="adj" fmla="val 19565"/>
            </a:avLst>
          </a:prstGeom>
          <a:solidFill>
            <a:srgbClr val="D7D7D7"/>
          </a:solidFill>
        </p:spPr>
        <p:txBody>
          <a:bodyPr anchor="ctr"/>
          <a:lstStyle>
            <a:lvl1pPr>
              <a:buNone/>
              <a:defRPr sz="675"/>
            </a:lvl1pPr>
          </a:lstStyle>
          <a:p>
            <a:pPr lvl="0"/>
            <a:r>
              <a:rPr lang="en-US"/>
              <a:t>Click to edit Master text styles</a:t>
            </a:r>
          </a:p>
        </p:txBody>
      </p:sp>
      <p:sp>
        <p:nvSpPr>
          <p:cNvPr id="45" name="Text Placeholder 12"/>
          <p:cNvSpPr>
            <a:spLocks noGrp="1"/>
          </p:cNvSpPr>
          <p:nvPr>
            <p:ph type="body" sz="quarter" idx="23"/>
          </p:nvPr>
        </p:nvSpPr>
        <p:spPr>
          <a:xfrm>
            <a:off x="3170240" y="4497388"/>
            <a:ext cx="2816225" cy="1154112"/>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46" name="Text Placeholder 13"/>
          <p:cNvSpPr>
            <a:spLocks noGrp="1"/>
          </p:cNvSpPr>
          <p:nvPr>
            <p:ph type="body" sz="quarter" idx="25"/>
          </p:nvPr>
        </p:nvSpPr>
        <p:spPr>
          <a:xfrm>
            <a:off x="5908677" y="4497388"/>
            <a:ext cx="2816225" cy="1154112"/>
          </a:xfrm>
          <a:prstGeom prst="chevron">
            <a:avLst>
              <a:gd name="adj" fmla="val 1871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CFCs: Subpart F &amp; GILTI</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CFCs: Subpart F &amp; GILTI</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4"/>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16" name="Line 115"/>
          <p:cNvSpPr>
            <a:spLocks noChangeShapeType="1"/>
          </p:cNvSpPr>
          <p:nvPr userDrawn="1"/>
        </p:nvSpPr>
        <p:spPr bwMode="gray">
          <a:xfrm>
            <a:off x="2286000" y="3632204"/>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17" name="Line 118"/>
          <p:cNvSpPr>
            <a:spLocks noChangeShapeType="1"/>
          </p:cNvSpPr>
          <p:nvPr/>
        </p:nvSpPr>
        <p:spPr bwMode="gray">
          <a:xfrm>
            <a:off x="6753225" y="3632204"/>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grpSp>
        <p:nvGrpSpPr>
          <p:cNvPr id="18" name="Group 123"/>
          <p:cNvGrpSpPr>
            <a:grpSpLocks/>
          </p:cNvGrpSpPr>
          <p:nvPr userDrawn="1"/>
        </p:nvGrpSpPr>
        <p:grpSpPr bwMode="auto">
          <a:xfrm>
            <a:off x="458790"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sp>
        <p:nvSpPr>
          <p:cNvPr id="66" name="Line 125"/>
          <p:cNvSpPr>
            <a:spLocks noChangeShapeType="1"/>
          </p:cNvSpPr>
          <p:nvPr userDrawn="1"/>
        </p:nvSpPr>
        <p:spPr bwMode="gray">
          <a:xfrm>
            <a:off x="3429000" y="3651254"/>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51435" bIns="51435"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563" b="0" i="0" dirty="0">
              <a:solidFill>
                <a:srgbClr val="4D4D4D"/>
              </a:solidFill>
              <a:latin typeface="Calibri Regular" charset="0"/>
              <a:ea typeface="Calibri Regular" charset="0"/>
              <a:cs typeface="Calibri Regular" charset="0"/>
            </a:endParaRPr>
          </a:p>
        </p:txBody>
      </p:sp>
      <p:grpSp>
        <p:nvGrpSpPr>
          <p:cNvPr id="72" name="Group 123"/>
          <p:cNvGrpSpPr>
            <a:grpSpLocks/>
          </p:cNvGrpSpPr>
          <p:nvPr userDrawn="1"/>
        </p:nvGrpSpPr>
        <p:grpSpPr bwMode="auto">
          <a:xfrm>
            <a:off x="611190" y="3460754"/>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506"/>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506"/>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506"/>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506"/>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2" y="1295400"/>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0" name="Text Placeholder 27"/>
          <p:cNvSpPr>
            <a:spLocks noGrp="1"/>
          </p:cNvSpPr>
          <p:nvPr>
            <p:ph type="body" sz="quarter" idx="22"/>
          </p:nvPr>
        </p:nvSpPr>
        <p:spPr>
          <a:xfrm>
            <a:off x="914402" y="1800013"/>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1" name="Text Placeholder 27"/>
          <p:cNvSpPr>
            <a:spLocks noGrp="1"/>
          </p:cNvSpPr>
          <p:nvPr>
            <p:ph type="body" sz="quarter" idx="23"/>
          </p:nvPr>
        </p:nvSpPr>
        <p:spPr>
          <a:xfrm>
            <a:off x="914402" y="2304626"/>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2" name="Text Placeholder 27"/>
          <p:cNvSpPr>
            <a:spLocks noGrp="1"/>
          </p:cNvSpPr>
          <p:nvPr>
            <p:ph type="body" sz="quarter" idx="24"/>
          </p:nvPr>
        </p:nvSpPr>
        <p:spPr>
          <a:xfrm>
            <a:off x="914402" y="2809239"/>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3" name="Text Placeholder 27"/>
          <p:cNvSpPr>
            <a:spLocks noGrp="1"/>
          </p:cNvSpPr>
          <p:nvPr>
            <p:ph type="body" sz="quarter" idx="25"/>
          </p:nvPr>
        </p:nvSpPr>
        <p:spPr>
          <a:xfrm>
            <a:off x="914402" y="3313852"/>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4" name="Text Placeholder 27"/>
          <p:cNvSpPr>
            <a:spLocks noGrp="1"/>
          </p:cNvSpPr>
          <p:nvPr>
            <p:ph type="body" sz="quarter" idx="26"/>
          </p:nvPr>
        </p:nvSpPr>
        <p:spPr>
          <a:xfrm>
            <a:off x="914402" y="3818465"/>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5" name="Text Placeholder 27"/>
          <p:cNvSpPr>
            <a:spLocks noGrp="1"/>
          </p:cNvSpPr>
          <p:nvPr>
            <p:ph type="body" sz="quarter" idx="27"/>
          </p:nvPr>
        </p:nvSpPr>
        <p:spPr>
          <a:xfrm>
            <a:off x="914402" y="4323078"/>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6" name="Text Placeholder 27"/>
          <p:cNvSpPr>
            <a:spLocks noGrp="1"/>
          </p:cNvSpPr>
          <p:nvPr>
            <p:ph type="body" sz="quarter" idx="28"/>
          </p:nvPr>
        </p:nvSpPr>
        <p:spPr>
          <a:xfrm>
            <a:off x="914402" y="4827691"/>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514350" rtl="0" eaLnBrk="1" fontAlgn="auto" latinLnBrk="0" hangingPunct="1">
              <a:lnSpc>
                <a:spcPct val="100000"/>
              </a:lnSpc>
              <a:spcBef>
                <a:spcPts val="0"/>
              </a:spcBef>
              <a:spcAft>
                <a:spcPts val="0"/>
              </a:spcAft>
              <a:buClrTx/>
              <a:buSzTx/>
              <a:buFont typeface="Arial" pitchFamily="34" charset="0"/>
              <a:buNone/>
              <a:tabLst/>
              <a:defRPr sz="788"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514350" rtl="0" eaLnBrk="1" fontAlgn="auto" latinLnBrk="0" hangingPunct="1">
              <a:lnSpc>
                <a:spcPct val="100000"/>
              </a:lnSpc>
              <a:spcBef>
                <a:spcPts val="0"/>
              </a:spcBef>
              <a:spcAft>
                <a:spcPts val="0"/>
              </a:spcAft>
              <a:buClrTx/>
              <a:buSzTx/>
              <a:buFont typeface="Arial" pitchFamily="34" charset="0"/>
              <a:buNone/>
              <a:tabLst/>
              <a:defRPr sz="675"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8" y="5332304"/>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8" y="5836920"/>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CFCs: Subpart F &amp; GILTI</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28588" indent="-128588" algn="just" defTabSz="514350" rtl="0" eaLnBrk="1" latinLnBrk="0" hangingPunct="1">
              <a:spcBef>
                <a:spcPct val="20000"/>
              </a:spcBef>
              <a:buClr>
                <a:srgbClr val="B01C2E"/>
              </a:buClr>
              <a:buSzPct val="60000"/>
              <a:buFont typeface="Wingdings 2" pitchFamily="18" charset="2"/>
              <a:buChar char=""/>
              <a:defRPr lang="en-US" sz="2000" kern="1200" dirty="0">
                <a:solidFill>
                  <a:schemeClr val="tx1"/>
                </a:solidFill>
                <a:latin typeface="Calibri" charset="0"/>
                <a:ea typeface="Calibri" charset="0"/>
                <a:cs typeface="Calibri" charset="0"/>
              </a:defRPr>
            </a:lvl1pPr>
            <a:lvl2pPr marL="257175" indent="-128588" algn="just">
              <a:buClr>
                <a:srgbClr val="B01C2E"/>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385763" indent="-128588" algn="just">
              <a:buClr>
                <a:srgbClr val="B01C2E"/>
              </a:buClr>
              <a:buSzPct val="60000"/>
              <a:buFont typeface="Courier New" charset="0"/>
              <a:buChar char="o"/>
              <a:defRPr lang="en-US" sz="2000" kern="1200" baseline="0" dirty="0" smtClean="0">
                <a:solidFill>
                  <a:schemeClr val="tx1"/>
                </a:solidFill>
                <a:latin typeface="Calibri" charset="0"/>
                <a:ea typeface="Calibri" charset="0"/>
                <a:cs typeface="Calibri" charset="0"/>
              </a:defRPr>
            </a:lvl3pPr>
            <a:lvl4pPr marL="514350" indent="-128588" algn="just">
              <a:buClr>
                <a:srgbClr val="B01C2E"/>
              </a:buClr>
              <a:buSzPct val="60000"/>
              <a:buFont typeface="Arial" charset="0"/>
              <a:buChar char="•"/>
              <a:defRPr lang="en-US" sz="1800" kern="1200" baseline="0" dirty="0" smtClean="0">
                <a:solidFill>
                  <a:schemeClr val="tx1"/>
                </a:solidFill>
                <a:latin typeface="Calibri" charset="0"/>
                <a:ea typeface="Calibri" charset="0"/>
                <a:cs typeface="Calibri" charset="0"/>
              </a:defRPr>
            </a:lvl4pPr>
            <a:lvl5pPr marL="642938" algn="just">
              <a:buClr>
                <a:srgbClr val="B01C2E"/>
              </a:buClr>
              <a:buSzPct val="60000"/>
              <a:buFont typeface="Calibri" pitchFamily="34" charset="0"/>
              <a:buChar char="–"/>
              <a:defRPr lang="en-US" sz="18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5"/>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22350" algn="l"/>
              </a:tabLst>
              <a:defRPr sz="180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8"/>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dirty="0"/>
              <a:t>CFCs: Subpart F &amp; GILTI</a:t>
            </a:r>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Tree>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675"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675"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675"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675"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675"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675"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CFCs: Subpart F &amp; GILTI</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02870" tIns="205740" rIns="102870" bIns="102870"/>
          <a:lstStyle/>
          <a:p>
            <a:endParaRPr lang="en-US" sz="1013" b="0" i="0" dirty="0">
              <a:latin typeface="Calibri Regular" charset="0"/>
            </a:endParaRPr>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02870" tIns="205740" rIns="102870" bIns="102870"/>
          <a:lstStyle/>
          <a:p>
            <a:endParaRPr lang="en-US" sz="1013" b="0" i="0" dirty="0">
              <a:latin typeface="Calibri Regular" charset="0"/>
            </a:endParaRPr>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vl6pPr marL="642938">
              <a:buClr>
                <a:srgbClr val="B01C2E"/>
              </a:buClr>
              <a:buFont typeface="Arial" pitchFamily="34" charset="0"/>
              <a:buChar char="–"/>
              <a:defRPr sz="675"/>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7" y="1911354"/>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154305" bIns="51435"/>
          <a:lstStyle/>
          <a:p>
            <a:endParaRPr lang="en-US" sz="1013" b="0" i="0" dirty="0">
              <a:latin typeface="Calibri Regular" charset="0"/>
            </a:endParaRPr>
          </a:p>
        </p:txBody>
      </p:sp>
      <p:sp>
        <p:nvSpPr>
          <p:cNvPr id="12" name="Freeform 4"/>
          <p:cNvSpPr>
            <a:spLocks/>
          </p:cNvSpPr>
          <p:nvPr userDrawn="1"/>
        </p:nvSpPr>
        <p:spPr bwMode="auto">
          <a:xfrm>
            <a:off x="2552701" y="1911354"/>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154305" bIns="51435"/>
          <a:lstStyle/>
          <a:p>
            <a:endParaRPr lang="en-US" sz="1013" b="0" i="0" dirty="0">
              <a:latin typeface="Calibri Regular" charset="0"/>
            </a:endParaRPr>
          </a:p>
        </p:txBody>
      </p:sp>
      <p:sp>
        <p:nvSpPr>
          <p:cNvPr id="13" name="Freeform 4"/>
          <p:cNvSpPr>
            <a:spLocks/>
          </p:cNvSpPr>
          <p:nvPr userDrawn="1"/>
        </p:nvSpPr>
        <p:spPr bwMode="auto">
          <a:xfrm>
            <a:off x="4648202" y="1911354"/>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154305" bIns="51435"/>
          <a:lstStyle/>
          <a:p>
            <a:endParaRPr lang="en-US" sz="1013" b="0" i="0" dirty="0">
              <a:latin typeface="Calibri Regular" charset="0"/>
            </a:endParaRPr>
          </a:p>
        </p:txBody>
      </p:sp>
      <p:sp>
        <p:nvSpPr>
          <p:cNvPr id="14" name="Freeform 4"/>
          <p:cNvSpPr>
            <a:spLocks/>
          </p:cNvSpPr>
          <p:nvPr userDrawn="1"/>
        </p:nvSpPr>
        <p:spPr bwMode="auto">
          <a:xfrm>
            <a:off x="6770690" y="1911354"/>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154305" bIns="51435"/>
          <a:lstStyle/>
          <a:p>
            <a:endParaRPr lang="en-US" sz="1013" b="0" i="0" dirty="0">
              <a:latin typeface="Calibri Regular" charset="0"/>
            </a:endParaRPr>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11" name="Text Placeholder 13"/>
          <p:cNvSpPr>
            <a:spLocks noGrp="1"/>
          </p:cNvSpPr>
          <p:nvPr>
            <p:ph type="body" sz="quarter" idx="17"/>
          </p:nvPr>
        </p:nvSpPr>
        <p:spPr>
          <a:xfrm>
            <a:off x="3273554" y="1447808"/>
            <a:ext cx="2651125" cy="461963"/>
          </a:xfrm>
          <a:prstGeom prst="chevron">
            <a:avLst>
              <a:gd name="adj" fmla="val 34831"/>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80" y="1447808"/>
            <a:ext cx="2651125" cy="461963"/>
          </a:xfrm>
          <a:prstGeom prst="chevron">
            <a:avLst>
              <a:gd name="adj" fmla="val 34831"/>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196208"/>
          </a:xfrm>
          <a:prstGeom prst="rect">
            <a:avLst/>
          </a:prstGeom>
          <a:solidFill>
            <a:srgbClr val="FFFFFF"/>
          </a:solidFill>
          <a:ln>
            <a:solidFill>
              <a:srgbClr val="C0C0C0"/>
            </a:solidFill>
          </a:ln>
        </p:spPr>
        <p:txBody>
          <a:bodyPr lIns="91440" anchor="t" anchorCtr="0">
            <a:spAutoFit/>
          </a:bodyPr>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CFCs: Subpart F &amp; GILTI</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92583" indent="-92583" algn="l">
              <a:lnSpc>
                <a:spcPts val="788"/>
              </a:lnSpc>
              <a:spcBef>
                <a:spcPts val="0"/>
              </a:spcBef>
              <a:buClr>
                <a:schemeClr val="accent1"/>
              </a:buClr>
              <a:buFont typeface="Wingdings" pitchFamily="2" charset="2"/>
              <a:buChar char="§"/>
              <a:defRPr sz="675" b="0">
                <a:solidFill>
                  <a:srgbClr val="000000"/>
                </a:solidFill>
              </a:defRPr>
            </a:lvl1pPr>
            <a:lvl2pPr marL="92583" indent="0" algn="l">
              <a:spcBef>
                <a:spcPts val="394"/>
              </a:spcBef>
              <a:buNone/>
              <a:defRPr sz="675" b="0"/>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66866" marR="0" indent="-66866" algn="l" defTabSz="514350" rtl="0" eaLnBrk="1" fontAlgn="auto" latinLnBrk="0" hangingPunct="1">
              <a:lnSpc>
                <a:spcPct val="100000"/>
              </a:lnSpc>
              <a:spcBef>
                <a:spcPct val="20000"/>
              </a:spcBef>
              <a:spcAft>
                <a:spcPts val="0"/>
              </a:spcAft>
              <a:buClr>
                <a:srgbClr val="C0C0C0"/>
              </a:buClr>
              <a:buSzTx/>
              <a:buFont typeface="Wingdings 2" pitchFamily="18" charset="2"/>
              <a:buChar char="¡"/>
              <a:tabLst/>
              <a:defRPr sz="675" b="1" baseline="0">
                <a:solidFill>
                  <a:srgbClr val="FFFFFF"/>
                </a:solidFill>
              </a:defRPr>
            </a:lvl1pPr>
            <a:lvl2pPr marL="66080" indent="0">
              <a:buFontTx/>
              <a:buNone/>
              <a:defRPr sz="563"/>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675" b="1" kern="1200" baseline="0" dirty="0" smtClean="0">
                <a:solidFill>
                  <a:srgbClr val="FFFFFF"/>
                </a:solidFill>
                <a:latin typeface="+mn-lt"/>
                <a:ea typeface="+mn-ea"/>
                <a:cs typeface="+mn-cs"/>
              </a:defRPr>
            </a:lvl1pPr>
            <a:lvl2pPr marL="66080" indent="0">
              <a:buFontTx/>
              <a:buNone/>
              <a:defRPr sz="563"/>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675" b="1" kern="1200" baseline="0" dirty="0" smtClean="0">
                <a:solidFill>
                  <a:srgbClr val="FFFFFF"/>
                </a:solidFill>
                <a:latin typeface="+mn-lt"/>
                <a:ea typeface="+mn-ea"/>
                <a:cs typeface="+mn-cs"/>
              </a:defRPr>
            </a:lvl1pPr>
            <a:lvl2pPr marL="66080" indent="0">
              <a:buFontTx/>
              <a:buNone/>
              <a:defRPr sz="563"/>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92583" marR="0" indent="-92583"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2583">
              <a:buClr>
                <a:srgbClr val="B01C2E"/>
              </a:buClr>
              <a:buFont typeface="Arial" pitchFamily="34" charset="0"/>
              <a:buChar char="‒"/>
              <a:defRPr sz="675" baseline="0"/>
            </a:lvl3pPr>
            <a:lvl4pPr marL="339471" indent="-92583">
              <a:buClr>
                <a:srgbClr val="B01C2E"/>
              </a:buClr>
              <a:buFont typeface="Arial" pitchFamily="34" charset="0"/>
              <a:buChar char="–"/>
              <a:defRPr sz="675"/>
            </a:lvl4pPr>
            <a:lvl5pPr marL="432054" indent="-92583">
              <a:buClr>
                <a:srgbClr val="B01C2E"/>
              </a:buClr>
              <a:buFont typeface="Arial" pitchFamily="34" charset="0"/>
              <a:buChar char="–"/>
              <a:defRPr sz="675"/>
            </a:lvl5pPr>
            <a:lvl6pPr marL="514350" indent="-92583">
              <a:buClr>
                <a:srgbClr val="B01C2E"/>
              </a:buClr>
              <a:buFont typeface="Arial" pitchFamily="34" charset="0"/>
              <a:buChar char="–"/>
              <a:defRPr sz="675"/>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92583" marR="0" indent="-92583"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2583">
              <a:buClr>
                <a:srgbClr val="B01C2E"/>
              </a:buClr>
              <a:buFont typeface="Arial" pitchFamily="34" charset="0"/>
              <a:buChar char="‒"/>
              <a:defRPr sz="675" baseline="0"/>
            </a:lvl3pPr>
            <a:lvl4pPr marL="339471" indent="-92583">
              <a:buClr>
                <a:srgbClr val="B01C2E"/>
              </a:buClr>
              <a:buFont typeface="Arial" pitchFamily="34" charset="0"/>
              <a:buChar char="–"/>
              <a:defRPr sz="675"/>
            </a:lvl4pPr>
            <a:lvl5pPr marL="432054" indent="-92583">
              <a:buClr>
                <a:srgbClr val="B01C2E"/>
              </a:buClr>
              <a:buFont typeface="Arial" pitchFamily="34" charset="0"/>
              <a:buChar char="–"/>
              <a:defRPr sz="675"/>
            </a:lvl5pPr>
            <a:lvl6pPr marL="514350" indent="-92583">
              <a:buClr>
                <a:srgbClr val="B01C2E"/>
              </a:buClr>
              <a:buFont typeface="Arial" pitchFamily="34" charset="0"/>
              <a:buChar char="–"/>
              <a:defRPr sz="675"/>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92583" marR="0" indent="-92583"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2583">
              <a:buClr>
                <a:srgbClr val="B01C2E"/>
              </a:buClr>
              <a:buFont typeface="Arial" pitchFamily="34" charset="0"/>
              <a:buChar char="‒"/>
              <a:defRPr sz="675" baseline="0"/>
            </a:lvl3pPr>
            <a:lvl4pPr marL="339471" indent="-92583">
              <a:buClr>
                <a:srgbClr val="B01C2E"/>
              </a:buClr>
              <a:buFont typeface="Arial" pitchFamily="34" charset="0"/>
              <a:buChar char="–"/>
              <a:defRPr sz="675"/>
            </a:lvl4pPr>
            <a:lvl5pPr marL="432054" indent="-92583">
              <a:buClr>
                <a:srgbClr val="B01C2E"/>
              </a:buClr>
              <a:buFont typeface="Arial" pitchFamily="34" charset="0"/>
              <a:buChar char="–"/>
              <a:defRPr sz="675"/>
            </a:lvl5pPr>
            <a:lvl6pPr marL="514350" indent="-92583">
              <a:buClr>
                <a:srgbClr val="B01C2E"/>
              </a:buClr>
              <a:buFont typeface="Arial" pitchFamily="34" charset="0"/>
              <a:buChar char="–"/>
              <a:defRPr sz="675"/>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CFCs: Subpart F &amp; GILTI</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51435" bIns="51435"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013" b="0" i="0" dirty="0">
              <a:latin typeface="Calibri Regular" charset="0"/>
              <a:ea typeface="Calibri Regular" charset="0"/>
              <a:cs typeface="Calibri Regular"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675"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675"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40500" tIns="40500" rIns="40500" bIns="40500" anchor="ctr"/>
          <a:lstStyle/>
          <a:p>
            <a:endParaRPr lang="en-US" sz="1013" b="0" i="0" dirty="0">
              <a:latin typeface="Calibri Regular" charset="0"/>
            </a:endParaRPr>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675"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675"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CFCs: Subpart F &amp; GILTI</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675"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675"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675"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675"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CFCs: Subpart F &amp; GILTI</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675"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675"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675"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675"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CFCs: Subpart F &amp; GILTI</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28588" marR="0" indent="-128588" algn="l" defTabSz="51435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900">
                <a:latin typeface="Calibri" charset="0"/>
                <a:ea typeface="Calibri" charset="0"/>
                <a:cs typeface="Calibri" charset="0"/>
              </a:defRPr>
            </a:lvl1pPr>
            <a:lvl2pPr marL="257175" indent="-128588">
              <a:buClr>
                <a:schemeClr val="accent1"/>
              </a:buClr>
              <a:buSzPct val="60000"/>
              <a:buFont typeface="Wingdings" charset="2"/>
              <a:buChar char="Ø"/>
              <a:defRPr lang="en-US" sz="900" kern="1200" dirty="0" smtClean="0">
                <a:solidFill>
                  <a:schemeClr val="tx1"/>
                </a:solidFill>
                <a:latin typeface="Calibri" charset="0"/>
                <a:ea typeface="Calibri" charset="0"/>
                <a:cs typeface="Calibri" charset="0"/>
              </a:defRPr>
            </a:lvl2pPr>
            <a:lvl3pPr marL="385763" indent="-128588">
              <a:buClr>
                <a:schemeClr val="accent1"/>
              </a:buClr>
              <a:buSzPct val="60000"/>
              <a:buFont typeface="Courier New" charset="0"/>
              <a:buChar char="o"/>
              <a:defRPr sz="900">
                <a:latin typeface="Calibri" charset="0"/>
                <a:ea typeface="Calibri" charset="0"/>
                <a:cs typeface="Calibri" charset="0"/>
              </a:defRPr>
            </a:lvl3pPr>
            <a:lvl4pPr marL="514350" indent="-128588">
              <a:buClr>
                <a:schemeClr val="accent1"/>
              </a:buClr>
              <a:buSzPct val="60000"/>
              <a:buFont typeface="Arial" charset="0"/>
              <a:buChar char="•"/>
              <a:defRPr sz="900">
                <a:latin typeface="Calibri" charset="0"/>
                <a:ea typeface="Calibri" charset="0"/>
                <a:cs typeface="Calibri" charset="0"/>
              </a:defRPr>
            </a:lvl4pPr>
            <a:lvl5pPr marL="642938">
              <a:buClr>
                <a:schemeClr val="accent1"/>
              </a:buClr>
              <a:buSzPct val="60000"/>
              <a:buFont typeface="Arial" pitchFamily="34" charset="0"/>
              <a:buChar char="–"/>
              <a:defRPr sz="9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28588" marR="0" indent="-128588" algn="l" defTabSz="51435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900">
                <a:latin typeface="Calibri" charset="0"/>
                <a:ea typeface="Calibri" charset="0"/>
                <a:cs typeface="Calibri" charset="0"/>
              </a:defRPr>
            </a:lvl1pPr>
            <a:lvl2pPr marL="257175" indent="-128588">
              <a:buClr>
                <a:schemeClr val="accent1"/>
              </a:buClr>
              <a:buSzPct val="60000"/>
              <a:buFont typeface="Wingdings" charset="2"/>
              <a:buChar char="Ø"/>
              <a:defRPr lang="en-US" sz="900" kern="1200" dirty="0" smtClean="0">
                <a:solidFill>
                  <a:schemeClr val="tx1"/>
                </a:solidFill>
                <a:latin typeface="Calibri" charset="0"/>
                <a:ea typeface="Calibri" charset="0"/>
                <a:cs typeface="Calibri" charset="0"/>
              </a:defRPr>
            </a:lvl2pPr>
            <a:lvl3pPr marL="385763" indent="-128588">
              <a:buClr>
                <a:schemeClr val="accent1"/>
              </a:buClr>
              <a:buSzPct val="60000"/>
              <a:buFont typeface="Courier New" charset="0"/>
              <a:buChar char="o"/>
              <a:defRPr sz="900">
                <a:latin typeface="Calibri" charset="0"/>
                <a:ea typeface="Calibri" charset="0"/>
                <a:cs typeface="Calibri" charset="0"/>
              </a:defRPr>
            </a:lvl3pPr>
            <a:lvl4pPr marL="514350" indent="-128588">
              <a:buClr>
                <a:schemeClr val="accent1"/>
              </a:buClr>
              <a:buSzPct val="60000"/>
              <a:buFont typeface="Arial" charset="0"/>
              <a:buChar char="•"/>
              <a:defRPr sz="900">
                <a:latin typeface="Calibri" charset="0"/>
                <a:ea typeface="Calibri" charset="0"/>
                <a:cs typeface="Calibri" charset="0"/>
              </a:defRPr>
            </a:lvl4pPr>
            <a:lvl5pPr marL="642938">
              <a:buClr>
                <a:schemeClr val="accent1"/>
              </a:buClr>
              <a:buSzPct val="60000"/>
              <a:buFont typeface="Arial" pitchFamily="34" charset="0"/>
              <a:buChar char="–"/>
              <a:defRPr sz="9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CFCs: Subpart F &amp; GILTI</a:t>
            </a:r>
          </a:p>
        </p:txBody>
      </p:sp>
      <p:sp>
        <p:nvSpPr>
          <p:cNvPr id="2" name="TextBox 1"/>
          <p:cNvSpPr txBox="1"/>
          <p:nvPr userDrawn="1"/>
        </p:nvSpPr>
        <p:spPr>
          <a:xfrm>
            <a:off x="2061031" y="537030"/>
            <a:ext cx="184731" cy="248209"/>
          </a:xfrm>
          <a:prstGeom prst="rect">
            <a:avLst/>
          </a:prstGeom>
          <a:noFill/>
        </p:spPr>
        <p:txBody>
          <a:bodyPr wrap="none" rtlCol="0">
            <a:spAutoFit/>
          </a:bodyPr>
          <a:lstStyle/>
          <a:p>
            <a:endParaRPr lang="en-US" sz="1013" b="0" i="0" dirty="0">
              <a:latin typeface="Calibri Regular"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40500" tIns="40500" rIns="40500" bIns="40500" anchor="ctr"/>
          <a:lstStyle/>
          <a:p>
            <a:pPr>
              <a:defRPr/>
            </a:pPr>
            <a:endParaRPr lang="en-US" sz="1013" b="0" i="0" dirty="0">
              <a:latin typeface="Calibri Regular"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40500" tIns="40500" rIns="40500" bIns="40500" anchor="ctr"/>
          <a:lstStyle/>
          <a:p>
            <a:pPr>
              <a:defRPr/>
            </a:pPr>
            <a:endParaRPr lang="en-US" sz="1013" b="0" i="0" dirty="0">
              <a:latin typeface="Calibri Regular" charset="0"/>
              <a:ea typeface="+mn-ea"/>
            </a:endParaRPr>
          </a:p>
        </p:txBody>
      </p:sp>
      <p:sp>
        <p:nvSpPr>
          <p:cNvPr id="13" name="AutoShape 5"/>
          <p:cNvSpPr>
            <a:spLocks noChangeArrowheads="1"/>
          </p:cNvSpPr>
          <p:nvPr userDrawn="1"/>
        </p:nvSpPr>
        <p:spPr bwMode="auto">
          <a:xfrm rot="5400000">
            <a:off x="754064"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40500" tIns="40500" rIns="40500" bIns="40500" anchor="ctr"/>
          <a:lstStyle/>
          <a:p>
            <a:pPr>
              <a:defRPr/>
            </a:pPr>
            <a:endParaRPr lang="en-US" sz="1013" b="0" i="0" dirty="0">
              <a:latin typeface="Calibri Regular" charset="0"/>
              <a:ea typeface="+mn-ea"/>
            </a:endParaRPr>
          </a:p>
        </p:txBody>
      </p:sp>
      <p:sp>
        <p:nvSpPr>
          <p:cNvPr id="14" name="AutoShape 6"/>
          <p:cNvSpPr>
            <a:spLocks noChangeArrowheads="1"/>
          </p:cNvSpPr>
          <p:nvPr userDrawn="1"/>
        </p:nvSpPr>
        <p:spPr bwMode="auto">
          <a:xfrm rot="5400000">
            <a:off x="2266952"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40500" tIns="40500" rIns="40500" bIns="40500" anchor="ctr"/>
          <a:lstStyle/>
          <a:p>
            <a:pPr>
              <a:defRPr/>
            </a:pPr>
            <a:endParaRPr lang="en-US" sz="1013" b="0" i="0" dirty="0">
              <a:latin typeface="Calibri Regular" charset="0"/>
              <a:ea typeface="+mn-ea"/>
            </a:endParaRPr>
          </a:p>
        </p:txBody>
      </p:sp>
      <p:sp>
        <p:nvSpPr>
          <p:cNvPr id="15" name="AutoShape 7"/>
          <p:cNvSpPr>
            <a:spLocks noChangeArrowheads="1"/>
          </p:cNvSpPr>
          <p:nvPr userDrawn="1"/>
        </p:nvSpPr>
        <p:spPr bwMode="auto">
          <a:xfrm rot="5400000">
            <a:off x="3781427"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40500" tIns="40500" rIns="40500" bIns="40500" anchor="ctr"/>
          <a:lstStyle/>
          <a:p>
            <a:pPr>
              <a:defRPr/>
            </a:pPr>
            <a:endParaRPr lang="en-US" sz="1013" b="0" i="0" dirty="0">
              <a:latin typeface="Calibri Regular"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675"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675"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675"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675"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675"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vl4pPr marL="385763">
              <a:buClr>
                <a:srgbClr val="B01C2E"/>
              </a:buClr>
              <a:buFont typeface="Arial" pitchFamily="34" charset="0"/>
              <a:buChar char="–"/>
              <a:defRPr sz="675"/>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vl4pPr>
              <a:defRPr lang="en-US" sz="675"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vl4pPr>
              <a:defRPr lang="en-US" sz="675"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675"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CFCs: Subpart F &amp; GILTI</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31267" indent="-131267" algn="l">
              <a:spcBef>
                <a:spcPts val="113"/>
              </a:spcBef>
              <a:buClr>
                <a:srgbClr val="B01C2E"/>
              </a:buClr>
              <a:buFont typeface="Wingdings 2" pitchFamily="18" charset="2"/>
              <a:buChar char=""/>
              <a:defRPr sz="675" baseline="0"/>
            </a:lvl1pPr>
            <a:lvl2pPr marL="190203" indent="-97334">
              <a:spcBef>
                <a:spcPts val="113"/>
              </a:spcBef>
              <a:buClr>
                <a:srgbClr val="B01C2E"/>
              </a:buClr>
              <a:buFont typeface="Arial" pitchFamily="34" charset="0"/>
              <a:buChar char="•"/>
              <a:tabLst/>
              <a:defRPr sz="675" baseline="0"/>
            </a:lvl2pPr>
            <a:lvl3pPr marL="282893" indent="-97334">
              <a:spcBef>
                <a:spcPts val="113"/>
              </a:spcBef>
              <a:buClr>
                <a:srgbClr val="B01C2E"/>
              </a:buClr>
              <a:buFont typeface="Arial" pitchFamily="34" charset="0"/>
              <a:buChar char="–"/>
              <a:defRPr sz="675" baseline="0"/>
            </a:lvl3pPr>
            <a:lvl4pPr marL="385763" indent="-97727">
              <a:spcBef>
                <a:spcPts val="113"/>
              </a:spcBef>
              <a:buClr>
                <a:srgbClr val="B01C2E"/>
              </a:buClr>
              <a:buFont typeface="Arial" pitchFamily="34" charset="0"/>
              <a:buChar char="–"/>
              <a:tabLst/>
              <a:defRPr sz="675"/>
            </a:lvl4pPr>
            <a:lvl5pPr marL="478346" indent="-97727">
              <a:spcBef>
                <a:spcPts val="113"/>
              </a:spcBef>
              <a:buClr>
                <a:srgbClr val="B01C2E"/>
              </a:buClr>
              <a:buFont typeface="Arial" pitchFamily="34" charset="0"/>
              <a:buChar char="–"/>
              <a:defRPr sz="675"/>
            </a:lvl5pPr>
            <a:lvl6pPr marL="627507">
              <a:buClr>
                <a:srgbClr val="B01C1A"/>
              </a:buClr>
              <a:buFont typeface="Arial" pitchFamily="34" charset="0"/>
              <a:buChar char="–"/>
              <a:defRPr sz="675"/>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0"/>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0"/>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0"/>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0"/>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CFCs: Subpart F &amp; GILTI</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563" b="1"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563" b="1"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563" b="1"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675"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31267" indent="-131267" algn="l">
              <a:spcBef>
                <a:spcPts val="113"/>
              </a:spcBef>
              <a:buClr>
                <a:srgbClr val="B01C2E"/>
              </a:buClr>
              <a:buFont typeface="Wingdings 2" pitchFamily="18" charset="2"/>
              <a:buChar char=""/>
              <a:defRPr sz="563" baseline="0"/>
            </a:lvl1pPr>
            <a:lvl2pPr marL="190203" indent="-97334">
              <a:spcBef>
                <a:spcPts val="113"/>
              </a:spcBef>
              <a:buClr>
                <a:srgbClr val="B01C2E"/>
              </a:buClr>
              <a:buFont typeface="Arial" pitchFamily="34" charset="0"/>
              <a:buChar char="•"/>
              <a:tabLst/>
              <a:defRPr sz="563" baseline="0"/>
            </a:lvl2pPr>
            <a:lvl3pPr marL="282893" indent="-97334">
              <a:spcBef>
                <a:spcPts val="113"/>
              </a:spcBef>
              <a:buClr>
                <a:srgbClr val="B01C2E"/>
              </a:buClr>
              <a:buFont typeface="Arial" pitchFamily="34" charset="0"/>
              <a:buChar char="–"/>
              <a:defRPr sz="563" baseline="0"/>
            </a:lvl3pPr>
            <a:lvl4pPr marL="385763" indent="-97727">
              <a:spcBef>
                <a:spcPts val="113"/>
              </a:spcBef>
              <a:buClr>
                <a:srgbClr val="B01C2E"/>
              </a:buClr>
              <a:buFont typeface="Arial" pitchFamily="34" charset="0"/>
              <a:buChar char="–"/>
              <a:tabLst/>
              <a:defRPr sz="563"/>
            </a:lvl4pPr>
            <a:lvl5pPr marL="478346" indent="-97727">
              <a:spcBef>
                <a:spcPts val="113"/>
              </a:spcBef>
              <a:buClr>
                <a:srgbClr val="B01C2E"/>
              </a:buClr>
              <a:buFont typeface="Arial" pitchFamily="34" charset="0"/>
              <a:buChar char="–"/>
              <a:defRPr sz="56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31267" indent="-131267" algn="l">
              <a:spcBef>
                <a:spcPts val="113"/>
              </a:spcBef>
              <a:buClr>
                <a:srgbClr val="B01C2E"/>
              </a:buClr>
              <a:buFont typeface="Wingdings 2" pitchFamily="18" charset="2"/>
              <a:buChar char=""/>
              <a:defRPr sz="563" baseline="0"/>
            </a:lvl1pPr>
            <a:lvl2pPr marL="190203" indent="-97334">
              <a:spcBef>
                <a:spcPts val="113"/>
              </a:spcBef>
              <a:buClr>
                <a:srgbClr val="B01C2E"/>
              </a:buClr>
              <a:buFont typeface="Arial" pitchFamily="34" charset="0"/>
              <a:buChar char="•"/>
              <a:tabLst/>
              <a:defRPr sz="563" baseline="0"/>
            </a:lvl2pPr>
            <a:lvl3pPr marL="282893" indent="-97334">
              <a:spcBef>
                <a:spcPts val="113"/>
              </a:spcBef>
              <a:buClr>
                <a:srgbClr val="B01C2E"/>
              </a:buClr>
              <a:buFont typeface="Arial" pitchFamily="34" charset="0"/>
              <a:buChar char="–"/>
              <a:defRPr sz="563" baseline="0"/>
            </a:lvl3pPr>
            <a:lvl4pPr marL="385763" indent="-97727">
              <a:spcBef>
                <a:spcPts val="113"/>
              </a:spcBef>
              <a:buClr>
                <a:srgbClr val="B01C2E"/>
              </a:buClr>
              <a:buFont typeface="Arial" pitchFamily="34" charset="0"/>
              <a:buChar char="–"/>
              <a:tabLst/>
              <a:defRPr sz="563"/>
            </a:lvl4pPr>
            <a:lvl5pPr marL="478346" indent="-97727">
              <a:spcBef>
                <a:spcPts val="113"/>
              </a:spcBef>
              <a:buClr>
                <a:srgbClr val="B01C2E"/>
              </a:buClr>
              <a:buFont typeface="Arial" pitchFamily="34" charset="0"/>
              <a:buChar char="–"/>
              <a:defRPr sz="56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31267" indent="-131267" algn="l">
              <a:spcBef>
                <a:spcPts val="113"/>
              </a:spcBef>
              <a:buClr>
                <a:srgbClr val="B01C2E"/>
              </a:buClr>
              <a:buFont typeface="Wingdings 2" pitchFamily="18" charset="2"/>
              <a:buChar char=""/>
              <a:defRPr sz="563" baseline="0"/>
            </a:lvl1pPr>
            <a:lvl2pPr marL="190203" indent="-97334">
              <a:spcBef>
                <a:spcPts val="113"/>
              </a:spcBef>
              <a:buClr>
                <a:srgbClr val="B01C2E"/>
              </a:buClr>
              <a:buFont typeface="Arial" pitchFamily="34" charset="0"/>
              <a:buChar char="•"/>
              <a:tabLst/>
              <a:defRPr sz="563" baseline="0"/>
            </a:lvl2pPr>
            <a:lvl3pPr marL="282893" indent="-97334">
              <a:spcBef>
                <a:spcPts val="113"/>
              </a:spcBef>
              <a:buClr>
                <a:srgbClr val="B01C2E"/>
              </a:buClr>
              <a:buFont typeface="Arial" pitchFamily="34" charset="0"/>
              <a:buChar char="–"/>
              <a:defRPr sz="563" baseline="0"/>
            </a:lvl3pPr>
            <a:lvl4pPr marL="385763" indent="-97727">
              <a:spcBef>
                <a:spcPts val="113"/>
              </a:spcBef>
              <a:buClr>
                <a:srgbClr val="B01C2E"/>
              </a:buClr>
              <a:buFont typeface="Arial" pitchFamily="34" charset="0"/>
              <a:buChar char="–"/>
              <a:tabLst/>
              <a:defRPr sz="563"/>
            </a:lvl4pPr>
            <a:lvl5pPr marL="478346" indent="-97727">
              <a:spcBef>
                <a:spcPts val="113"/>
              </a:spcBef>
              <a:buClr>
                <a:srgbClr val="B01C2E"/>
              </a:buClr>
              <a:buFont typeface="Arial" pitchFamily="34" charset="0"/>
              <a:buChar char="–"/>
              <a:defRPr sz="56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563"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563"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563"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CFCs: Subpart F &amp; GILTI</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40" y="1981204"/>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013" b="0" i="0" dirty="0">
              <a:latin typeface="Calibri Regular" charset="0"/>
            </a:endParaRPr>
          </a:p>
        </p:txBody>
      </p:sp>
      <p:sp>
        <p:nvSpPr>
          <p:cNvPr id="17" name="Freeform 13"/>
          <p:cNvSpPr>
            <a:spLocks/>
          </p:cNvSpPr>
          <p:nvPr userDrawn="1"/>
        </p:nvSpPr>
        <p:spPr bwMode="auto">
          <a:xfrm>
            <a:off x="457202" y="1982792"/>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013" b="0" i="0" dirty="0">
              <a:latin typeface="Calibri Regular" charset="0"/>
            </a:endParaRPr>
          </a:p>
        </p:txBody>
      </p:sp>
      <p:sp>
        <p:nvSpPr>
          <p:cNvPr id="21" name="Freeform 14"/>
          <p:cNvSpPr>
            <a:spLocks/>
          </p:cNvSpPr>
          <p:nvPr userDrawn="1"/>
        </p:nvSpPr>
        <p:spPr bwMode="auto">
          <a:xfrm>
            <a:off x="5684840" y="1981204"/>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013" b="0" i="0" dirty="0">
              <a:latin typeface="Calibri Regular" charset="0"/>
            </a:endParaRPr>
          </a:p>
        </p:txBody>
      </p:sp>
      <p:sp>
        <p:nvSpPr>
          <p:cNvPr id="28" name="Text Placeholder 12"/>
          <p:cNvSpPr>
            <a:spLocks noGrp="1"/>
          </p:cNvSpPr>
          <p:nvPr>
            <p:ph type="body" sz="quarter" idx="16"/>
          </p:nvPr>
        </p:nvSpPr>
        <p:spPr bwMode="gray">
          <a:xfrm>
            <a:off x="5680887"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96441" indent="-96441">
              <a:buClr>
                <a:srgbClr val="B01C2E"/>
              </a:buClr>
              <a:buFont typeface="Wingdings 2" pitchFamily="18" charset="2"/>
              <a:buChar char=""/>
              <a:defRPr sz="675"/>
            </a:lvl1pPr>
            <a:lvl2pPr marL="191989" indent="-95548">
              <a:buClr>
                <a:srgbClr val="B01C2E"/>
              </a:buClr>
              <a:buFont typeface="Arial" pitchFamily="34" charset="0"/>
              <a:buChar char="•"/>
              <a:defRPr sz="675"/>
            </a:lvl2pPr>
            <a:lvl3pPr marL="288429" indent="-96441">
              <a:buClr>
                <a:srgbClr val="B01C2E"/>
              </a:buClr>
              <a:buFont typeface="Arial" pitchFamily="34" charset="0"/>
              <a:buChar char="–"/>
              <a:defRPr sz="675"/>
            </a:lvl3pPr>
            <a:lvl4pPr marL="383977" indent="-95548">
              <a:buClr>
                <a:srgbClr val="B01C2E"/>
              </a:buClr>
              <a:defRPr sz="675"/>
            </a:lvl4pPr>
            <a:lvl5pPr marL="480417" indent="-96441">
              <a:buClr>
                <a:srgbClr val="B01C2E"/>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96441" indent="-96441">
              <a:buClr>
                <a:srgbClr val="B01C2E"/>
              </a:buClr>
              <a:buFont typeface="Wingdings 2" pitchFamily="18" charset="2"/>
              <a:buChar char=""/>
              <a:defRPr sz="675" baseline="0"/>
            </a:lvl1pPr>
            <a:lvl2pPr marL="191989" indent="-95548">
              <a:buClr>
                <a:srgbClr val="B01C2E"/>
              </a:buClr>
              <a:buFont typeface="Arial" pitchFamily="34" charset="0"/>
              <a:buChar char="•"/>
              <a:defRPr sz="675"/>
            </a:lvl2pPr>
            <a:lvl3pPr marL="288429" indent="-96441">
              <a:buClr>
                <a:srgbClr val="B01C2E"/>
              </a:buClr>
              <a:buFont typeface="Arial" pitchFamily="34" charset="0"/>
              <a:buChar char="–"/>
              <a:defRPr sz="675"/>
            </a:lvl3pPr>
            <a:lvl4pPr marL="383977" indent="-95548">
              <a:buClr>
                <a:srgbClr val="B01C2E"/>
              </a:buClr>
              <a:defRPr sz="675"/>
            </a:lvl4pPr>
            <a:lvl5pPr marL="480417" indent="-96441">
              <a:buClr>
                <a:srgbClr val="B01C2E"/>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675"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97727" algn="l">
              <a:buClr>
                <a:schemeClr val="accent1"/>
              </a:buClr>
              <a:buFont typeface="Wingdings" pitchFamily="2" charset="2"/>
              <a:buNone/>
              <a:defRPr sz="675"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97727" algn="l">
              <a:buClr>
                <a:schemeClr val="accent1"/>
              </a:buClr>
              <a:buFont typeface="Wingdings" pitchFamily="2" charset="2"/>
              <a:buNone/>
              <a:defRPr sz="675"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27" name="Text Placeholder 13"/>
          <p:cNvSpPr>
            <a:spLocks noGrp="1"/>
          </p:cNvSpPr>
          <p:nvPr>
            <p:ph type="body" sz="quarter" idx="17"/>
          </p:nvPr>
        </p:nvSpPr>
        <p:spPr>
          <a:xfrm>
            <a:off x="5656263" y="1417328"/>
            <a:ext cx="3035808" cy="461963"/>
          </a:xfrm>
          <a:prstGeom prst="chevron">
            <a:avLst>
              <a:gd name="adj" fmla="val 34831"/>
            </a:avLst>
          </a:prstGeom>
          <a:solidFill>
            <a:srgbClr val="B01C2E"/>
          </a:solidFill>
        </p:spPr>
        <p:txBody>
          <a:bodyPr anchor="ctr"/>
          <a:lstStyle>
            <a:lvl1pPr marL="192881" marR="0" indent="-192881" algn="ctr" defTabSz="514350" rtl="0" eaLnBrk="1" fontAlgn="auto" latinLnBrk="0" hangingPunct="1">
              <a:lnSpc>
                <a:spcPct val="100000"/>
              </a:lnSpc>
              <a:spcBef>
                <a:spcPct val="20000"/>
              </a:spcBef>
              <a:spcAft>
                <a:spcPts val="0"/>
              </a:spcAft>
              <a:buClrTx/>
              <a:buSzTx/>
              <a:buFont typeface="Arial" pitchFamily="34" charset="0"/>
              <a:buNone/>
              <a:tabLst/>
              <a:defRPr sz="675"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96441" indent="-96441">
              <a:buClr>
                <a:srgbClr val="B01C2E"/>
              </a:buClr>
              <a:buFont typeface="Wingdings 2" pitchFamily="18" charset="2"/>
              <a:buChar char=""/>
              <a:defRPr sz="675" baseline="0"/>
            </a:lvl1pPr>
            <a:lvl2pPr marL="191989" indent="-95548">
              <a:buClr>
                <a:srgbClr val="B01C2E"/>
              </a:buClr>
              <a:buFont typeface="Arial" pitchFamily="34" charset="0"/>
              <a:buChar char="•"/>
              <a:defRPr sz="675"/>
            </a:lvl2pPr>
            <a:lvl3pPr marL="288429" indent="-96441">
              <a:buClr>
                <a:srgbClr val="B01C2E"/>
              </a:buClr>
              <a:buFont typeface="Arial" pitchFamily="34" charset="0"/>
              <a:buChar char="–"/>
              <a:defRPr sz="675"/>
            </a:lvl3pPr>
            <a:lvl4pPr marL="383977" indent="-95548">
              <a:buClr>
                <a:srgbClr val="B01C2E"/>
              </a:buClr>
              <a:defRPr sz="675"/>
            </a:lvl4pPr>
            <a:lvl5pPr marL="480417" indent="-96441">
              <a:buClr>
                <a:srgbClr val="B01C2E"/>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675"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4" y="1988239"/>
            <a:ext cx="2387536" cy="320988"/>
          </a:xfrm>
          <a:prstGeom prst="rect">
            <a:avLst/>
          </a:prstGeom>
        </p:spPr>
        <p:txBody>
          <a:bodyPr lIns="91440" rIns="91440" anchor="ctr"/>
          <a:lstStyle>
            <a:lvl1pPr marL="0" indent="0" algn="ctr">
              <a:buNone/>
              <a:defRPr sz="675"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97727" indent="-97727">
              <a:lnSpc>
                <a:spcPct val="95000"/>
              </a:lnSpc>
              <a:spcBef>
                <a:spcPts val="405"/>
              </a:spcBef>
              <a:buClr>
                <a:schemeClr val="accent1"/>
              </a:buClr>
              <a:buFont typeface="Wingdings 2" pitchFamily="18" charset="2"/>
              <a:buChar char=""/>
              <a:defRPr sz="675"/>
            </a:lvl1pPr>
            <a:lvl2pPr marL="195453" indent="-97727">
              <a:lnSpc>
                <a:spcPct val="95000"/>
              </a:lnSpc>
              <a:spcBef>
                <a:spcPts val="169"/>
              </a:spcBef>
              <a:buClr>
                <a:schemeClr val="accent1"/>
              </a:buClr>
              <a:buFont typeface="Arial" pitchFamily="34" charset="0"/>
              <a:buChar char="•"/>
              <a:defRPr sz="675"/>
            </a:lvl2pPr>
            <a:lvl3pPr marL="293180" indent="-97727">
              <a:lnSpc>
                <a:spcPct val="95000"/>
              </a:lnSpc>
              <a:spcBef>
                <a:spcPts val="169"/>
              </a:spcBef>
              <a:buClr>
                <a:schemeClr val="accent1"/>
              </a:buClr>
              <a:buFont typeface="Arial" pitchFamily="34" charset="0"/>
              <a:buChar char="–"/>
              <a:defRPr sz="675"/>
            </a:lvl3pPr>
            <a:lvl4pPr marL="385763" indent="-97727">
              <a:lnSpc>
                <a:spcPct val="95000"/>
              </a:lnSpc>
              <a:spcBef>
                <a:spcPts val="169"/>
              </a:spcBef>
              <a:buClr>
                <a:schemeClr val="accent1"/>
              </a:buClr>
              <a:buFont typeface="Arial" pitchFamily="34" charset="0"/>
              <a:buChar char="–"/>
              <a:defRPr sz="675"/>
            </a:lvl4pPr>
            <a:lvl5pPr marL="514350" indent="-97727">
              <a:lnSpc>
                <a:spcPct val="95000"/>
              </a:lnSpc>
              <a:spcBef>
                <a:spcPts val="169"/>
              </a:spcBef>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2" y="1987175"/>
            <a:ext cx="2794197" cy="320988"/>
          </a:xfrm>
          <a:prstGeom prst="rect">
            <a:avLst/>
          </a:prstGeom>
        </p:spPr>
        <p:txBody>
          <a:bodyPr lIns="91440" rIns="91440" anchor="ctr"/>
          <a:lstStyle>
            <a:lvl1pPr marL="0" indent="0" algn="ctr">
              <a:buNone/>
              <a:defRPr sz="675"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40"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66080" eaLnBrk="0" hangingPunct="0">
              <a:lnSpc>
                <a:spcPct val="95000"/>
              </a:lnSpc>
              <a:defRPr/>
            </a:pPr>
            <a:endParaRPr lang="en-US" sz="1013" b="0" i="0" dirty="0">
              <a:latin typeface="Calibri Regular"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619"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19"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619"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66866">
              <a:lnSpc>
                <a:spcPct val="95000"/>
              </a:lnSpc>
              <a:spcBef>
                <a:spcPts val="0"/>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7"/>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31267" indent="-131267" algn="l">
              <a:spcBef>
                <a:spcPts val="113"/>
              </a:spcBef>
              <a:buClr>
                <a:srgbClr val="B01C2E"/>
              </a:buClr>
              <a:buFont typeface="Wingdings" pitchFamily="2" charset="2"/>
              <a:buChar char="§"/>
              <a:defRPr sz="675" b="1" baseline="0"/>
            </a:lvl1pPr>
            <a:lvl2pPr marL="190203" indent="-97334">
              <a:spcBef>
                <a:spcPts val="113"/>
              </a:spcBef>
              <a:buClr>
                <a:srgbClr val="B01C2E"/>
              </a:buClr>
              <a:buFont typeface="Arial" pitchFamily="34" charset="0"/>
              <a:buChar char="•"/>
              <a:tabLst/>
              <a:defRPr sz="675" b="1" baseline="0"/>
            </a:lvl2pPr>
            <a:lvl3pPr marL="282893" indent="-97334">
              <a:spcBef>
                <a:spcPts val="113"/>
              </a:spcBef>
              <a:buClr>
                <a:srgbClr val="B01C2E"/>
              </a:buClr>
              <a:buFont typeface="Arial" pitchFamily="34" charset="0"/>
              <a:buChar char="–"/>
              <a:defRPr sz="675" b="1" baseline="0"/>
            </a:lvl3pPr>
            <a:lvl4pPr marL="385763" indent="-97727">
              <a:spcBef>
                <a:spcPts val="113"/>
              </a:spcBef>
              <a:buClr>
                <a:srgbClr val="B01C2E"/>
              </a:buClr>
              <a:buFont typeface="Arial" pitchFamily="34" charset="0"/>
              <a:buChar char="–"/>
              <a:tabLst/>
              <a:defRPr sz="675" b="1"/>
            </a:lvl4pPr>
            <a:lvl5pPr marL="478346" indent="-97727">
              <a:spcBef>
                <a:spcPts val="113"/>
              </a:spcBef>
              <a:buClr>
                <a:srgbClr val="B01C2E"/>
              </a:buClr>
              <a:buFont typeface="Arial" pitchFamily="34" charset="0"/>
              <a:buChar char="–"/>
              <a:defRPr sz="675"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4" y="1497019"/>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4" y="298544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4" y="447386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4" y="1497019"/>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4" y="298544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4" y="447386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4" y="1497019"/>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4" y="298544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4" y="447386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9"/>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7" y="3590929"/>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7"/>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7" y="4986243"/>
            <a:ext cx="4809859" cy="950976"/>
          </a:xfrm>
          <a:prstGeom prst="rect">
            <a:avLst/>
          </a:prstGeom>
          <a:solidFill>
            <a:schemeClr val="bg1"/>
          </a:solidFill>
          <a:ln w="12700">
            <a:solidFill>
              <a:schemeClr val="accent1"/>
            </a:solidFill>
          </a:ln>
        </p:spPr>
        <p:txBody>
          <a:bodyPr lIns="137160" tIns="137160" rIns="137160" bIns="137160" anchor="ctr"/>
          <a:lstStyle>
            <a:lvl1pPr marL="99120" marR="0" indent="-99120" algn="l" defTabSz="514350" rtl="0" eaLnBrk="1" fontAlgn="auto" latinLnBrk="0" hangingPunct="1">
              <a:lnSpc>
                <a:spcPct val="100000"/>
              </a:lnSpc>
              <a:spcBef>
                <a:spcPct val="20000"/>
              </a:spcBef>
              <a:spcAft>
                <a:spcPts val="0"/>
              </a:spcAft>
              <a:buClr>
                <a:srgbClr val="B01C2E"/>
              </a:buClr>
              <a:buSzTx/>
              <a:buFont typeface="Wingdings 2" pitchFamily="18" charset="2"/>
              <a:buChar char=""/>
              <a:tabLst/>
              <a:defRPr sz="675"/>
            </a:lvl1pPr>
            <a:lvl2pPr marL="192881" indent="-93762">
              <a:buClr>
                <a:srgbClr val="B01C2E"/>
              </a:buClr>
              <a:buSzPct val="125000"/>
              <a:defRPr sz="675"/>
            </a:lvl2pPr>
            <a:lvl3pPr marL="292001" indent="-99120">
              <a:buClr>
                <a:srgbClr val="B01C2E"/>
              </a:buClr>
              <a:buFont typeface="Arial" pitchFamily="34" charset="0"/>
              <a:buChar char="–"/>
              <a:defRPr sz="675"/>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8" y="1441358"/>
            <a:ext cx="4809859" cy="950976"/>
          </a:xfrm>
          <a:prstGeom prst="rect">
            <a:avLst/>
          </a:prstGeom>
          <a:solidFill>
            <a:schemeClr val="bg1"/>
          </a:solidFill>
          <a:ln w="12700">
            <a:solidFill>
              <a:schemeClr val="accent1"/>
            </a:solidFill>
          </a:ln>
        </p:spPr>
        <p:txBody>
          <a:bodyPr lIns="137160" tIns="137160" rIns="137160" bIns="137160" anchor="ctr"/>
          <a:lstStyle>
            <a:lvl1pPr marL="99120" marR="0" indent="-99120" algn="l" defTabSz="514350" rtl="0" eaLnBrk="1" fontAlgn="auto" latinLnBrk="0" hangingPunct="1">
              <a:lnSpc>
                <a:spcPct val="100000"/>
              </a:lnSpc>
              <a:spcBef>
                <a:spcPct val="20000"/>
              </a:spcBef>
              <a:spcAft>
                <a:spcPts val="0"/>
              </a:spcAft>
              <a:buClr>
                <a:srgbClr val="B01C2E"/>
              </a:buClr>
              <a:buSzTx/>
              <a:buFont typeface="Wingdings 2" pitchFamily="18" charset="2"/>
              <a:buChar char=""/>
              <a:tabLst/>
              <a:defRPr sz="675"/>
            </a:lvl1pPr>
            <a:lvl2pPr marL="192881" indent="-93762">
              <a:buClr>
                <a:srgbClr val="B01C2E"/>
              </a:buClr>
              <a:buSzPct val="125000"/>
              <a:defRPr sz="675"/>
            </a:lvl2pPr>
            <a:lvl3pPr marL="292001" indent="-99120">
              <a:buClr>
                <a:srgbClr val="B01C2E"/>
              </a:buClr>
              <a:buFont typeface="Arial" pitchFamily="34" charset="0"/>
              <a:buChar char="–"/>
              <a:defRPr sz="675"/>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4" y="2622986"/>
            <a:ext cx="4809859" cy="950976"/>
          </a:xfrm>
          <a:prstGeom prst="rect">
            <a:avLst/>
          </a:prstGeom>
          <a:solidFill>
            <a:schemeClr val="bg1"/>
          </a:solidFill>
          <a:ln w="12700">
            <a:solidFill>
              <a:schemeClr val="accent1"/>
            </a:solidFill>
          </a:ln>
        </p:spPr>
        <p:txBody>
          <a:bodyPr lIns="137160" tIns="137160" rIns="137160" bIns="137160" anchor="ctr"/>
          <a:lstStyle>
            <a:lvl1pPr marL="99120" marR="0" indent="-99120" algn="l" defTabSz="514350" rtl="0" eaLnBrk="1" fontAlgn="auto" latinLnBrk="0" hangingPunct="1">
              <a:lnSpc>
                <a:spcPct val="100000"/>
              </a:lnSpc>
              <a:spcBef>
                <a:spcPct val="20000"/>
              </a:spcBef>
              <a:spcAft>
                <a:spcPts val="0"/>
              </a:spcAft>
              <a:buClr>
                <a:srgbClr val="B01C2E"/>
              </a:buClr>
              <a:buSzTx/>
              <a:buFont typeface="Wingdings 2" pitchFamily="18" charset="2"/>
              <a:buChar char=""/>
              <a:tabLst/>
              <a:defRPr sz="675"/>
            </a:lvl1pPr>
            <a:lvl2pPr marL="192881" indent="-93762">
              <a:buClr>
                <a:srgbClr val="B01C2E"/>
              </a:buClr>
              <a:buSzPct val="125000"/>
              <a:defRPr sz="675"/>
            </a:lvl2pPr>
            <a:lvl3pPr marL="292001" indent="-99120">
              <a:buClr>
                <a:srgbClr val="B01C2E"/>
              </a:buClr>
              <a:buFont typeface="Arial" pitchFamily="34" charset="0"/>
              <a:buChar char="–"/>
              <a:defRPr sz="675"/>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99120" marR="0" indent="-99120" algn="l" defTabSz="514350" rtl="0" eaLnBrk="1" fontAlgn="auto" latinLnBrk="0" hangingPunct="1">
              <a:lnSpc>
                <a:spcPct val="100000"/>
              </a:lnSpc>
              <a:spcBef>
                <a:spcPct val="20000"/>
              </a:spcBef>
              <a:spcAft>
                <a:spcPts val="0"/>
              </a:spcAft>
              <a:buClr>
                <a:srgbClr val="B01C2E"/>
              </a:buClr>
              <a:buSzTx/>
              <a:buFont typeface="Wingdings 2" pitchFamily="18" charset="2"/>
              <a:buChar char=""/>
              <a:tabLst/>
              <a:defRPr sz="675"/>
            </a:lvl1pPr>
            <a:lvl2pPr marL="192881" indent="-93762">
              <a:buClr>
                <a:srgbClr val="B01C2E"/>
              </a:buClr>
              <a:buSzPct val="125000"/>
              <a:defRPr sz="675"/>
            </a:lvl2pPr>
            <a:lvl3pPr marL="292001" indent="-99120">
              <a:buClr>
                <a:srgbClr val="B01C2E"/>
              </a:buClr>
              <a:buFont typeface="Arial" pitchFamily="34" charset="0"/>
              <a:buChar char="–"/>
              <a:defRPr sz="675"/>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8" name="Parallelogram 7"/>
          <p:cNvSpPr/>
          <p:nvPr userDrawn="1"/>
        </p:nvSpPr>
        <p:spPr bwMode="auto">
          <a:xfrm>
            <a:off x="712789" y="5300667"/>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14" name="Parallelogram 13"/>
          <p:cNvSpPr/>
          <p:nvPr userDrawn="1"/>
        </p:nvSpPr>
        <p:spPr bwMode="auto">
          <a:xfrm>
            <a:off x="712789" y="4129092"/>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99120" indent="-99120" algn="ctr">
              <a:buNone/>
              <a:defRPr sz="675" b="1">
                <a:solidFill>
                  <a:schemeClr val="bg1"/>
                </a:solidFill>
              </a:defRPr>
            </a:lvl1pPr>
            <a:lvl2pPr marL="192881" indent="-93762">
              <a:buSzPct val="125000"/>
              <a:defRPr sz="788"/>
            </a:lvl2pPr>
            <a:lvl3pPr marL="292001" indent="-99120">
              <a:defRPr sz="788"/>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p:txBody>
      </p:sp>
      <p:sp>
        <p:nvSpPr>
          <p:cNvPr id="10" name="Content Placeholder 3"/>
          <p:cNvSpPr>
            <a:spLocks noGrp="1"/>
          </p:cNvSpPr>
          <p:nvPr>
            <p:ph sz="half" idx="13"/>
          </p:nvPr>
        </p:nvSpPr>
        <p:spPr>
          <a:xfrm>
            <a:off x="708691" y="5019706"/>
            <a:ext cx="7450574" cy="789371"/>
          </a:xfrm>
          <a:prstGeom prst="parallelogram">
            <a:avLst/>
          </a:prstGeom>
          <a:solidFill>
            <a:schemeClr val="accent1"/>
          </a:solidFill>
          <a:ln w="6350">
            <a:noFill/>
          </a:ln>
        </p:spPr>
        <p:txBody>
          <a:bodyPr lIns="137160" tIns="137160" rIns="137160" bIns="137160" anchor="ctr"/>
          <a:lstStyle>
            <a:lvl1pPr marL="99120" marR="0" indent="-99120" algn="ctr" defTabSz="514350" rtl="0" eaLnBrk="1" fontAlgn="auto" latinLnBrk="0" hangingPunct="1">
              <a:lnSpc>
                <a:spcPct val="100000"/>
              </a:lnSpc>
              <a:spcBef>
                <a:spcPct val="20000"/>
              </a:spcBef>
              <a:spcAft>
                <a:spcPts val="0"/>
              </a:spcAft>
              <a:buClrTx/>
              <a:buSzTx/>
              <a:buFont typeface="Arial" pitchFamily="34" charset="0"/>
              <a:buNone/>
              <a:tabLst/>
              <a:defRPr sz="675" b="1">
                <a:solidFill>
                  <a:schemeClr val="bg1"/>
                </a:solidFill>
              </a:defRPr>
            </a:lvl1pPr>
            <a:lvl2pPr marL="192881" indent="-93762">
              <a:buSzPct val="125000"/>
              <a:defRPr sz="788"/>
            </a:lvl2pPr>
            <a:lvl3pPr marL="292001" indent="-99120">
              <a:defRPr sz="788"/>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p:txBody>
      </p:sp>
      <p:sp>
        <p:nvSpPr>
          <p:cNvPr id="11" name="Content Placeholder 3"/>
          <p:cNvSpPr>
            <a:spLocks noGrp="1"/>
          </p:cNvSpPr>
          <p:nvPr>
            <p:ph sz="half" idx="14"/>
          </p:nvPr>
        </p:nvSpPr>
        <p:spPr>
          <a:xfrm>
            <a:off x="708691" y="3847019"/>
            <a:ext cx="7450574" cy="789371"/>
          </a:xfrm>
          <a:prstGeom prst="parallelogram">
            <a:avLst/>
          </a:prstGeom>
          <a:solidFill>
            <a:schemeClr val="accent1"/>
          </a:solidFill>
          <a:ln w="6350">
            <a:noFill/>
          </a:ln>
        </p:spPr>
        <p:txBody>
          <a:bodyPr lIns="137160" tIns="137160" rIns="137160" bIns="137160" anchor="ctr"/>
          <a:lstStyle>
            <a:lvl1pPr marL="99120" indent="-99120" algn="ctr">
              <a:buNone/>
              <a:defRPr sz="675" b="1">
                <a:solidFill>
                  <a:schemeClr val="bg1"/>
                </a:solidFill>
              </a:defRPr>
            </a:lvl1pPr>
            <a:lvl2pPr marL="192881" indent="-93762">
              <a:buSzPct val="125000"/>
              <a:defRPr sz="788"/>
            </a:lvl2pPr>
            <a:lvl3pPr marL="292001" indent="-99120">
              <a:defRPr sz="788"/>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p:txBody>
      </p:sp>
      <p:sp>
        <p:nvSpPr>
          <p:cNvPr id="12" name="Content Placeholder 3"/>
          <p:cNvSpPr>
            <a:spLocks noGrp="1"/>
          </p:cNvSpPr>
          <p:nvPr>
            <p:ph sz="half" idx="15"/>
          </p:nvPr>
        </p:nvSpPr>
        <p:spPr>
          <a:xfrm>
            <a:off x="708691" y="2674338"/>
            <a:ext cx="7450574" cy="789371"/>
          </a:xfrm>
          <a:prstGeom prst="parallelogram">
            <a:avLst/>
          </a:prstGeom>
          <a:solidFill>
            <a:schemeClr val="accent1"/>
          </a:solidFill>
          <a:ln w="6350">
            <a:noFill/>
          </a:ln>
        </p:spPr>
        <p:txBody>
          <a:bodyPr lIns="137160" tIns="137160" rIns="137160" bIns="137160" anchor="ctr"/>
          <a:lstStyle>
            <a:lvl1pPr marL="99120" indent="-99120" algn="ctr">
              <a:buNone/>
              <a:defRPr sz="675" b="1">
                <a:solidFill>
                  <a:schemeClr val="bg1"/>
                </a:solidFill>
              </a:defRPr>
            </a:lvl1pPr>
            <a:lvl2pPr marL="192881" indent="-93762">
              <a:buSzPct val="125000"/>
              <a:defRPr sz="788"/>
            </a:lvl2pPr>
            <a:lvl3pPr marL="292001" indent="-99120">
              <a:defRPr sz="788"/>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7"/>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2"/>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6"/>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6" name="Text Placeholder 12"/>
          <p:cNvSpPr>
            <a:spLocks noGrp="1"/>
          </p:cNvSpPr>
          <p:nvPr>
            <p:ph type="body" sz="quarter" idx="15"/>
          </p:nvPr>
        </p:nvSpPr>
        <p:spPr>
          <a:xfrm>
            <a:off x="6896505" y="1290646"/>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7" name="Text Placeholder 12"/>
          <p:cNvSpPr>
            <a:spLocks noGrp="1"/>
          </p:cNvSpPr>
          <p:nvPr>
            <p:ph type="body" sz="quarter" idx="30"/>
          </p:nvPr>
        </p:nvSpPr>
        <p:spPr>
          <a:xfrm>
            <a:off x="5114286" y="1290646"/>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514350" rtl="0" eaLnBrk="1" fontAlgn="auto" latinLnBrk="0" hangingPunct="1">
              <a:lnSpc>
                <a:spcPct val="100000"/>
              </a:lnSpc>
              <a:spcBef>
                <a:spcPct val="20000"/>
              </a:spcBef>
              <a:spcAft>
                <a:spcPts val="0"/>
              </a:spcAft>
              <a:buClrTx/>
              <a:buSzTx/>
              <a:buFont typeface="Arial" pitchFamily="34" charset="0"/>
              <a:buNone/>
              <a:tabLst/>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8" name="Text Placeholder 12"/>
          <p:cNvSpPr>
            <a:spLocks noGrp="1"/>
          </p:cNvSpPr>
          <p:nvPr>
            <p:ph type="body" sz="quarter" idx="31"/>
          </p:nvPr>
        </p:nvSpPr>
        <p:spPr>
          <a:xfrm>
            <a:off x="3332064" y="1290646"/>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675"/>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CFCs: Subpart F &amp; GILTI</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5" y="1277938"/>
            <a:ext cx="6618287" cy="582612"/>
          </a:xfrm>
          <a:prstGeom prst="homePlate">
            <a:avLst>
              <a:gd name="adj" fmla="val 39286"/>
            </a:avLst>
          </a:prstGeom>
          <a:solidFill>
            <a:schemeClr val="accent1"/>
          </a:solidFill>
          <a:ln w="12700">
            <a:solidFill>
              <a:srgbClr val="A9A9A9"/>
            </a:solidFill>
            <a:miter lim="800000"/>
            <a:headEnd/>
            <a:tailEnd/>
          </a:ln>
        </p:spPr>
        <p:txBody>
          <a:bodyPr lIns="77153" tIns="77153" rIns="128588" bIns="77153"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013" b="0" i="0" dirty="0">
              <a:solidFill>
                <a:schemeClr val="bg1"/>
              </a:solidFill>
              <a:latin typeface="Calibri Regular" charset="0"/>
              <a:ea typeface="Calibri Regular" charset="0"/>
              <a:cs typeface="Calibri Regular"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1"/>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77153" tIns="77153" rIns="128588" bIns="77153"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013" b="0" i="0" dirty="0">
              <a:solidFill>
                <a:schemeClr val="bg1"/>
              </a:solidFill>
              <a:latin typeface="Calibri Regular" charset="0"/>
              <a:ea typeface="Calibri Regular" charset="0"/>
              <a:cs typeface="Calibri Regular" charset="0"/>
            </a:endParaRPr>
          </a:p>
        </p:txBody>
      </p:sp>
      <p:sp>
        <p:nvSpPr>
          <p:cNvPr id="61" name="Rectangle 31"/>
          <p:cNvSpPr>
            <a:spLocks noChangeArrowheads="1"/>
          </p:cNvSpPr>
          <p:nvPr userDrawn="1"/>
        </p:nvSpPr>
        <p:spPr bwMode="auto">
          <a:xfrm>
            <a:off x="468315" y="1277938"/>
            <a:ext cx="1692275" cy="582612"/>
          </a:xfrm>
          <a:prstGeom prst="rect">
            <a:avLst/>
          </a:prstGeom>
          <a:solidFill>
            <a:srgbClr val="4D4D4D"/>
          </a:solidFill>
          <a:ln w="12700">
            <a:solidFill>
              <a:srgbClr val="A9A9A9"/>
            </a:solidFill>
            <a:miter lim="800000"/>
            <a:headEnd/>
            <a:tailEnd/>
          </a:ln>
        </p:spPr>
        <p:txBody>
          <a:bodyPr lIns="77153" tIns="77153" rIns="128588" bIns="77153"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013" b="0" i="0" dirty="0">
              <a:solidFill>
                <a:schemeClr val="bg1"/>
              </a:solidFill>
              <a:latin typeface="Calibri Regular" charset="0"/>
              <a:ea typeface="Calibri Regular" charset="0"/>
              <a:cs typeface="Calibri Regular"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3"/>
            <a:ext cx="6372290" cy="294737"/>
          </a:xfrm>
          <a:prstGeom prst="rect">
            <a:avLst/>
          </a:prstGeom>
          <a:ln w="6350">
            <a:noFill/>
          </a:ln>
        </p:spPr>
        <p:txBody>
          <a:bodyPr anchor="ctr"/>
          <a:lstStyle>
            <a:lvl1pPr marL="0" indent="0">
              <a:lnSpc>
                <a:spcPct val="100000"/>
              </a:lnSpc>
              <a:spcBef>
                <a:spcPts val="0"/>
              </a:spcBef>
              <a:buFontTx/>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27" name="Text Placeholder 12"/>
          <p:cNvSpPr>
            <a:spLocks noGrp="1"/>
          </p:cNvSpPr>
          <p:nvPr>
            <p:ph type="body" sz="quarter" idx="31"/>
          </p:nvPr>
        </p:nvSpPr>
        <p:spPr>
          <a:xfrm>
            <a:off x="3016123"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4" name="Text Placeholder 12"/>
          <p:cNvSpPr>
            <a:spLocks noGrp="1"/>
          </p:cNvSpPr>
          <p:nvPr>
            <p:ph type="body" sz="quarter" idx="38"/>
          </p:nvPr>
        </p:nvSpPr>
        <p:spPr>
          <a:xfrm>
            <a:off x="4292551"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6" name="Text Placeholder 12"/>
          <p:cNvSpPr>
            <a:spLocks noGrp="1"/>
          </p:cNvSpPr>
          <p:nvPr>
            <p:ph type="body" sz="quarter" idx="40"/>
          </p:nvPr>
        </p:nvSpPr>
        <p:spPr>
          <a:xfrm>
            <a:off x="6845407"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7" name="Text Placeholder 12"/>
          <p:cNvSpPr>
            <a:spLocks noGrp="1"/>
          </p:cNvSpPr>
          <p:nvPr>
            <p:ph type="body" sz="quarter" idx="41"/>
          </p:nvPr>
        </p:nvSpPr>
        <p:spPr>
          <a:xfrm>
            <a:off x="5568979"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1" name="Text Placeholder 12"/>
          <p:cNvSpPr>
            <a:spLocks noGrp="1"/>
          </p:cNvSpPr>
          <p:nvPr>
            <p:ph type="body" sz="quarter" idx="45"/>
          </p:nvPr>
        </p:nvSpPr>
        <p:spPr>
          <a:xfrm>
            <a:off x="8121835"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675"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4" name="Text Placeholder 12"/>
          <p:cNvSpPr>
            <a:spLocks noGrp="1"/>
          </p:cNvSpPr>
          <p:nvPr>
            <p:ph type="body" sz="quarter" idx="47"/>
          </p:nvPr>
        </p:nvSpPr>
        <p:spPr>
          <a:xfrm>
            <a:off x="1401427" y="1278091"/>
            <a:ext cx="645582" cy="561107"/>
          </a:xfrm>
          <a:prstGeom prst="rect">
            <a:avLst/>
          </a:prstGeom>
          <a:ln w="6350">
            <a:noFill/>
          </a:ln>
        </p:spPr>
        <p:txBody>
          <a:bodyPr lIns="0" tIns="0" rIns="0" bIns="0" anchor="ctr"/>
          <a:lstStyle>
            <a:lvl1pPr marL="0" marR="0" indent="0" algn="r" defTabSz="514350" rtl="0" eaLnBrk="1" fontAlgn="auto" latinLnBrk="0" hangingPunct="1">
              <a:lnSpc>
                <a:spcPts val="956"/>
              </a:lnSpc>
              <a:spcBef>
                <a:spcPts val="0"/>
              </a:spcBef>
              <a:spcAft>
                <a:spcPts val="0"/>
              </a:spcAft>
              <a:buClrTx/>
              <a:buSzTx/>
              <a:buFont typeface="Arial" pitchFamily="34" charset="0"/>
              <a:buNone/>
              <a:tabLst/>
              <a:defRPr sz="675"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97727" indent="-97727" algn="l">
              <a:spcBef>
                <a:spcPts val="113"/>
              </a:spcBef>
              <a:buClr>
                <a:srgbClr val="B01C2E"/>
              </a:buClr>
              <a:buFont typeface="Wingdings" pitchFamily="2" charset="2"/>
              <a:buChar char="§"/>
              <a:defRPr sz="675" baseline="0"/>
            </a:lvl1pPr>
            <a:lvl2pPr marL="190203" indent="-97334">
              <a:spcBef>
                <a:spcPts val="113"/>
              </a:spcBef>
              <a:buClr>
                <a:srgbClr val="B01C2E"/>
              </a:buClr>
              <a:buFont typeface="Arial" pitchFamily="34" charset="0"/>
              <a:buChar char="•"/>
              <a:tabLst/>
              <a:defRPr sz="675" baseline="0"/>
            </a:lvl2pPr>
            <a:lvl3pPr marL="282893" indent="-97334">
              <a:spcBef>
                <a:spcPts val="113"/>
              </a:spcBef>
              <a:buClr>
                <a:srgbClr val="B01C2E"/>
              </a:buClr>
              <a:buFont typeface="Arial" pitchFamily="34" charset="0"/>
              <a:buChar char="–"/>
              <a:defRPr sz="675" baseline="0"/>
            </a:lvl3pPr>
            <a:lvl4pPr marL="385763" indent="-97727">
              <a:spcBef>
                <a:spcPts val="113"/>
              </a:spcBef>
              <a:buClr>
                <a:srgbClr val="B01C2E"/>
              </a:buClr>
              <a:buFont typeface="Arial" pitchFamily="34" charset="0"/>
              <a:buChar char="–"/>
              <a:tabLst/>
              <a:defRPr sz="675"/>
            </a:lvl4pPr>
            <a:lvl5pPr marL="478346" indent="-97727">
              <a:spcBef>
                <a:spcPts val="113"/>
              </a:spcBef>
              <a:buClr>
                <a:srgbClr val="B01C2E"/>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4"/>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013" b="0" i="0" dirty="0">
              <a:latin typeface="Calibri Regular" charset="0"/>
              <a:ea typeface="Calibri Regular" charset="0"/>
              <a:cs typeface="Calibri Regular"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013" b="0" i="0" dirty="0">
              <a:latin typeface="Calibri Regular" charset="0"/>
              <a:ea typeface="Calibri Regular" charset="0"/>
              <a:cs typeface="Calibri Regular"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5" y="1566867"/>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788"/>
              </a:lnSpc>
              <a:spcBef>
                <a:spcPts val="844"/>
              </a:spcBef>
              <a:buClr>
                <a:schemeClr val="accent1"/>
              </a:buClr>
              <a:buFont typeface="Wingdings 2" pitchFamily="18" charset="2"/>
              <a:buNone/>
              <a:defRPr/>
            </a:pPr>
            <a:r>
              <a:rPr lang="en-US" sz="450" b="0" i="0" dirty="0">
                <a:solidFill>
                  <a:srgbClr val="000000"/>
                </a:solidFill>
                <a:latin typeface="Calibri Regular" charset="0"/>
                <a:ea typeface="+mn-ea"/>
              </a:rPr>
              <a:t>WEEK NUMBER</a:t>
            </a:r>
          </a:p>
        </p:txBody>
      </p:sp>
      <p:sp>
        <p:nvSpPr>
          <p:cNvPr id="96" name="TextBox 37"/>
          <p:cNvSpPr txBox="1">
            <a:spLocks noChangeArrowheads="1"/>
          </p:cNvSpPr>
          <p:nvPr userDrawn="1"/>
        </p:nvSpPr>
        <p:spPr bwMode="auto">
          <a:xfrm>
            <a:off x="512765"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788"/>
              </a:lnSpc>
              <a:spcBef>
                <a:spcPts val="844"/>
              </a:spcBef>
              <a:buClr>
                <a:schemeClr val="accent1"/>
              </a:buClr>
              <a:buFont typeface="Wingdings 2" pitchFamily="18" charset="2"/>
              <a:buNone/>
              <a:defRPr/>
            </a:pPr>
            <a:r>
              <a:rPr lang="en-US" sz="450" b="0" i="0" dirty="0">
                <a:solidFill>
                  <a:srgbClr val="000000"/>
                </a:solidFill>
                <a:latin typeface="Calibri Regular"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2" y="1468442"/>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013" b="0" i="0" dirty="0">
              <a:latin typeface="Calibri Regular" charset="0"/>
            </a:endParaRPr>
          </a:p>
        </p:txBody>
      </p:sp>
      <p:cxnSp>
        <p:nvCxnSpPr>
          <p:cNvPr id="100" name="Straight Connector 42"/>
          <p:cNvCxnSpPr>
            <a:cxnSpLocks noChangeShapeType="1"/>
          </p:cNvCxnSpPr>
          <p:nvPr userDrawn="1"/>
        </p:nvCxnSpPr>
        <p:spPr bwMode="auto">
          <a:xfrm>
            <a:off x="1546227"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0" name="Text Placeholder 12"/>
          <p:cNvSpPr>
            <a:spLocks noGrp="1"/>
          </p:cNvSpPr>
          <p:nvPr>
            <p:ph type="body" sz="quarter" idx="34"/>
          </p:nvPr>
        </p:nvSpPr>
        <p:spPr>
          <a:xfrm>
            <a:off x="2203315" y="1835813"/>
            <a:ext cx="646889"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1" name="Text Placeholder 12"/>
          <p:cNvSpPr>
            <a:spLocks noGrp="1"/>
          </p:cNvSpPr>
          <p:nvPr>
            <p:ph type="body" sz="quarter" idx="35"/>
          </p:nvPr>
        </p:nvSpPr>
        <p:spPr>
          <a:xfrm>
            <a:off x="2850207" y="1835813"/>
            <a:ext cx="65175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2" name="Text Placeholder 12"/>
          <p:cNvSpPr>
            <a:spLocks noGrp="1"/>
          </p:cNvSpPr>
          <p:nvPr>
            <p:ph type="body" sz="quarter" idx="36"/>
          </p:nvPr>
        </p:nvSpPr>
        <p:spPr>
          <a:xfrm>
            <a:off x="3497095" y="1835813"/>
            <a:ext cx="642026"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0" name="Text Placeholder 12"/>
          <p:cNvSpPr>
            <a:spLocks noGrp="1"/>
          </p:cNvSpPr>
          <p:nvPr>
            <p:ph type="body" sz="quarter" idx="45"/>
          </p:nvPr>
        </p:nvSpPr>
        <p:spPr>
          <a:xfrm>
            <a:off x="469241" y="223026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1" name="Text Placeholder 12"/>
          <p:cNvSpPr>
            <a:spLocks noGrp="1"/>
          </p:cNvSpPr>
          <p:nvPr>
            <p:ph type="body" sz="quarter" idx="46"/>
          </p:nvPr>
        </p:nvSpPr>
        <p:spPr>
          <a:xfrm>
            <a:off x="469241" y="259557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2" name="Text Placeholder 12"/>
          <p:cNvSpPr>
            <a:spLocks noGrp="1"/>
          </p:cNvSpPr>
          <p:nvPr>
            <p:ph type="body" sz="quarter" idx="47"/>
          </p:nvPr>
        </p:nvSpPr>
        <p:spPr>
          <a:xfrm>
            <a:off x="469241" y="296088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3" name="Text Placeholder 12"/>
          <p:cNvSpPr>
            <a:spLocks noGrp="1"/>
          </p:cNvSpPr>
          <p:nvPr>
            <p:ph type="body" sz="quarter" idx="48"/>
          </p:nvPr>
        </p:nvSpPr>
        <p:spPr>
          <a:xfrm>
            <a:off x="469241" y="332619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4" name="Text Placeholder 12"/>
          <p:cNvSpPr>
            <a:spLocks noGrp="1"/>
          </p:cNvSpPr>
          <p:nvPr>
            <p:ph type="body" sz="quarter" idx="49"/>
          </p:nvPr>
        </p:nvSpPr>
        <p:spPr>
          <a:xfrm>
            <a:off x="469241" y="369150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5" name="Text Placeholder 12"/>
          <p:cNvSpPr>
            <a:spLocks noGrp="1"/>
          </p:cNvSpPr>
          <p:nvPr>
            <p:ph type="body" sz="quarter" idx="50"/>
          </p:nvPr>
        </p:nvSpPr>
        <p:spPr>
          <a:xfrm>
            <a:off x="469241" y="405681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6" name="Text Placeholder 12"/>
          <p:cNvSpPr>
            <a:spLocks noGrp="1"/>
          </p:cNvSpPr>
          <p:nvPr>
            <p:ph type="body" sz="quarter" idx="51"/>
          </p:nvPr>
        </p:nvSpPr>
        <p:spPr>
          <a:xfrm>
            <a:off x="469241" y="5152742"/>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7" name="Text Placeholder 12"/>
          <p:cNvSpPr>
            <a:spLocks noGrp="1"/>
          </p:cNvSpPr>
          <p:nvPr>
            <p:ph type="body" sz="quarter" idx="52"/>
          </p:nvPr>
        </p:nvSpPr>
        <p:spPr>
          <a:xfrm>
            <a:off x="469241" y="442212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8" name="Text Placeholder 12"/>
          <p:cNvSpPr>
            <a:spLocks noGrp="1"/>
          </p:cNvSpPr>
          <p:nvPr>
            <p:ph type="body" sz="quarter" idx="53"/>
          </p:nvPr>
        </p:nvSpPr>
        <p:spPr>
          <a:xfrm>
            <a:off x="469241" y="478743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94301C"/>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45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45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90"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9"/>
            <a:ext cx="5486400" cy="474325"/>
          </a:xfrm>
          <a:prstGeom prst="rect">
            <a:avLst/>
          </a:prstGeom>
        </p:spPr>
        <p:txBody>
          <a:bodyPr/>
          <a:lstStyle>
            <a:lvl1pPr algn="l">
              <a:defRPr sz="675" b="1"/>
            </a:lvl1pPr>
          </a:lstStyle>
          <a:p>
            <a:r>
              <a:rPr lang="en-US"/>
              <a:t>Click to edit Master title style</a:t>
            </a:r>
            <a:endParaRPr lang="en-US" dirty="0"/>
          </a:p>
        </p:txBody>
      </p:sp>
      <p:sp>
        <p:nvSpPr>
          <p:cNvPr id="7" name="Picture Placeholder 2"/>
          <p:cNvSpPr>
            <a:spLocks noGrp="1"/>
          </p:cNvSpPr>
          <p:nvPr>
            <p:ph type="pic" idx="1"/>
          </p:nvPr>
        </p:nvSpPr>
        <p:spPr>
          <a:xfrm>
            <a:off x="1792288" y="1166758"/>
            <a:ext cx="5486400" cy="4192689"/>
          </a:xfrm>
          <a:prstGeom prst="rect">
            <a:avLst/>
          </a:prstGeo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563" b="0" i="0">
                <a:solidFill>
                  <a:srgbClr val="4D4D4D"/>
                </a:solidFill>
                <a:latin typeface="Calibri Regular" charset="0"/>
                <a:cs typeface="Calibri Regular" charset="0"/>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238">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2" y="1447800"/>
            <a:ext cx="1688123" cy="914400"/>
          </a:xfrm>
          <a:prstGeom prst="rect">
            <a:avLst/>
          </a:prstGeom>
        </p:spPr>
        <p:txBody>
          <a:bodyPr/>
          <a:lstStyle>
            <a:lvl1pPr>
              <a:buNone/>
              <a:defRPr sz="563"/>
            </a:lvl1pPr>
          </a:lstStyle>
          <a:p>
            <a:pPr lvl="0"/>
            <a:r>
              <a:rPr lang="en-US"/>
              <a:t>Click to edit Master text styles</a:t>
            </a:r>
          </a:p>
        </p:txBody>
      </p:sp>
      <p:sp>
        <p:nvSpPr>
          <p:cNvPr id="9" name="Text Placeholder 11"/>
          <p:cNvSpPr>
            <a:spLocks noGrp="1"/>
          </p:cNvSpPr>
          <p:nvPr>
            <p:ph type="body" sz="quarter" idx="12"/>
          </p:nvPr>
        </p:nvSpPr>
        <p:spPr>
          <a:xfrm>
            <a:off x="452442" y="2667000"/>
            <a:ext cx="1688123" cy="914400"/>
          </a:xfrm>
          <a:prstGeom prst="rect">
            <a:avLst/>
          </a:prstGeom>
        </p:spPr>
        <p:txBody>
          <a:bodyPr/>
          <a:lstStyle>
            <a:lvl1pPr>
              <a:buNone/>
              <a:defRPr sz="563"/>
            </a:lvl1pPr>
          </a:lstStyle>
          <a:p>
            <a:pPr lvl="0"/>
            <a:r>
              <a:rPr lang="en-US"/>
              <a:t>Click to edit Master text styles</a:t>
            </a:r>
          </a:p>
        </p:txBody>
      </p:sp>
      <p:sp>
        <p:nvSpPr>
          <p:cNvPr id="10" name="Text Placeholder 11"/>
          <p:cNvSpPr>
            <a:spLocks noGrp="1"/>
          </p:cNvSpPr>
          <p:nvPr>
            <p:ph type="body" sz="quarter" idx="13"/>
          </p:nvPr>
        </p:nvSpPr>
        <p:spPr>
          <a:xfrm>
            <a:off x="452442" y="5105400"/>
            <a:ext cx="1688123" cy="914400"/>
          </a:xfrm>
          <a:prstGeom prst="rect">
            <a:avLst/>
          </a:prstGeom>
        </p:spPr>
        <p:txBody>
          <a:bodyPr/>
          <a:lstStyle>
            <a:lvl1pPr>
              <a:buNone/>
              <a:defRPr sz="563"/>
            </a:lvl1pPr>
          </a:lstStyle>
          <a:p>
            <a:pPr lvl="0"/>
            <a:r>
              <a:rPr lang="en-US"/>
              <a:t>Click to edit Master text styles</a:t>
            </a:r>
          </a:p>
        </p:txBody>
      </p:sp>
      <p:sp>
        <p:nvSpPr>
          <p:cNvPr id="11" name="Text Placeholder 11"/>
          <p:cNvSpPr>
            <a:spLocks noGrp="1"/>
          </p:cNvSpPr>
          <p:nvPr>
            <p:ph type="body" sz="quarter" idx="14"/>
          </p:nvPr>
        </p:nvSpPr>
        <p:spPr>
          <a:xfrm>
            <a:off x="7003444" y="1447800"/>
            <a:ext cx="1688123" cy="914400"/>
          </a:xfrm>
          <a:prstGeom prst="rect">
            <a:avLst/>
          </a:prstGeom>
        </p:spPr>
        <p:txBody>
          <a:bodyPr/>
          <a:lstStyle>
            <a:lvl1pPr>
              <a:buNone/>
              <a:defRPr sz="563"/>
            </a:lvl1pPr>
          </a:lstStyle>
          <a:p>
            <a:pPr lvl="0"/>
            <a:r>
              <a:rPr lang="en-US"/>
              <a:t>Click to edit Master text styles</a:t>
            </a:r>
          </a:p>
        </p:txBody>
      </p:sp>
      <p:sp>
        <p:nvSpPr>
          <p:cNvPr id="12" name="Text Placeholder 11"/>
          <p:cNvSpPr>
            <a:spLocks noGrp="1"/>
          </p:cNvSpPr>
          <p:nvPr>
            <p:ph type="body" sz="quarter" idx="15"/>
          </p:nvPr>
        </p:nvSpPr>
        <p:spPr>
          <a:xfrm>
            <a:off x="7003444" y="2667000"/>
            <a:ext cx="1688123" cy="914400"/>
          </a:xfrm>
          <a:prstGeom prst="rect">
            <a:avLst/>
          </a:prstGeom>
        </p:spPr>
        <p:txBody>
          <a:bodyPr/>
          <a:lstStyle>
            <a:lvl1pPr>
              <a:buNone/>
              <a:defRPr sz="563"/>
            </a:lvl1pPr>
          </a:lstStyle>
          <a:p>
            <a:pPr lvl="0"/>
            <a:r>
              <a:rPr lang="en-US"/>
              <a:t>Click to edit Master text styles</a:t>
            </a:r>
          </a:p>
        </p:txBody>
      </p:sp>
      <p:sp>
        <p:nvSpPr>
          <p:cNvPr id="13" name="Text Placeholder 11"/>
          <p:cNvSpPr>
            <a:spLocks noGrp="1"/>
          </p:cNvSpPr>
          <p:nvPr>
            <p:ph type="body" sz="quarter" idx="16"/>
          </p:nvPr>
        </p:nvSpPr>
        <p:spPr>
          <a:xfrm>
            <a:off x="7003444" y="3886200"/>
            <a:ext cx="1688123" cy="914400"/>
          </a:xfrm>
          <a:prstGeom prst="rect">
            <a:avLst/>
          </a:prstGeom>
        </p:spPr>
        <p:txBody>
          <a:bodyPr/>
          <a:lstStyle>
            <a:lvl1pPr>
              <a:buNone/>
              <a:defRPr sz="563"/>
            </a:lvl1pPr>
          </a:lstStyle>
          <a:p>
            <a:pPr lvl="0"/>
            <a:r>
              <a:rPr lang="en-US"/>
              <a:t>Click to edit Master text styles</a:t>
            </a:r>
          </a:p>
        </p:txBody>
      </p:sp>
      <p:sp>
        <p:nvSpPr>
          <p:cNvPr id="14" name="Text Placeholder 11"/>
          <p:cNvSpPr>
            <a:spLocks noGrp="1"/>
          </p:cNvSpPr>
          <p:nvPr>
            <p:ph type="body" sz="quarter" idx="17"/>
          </p:nvPr>
        </p:nvSpPr>
        <p:spPr>
          <a:xfrm>
            <a:off x="7003444" y="5105400"/>
            <a:ext cx="1688123" cy="914400"/>
          </a:xfrm>
          <a:prstGeom prst="rect">
            <a:avLst/>
          </a:prstGeom>
        </p:spPr>
        <p:txBody>
          <a:bodyPr/>
          <a:lstStyle>
            <a:lvl1pPr>
              <a:buNone/>
              <a:defRPr sz="563"/>
            </a:lvl1pPr>
          </a:lstStyle>
          <a:p>
            <a:pPr lvl="0"/>
            <a:r>
              <a:rPr lang="en-US"/>
              <a:t>Click to edit Master text styles</a:t>
            </a:r>
          </a:p>
        </p:txBody>
      </p:sp>
      <p:sp>
        <p:nvSpPr>
          <p:cNvPr id="15" name="Text Placeholder 11"/>
          <p:cNvSpPr>
            <a:spLocks noGrp="1"/>
          </p:cNvSpPr>
          <p:nvPr>
            <p:ph type="body" sz="quarter" idx="18"/>
          </p:nvPr>
        </p:nvSpPr>
        <p:spPr>
          <a:xfrm>
            <a:off x="452442" y="3886200"/>
            <a:ext cx="1688123" cy="914400"/>
          </a:xfrm>
          <a:prstGeom prst="rect">
            <a:avLst/>
          </a:prstGeom>
        </p:spPr>
        <p:txBody>
          <a:bodyPr/>
          <a:lstStyle>
            <a:lvl1pPr>
              <a:buNone/>
              <a:defRPr sz="563"/>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CFCs: Subpart F &amp; GILTI</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1" y="1419225"/>
            <a:ext cx="2532185" cy="4800600"/>
          </a:xfrm>
          <a:prstGeom prst="rect">
            <a:avLst/>
          </a:prstGeom>
        </p:spPr>
        <p:txBody>
          <a:bodyPr/>
          <a:lstStyle>
            <a:lvl1pPr marL="128588" indent="-128588">
              <a:buClr>
                <a:srgbClr val="B01C2E"/>
              </a:buClr>
              <a:buFont typeface="Wingdings 2" pitchFamily="18" charset="2"/>
              <a:buChar char=""/>
              <a:defRPr sz="619"/>
            </a:lvl1pPr>
            <a:lvl2pPr marL="257175" indent="-128588">
              <a:buClr>
                <a:srgbClr val="B01C2E"/>
              </a:buClr>
              <a:buSzPct val="125000"/>
              <a:buFont typeface="Arial" pitchFamily="34" charset="0"/>
              <a:buChar char="•"/>
              <a:defRPr sz="619"/>
            </a:lvl2pPr>
            <a:lvl3pPr marL="385763">
              <a:buClr>
                <a:srgbClr val="B01C2E"/>
              </a:buClr>
              <a:buFont typeface="Arial" pitchFamily="34" charset="0"/>
              <a:buChar char="–"/>
              <a:defRPr sz="619"/>
            </a:lvl3pPr>
            <a:lvl4pPr marL="514350">
              <a:buClr>
                <a:srgbClr val="B01C2E"/>
              </a:buClr>
              <a:buFont typeface="Arial" pitchFamily="34" charset="0"/>
              <a:buChar char="–"/>
              <a:defRPr sz="619"/>
            </a:lvl4pPr>
            <a:lvl5pPr marL="642938">
              <a:buClr>
                <a:srgbClr val="B01C2E"/>
              </a:buClr>
              <a:buFont typeface="Arial" pitchFamily="34" charset="0"/>
              <a:buChar char="–"/>
              <a:defRPr sz="619"/>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CFCs: Subpart F &amp; GILTI</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3" y="1419225"/>
            <a:ext cx="5111750" cy="4706938"/>
          </a:xfrm>
          <a:prstGeom prst="rect">
            <a:avLst/>
          </a:prstGeom>
        </p:spPr>
        <p:txBody>
          <a:bodyPr/>
          <a:lstStyle>
            <a:lvl1pPr marL="128588" indent="-128588">
              <a:buClr>
                <a:srgbClr val="B01C2E"/>
              </a:buClr>
              <a:buFont typeface="Wingdings 2" pitchFamily="18" charset="2"/>
              <a:buChar char=""/>
              <a:defRPr sz="675"/>
            </a:lvl1pPr>
            <a:lvl2pPr marL="257175" indent="-128588">
              <a:buClr>
                <a:srgbClr val="B01C2E"/>
              </a:buClr>
              <a:buSzPct val="125000"/>
              <a:buFont typeface="Arial" pitchFamily="34" charset="0"/>
              <a:buChar char="•"/>
              <a:defRPr sz="675"/>
            </a:lvl2pPr>
            <a:lvl3pPr marL="385763">
              <a:buClr>
                <a:srgbClr val="B01C2E"/>
              </a:buClr>
              <a:buFont typeface="Arial" pitchFamily="34" charset="0"/>
              <a:buChar char="–"/>
              <a:defRPr sz="675"/>
            </a:lvl3pPr>
            <a:lvl4pPr marL="514350">
              <a:buClr>
                <a:srgbClr val="B01C2E"/>
              </a:buClr>
              <a:buFont typeface="Arial" pitchFamily="34" charset="0"/>
              <a:buChar char="–"/>
              <a:defRPr sz="675"/>
            </a:lvl4pPr>
            <a:lvl5pPr marL="642938">
              <a:buClr>
                <a:srgbClr val="B01C2E"/>
              </a:buClr>
              <a:buFont typeface="Arial" pitchFamily="34" charset="0"/>
              <a:buChar char="–"/>
              <a:defRPr sz="67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675" b="0" i="0">
                <a:solidFill>
                  <a:srgbClr val="666666"/>
                </a:solidFill>
                <a:latin typeface="Calibri Regular" charset="0"/>
                <a:cs typeface="Calibri Regular" charset="0"/>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CFCs: Subpart F &amp; GILTI</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28588" indent="-128588">
              <a:buClr>
                <a:srgbClr val="B01C2E"/>
              </a:buClr>
              <a:buFont typeface="Wingdings 2" pitchFamily="18" charset="2"/>
              <a:buChar char=""/>
              <a:defRPr sz="675"/>
            </a:lvl1pPr>
            <a:lvl2pPr marL="257175" indent="-128588">
              <a:buClr>
                <a:srgbClr val="B01C2E"/>
              </a:buClr>
              <a:buSzPct val="125000"/>
              <a:buFont typeface="Arial" pitchFamily="34" charset="0"/>
              <a:buChar char="•"/>
              <a:defRPr sz="675"/>
            </a:lvl2pPr>
            <a:lvl3pPr marL="385763">
              <a:buClr>
                <a:srgbClr val="B01C2E"/>
              </a:buClr>
              <a:buFont typeface="Arial" pitchFamily="34" charset="0"/>
              <a:buChar char="–"/>
              <a:defRPr sz="675"/>
            </a:lvl3pPr>
            <a:lvl4pPr marL="514350">
              <a:buClr>
                <a:srgbClr val="B01C2E"/>
              </a:buClr>
              <a:buFont typeface="Arial" pitchFamily="34" charset="0"/>
              <a:buChar char="–"/>
              <a:defRPr sz="675"/>
            </a:lvl4pPr>
            <a:lvl5pPr marL="642938">
              <a:buClr>
                <a:srgbClr val="B01C2E"/>
              </a:buClr>
              <a:buFont typeface="Arial" pitchFamily="34" charset="0"/>
              <a:buChar char="–"/>
              <a:defRPr sz="67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675" b="0" i="0">
                <a:solidFill>
                  <a:srgbClr val="666666"/>
                </a:solidFill>
                <a:latin typeface="Calibri Regular" charset="0"/>
                <a:cs typeface="Calibri Regular" charset="0"/>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CFCs: Subpart F &amp; GILTI</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3" name="TextBox 13"/>
          <p:cNvSpPr txBox="1">
            <a:spLocks noChangeArrowheads="1"/>
          </p:cNvSpPr>
          <p:nvPr userDrawn="1"/>
        </p:nvSpPr>
        <p:spPr bwMode="auto">
          <a:xfrm>
            <a:off x="2066925" y="1108078"/>
            <a:ext cx="3200400" cy="178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563" b="0" i="0" dirty="0">
                <a:solidFill>
                  <a:srgbClr val="B01C2E"/>
                </a:solidFill>
                <a:latin typeface="Calibri Regular" charset="0"/>
                <a:ea typeface="+mn-ea"/>
              </a:rPr>
              <a:t>Specialization</a:t>
            </a:r>
          </a:p>
        </p:txBody>
      </p:sp>
      <p:sp>
        <p:nvSpPr>
          <p:cNvPr id="14" name="TextBox 14"/>
          <p:cNvSpPr txBox="1">
            <a:spLocks noChangeArrowheads="1"/>
          </p:cNvSpPr>
          <p:nvPr userDrawn="1"/>
        </p:nvSpPr>
        <p:spPr bwMode="auto">
          <a:xfrm>
            <a:off x="5505450" y="1108078"/>
            <a:ext cx="3200400" cy="178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563" b="0" i="0" dirty="0">
                <a:solidFill>
                  <a:srgbClr val="B01C2E"/>
                </a:solidFill>
                <a:latin typeface="Calibri Regular"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675"/>
              </a:lnSpc>
              <a:spcBef>
                <a:spcPts val="0"/>
              </a:spcBef>
              <a:spcAft>
                <a:spcPts val="338"/>
              </a:spcAft>
              <a:buFont typeface="Arial" pitchFamily="34" charset="0"/>
              <a:buChar char=" "/>
              <a:defRPr sz="563" b="0" baseline="0">
                <a:latin typeface="+mn-lt"/>
              </a:defRPr>
            </a:lvl1pPr>
            <a:lvl2pPr marL="0" indent="0">
              <a:lnSpc>
                <a:spcPts val="675"/>
              </a:lnSpc>
              <a:spcBef>
                <a:spcPts val="0"/>
              </a:spcBef>
              <a:spcAft>
                <a:spcPts val="675"/>
              </a:spcAft>
              <a:buFont typeface="Arial" pitchFamily="34" charset="0"/>
              <a:buChar char=" "/>
              <a:defRPr sz="563" b="0" i="0" baseline="0">
                <a:solidFill>
                  <a:srgbClr val="666666"/>
                </a:solidFill>
                <a:latin typeface="Calibri Regular" charset="0"/>
              </a:defRPr>
            </a:lvl2pPr>
            <a:lvl3pPr marL="128588" indent="-128588">
              <a:buClr>
                <a:srgbClr val="B01C2E"/>
              </a:buClr>
              <a:buFont typeface="Wingdings 2" pitchFamily="18" charset="2"/>
              <a:buChar char="¡"/>
              <a:defRPr sz="563" b="0" i="0" baseline="0">
                <a:latin typeface="Calibri Regular" charset="0"/>
              </a:defRPr>
            </a:lvl3pPr>
            <a:lvl4pPr marL="257175" indent="-128588">
              <a:buClr>
                <a:srgbClr val="B01C2E"/>
              </a:buClr>
              <a:buFont typeface="Arial" pitchFamily="34" charset="0"/>
              <a:buChar char="–"/>
              <a:defRPr sz="563" b="0" i="0" baseline="0">
                <a:latin typeface="Calibri Regular" charset="0"/>
              </a:defRPr>
            </a:lvl4pPr>
            <a:lvl5pPr marL="385763" indent="-128588">
              <a:buClr>
                <a:srgbClr val="B01C2E"/>
              </a:buClr>
              <a:buFont typeface="Arial" pitchFamily="34" charset="0"/>
              <a:buChar char="–"/>
              <a:defRPr sz="563" b="0" i="0" baseline="0">
                <a:latin typeface="Calibri Regular"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563"/>
              </a:lnSpc>
              <a:buNone/>
              <a:defRPr sz="563" b="0" baseline="0"/>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96441" indent="-96441">
              <a:buClr>
                <a:srgbClr val="B01C2E"/>
              </a:buClr>
              <a:buFont typeface="Wingdings 2" pitchFamily="18" charset="2"/>
              <a:buNone/>
              <a:defRPr sz="563" b="1" baseline="0">
                <a:solidFill>
                  <a:srgbClr val="B01C2E"/>
                </a:solidFill>
              </a:defRPr>
            </a:lvl1pPr>
            <a:lvl2pPr marL="66866" indent="-66866">
              <a:buClr>
                <a:srgbClr val="B01C2E"/>
              </a:buClr>
              <a:buFont typeface="Wingdings 2" pitchFamily="18" charset="2"/>
              <a:buNone/>
              <a:defRPr sz="563" b="1" baseline="0">
                <a:solidFill>
                  <a:srgbClr val="B01C2E"/>
                </a:solidFill>
              </a:defRPr>
            </a:lvl2pPr>
            <a:lvl3pPr marL="0" indent="-66866" algn="l" defTabSz="514350" rtl="0" eaLnBrk="1" latinLnBrk="0" hangingPunct="1">
              <a:lnSpc>
                <a:spcPct val="95000"/>
              </a:lnSpc>
              <a:spcBef>
                <a:spcPts val="0"/>
              </a:spcBef>
              <a:spcAft>
                <a:spcPts val="135"/>
              </a:spcAft>
              <a:buClr>
                <a:srgbClr val="B01C2E"/>
              </a:buClr>
              <a:buFont typeface="Wingdings 2" pitchFamily="18" charset="2"/>
              <a:buNone/>
              <a:defRPr lang="en-US" sz="563" b="1" kern="1200" baseline="0" dirty="0" smtClean="0">
                <a:solidFill>
                  <a:srgbClr val="B01C2E"/>
                </a:solidFill>
                <a:latin typeface="+mn-lt"/>
                <a:ea typeface="+mn-ea"/>
                <a:cs typeface="+mn-cs"/>
              </a:defRPr>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96441" indent="-96441">
              <a:buClr>
                <a:srgbClr val="B01C2E"/>
              </a:buClr>
              <a:buFont typeface="Wingdings 2" pitchFamily="18" charset="2"/>
              <a:buNone/>
              <a:defRPr sz="563" b="1" baseline="0">
                <a:solidFill>
                  <a:srgbClr val="B01C2E"/>
                </a:solidFill>
              </a:defRPr>
            </a:lvl1pPr>
            <a:lvl2pPr marL="66866" indent="-66866">
              <a:buClr>
                <a:srgbClr val="B01C2E"/>
              </a:buClr>
              <a:buFont typeface="Wingdings 2" pitchFamily="18" charset="2"/>
              <a:buNone/>
              <a:defRPr sz="563" b="1" baseline="0">
                <a:solidFill>
                  <a:srgbClr val="B01C2E"/>
                </a:solidFill>
              </a:defRPr>
            </a:lvl2pPr>
            <a:lvl3pPr marL="0" indent="-66866" algn="l" defTabSz="514350" rtl="0" eaLnBrk="1" latinLnBrk="0" hangingPunct="1">
              <a:lnSpc>
                <a:spcPct val="95000"/>
              </a:lnSpc>
              <a:spcBef>
                <a:spcPts val="0"/>
              </a:spcBef>
              <a:spcAft>
                <a:spcPts val="135"/>
              </a:spcAft>
              <a:buClr>
                <a:srgbClr val="B01C2E"/>
              </a:buClr>
              <a:buFont typeface="Wingdings 2" pitchFamily="18" charset="2"/>
              <a:buNone/>
              <a:defRPr lang="en-US" sz="563" b="1" kern="1200" baseline="0" dirty="0" smtClean="0">
                <a:solidFill>
                  <a:srgbClr val="B01C2E"/>
                </a:solidFill>
                <a:latin typeface="+mn-lt"/>
                <a:ea typeface="+mn-ea"/>
                <a:cs typeface="+mn-cs"/>
              </a:defRPr>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35"/>
              </a:spcAft>
              <a:buNone/>
              <a:defRPr sz="563" b="0" baseline="0">
                <a:latin typeface="+mn-lt"/>
              </a:defRPr>
            </a:lvl1pPr>
            <a:lvl2pPr>
              <a:defRPr sz="675" baseline="0">
                <a:latin typeface="Arial" pitchFamily="34" charset="0"/>
              </a:defRPr>
            </a:lvl2pPr>
            <a:lvl3pPr>
              <a:defRPr sz="675" baseline="0">
                <a:latin typeface="Arial" pitchFamily="34" charset="0"/>
              </a:defRPr>
            </a:lvl3pPr>
            <a:lvl4pPr>
              <a:defRPr sz="675" baseline="0">
                <a:latin typeface="Arial" pitchFamily="34" charset="0"/>
              </a:defRPr>
            </a:lvl4pPr>
            <a:lvl5pPr>
              <a:defRPr sz="675"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35"/>
              </a:spcAft>
              <a:buNone/>
              <a:defRPr sz="563" b="0" baseline="0">
                <a:latin typeface="+mn-lt"/>
              </a:defRPr>
            </a:lvl1pPr>
            <a:lvl2pPr>
              <a:defRPr sz="675" baseline="0">
                <a:latin typeface="Arial" pitchFamily="34" charset="0"/>
              </a:defRPr>
            </a:lvl2pPr>
            <a:lvl3pPr>
              <a:defRPr sz="675" baseline="0">
                <a:latin typeface="Arial" pitchFamily="34" charset="0"/>
              </a:defRPr>
            </a:lvl3pPr>
            <a:lvl4pPr>
              <a:defRPr sz="675" baseline="0">
                <a:latin typeface="Arial" pitchFamily="34" charset="0"/>
              </a:defRPr>
            </a:lvl4pPr>
            <a:lvl5pPr>
              <a:defRPr sz="675"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66866" indent="-66866">
              <a:lnSpc>
                <a:spcPct val="95000"/>
              </a:lnSpc>
              <a:spcBef>
                <a:spcPts val="0"/>
              </a:spcBef>
              <a:spcAft>
                <a:spcPts val="113"/>
              </a:spcAft>
              <a:buClr>
                <a:schemeClr val="accent1"/>
              </a:buClr>
              <a:buFont typeface="Wingdings 2" pitchFamily="18" charset="2"/>
              <a:buChar char=""/>
              <a:defRPr sz="563" baseline="0">
                <a:solidFill>
                  <a:schemeClr val="tx1"/>
                </a:solidFill>
              </a:defRPr>
            </a:lvl1pPr>
            <a:lvl2pPr marL="66866" indent="-66866">
              <a:lnSpc>
                <a:spcPct val="95000"/>
              </a:lnSpc>
              <a:spcBef>
                <a:spcPts val="0"/>
              </a:spcBef>
              <a:spcAft>
                <a:spcPts val="113"/>
              </a:spcAft>
              <a:buClr>
                <a:srgbClr val="B01C2E"/>
              </a:buClr>
              <a:buFont typeface="NSimSun" pitchFamily="49" charset="-122"/>
              <a:buChar char=" "/>
              <a:defRPr sz="563" baseline="0"/>
            </a:lvl2pPr>
            <a:lvl3pPr marL="66866" indent="-66866">
              <a:lnSpc>
                <a:spcPct val="95000"/>
              </a:lnSpc>
              <a:spcBef>
                <a:spcPts val="0"/>
              </a:spcBef>
              <a:spcAft>
                <a:spcPts val="113"/>
              </a:spcAft>
              <a:buClr>
                <a:srgbClr val="B01C2E"/>
              </a:buClr>
              <a:buFont typeface="Wingdings 2" pitchFamily="18" charset="2"/>
              <a:buChar char="¡"/>
              <a:defRPr sz="563"/>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66866" indent="-66866">
              <a:lnSpc>
                <a:spcPct val="95000"/>
              </a:lnSpc>
              <a:spcBef>
                <a:spcPts val="0"/>
              </a:spcBef>
              <a:spcAft>
                <a:spcPts val="113"/>
              </a:spcAft>
              <a:buClr>
                <a:schemeClr val="accent1"/>
              </a:buClr>
              <a:buFont typeface="Wingdings 2" pitchFamily="18" charset="2"/>
              <a:buChar char=""/>
              <a:defRPr sz="563" baseline="0">
                <a:solidFill>
                  <a:schemeClr val="tx1"/>
                </a:solidFill>
              </a:defRPr>
            </a:lvl1pPr>
            <a:lvl2pPr marL="66866" indent="-66866">
              <a:lnSpc>
                <a:spcPct val="95000"/>
              </a:lnSpc>
              <a:spcBef>
                <a:spcPts val="0"/>
              </a:spcBef>
              <a:spcAft>
                <a:spcPts val="113"/>
              </a:spcAft>
              <a:buClr>
                <a:srgbClr val="B01C2E"/>
              </a:buClr>
              <a:buFont typeface="Arial" pitchFamily="34" charset="0"/>
              <a:buChar char=" "/>
              <a:defRPr sz="563" baseline="0"/>
            </a:lvl2pPr>
            <a:lvl3pPr marL="66866" indent="-66866">
              <a:lnSpc>
                <a:spcPct val="95000"/>
              </a:lnSpc>
              <a:spcBef>
                <a:spcPts val="0"/>
              </a:spcBef>
              <a:spcAft>
                <a:spcPts val="113"/>
              </a:spcAft>
              <a:buClr>
                <a:srgbClr val="B01C2E"/>
              </a:buClr>
              <a:buFont typeface="Wingdings 2" pitchFamily="18" charset="2"/>
              <a:buChar char="¡"/>
              <a:defRPr sz="563"/>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8" y="2982769"/>
            <a:ext cx="1428461" cy="934604"/>
          </a:xfrm>
          <a:prstGeom prst="rect">
            <a:avLst/>
          </a:prstGeom>
        </p:spPr>
        <p:txBody>
          <a:bodyPr/>
          <a:lstStyle>
            <a:lvl1pPr marL="0" indent="0">
              <a:lnSpc>
                <a:spcPts val="563"/>
              </a:lnSpc>
              <a:buNone/>
              <a:defRPr sz="563" b="1" baseline="0"/>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6" y="1589237"/>
            <a:ext cx="1069975" cy="1330325"/>
          </a:xfrm>
          <a:prstGeom prst="rect">
            <a:avLst/>
          </a:prstGeom>
        </p:spPr>
        <p:txBody>
          <a:bodyPr/>
          <a:lstStyle>
            <a:lvl1pPr>
              <a:buFont typeface="Wingdings 2" pitchFamily="18" charset="2"/>
              <a:buChar cha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3" y="1246188"/>
            <a:ext cx="8188325" cy="228600"/>
          </a:xfrm>
          <a:prstGeom prst="rect">
            <a:avLst/>
          </a:prstGeom>
        </p:spPr>
        <p:txBody>
          <a:bodyPr/>
          <a:lstStyle>
            <a:lvl1pPr>
              <a:buFontTx/>
              <a:buNone/>
              <a:defRPr sz="675"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70" y="2982769"/>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spcBef>
                <a:spcPts val="0"/>
              </a:spcBef>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8" y="1589237"/>
            <a:ext cx="1069975" cy="1330325"/>
          </a:xfrm>
          <a:prstGeom prst="rect">
            <a:avLst/>
          </a:prstGeom>
        </p:spPr>
        <p:txBody>
          <a:bodyPr/>
          <a:lstStyle>
            <a:lvl1pPr>
              <a:buFont typeface="Wingdings 2" pitchFamily="18" charset="2"/>
              <a:buChar char=""/>
              <a:defRPr lang="en-US" sz="9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5" y="2982769"/>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5" y="1589237"/>
            <a:ext cx="1069975" cy="1330325"/>
          </a:xfrm>
          <a:prstGeom prst="rect">
            <a:avLst/>
          </a:prstGeom>
        </p:spPr>
        <p:txBody>
          <a:bodyPr/>
          <a:lstStyle>
            <a:lvl1pPr>
              <a:buFont typeface="Wingdings 2" pitchFamily="18" charset="2"/>
              <a:buChar cha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9" y="2982769"/>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7" y="1589237"/>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3" y="2982769"/>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3" y="1589237"/>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8" y="5320723"/>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6" y="3927190"/>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70" y="5320723"/>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spcBef>
                <a:spcPts val="0"/>
              </a:spcBef>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8" y="3927190"/>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5" y="5320723"/>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5" y="3927190"/>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9" y="5320723"/>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7" y="3927190"/>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3" y="5320723"/>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3" y="3962404"/>
            <a:ext cx="1069975" cy="1330325"/>
          </a:xfrm>
          <a:prstGeom prst="rect">
            <a:avLst/>
          </a:prstGeom>
        </p:spPr>
        <p:txBody>
          <a:bodyPr/>
          <a:lstStyle>
            <a:lvl1pPr>
              <a:defRPr lang="en-US" sz="900" kern="1200" noProof="0" dirty="0">
                <a:solidFill>
                  <a:schemeClr val="tx1"/>
                </a:solidFill>
                <a:latin typeface="+mn-lt"/>
                <a:ea typeface="+mn-ea"/>
                <a:cs typeface="+mn-cs"/>
              </a:defRPr>
            </a:lvl1pPr>
            <a:lvl2pPr>
              <a:defRPr lang="en-US" sz="9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CFCs: Subpart F &amp; GILTI</a:t>
            </a: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591" b="0" i="0" dirty="0">
                <a:solidFill>
                  <a:srgbClr val="C00000"/>
                </a:solidFill>
                <a:latin typeface="Calibri Regular" charset="0"/>
                <a:ea typeface="+mn-ea"/>
                <a:cs typeface="+mn-cs"/>
              </a:rPr>
              <a:t>PARTNERS</a:t>
            </a:r>
          </a:p>
        </p:txBody>
      </p:sp>
      <p:sp>
        <p:nvSpPr>
          <p:cNvPr id="11" name="Line 22"/>
          <p:cNvSpPr>
            <a:spLocks noChangeShapeType="1"/>
          </p:cNvSpPr>
          <p:nvPr/>
        </p:nvSpPr>
        <p:spPr bwMode="auto">
          <a:xfrm>
            <a:off x="438152"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591" b="0" i="0" dirty="0">
                <a:solidFill>
                  <a:srgbClr val="C00000"/>
                </a:solidFill>
                <a:latin typeface="Calibri Regular" charset="0"/>
                <a:ea typeface="+mn-ea"/>
                <a:cs typeface="+mn-cs"/>
              </a:rPr>
              <a:t>ASSOCIATES</a:t>
            </a:r>
          </a:p>
        </p:txBody>
      </p:sp>
      <p:sp>
        <p:nvSpPr>
          <p:cNvPr id="13" name="Line 24"/>
          <p:cNvSpPr>
            <a:spLocks noChangeShapeType="1"/>
          </p:cNvSpPr>
          <p:nvPr/>
        </p:nvSpPr>
        <p:spPr bwMode="auto">
          <a:xfrm>
            <a:off x="438152"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675"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675"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675"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675" b="1" baseline="0">
                <a:latin typeface="+mn-lt"/>
              </a:defRPr>
            </a:lvl1pPr>
            <a:lvl2pPr>
              <a:defRPr sz="675" baseline="0">
                <a:latin typeface="Arial" pitchFamily="34" charset="0"/>
              </a:defRPr>
            </a:lvl2pPr>
            <a:lvl3pPr>
              <a:defRPr sz="675" baseline="0">
                <a:latin typeface="Arial" pitchFamily="34" charset="0"/>
              </a:defRPr>
            </a:lvl3pPr>
            <a:lvl4pPr>
              <a:defRPr sz="675" baseline="0">
                <a:latin typeface="Arial" pitchFamily="34" charset="0"/>
              </a:defRPr>
            </a:lvl4pPr>
            <a:lvl5pPr>
              <a:defRPr sz="675"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675" b="1" baseline="0">
                <a:latin typeface="+mn-lt"/>
              </a:defRPr>
            </a:lvl1pPr>
            <a:lvl2pPr>
              <a:defRPr sz="675" baseline="0">
                <a:latin typeface="Arial" pitchFamily="34" charset="0"/>
              </a:defRPr>
            </a:lvl2pPr>
            <a:lvl3pPr>
              <a:defRPr sz="675" baseline="0">
                <a:latin typeface="Arial" pitchFamily="34" charset="0"/>
              </a:defRPr>
            </a:lvl3pPr>
            <a:lvl4pPr>
              <a:defRPr sz="675" baseline="0">
                <a:latin typeface="Arial" pitchFamily="34" charset="0"/>
              </a:defRPr>
            </a:lvl4pPr>
            <a:lvl5pPr>
              <a:defRPr sz="675"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675" b="1" baseline="0">
                <a:latin typeface="+mn-lt"/>
              </a:defRPr>
            </a:lvl1pPr>
            <a:lvl2pPr>
              <a:defRPr sz="675" baseline="0">
                <a:latin typeface="Arial" pitchFamily="34" charset="0"/>
              </a:defRPr>
            </a:lvl2pPr>
            <a:lvl3pPr>
              <a:defRPr sz="675" baseline="0">
                <a:latin typeface="Arial" pitchFamily="34" charset="0"/>
              </a:defRPr>
            </a:lvl3pPr>
            <a:lvl4pPr>
              <a:defRPr sz="675" baseline="0">
                <a:latin typeface="Arial" pitchFamily="34" charset="0"/>
              </a:defRPr>
            </a:lvl4pPr>
            <a:lvl5pPr>
              <a:defRPr sz="675"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675"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CFCs: Subpart F &amp; GILTI</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CFCs: Subpart F &amp; GILTI</a:t>
            </a: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514350" rtl="0" eaLnBrk="1" latinLnBrk="0" hangingPunct="1">
              <a:lnSpc>
                <a:spcPct val="100000"/>
              </a:lnSpc>
              <a:spcBef>
                <a:spcPts val="225"/>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514350" rtl="0" eaLnBrk="1" latinLnBrk="0" hangingPunct="1">
              <a:lnSpc>
                <a:spcPct val="100000"/>
              </a:lnSpc>
              <a:spcBef>
                <a:spcPts val="225"/>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514350" rtl="0" eaLnBrk="1" latinLnBrk="0" hangingPunct="1">
              <a:lnSpc>
                <a:spcPct val="100000"/>
              </a:lnSpc>
              <a:spcBef>
                <a:spcPts val="225"/>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514350" rtl="0" eaLnBrk="1" latinLnBrk="0" hangingPunct="1">
              <a:lnSpc>
                <a:spcPct val="100000"/>
              </a:lnSpc>
              <a:spcBef>
                <a:spcPts val="225"/>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514350" rtl="0" eaLnBrk="1" latinLnBrk="0" hangingPunct="1">
              <a:lnSpc>
                <a:spcPct val="100000"/>
              </a:lnSpc>
              <a:spcBef>
                <a:spcPts val="225"/>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CFCs: Subpart F &amp; GILTI</a:t>
            </a: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u="none"/>
            </a:lvl1pPr>
            <a:lvl2pPr marL="0" indent="0">
              <a:lnSpc>
                <a:spcPct val="100000"/>
              </a:lnSpc>
              <a:spcBef>
                <a:spcPts val="0"/>
              </a:spcBef>
              <a:buNone/>
              <a:defRPr sz="394" b="0" i="0" u="none">
                <a:solidFill>
                  <a:srgbClr val="808080"/>
                </a:solidFill>
              </a:defRPr>
            </a:lvl2pPr>
            <a:lvl3pPr marL="0" indent="0">
              <a:lnSpc>
                <a:spcPct val="100000"/>
              </a:lnSpc>
              <a:spcBef>
                <a:spcPts val="56"/>
              </a:spcBef>
              <a:buNone/>
              <a:defRPr sz="394" b="0" i="0" u="none">
                <a:solidFill>
                  <a:srgbClr val="808080"/>
                </a:solidFill>
              </a:defRPr>
            </a:lvl3pPr>
            <a:lvl4pPr marL="0" indent="0">
              <a:lnSpc>
                <a:spcPct val="100000"/>
              </a:lnSpc>
              <a:spcBef>
                <a:spcPts val="56"/>
              </a:spcBef>
              <a:buNone/>
              <a:defRPr sz="394" b="0" i="0" u="none">
                <a:solidFill>
                  <a:srgbClr val="808080"/>
                </a:solidFill>
              </a:defRPr>
            </a:lvl4pPr>
            <a:lvl5pPr marL="0" indent="0">
              <a:lnSpc>
                <a:spcPct val="100000"/>
              </a:lnSpc>
              <a:spcBef>
                <a:spcPts val="56"/>
              </a:spcBef>
              <a:buNone/>
              <a:defRPr sz="394"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394" b="1" i="1"/>
            </a:lvl1pPr>
            <a:lvl2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514350" rtl="0" eaLnBrk="1" latinLnBrk="0" hangingPunct="1">
              <a:lnSpc>
                <a:spcPct val="100000"/>
              </a:lnSpc>
              <a:spcBef>
                <a:spcPts val="56"/>
              </a:spcBef>
              <a:buClr>
                <a:srgbClr val="9E3039"/>
              </a:buClr>
              <a:buFont typeface="Arial" pitchFamily="34" charset="0"/>
              <a:buNone/>
              <a:defRPr kumimoji="0" lang="en-US" sz="394"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394" b="1" i="1"/>
            </a:lvl1pPr>
            <a:lvl2pPr marL="0" indent="0">
              <a:lnSpc>
                <a:spcPct val="100000"/>
              </a:lnSpc>
              <a:spcBef>
                <a:spcPts val="0"/>
              </a:spcBef>
              <a:buNone/>
              <a:defRPr sz="394" b="0">
                <a:solidFill>
                  <a:schemeClr val="tx1"/>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CFCs: Subpart F &amp; GILTI</a:t>
            </a: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CFCs: Subpart F &amp; GILTI</a:t>
            </a: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CFCs: Subpart F &amp; GILTI</a:t>
            </a: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CFCs: Subpart F &amp; GILTI</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CFCs: Subpart F &amp; GILTI</a:t>
            </a:r>
          </a:p>
        </p:txBody>
      </p:sp>
      <p:sp>
        <p:nvSpPr>
          <p:cNvPr id="6" name="Rectangle 6"/>
          <p:cNvSpPr>
            <a:spLocks noGrp="1" noChangeArrowheads="1"/>
          </p:cNvSpPr>
          <p:nvPr>
            <p:ph type="sldNum" sz="quarter" idx="11"/>
          </p:nvPr>
        </p:nvSpPr>
        <p:spPr>
          <a:ln/>
        </p:spPr>
        <p:txBody>
          <a:bodyPr/>
          <a:lstStyle>
            <a:lvl1pPr>
              <a:defRPr/>
            </a:lvl1pPr>
          </a:lstStyle>
          <a:p>
            <a:fld id="{11BEE2D7-1F05-0540-AD0D-C8F6AEBAE5C7}" type="slidenum">
              <a:rPr lang="en-US"/>
              <a:pPr/>
              <a:t>‹#›</a:t>
            </a:fld>
            <a:endParaRPr 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4"/>
            <a:ext cx="2133600" cy="365125"/>
          </a:xfrm>
          <a:prstGeom prst="rect">
            <a:avLst/>
          </a:prstGeom>
        </p:spPr>
        <p:txBody>
          <a:bodyPr/>
          <a:lstStyle>
            <a:lvl1pPr>
              <a:defRPr b="0" i="0">
                <a:latin typeface="Calibri Regular" charset="0"/>
              </a:defRPr>
            </a:lvl1pPr>
          </a:lstStyle>
          <a:p>
            <a:endParaRPr lang="en-US" dirty="0"/>
          </a:p>
        </p:txBody>
      </p:sp>
      <p:sp>
        <p:nvSpPr>
          <p:cNvPr id="5" name="Footer Placeholder 4"/>
          <p:cNvSpPr>
            <a:spLocks noGrp="1"/>
          </p:cNvSpPr>
          <p:nvPr>
            <p:ph type="ftr" sz="quarter" idx="11"/>
          </p:nvPr>
        </p:nvSpPr>
        <p:spPr/>
        <p:txBody>
          <a:bodyPr/>
          <a:lstStyle/>
          <a:p>
            <a:r>
              <a:rPr lang="en-US"/>
              <a:t>CFCs: Subpart F &amp; GILTI</a:t>
            </a:r>
          </a:p>
        </p:txBody>
      </p:sp>
      <p:sp>
        <p:nvSpPr>
          <p:cNvPr id="6" name="Slide Number Placeholder 5"/>
          <p:cNvSpPr>
            <a:spLocks noGrp="1"/>
          </p:cNvSpPr>
          <p:nvPr>
            <p:ph type="sldNum" sz="quarter" idx="12"/>
          </p:nvPr>
        </p:nvSpPr>
        <p:spPr/>
        <p:txBody>
          <a:bodyPr/>
          <a:lstStyle/>
          <a:p>
            <a:fld id="{686AE312-8C9F-42C5-81AA-4EBE44D07CA4}" type="slidenum">
              <a:rPr lang="en-US" smtClean="0"/>
              <a:pPr/>
              <a:t>‹#›</a:t>
            </a:fld>
            <a:endParaRPr 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bl" preserve="1">
  <p:cSld name="Título e tabela">
    <p:spTree>
      <p:nvGrpSpPr>
        <p:cNvPr id="1" name=""/>
        <p:cNvGrpSpPr/>
        <p:nvPr/>
      </p:nvGrpSpPr>
      <p:grpSpPr>
        <a:xfrm>
          <a:off x="0" y="0"/>
          <a:ext cx="0" cy="0"/>
          <a:chOff x="0" y="0"/>
          <a:chExt cx="0" cy="0"/>
        </a:xfrm>
      </p:grpSpPr>
      <p:sp>
        <p:nvSpPr>
          <p:cNvPr id="2" name="Título 1"/>
          <p:cNvSpPr>
            <a:spLocks noGrp="1"/>
          </p:cNvSpPr>
          <p:nvPr>
            <p:ph type="title"/>
          </p:nvPr>
        </p:nvSpPr>
        <p:spPr>
          <a:xfrm>
            <a:off x="228600" y="152400"/>
            <a:ext cx="8458200" cy="609600"/>
          </a:xfrm>
          <a:prstGeom prst="rect">
            <a:avLst/>
          </a:prstGeom>
        </p:spPr>
        <p:txBody>
          <a:bodyPr/>
          <a:lstStyle/>
          <a:p>
            <a:r>
              <a:rPr lang="pt-BR"/>
              <a:t>Clique para editar o estilo do título mestre</a:t>
            </a:r>
          </a:p>
        </p:txBody>
      </p:sp>
      <p:sp>
        <p:nvSpPr>
          <p:cNvPr id="3" name="Espaço Reservado para Tabela 2"/>
          <p:cNvSpPr>
            <a:spLocks noGrp="1"/>
          </p:cNvSpPr>
          <p:nvPr>
            <p:ph type="tbl" idx="1"/>
          </p:nvPr>
        </p:nvSpPr>
        <p:spPr>
          <a:xfrm>
            <a:off x="228600" y="838200"/>
            <a:ext cx="8458200" cy="5410200"/>
          </a:xfrm>
          <a:prstGeom prst="rect">
            <a:avLst/>
          </a:prstGeom>
        </p:spPr>
        <p:txBody>
          <a:bodyPr/>
          <a:lstStyle/>
          <a:p>
            <a:pPr lvl="0"/>
            <a:endParaRPr lang="pt-BR" noProof="0"/>
          </a:p>
        </p:txBody>
      </p:sp>
      <p:sp>
        <p:nvSpPr>
          <p:cNvPr id="4" name="Rectangle 5"/>
          <p:cNvSpPr>
            <a:spLocks noGrp="1" noChangeArrowheads="1"/>
          </p:cNvSpPr>
          <p:nvPr>
            <p:ph type="ftr" sz="quarter" idx="10"/>
          </p:nvPr>
        </p:nvSpPr>
        <p:spPr>
          <a:ln/>
        </p:spPr>
        <p:txBody>
          <a:bodyPr/>
          <a:lstStyle>
            <a:lvl1pPr>
              <a:defRPr/>
            </a:lvl1pPr>
          </a:lstStyle>
          <a:p>
            <a:pPr>
              <a:defRPr/>
            </a:pPr>
            <a:r>
              <a:rPr lang="en-US"/>
              <a:t>CFCs: Subpart F &amp; GILTI</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27FFEF6E-1936-7F46-907C-2AE9B500AAD1}" type="slidenum">
              <a:rPr lang="en-US"/>
              <a:pPr>
                <a:defRPr/>
              </a:pPr>
              <a:t>‹#›</a:t>
            </a:fld>
            <a:endParaRPr 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CFCs: Subpart F &amp; GILTI</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557338"/>
            <a:ext cx="5111750" cy="4691063"/>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557338"/>
            <a:ext cx="3008313" cy="4691063"/>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2" name="Title 1"/>
          <p:cNvSpPr>
            <a:spLocks noGrp="1"/>
          </p:cNvSpPr>
          <p:nvPr>
            <p:ph type="title"/>
          </p:nvPr>
        </p:nvSpPr>
        <p:spPr>
          <a:xfrm>
            <a:off x="457200" y="0"/>
            <a:ext cx="8229600" cy="1143000"/>
          </a:xfrm>
          <a:prstGeom prst="rect">
            <a:avLst/>
          </a:prstGeom>
        </p:spPr>
        <p:txBody>
          <a:bodyPr/>
          <a:lstStyle/>
          <a:p>
            <a:r>
              <a:rPr lang="en-US"/>
              <a:t>Click to edit Master title style</a:t>
            </a:r>
          </a:p>
        </p:txBody>
      </p:sp>
      <p:sp>
        <p:nvSpPr>
          <p:cNvPr id="5" name="Footer Placeholder 4"/>
          <p:cNvSpPr>
            <a:spLocks noGrp="1"/>
          </p:cNvSpPr>
          <p:nvPr>
            <p:ph type="ftr" sz="quarter" idx="10"/>
          </p:nvPr>
        </p:nvSpPr>
        <p:spPr>
          <a:xfrm>
            <a:off x="6934200" y="6356352"/>
            <a:ext cx="1600200" cy="365125"/>
          </a:xfrm>
        </p:spPr>
        <p:txBody>
          <a:bodyPr/>
          <a:lstStyle>
            <a:lvl1pPr>
              <a:defRPr sz="900" smtClean="0"/>
            </a:lvl1pPr>
          </a:lstStyle>
          <a:p>
            <a:pPr>
              <a:defRPr/>
            </a:pPr>
            <a:r>
              <a:rPr lang="en-US"/>
              <a:t>CFCs: Subpart F &amp; GILTI</a:t>
            </a:r>
          </a:p>
        </p:txBody>
      </p:sp>
      <p:sp>
        <p:nvSpPr>
          <p:cNvPr id="6" name="Slide Number Placeholder 5"/>
          <p:cNvSpPr>
            <a:spLocks noGrp="1"/>
          </p:cNvSpPr>
          <p:nvPr>
            <p:ph type="sldNum" sz="quarter" idx="11"/>
          </p:nvPr>
        </p:nvSpPr>
        <p:spPr/>
        <p:txBody>
          <a:bodyPr/>
          <a:lstStyle>
            <a:lvl1pPr>
              <a:defRPr smtClean="0"/>
            </a:lvl1pPr>
          </a:lstStyle>
          <a:p>
            <a:pPr>
              <a:defRPr/>
            </a:pPr>
            <a:fld id="{2C1809F7-681D-5A42-844F-0227BB41E720}" type="slidenum">
              <a:rPr lang="en-US"/>
              <a:pPr>
                <a:defRPr/>
              </a:pPr>
              <a:t>‹#›</a:t>
            </a:fld>
            <a:endParaRPr 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1295400"/>
            <a:ext cx="5486400" cy="4114800"/>
          </a:xfrm>
          <a:prstGeom prst="rect">
            <a:avLst/>
          </a:prstGeo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1792288" y="5443538"/>
            <a:ext cx="5486400" cy="804862"/>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Footer Placeholder 4"/>
          <p:cNvSpPr>
            <a:spLocks noGrp="1"/>
          </p:cNvSpPr>
          <p:nvPr>
            <p:ph type="ftr" sz="quarter" idx="10"/>
          </p:nvPr>
        </p:nvSpPr>
        <p:spPr>
          <a:xfrm>
            <a:off x="6934200" y="6356352"/>
            <a:ext cx="1600200" cy="365125"/>
          </a:xfrm>
        </p:spPr>
        <p:txBody>
          <a:bodyPr/>
          <a:lstStyle>
            <a:lvl1pPr>
              <a:defRPr sz="900" smtClean="0"/>
            </a:lvl1pPr>
          </a:lstStyle>
          <a:p>
            <a:pPr>
              <a:defRPr/>
            </a:pPr>
            <a:r>
              <a:rPr lang="en-US"/>
              <a:t>CFCs: Subpart F &amp; GILTI</a:t>
            </a:r>
          </a:p>
        </p:txBody>
      </p:sp>
      <p:sp>
        <p:nvSpPr>
          <p:cNvPr id="6" name="Slide Number Placeholder 5"/>
          <p:cNvSpPr>
            <a:spLocks noGrp="1"/>
          </p:cNvSpPr>
          <p:nvPr>
            <p:ph type="sldNum" sz="quarter" idx="11"/>
          </p:nvPr>
        </p:nvSpPr>
        <p:spPr/>
        <p:txBody>
          <a:bodyPr/>
          <a:lstStyle>
            <a:lvl1pPr>
              <a:defRPr smtClean="0"/>
            </a:lvl1pPr>
          </a:lstStyle>
          <a:p>
            <a:pPr>
              <a:defRPr/>
            </a:pPr>
            <a:fld id="{9A9DB9A6-C8EB-0C4B-814D-65FC05EEF67A}" type="slidenum">
              <a:rPr lang="en-US"/>
              <a:pPr>
                <a:defRPr/>
              </a:pPr>
              <a:t>‹#›</a:t>
            </a:fld>
            <a:endParaRPr 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371600"/>
            <a:ext cx="4038600" cy="47545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0"/>
            <a:ext cx="4038600" cy="47545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CFCs: Subpart F &amp; GILTI</a:t>
            </a:r>
          </a:p>
        </p:txBody>
      </p:sp>
      <p:sp>
        <p:nvSpPr>
          <p:cNvPr id="6" name="Rectangle 5"/>
          <p:cNvSpPr>
            <a:spLocks noGrp="1" noChangeArrowheads="1"/>
          </p:cNvSpPr>
          <p:nvPr>
            <p:ph type="sldNum" sz="quarter" idx="11"/>
          </p:nvPr>
        </p:nvSpPr>
        <p:spPr>
          <a:ln/>
        </p:spPr>
        <p:txBody>
          <a:bodyPr/>
          <a:lstStyle>
            <a:lvl1pPr>
              <a:defRPr/>
            </a:lvl1pPr>
          </a:lstStyle>
          <a:p>
            <a:pPr>
              <a:defRPr/>
            </a:pPr>
            <a:fld id="{20721C78-AD0A-4279-9F06-CFA60F09EFE1}" type="slidenum">
              <a:rPr lang="en-US"/>
              <a:pPr>
                <a:defRPr/>
              </a:pPr>
              <a:t>‹#›</a:t>
            </a:fld>
            <a:endParaRPr lang="en-US"/>
          </a:p>
        </p:txBody>
      </p:sp>
    </p:spTree>
    <p:extLst>
      <p:ext uri="{BB962C8B-B14F-4D97-AF65-F5344CB8AC3E}">
        <p14:creationId xmlns:p14="http://schemas.microsoft.com/office/powerpoint/2010/main" val="454760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100" b="1">
                <a:solidFill>
                  <a:schemeClr val="tx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100" b="1">
                <a:solidFill>
                  <a:schemeClr val="tx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CFCs: Subpart F &amp; GILTI</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16" name="Rectangle 2"/>
          <p:cNvSpPr>
            <a:spLocks noGrp="1" noChangeArrowheads="1"/>
          </p:cNvSpPr>
          <p:nvPr>
            <p:ph type="title"/>
          </p:nvPr>
        </p:nvSpPr>
        <p:spPr bwMode="gray">
          <a:xfrm>
            <a:off x="384048" y="5"/>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b="1"/>
            </a:lvl1pPr>
          </a:lstStyle>
          <a:p>
            <a:pPr lvl="0"/>
            <a:r>
              <a:rPr lang="en-US" dirty="0"/>
              <a:t>Click to edit Master title style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900"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900"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CFCs: Subpart F &amp; GILTI</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514350" rtl="0" eaLnBrk="1" fontAlgn="auto" latinLnBrk="0" hangingPunct="1">
              <a:lnSpc>
                <a:spcPct val="100000"/>
              </a:lnSpc>
              <a:spcBef>
                <a:spcPct val="20000"/>
              </a:spcBef>
              <a:spcAft>
                <a:spcPts val="0"/>
              </a:spcAft>
              <a:buClrTx/>
              <a:buSzTx/>
              <a:buFont typeface="Arial" pitchFamily="34" charset="0"/>
              <a:buNone/>
              <a:tabLst/>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lang="en-US" sz="675"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lang="en-US" sz="675"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CFCs: Subpart F &amp; GILTI</a:t>
            </a: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 name="Slide Number Placeholder 9"/>
          <p:cNvSpPr>
            <a:spLocks noGrp="1"/>
          </p:cNvSpPr>
          <p:nvPr>
            <p:ph type="sldNum" sz="quarter" idx="4"/>
          </p:nvPr>
        </p:nvSpPr>
        <p:spPr>
          <a:xfrm>
            <a:off x="8610600" y="6436637"/>
            <a:ext cx="457200" cy="365125"/>
          </a:xfrm>
          <a:prstGeom prst="rect">
            <a:avLst/>
          </a:prstGeom>
        </p:spPr>
        <p:txBody>
          <a:bodyPr vert="horz" wrap="square" lIns="91440" tIns="45720" rIns="91440" bIns="45720" numCol="1" anchor="ctr" anchorCtr="0" compatLnSpc="1">
            <a:prstTxWarp prst="textNoShape">
              <a:avLst/>
            </a:prstTxWarp>
          </a:bodyPr>
          <a:lstStyle>
            <a:lvl1pPr>
              <a:defRPr sz="45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9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900" b="1" smtClean="0">
                <a:solidFill>
                  <a:srgbClr val="898989"/>
                </a:solidFill>
                <a:latin typeface="+mn-lt"/>
                <a:ea typeface="+mn-ea"/>
              </a:defRPr>
            </a:lvl1pPr>
          </a:lstStyle>
          <a:p>
            <a:pPr>
              <a:defRPr/>
            </a:pPr>
            <a:r>
              <a:rPr lang="en-US" dirty="0"/>
              <a:t>CFCs: Subpart F &amp; GILTI</a:t>
            </a:r>
          </a:p>
        </p:txBody>
      </p:sp>
      <p:sp>
        <p:nvSpPr>
          <p:cNvPr id="9" name="Footer Placeholder 3"/>
          <p:cNvSpPr txBox="1">
            <a:spLocks/>
          </p:cNvSpPr>
          <p:nvPr userDrawn="1"/>
        </p:nvSpPr>
        <p:spPr>
          <a:xfrm>
            <a:off x="72409" y="6423031"/>
            <a:ext cx="2362200" cy="365125"/>
          </a:xfrm>
          <a:prstGeom prst="rect">
            <a:avLst/>
          </a:prstGeom>
        </p:spPr>
        <p:txBody>
          <a:bodyPr vert="horz" wrap="square" lIns="51435" tIns="25718" rIns="51435" bIns="25718"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450" b="0" i="0" dirty="0">
                <a:latin typeface="+mn-lt"/>
                <a:cs typeface="Calibri Regular" charset="0"/>
              </a:rPr>
              <a:t>IT CFC 22</a:t>
            </a:r>
          </a:p>
        </p:txBody>
      </p:sp>
    </p:spTree>
    <p:extLst>
      <p:ext uri="{BB962C8B-B14F-4D97-AF65-F5344CB8AC3E}">
        <p14:creationId xmlns:p14="http://schemas.microsoft.com/office/powerpoint/2010/main" val="580835115"/>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783" r:id="rId16"/>
    <p:sldLayoutId id="2147483784" r:id="rId17"/>
    <p:sldLayoutId id="2147483785" r:id="rId18"/>
    <p:sldLayoutId id="2147483786" r:id="rId19"/>
    <p:sldLayoutId id="2147483787" r:id="rId20"/>
    <p:sldLayoutId id="2147483788" r:id="rId21"/>
    <p:sldLayoutId id="2147483789" r:id="rId22"/>
    <p:sldLayoutId id="2147483790" r:id="rId23"/>
    <p:sldLayoutId id="2147483791" r:id="rId24"/>
    <p:sldLayoutId id="2147483792" r:id="rId25"/>
    <p:sldLayoutId id="2147483793" r:id="rId26"/>
    <p:sldLayoutId id="2147483794" r:id="rId27"/>
    <p:sldLayoutId id="2147483795" r:id="rId28"/>
    <p:sldLayoutId id="2147483796" r:id="rId29"/>
    <p:sldLayoutId id="2147483797" r:id="rId30"/>
    <p:sldLayoutId id="2147483798" r:id="rId31"/>
    <p:sldLayoutId id="2147483799" r:id="rId32"/>
    <p:sldLayoutId id="2147483800" r:id="rId33"/>
    <p:sldLayoutId id="2147483801" r:id="rId34"/>
    <p:sldLayoutId id="2147483802" r:id="rId35"/>
    <p:sldLayoutId id="2147483803" r:id="rId36"/>
    <p:sldLayoutId id="2147483804" r:id="rId37"/>
    <p:sldLayoutId id="2147483805" r:id="rId38"/>
    <p:sldLayoutId id="2147483806" r:id="rId39"/>
    <p:sldLayoutId id="2147483807" r:id="rId40"/>
    <p:sldLayoutId id="2147483808" r:id="rId41"/>
    <p:sldLayoutId id="2147483809" r:id="rId42"/>
    <p:sldLayoutId id="2147483810" r:id="rId43"/>
    <p:sldLayoutId id="2147483811" r:id="rId44"/>
    <p:sldLayoutId id="2147483812" r:id="rId45"/>
    <p:sldLayoutId id="2147483813" r:id="rId46"/>
    <p:sldLayoutId id="2147483814" r:id="rId47"/>
    <p:sldLayoutId id="2147483815" r:id="rId48"/>
    <p:sldLayoutId id="2147483816" r:id="rId49"/>
    <p:sldLayoutId id="2147483817" r:id="rId50"/>
    <p:sldLayoutId id="2147483818" r:id="rId51"/>
    <p:sldLayoutId id="2147483819" r:id="rId52"/>
    <p:sldLayoutId id="2147483820" r:id="rId53"/>
    <p:sldLayoutId id="2147483821" r:id="rId54"/>
    <p:sldLayoutId id="2147483822" r:id="rId55"/>
    <p:sldLayoutId id="2147483823" r:id="rId56"/>
    <p:sldLayoutId id="2147483824" r:id="rId57"/>
    <p:sldLayoutId id="2147483825" r:id="rId58"/>
    <p:sldLayoutId id="2147483826" r:id="rId59"/>
    <p:sldLayoutId id="2147483827" r:id="rId60"/>
    <p:sldLayoutId id="2147483828" r:id="rId61"/>
    <p:sldLayoutId id="2147483829" r:id="rId62"/>
  </p:sldLayoutIdLst>
  <p:hf hdr="0" dt="0"/>
  <p:txStyles>
    <p:titleStyle>
      <a:lvl1pPr algn="ctr" rtl="0" eaLnBrk="1" fontAlgn="base" hangingPunct="1">
        <a:spcBef>
          <a:spcPct val="0"/>
        </a:spcBef>
        <a:spcAft>
          <a:spcPct val="0"/>
        </a:spcAft>
        <a:defRPr sz="2475" kern="1200">
          <a:solidFill>
            <a:schemeClr val="tx1"/>
          </a:solidFill>
          <a:latin typeface="+mj-lt"/>
          <a:ea typeface="+mj-ea"/>
          <a:cs typeface="+mj-cs"/>
        </a:defRPr>
      </a:lvl1pPr>
      <a:lvl2pPr algn="ctr" rtl="0" eaLnBrk="1" fontAlgn="base" hangingPunct="1">
        <a:spcBef>
          <a:spcPct val="0"/>
        </a:spcBef>
        <a:spcAft>
          <a:spcPct val="0"/>
        </a:spcAft>
        <a:defRPr sz="2475">
          <a:solidFill>
            <a:schemeClr val="tx1"/>
          </a:solidFill>
          <a:latin typeface="Arial" charset="0"/>
        </a:defRPr>
      </a:lvl2pPr>
      <a:lvl3pPr algn="ctr" rtl="0" eaLnBrk="1" fontAlgn="base" hangingPunct="1">
        <a:spcBef>
          <a:spcPct val="0"/>
        </a:spcBef>
        <a:spcAft>
          <a:spcPct val="0"/>
        </a:spcAft>
        <a:defRPr sz="2475">
          <a:solidFill>
            <a:schemeClr val="tx1"/>
          </a:solidFill>
          <a:latin typeface="Arial" charset="0"/>
        </a:defRPr>
      </a:lvl3pPr>
      <a:lvl4pPr algn="ctr" rtl="0" eaLnBrk="1" fontAlgn="base" hangingPunct="1">
        <a:spcBef>
          <a:spcPct val="0"/>
        </a:spcBef>
        <a:spcAft>
          <a:spcPct val="0"/>
        </a:spcAft>
        <a:defRPr sz="2475">
          <a:solidFill>
            <a:schemeClr val="tx1"/>
          </a:solidFill>
          <a:latin typeface="Arial" charset="0"/>
        </a:defRPr>
      </a:lvl4pPr>
      <a:lvl5pPr algn="ctr" rtl="0" eaLnBrk="1" fontAlgn="base" hangingPunct="1">
        <a:spcBef>
          <a:spcPct val="0"/>
        </a:spcBef>
        <a:spcAft>
          <a:spcPct val="0"/>
        </a:spcAft>
        <a:defRPr sz="2475">
          <a:solidFill>
            <a:schemeClr val="tx1"/>
          </a:solidFill>
          <a:latin typeface="Arial" charset="0"/>
        </a:defRPr>
      </a:lvl5pPr>
      <a:lvl6pPr marL="257175" algn="ctr" rtl="0" eaLnBrk="1" fontAlgn="base" hangingPunct="1">
        <a:spcBef>
          <a:spcPct val="0"/>
        </a:spcBef>
        <a:spcAft>
          <a:spcPct val="0"/>
        </a:spcAft>
        <a:defRPr sz="2475">
          <a:solidFill>
            <a:schemeClr val="tx1"/>
          </a:solidFill>
          <a:latin typeface="Arial" charset="0"/>
        </a:defRPr>
      </a:lvl6pPr>
      <a:lvl7pPr marL="514350" algn="ctr" rtl="0" eaLnBrk="1" fontAlgn="base" hangingPunct="1">
        <a:spcBef>
          <a:spcPct val="0"/>
        </a:spcBef>
        <a:spcAft>
          <a:spcPct val="0"/>
        </a:spcAft>
        <a:defRPr sz="2475">
          <a:solidFill>
            <a:schemeClr val="tx1"/>
          </a:solidFill>
          <a:latin typeface="Arial" charset="0"/>
        </a:defRPr>
      </a:lvl7pPr>
      <a:lvl8pPr marL="771525" algn="ctr" rtl="0" eaLnBrk="1" fontAlgn="base" hangingPunct="1">
        <a:spcBef>
          <a:spcPct val="0"/>
        </a:spcBef>
        <a:spcAft>
          <a:spcPct val="0"/>
        </a:spcAft>
        <a:defRPr sz="2475">
          <a:solidFill>
            <a:schemeClr val="tx1"/>
          </a:solidFill>
          <a:latin typeface="Arial" charset="0"/>
        </a:defRPr>
      </a:lvl8pPr>
      <a:lvl9pPr marL="1028700" algn="ctr" rtl="0" eaLnBrk="1" fontAlgn="base" hangingPunct="1">
        <a:spcBef>
          <a:spcPct val="0"/>
        </a:spcBef>
        <a:spcAft>
          <a:spcPct val="0"/>
        </a:spcAft>
        <a:defRPr sz="2475">
          <a:solidFill>
            <a:schemeClr val="tx1"/>
          </a:solidFill>
          <a:latin typeface="Arial" charset="0"/>
        </a:defRPr>
      </a:lvl9pPr>
    </p:titleStyle>
    <p:bodyStyle>
      <a:lvl1pPr marL="192881" indent="-192881"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1pPr>
      <a:lvl2pPr marL="417910" indent="-160735" algn="l" rtl="0" eaLnBrk="1" fontAlgn="base" hangingPunct="1">
        <a:spcBef>
          <a:spcPct val="20000"/>
        </a:spcBef>
        <a:spcAft>
          <a:spcPct val="0"/>
        </a:spcAft>
        <a:buFont typeface="Arial" charset="0"/>
        <a:buChar char="–"/>
        <a:defRPr sz="1575" kern="1200">
          <a:solidFill>
            <a:schemeClr val="tx1"/>
          </a:solidFill>
          <a:latin typeface="+mn-lt"/>
          <a:ea typeface="+mn-ea"/>
          <a:cs typeface="+mn-cs"/>
        </a:defRPr>
      </a:lvl2pPr>
      <a:lvl3pPr marL="642938" indent="-128588" algn="l" rtl="0" eaLnBrk="1" fontAlgn="base" hangingPunct="1">
        <a:spcBef>
          <a:spcPct val="20000"/>
        </a:spcBef>
        <a:spcAft>
          <a:spcPct val="0"/>
        </a:spcAft>
        <a:buFont typeface="Arial" charset="0"/>
        <a:buChar char="•"/>
        <a:defRPr sz="1350" kern="1200">
          <a:solidFill>
            <a:schemeClr val="tx1"/>
          </a:solidFill>
          <a:latin typeface="+mn-lt"/>
          <a:ea typeface="+mn-ea"/>
          <a:cs typeface="+mn-cs"/>
        </a:defRPr>
      </a:lvl3pPr>
      <a:lvl4pPr marL="900113" indent="-128588" algn="l" rtl="0" eaLnBrk="1" fontAlgn="base" hangingPunct="1">
        <a:spcBef>
          <a:spcPct val="20000"/>
        </a:spcBef>
        <a:spcAft>
          <a:spcPct val="0"/>
        </a:spcAft>
        <a:buFont typeface="Arial" charset="0"/>
        <a:buChar char="–"/>
        <a:defRPr sz="1125" kern="1200">
          <a:solidFill>
            <a:schemeClr val="tx1"/>
          </a:solidFill>
          <a:latin typeface="+mn-lt"/>
          <a:ea typeface="+mn-ea"/>
          <a:cs typeface="+mn-cs"/>
        </a:defRPr>
      </a:lvl4pPr>
      <a:lvl5pPr marL="1157288" indent="-128588" algn="l" rtl="0" eaLnBrk="1" fontAlgn="base" hangingPunct="1">
        <a:spcBef>
          <a:spcPct val="20000"/>
        </a:spcBef>
        <a:spcAft>
          <a:spcPct val="0"/>
        </a:spcAft>
        <a:buFont typeface="Arial" charset="0"/>
        <a:buChar char="»"/>
        <a:defRPr sz="1125" kern="1200">
          <a:solidFill>
            <a:schemeClr val="tx1"/>
          </a:solidFill>
          <a:latin typeface="+mn-lt"/>
          <a:ea typeface="+mn-ea"/>
          <a:cs typeface="+mn-cs"/>
        </a:defRPr>
      </a:lvl5pPr>
      <a:lvl6pPr marL="141446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6pPr>
      <a:lvl7pPr marL="167163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7pPr>
      <a:lvl8pPr marL="192881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8pPr>
      <a:lvl9pPr marL="218598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8FC6CB2-C37C-01D0-9CD5-6487B3AA07DE}"/>
              </a:ext>
            </a:extLst>
          </p:cNvPr>
          <p:cNvSpPr>
            <a:spLocks noGrp="1"/>
          </p:cNvSpPr>
          <p:nvPr>
            <p:ph idx="1"/>
          </p:nvPr>
        </p:nvSpPr>
        <p:spPr/>
        <p:txBody>
          <a:bodyPr/>
          <a:lstStyle/>
          <a:p>
            <a:r>
              <a:rPr lang="en-US" sz="2000" b="1" dirty="0"/>
              <a:t>CFC</a:t>
            </a:r>
            <a:r>
              <a:rPr lang="en-US" sz="2000" dirty="0"/>
              <a:t>:</a:t>
            </a:r>
          </a:p>
          <a:p>
            <a:pPr lvl="1"/>
            <a:r>
              <a:rPr lang="en-US" sz="2000" dirty="0"/>
              <a:t>Any FC if </a:t>
            </a:r>
            <a:r>
              <a:rPr lang="en-US" sz="2000" b="1" dirty="0"/>
              <a:t>more than 50% of the vote or value</a:t>
            </a:r>
            <a:r>
              <a:rPr lang="en-US" sz="2000" dirty="0"/>
              <a:t> of the corporation is held by “US Shareholders”  [§957]</a:t>
            </a:r>
          </a:p>
          <a:p>
            <a:endParaRPr lang="en-US" sz="2000" dirty="0"/>
          </a:p>
          <a:p>
            <a:r>
              <a:rPr lang="en-US" sz="2000" b="1" dirty="0"/>
              <a:t>US Shareholder (“USSH”):</a:t>
            </a:r>
          </a:p>
          <a:p>
            <a:pPr lvl="1"/>
            <a:r>
              <a:rPr lang="en-US" sz="2000" dirty="0"/>
              <a:t>A US person owning (directly,  indirectly, or constructively) </a:t>
            </a:r>
            <a:r>
              <a:rPr lang="en-US" sz="2000" b="1" dirty="0"/>
              <a:t>10% or more of vote or value</a:t>
            </a:r>
            <a:r>
              <a:rPr lang="en-US" sz="2000" dirty="0"/>
              <a:t> of a foreign corporation [§951(b)]</a:t>
            </a:r>
          </a:p>
          <a:p>
            <a:endParaRPr lang="en-US" sz="2000" dirty="0"/>
          </a:p>
          <a:p>
            <a:r>
              <a:rPr lang="en-US" sz="2000" b="1" dirty="0"/>
              <a:t>Consequences of CFC Status</a:t>
            </a:r>
            <a:r>
              <a:rPr lang="en-US" sz="2000" dirty="0"/>
              <a:t>:</a:t>
            </a:r>
          </a:p>
          <a:p>
            <a:pPr lvl="1"/>
            <a:r>
              <a:rPr lang="en-US" sz="2000" dirty="0"/>
              <a:t>Once a FC is a CFC at any time during a taxable year, its USSHs are taxed currently on their pro rata share of the CFC’s: </a:t>
            </a:r>
          </a:p>
          <a:p>
            <a:pPr lvl="2"/>
            <a:r>
              <a:rPr lang="en-US" sz="2000" b="1" dirty="0"/>
              <a:t>Subpart F</a:t>
            </a:r>
            <a:r>
              <a:rPr lang="en-US" sz="2000" dirty="0"/>
              <a:t> Income</a:t>
            </a:r>
          </a:p>
          <a:p>
            <a:pPr lvl="2"/>
            <a:r>
              <a:rPr lang="en-US" sz="2000" b="1" dirty="0"/>
              <a:t>Investments in US Property </a:t>
            </a:r>
            <a:r>
              <a:rPr lang="en-US" sz="2000" dirty="0"/>
              <a:t>[§951(a)(1)(A), (B)]</a:t>
            </a:r>
          </a:p>
          <a:p>
            <a:pPr lvl="2"/>
            <a:r>
              <a:rPr lang="en-US" sz="2000" b="1" dirty="0"/>
              <a:t>GILTI</a:t>
            </a:r>
            <a:r>
              <a:rPr lang="en-US" sz="2000" dirty="0"/>
              <a:t> [§951A]</a:t>
            </a:r>
          </a:p>
          <a:p>
            <a:endParaRPr lang="en-US" dirty="0"/>
          </a:p>
        </p:txBody>
      </p:sp>
      <p:sp>
        <p:nvSpPr>
          <p:cNvPr id="3" name="Title 2">
            <a:extLst>
              <a:ext uri="{FF2B5EF4-FFF2-40B4-BE49-F238E27FC236}">
                <a16:creationId xmlns:a16="http://schemas.microsoft.com/office/drawing/2014/main" id="{3527FECD-8EDF-7889-F2E9-6E7C29850861}"/>
              </a:ext>
            </a:extLst>
          </p:cNvPr>
          <p:cNvSpPr>
            <a:spLocks noGrp="1"/>
          </p:cNvSpPr>
          <p:nvPr>
            <p:ph type="title"/>
          </p:nvPr>
        </p:nvSpPr>
        <p:spPr/>
        <p:txBody>
          <a:bodyPr/>
          <a:lstStyle/>
          <a:p>
            <a:r>
              <a:rPr lang="en-US" sz="1600" dirty="0"/>
              <a:t>Controlled Foreign Corporations: CFCs</a:t>
            </a:r>
          </a:p>
        </p:txBody>
      </p:sp>
      <p:sp>
        <p:nvSpPr>
          <p:cNvPr id="4" name="Slide Number Placeholder 3">
            <a:extLst>
              <a:ext uri="{FF2B5EF4-FFF2-40B4-BE49-F238E27FC236}">
                <a16:creationId xmlns:a16="http://schemas.microsoft.com/office/drawing/2014/main" id="{0B32F7DB-17D9-3096-B320-47693AEA1F38}"/>
              </a:ext>
            </a:extLst>
          </p:cNvPr>
          <p:cNvSpPr>
            <a:spLocks noGrp="1"/>
          </p:cNvSpPr>
          <p:nvPr>
            <p:ph type="sldNum" sz="quarter" idx="10"/>
          </p:nvPr>
        </p:nvSpPr>
        <p:spPr/>
        <p:txBody>
          <a:bodyPr/>
          <a:lstStyle/>
          <a:p>
            <a:fld id="{7B3E355C-57B9-BC4B-95D8-406A1F834537}" type="slidenum">
              <a:rPr lang="en-US" altLang="en-US" smtClean="0"/>
              <a:pPr/>
              <a:t>1</a:t>
            </a:fld>
            <a:endParaRPr lang="en-US" altLang="en-US" dirty="0"/>
          </a:p>
        </p:txBody>
      </p:sp>
      <p:sp>
        <p:nvSpPr>
          <p:cNvPr id="5" name="Footer Placeholder 4">
            <a:extLst>
              <a:ext uri="{FF2B5EF4-FFF2-40B4-BE49-F238E27FC236}">
                <a16:creationId xmlns:a16="http://schemas.microsoft.com/office/drawing/2014/main" id="{F494D152-05E1-1AD7-B8F4-AE84A72D6925}"/>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1986950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893464D-2B31-9A39-4A61-4FF81589E325}"/>
              </a:ext>
            </a:extLst>
          </p:cNvPr>
          <p:cNvSpPr>
            <a:spLocks noGrp="1"/>
          </p:cNvSpPr>
          <p:nvPr>
            <p:ph idx="1"/>
          </p:nvPr>
        </p:nvSpPr>
        <p:spPr/>
        <p:txBody>
          <a:bodyPr/>
          <a:lstStyle/>
          <a:p>
            <a:r>
              <a:rPr lang="en-US" sz="2800" dirty="0"/>
              <a:t>If a CFC’s employees </a:t>
            </a:r>
            <a:r>
              <a:rPr lang="en-US" sz="2800" b="1" dirty="0"/>
              <a:t>substantially contribute </a:t>
            </a:r>
            <a:r>
              <a:rPr lang="en-US" sz="2800" dirty="0"/>
              <a:t>to the manufacture or production of the sold personal property, the property sold will be </a:t>
            </a:r>
            <a:r>
              <a:rPr lang="en-US" sz="2800" b="1" dirty="0"/>
              <a:t>considered to be manufactured or produced</a:t>
            </a:r>
            <a:r>
              <a:rPr lang="en-US" sz="2800" dirty="0"/>
              <a:t> by the CFC. Reg. §1.954-3(a)(4)(iv).</a:t>
            </a:r>
          </a:p>
          <a:p>
            <a:endParaRPr lang="en-US" sz="2800" dirty="0"/>
          </a:p>
          <a:p>
            <a:r>
              <a:rPr lang="en-US" sz="2800" i="1" dirty="0"/>
              <a:t>Substantial Contribution Through Activities</a:t>
            </a:r>
            <a:r>
              <a:rPr lang="en-US" sz="2800" dirty="0"/>
              <a:t>:</a:t>
            </a:r>
          </a:p>
          <a:p>
            <a:pPr lvl="1"/>
            <a:r>
              <a:rPr lang="en-US" sz="2400" dirty="0"/>
              <a:t>Oversight and direction of manufacturing activities or process</a:t>
            </a:r>
          </a:p>
          <a:p>
            <a:pPr lvl="1"/>
            <a:r>
              <a:rPr lang="en-US" sz="2400" dirty="0"/>
              <a:t>Material selection, vendor selection, or control of raw materials, WIP or finished goods</a:t>
            </a:r>
          </a:p>
          <a:p>
            <a:pPr lvl="1"/>
            <a:r>
              <a:rPr lang="en-US" sz="2400" dirty="0"/>
              <a:t>Management of manufacturing costs or capacities</a:t>
            </a:r>
          </a:p>
          <a:p>
            <a:pPr lvl="1"/>
            <a:r>
              <a:rPr lang="en-US" sz="2400" dirty="0"/>
              <a:t>Control of manufacturing logistics</a:t>
            </a:r>
          </a:p>
          <a:p>
            <a:pPr lvl="1"/>
            <a:r>
              <a:rPr lang="en-US" sz="2400" dirty="0"/>
              <a:t>Product design development</a:t>
            </a:r>
          </a:p>
        </p:txBody>
      </p:sp>
      <p:sp>
        <p:nvSpPr>
          <p:cNvPr id="3" name="Title 2">
            <a:extLst>
              <a:ext uri="{FF2B5EF4-FFF2-40B4-BE49-F238E27FC236}">
                <a16:creationId xmlns:a16="http://schemas.microsoft.com/office/drawing/2014/main" id="{D11EDDA3-F30A-9504-3823-3DBE7582E3C8}"/>
              </a:ext>
            </a:extLst>
          </p:cNvPr>
          <p:cNvSpPr>
            <a:spLocks noGrp="1"/>
          </p:cNvSpPr>
          <p:nvPr>
            <p:ph type="title"/>
          </p:nvPr>
        </p:nvSpPr>
        <p:spPr/>
        <p:txBody>
          <a:bodyPr/>
          <a:lstStyle/>
          <a:p>
            <a:r>
              <a:rPr lang="en-US" sz="1800" b="1" dirty="0" err="1"/>
              <a:t>FBCSalesI</a:t>
            </a:r>
            <a:r>
              <a:rPr lang="en-US" sz="1800" b="1" dirty="0"/>
              <a:t>:  Manufacturing Exception</a:t>
            </a:r>
            <a:endParaRPr lang="en-US" sz="1600" dirty="0"/>
          </a:p>
        </p:txBody>
      </p:sp>
      <p:sp>
        <p:nvSpPr>
          <p:cNvPr id="4" name="Slide Number Placeholder 3">
            <a:extLst>
              <a:ext uri="{FF2B5EF4-FFF2-40B4-BE49-F238E27FC236}">
                <a16:creationId xmlns:a16="http://schemas.microsoft.com/office/drawing/2014/main" id="{F57C3126-C8E0-9844-4273-A477D40CB12D}"/>
              </a:ext>
            </a:extLst>
          </p:cNvPr>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
        <p:nvSpPr>
          <p:cNvPr id="5" name="Footer Placeholder 4">
            <a:extLst>
              <a:ext uri="{FF2B5EF4-FFF2-40B4-BE49-F238E27FC236}">
                <a16:creationId xmlns:a16="http://schemas.microsoft.com/office/drawing/2014/main" id="{655A43E9-2B91-B23B-7991-F7F3264C5FAF}"/>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1093371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A9CA26A-2BCA-303E-19B1-7749F4C43A4D}"/>
              </a:ext>
            </a:extLst>
          </p:cNvPr>
          <p:cNvSpPr>
            <a:spLocks noGrp="1"/>
          </p:cNvSpPr>
          <p:nvPr>
            <p:ph type="body" idx="1"/>
          </p:nvPr>
        </p:nvSpPr>
        <p:spPr/>
        <p:txBody>
          <a:bodyPr/>
          <a:lstStyle/>
          <a:p>
            <a:r>
              <a:rPr lang="en-US" sz="1200" dirty="0" err="1"/>
              <a:t>FBCSalesI</a:t>
            </a:r>
            <a:endParaRPr lang="en-US" sz="1200" dirty="0"/>
          </a:p>
        </p:txBody>
      </p:sp>
      <p:sp>
        <p:nvSpPr>
          <p:cNvPr id="3" name="Text Placeholder 2">
            <a:extLst>
              <a:ext uri="{FF2B5EF4-FFF2-40B4-BE49-F238E27FC236}">
                <a16:creationId xmlns:a16="http://schemas.microsoft.com/office/drawing/2014/main" id="{5CA0F7FF-8BC6-C344-5B7F-876EE6DD6D57}"/>
              </a:ext>
            </a:extLst>
          </p:cNvPr>
          <p:cNvSpPr>
            <a:spLocks noGrp="1"/>
          </p:cNvSpPr>
          <p:nvPr>
            <p:ph type="body" idx="19"/>
          </p:nvPr>
        </p:nvSpPr>
        <p:spPr/>
        <p:txBody>
          <a:bodyPr/>
          <a:lstStyle/>
          <a:p>
            <a:r>
              <a:rPr lang="en-US" sz="1100" dirty="0"/>
              <a:t>Using a Branch</a:t>
            </a:r>
          </a:p>
        </p:txBody>
      </p:sp>
      <p:sp>
        <p:nvSpPr>
          <p:cNvPr id="4" name="Content Placeholder 3">
            <a:extLst>
              <a:ext uri="{FF2B5EF4-FFF2-40B4-BE49-F238E27FC236}">
                <a16:creationId xmlns:a16="http://schemas.microsoft.com/office/drawing/2014/main" id="{8664DDF1-5413-F12B-8196-63D0EDE5AE9A}"/>
              </a:ext>
            </a:extLst>
          </p:cNvPr>
          <p:cNvSpPr>
            <a:spLocks noGrp="1"/>
          </p:cNvSpPr>
          <p:nvPr>
            <p:ph sz="quarter" idx="20"/>
          </p:nvPr>
        </p:nvSpPr>
        <p:spPr/>
        <p:txBody>
          <a:bodyPr/>
          <a:lstStyle/>
          <a:p>
            <a:r>
              <a:rPr lang="en-US" sz="1800" dirty="0"/>
              <a:t>Assume that CFC2, a Cayman corporation, purchases goods manufactured by CFC1, a UK corporation, and sells them in Europe. </a:t>
            </a:r>
          </a:p>
          <a:p>
            <a:endParaRPr lang="en-US" sz="2000" dirty="0"/>
          </a:p>
          <a:p>
            <a:endParaRPr lang="en-US" sz="2000" dirty="0"/>
          </a:p>
          <a:p>
            <a:endParaRPr lang="en-US" sz="2000" dirty="0"/>
          </a:p>
          <a:p>
            <a:endParaRPr lang="en-US" sz="2000" dirty="0"/>
          </a:p>
          <a:p>
            <a:endParaRPr lang="en-US" sz="1800" dirty="0"/>
          </a:p>
          <a:p>
            <a:endParaRPr lang="en-US" sz="1800" dirty="0"/>
          </a:p>
          <a:p>
            <a:endParaRPr lang="en-US" sz="1800" dirty="0"/>
          </a:p>
          <a:p>
            <a:r>
              <a:rPr lang="en-US" sz="1800" dirty="0"/>
              <a:t>The sales income earned by CFC2 would be </a:t>
            </a:r>
            <a:r>
              <a:rPr lang="en-US" sz="1800" dirty="0" err="1"/>
              <a:t>FBCSalesI</a:t>
            </a:r>
            <a:r>
              <a:rPr lang="en-US" sz="1800" dirty="0"/>
              <a:t> because the goods were purchased from a related person (CFC1) and were manufactured and sold for use outside of CFC2</a:t>
            </a:r>
            <a:r>
              <a:rPr lang="en-US" altLang="en-US" sz="1800" dirty="0"/>
              <a:t>’</a:t>
            </a:r>
            <a:r>
              <a:rPr lang="en-US" sz="1800" dirty="0"/>
              <a:t>s country of incorporation.  954(d)(1) </a:t>
            </a:r>
          </a:p>
          <a:p>
            <a:endParaRPr lang="en-US" sz="2000" dirty="0"/>
          </a:p>
          <a:p>
            <a:endParaRPr lang="en-US" dirty="0"/>
          </a:p>
        </p:txBody>
      </p:sp>
      <p:sp>
        <p:nvSpPr>
          <p:cNvPr id="5" name="Content Placeholder 4">
            <a:extLst>
              <a:ext uri="{FF2B5EF4-FFF2-40B4-BE49-F238E27FC236}">
                <a16:creationId xmlns:a16="http://schemas.microsoft.com/office/drawing/2014/main" id="{5776420D-107A-0AFE-CE3F-CF7CFBE9A24B}"/>
              </a:ext>
            </a:extLst>
          </p:cNvPr>
          <p:cNvSpPr>
            <a:spLocks noGrp="1"/>
          </p:cNvSpPr>
          <p:nvPr>
            <p:ph sz="quarter" idx="21"/>
          </p:nvPr>
        </p:nvSpPr>
        <p:spPr/>
        <p:txBody>
          <a:bodyPr/>
          <a:lstStyle/>
          <a:p>
            <a:r>
              <a:rPr lang="en-US" sz="1400" dirty="0"/>
              <a:t>Now assume that CFC1 forms a sales branch in the Caymans to sell the same goods in Europe.  Also assume that under UK law, the income earned by the branch would not be taxed by the UK.</a:t>
            </a:r>
          </a:p>
          <a:p>
            <a:endParaRPr lang="en-US" sz="1600" dirty="0"/>
          </a:p>
          <a:p>
            <a:endParaRPr lang="en-US" sz="1600" dirty="0"/>
          </a:p>
          <a:p>
            <a:endParaRPr lang="en-US" sz="1600" dirty="0"/>
          </a:p>
          <a:p>
            <a:endParaRPr lang="en-US" sz="1600" dirty="0"/>
          </a:p>
          <a:p>
            <a:endParaRPr lang="en-US" sz="1600" dirty="0"/>
          </a:p>
          <a:p>
            <a:pPr marL="228600" indent="-228600"/>
            <a:endParaRPr lang="en-US" sz="1400" dirty="0"/>
          </a:p>
          <a:p>
            <a:pPr marL="228600" indent="-228600"/>
            <a:endParaRPr lang="en-US" sz="1400" dirty="0"/>
          </a:p>
          <a:p>
            <a:pPr marL="228600" indent="-228600"/>
            <a:r>
              <a:rPr lang="en-US" sz="1400" dirty="0"/>
              <a:t>Under US tax principles, transactions between a corporation and any of its branches have no tax significance.  CFC1 would therefore be treated as selling the goods.  None of the income would be </a:t>
            </a:r>
            <a:r>
              <a:rPr lang="en-US" sz="1400" dirty="0" err="1"/>
              <a:t>FBCSalesI</a:t>
            </a:r>
            <a:r>
              <a:rPr lang="en-US" sz="1400" dirty="0"/>
              <a:t> because the goods would have been manufactured in the UK and sold by CFC1.</a:t>
            </a:r>
          </a:p>
          <a:p>
            <a:pPr marL="228600" indent="-228600"/>
            <a:r>
              <a:rPr lang="en-US" sz="1400" dirty="0"/>
              <a:t>The branch rule of section 954(d)(2) is designed to prevent the use of a branch to avoid the </a:t>
            </a:r>
            <a:r>
              <a:rPr lang="en-US" sz="1400" dirty="0" err="1"/>
              <a:t>FBCSalesI</a:t>
            </a:r>
            <a:r>
              <a:rPr lang="en-US" sz="1400" dirty="0"/>
              <a:t> rules.</a:t>
            </a:r>
          </a:p>
          <a:p>
            <a:endParaRPr lang="en-US" sz="1600" dirty="0"/>
          </a:p>
          <a:p>
            <a:endParaRPr lang="en-US" dirty="0"/>
          </a:p>
        </p:txBody>
      </p:sp>
      <p:sp>
        <p:nvSpPr>
          <p:cNvPr id="6" name="Slide Number Placeholder 5">
            <a:extLst>
              <a:ext uri="{FF2B5EF4-FFF2-40B4-BE49-F238E27FC236}">
                <a16:creationId xmlns:a16="http://schemas.microsoft.com/office/drawing/2014/main" id="{B0123B54-1C04-664A-E3B1-287DAB0E0B09}"/>
              </a:ext>
            </a:extLst>
          </p:cNvPr>
          <p:cNvSpPr>
            <a:spLocks noGrp="1"/>
          </p:cNvSpPr>
          <p:nvPr>
            <p:ph type="sldNum" sz="quarter" idx="22"/>
          </p:nvPr>
        </p:nvSpPr>
        <p:spPr/>
        <p:txBody>
          <a:bodyPr/>
          <a:lstStyle/>
          <a:p>
            <a:fld id="{856F0A94-AD2E-974D-AF6B-04AF335E854A}" type="slidenum">
              <a:rPr lang="en-US" altLang="en-US" smtClean="0"/>
              <a:pPr/>
              <a:t>11</a:t>
            </a:fld>
            <a:endParaRPr lang="en-US" altLang="en-US"/>
          </a:p>
        </p:txBody>
      </p:sp>
      <p:sp>
        <p:nvSpPr>
          <p:cNvPr id="7" name="Footer Placeholder 6">
            <a:extLst>
              <a:ext uri="{FF2B5EF4-FFF2-40B4-BE49-F238E27FC236}">
                <a16:creationId xmlns:a16="http://schemas.microsoft.com/office/drawing/2014/main" id="{40CF8A0E-3EE2-4A22-74D9-60131DEE0175}"/>
              </a:ext>
            </a:extLst>
          </p:cNvPr>
          <p:cNvSpPr>
            <a:spLocks noGrp="1"/>
          </p:cNvSpPr>
          <p:nvPr>
            <p:ph type="ftr" sz="quarter" idx="23"/>
          </p:nvPr>
        </p:nvSpPr>
        <p:spPr/>
        <p:txBody>
          <a:bodyPr/>
          <a:lstStyle/>
          <a:p>
            <a:pPr>
              <a:defRPr/>
            </a:pPr>
            <a:r>
              <a:rPr lang="en-US"/>
              <a:t>CFCs: Subpart F &amp; GILTI</a:t>
            </a:r>
          </a:p>
        </p:txBody>
      </p:sp>
      <p:sp>
        <p:nvSpPr>
          <p:cNvPr id="8" name="Title 7">
            <a:extLst>
              <a:ext uri="{FF2B5EF4-FFF2-40B4-BE49-F238E27FC236}">
                <a16:creationId xmlns:a16="http://schemas.microsoft.com/office/drawing/2014/main" id="{1A394497-5582-EEFB-FCED-2D23B8CCEE8D}"/>
              </a:ext>
            </a:extLst>
          </p:cNvPr>
          <p:cNvSpPr>
            <a:spLocks noGrp="1"/>
          </p:cNvSpPr>
          <p:nvPr>
            <p:ph type="title"/>
          </p:nvPr>
        </p:nvSpPr>
        <p:spPr/>
        <p:txBody>
          <a:bodyPr/>
          <a:lstStyle/>
          <a:p>
            <a:r>
              <a:rPr lang="en-US" sz="1800" b="1" dirty="0"/>
              <a:t>Branch Rule: </a:t>
            </a:r>
            <a:r>
              <a:rPr lang="en-US" sz="2000" dirty="0"/>
              <a:t>§</a:t>
            </a:r>
            <a:r>
              <a:rPr lang="en-US" sz="1800" b="1" dirty="0"/>
              <a:t>954(d)(2)</a:t>
            </a:r>
            <a:endParaRPr lang="en-US" sz="1800" dirty="0"/>
          </a:p>
        </p:txBody>
      </p:sp>
      <p:sp>
        <p:nvSpPr>
          <p:cNvPr id="9" name="Rectangle 5">
            <a:extLst>
              <a:ext uri="{FF2B5EF4-FFF2-40B4-BE49-F238E27FC236}">
                <a16:creationId xmlns:a16="http://schemas.microsoft.com/office/drawing/2014/main" id="{F2AB3CC6-2E08-4701-9277-93E298E4A8DE}"/>
              </a:ext>
            </a:extLst>
          </p:cNvPr>
          <p:cNvSpPr>
            <a:spLocks noChangeArrowheads="1"/>
          </p:cNvSpPr>
          <p:nvPr/>
        </p:nvSpPr>
        <p:spPr bwMode="auto">
          <a:xfrm>
            <a:off x="1335895" y="2895600"/>
            <a:ext cx="1676400" cy="381000"/>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a:r>
              <a:rPr lang="en-US" sz="1600" b="1" dirty="0">
                <a:latin typeface="Calibri"/>
                <a:cs typeface="Calibri"/>
              </a:rPr>
              <a:t>CFC1 (UK)</a:t>
            </a:r>
          </a:p>
        </p:txBody>
      </p:sp>
      <p:sp>
        <p:nvSpPr>
          <p:cNvPr id="10" name="Rectangle 5">
            <a:extLst>
              <a:ext uri="{FF2B5EF4-FFF2-40B4-BE49-F238E27FC236}">
                <a16:creationId xmlns:a16="http://schemas.microsoft.com/office/drawing/2014/main" id="{B68631EE-C3CD-686F-FA1E-0FFE3C498FDD}"/>
              </a:ext>
            </a:extLst>
          </p:cNvPr>
          <p:cNvSpPr>
            <a:spLocks noChangeArrowheads="1"/>
          </p:cNvSpPr>
          <p:nvPr/>
        </p:nvSpPr>
        <p:spPr bwMode="auto">
          <a:xfrm>
            <a:off x="1335895" y="3733800"/>
            <a:ext cx="1676400" cy="381000"/>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a:r>
              <a:rPr lang="en-US" sz="1600" b="1" dirty="0">
                <a:latin typeface="Calibri"/>
                <a:cs typeface="Calibri"/>
              </a:rPr>
              <a:t>CFC2 (Cayman)</a:t>
            </a:r>
          </a:p>
        </p:txBody>
      </p:sp>
      <p:cxnSp>
        <p:nvCxnSpPr>
          <p:cNvPr id="11" name="Elbow Connector 13">
            <a:extLst>
              <a:ext uri="{FF2B5EF4-FFF2-40B4-BE49-F238E27FC236}">
                <a16:creationId xmlns:a16="http://schemas.microsoft.com/office/drawing/2014/main" id="{C97C3F33-474D-708C-69C7-C0B2CFC1CFC2}"/>
              </a:ext>
            </a:extLst>
          </p:cNvPr>
          <p:cNvCxnSpPr>
            <a:cxnSpLocks noChangeShapeType="1"/>
            <a:stCxn id="9" idx="1"/>
            <a:endCxn id="10" idx="1"/>
          </p:cNvCxnSpPr>
          <p:nvPr/>
        </p:nvCxnSpPr>
        <p:spPr bwMode="auto">
          <a:xfrm rot="10800000" flipV="1">
            <a:off x="1335895" y="3086100"/>
            <a:ext cx="12700" cy="838200"/>
          </a:xfrm>
          <a:prstGeom prst="bentConnector3">
            <a:avLst>
              <a:gd name="adj1" fmla="val 1800000"/>
            </a:avLst>
          </a:prstGeom>
          <a:noFill/>
          <a:ln w="25400">
            <a:solidFill>
              <a:schemeClr val="tx1"/>
            </a:solidFill>
            <a:miter lim="800000"/>
            <a:headEnd/>
            <a:tailEnd type="arrow" w="med" len="med"/>
          </a:ln>
          <a:effectLst>
            <a:outerShdw dist="20000" dir="5400000" rotWithShape="0">
              <a:srgbClr val="808080">
                <a:alpha val="37999"/>
              </a:srgbClr>
            </a:outerShdw>
          </a:effectLst>
        </p:spPr>
      </p:cxnSp>
      <p:cxnSp>
        <p:nvCxnSpPr>
          <p:cNvPr id="12" name="Straight Arrow Connector 32">
            <a:extLst>
              <a:ext uri="{FF2B5EF4-FFF2-40B4-BE49-F238E27FC236}">
                <a16:creationId xmlns:a16="http://schemas.microsoft.com/office/drawing/2014/main" id="{8B12DAD7-69C3-173E-B5EA-75BD006D76F3}"/>
              </a:ext>
            </a:extLst>
          </p:cNvPr>
          <p:cNvCxnSpPr>
            <a:cxnSpLocks noChangeShapeType="1"/>
            <a:endCxn id="14" idx="1"/>
          </p:cNvCxnSpPr>
          <p:nvPr/>
        </p:nvCxnSpPr>
        <p:spPr bwMode="auto">
          <a:xfrm>
            <a:off x="3012295" y="3962400"/>
            <a:ext cx="505456" cy="0"/>
          </a:xfrm>
          <a:prstGeom prst="straightConnector1">
            <a:avLst/>
          </a:prstGeom>
          <a:noFill/>
          <a:ln w="25400">
            <a:solidFill>
              <a:srgbClr val="000000"/>
            </a:solidFill>
            <a:round/>
            <a:headEnd/>
            <a:tailEnd type="arrow" w="med" len="med"/>
          </a:ln>
          <a:effectLst>
            <a:outerShdw dist="20000" dir="5400000" rotWithShape="0">
              <a:srgbClr val="808080">
                <a:alpha val="37999"/>
              </a:srgbClr>
            </a:outerShdw>
          </a:effectLst>
        </p:spPr>
      </p:cxnSp>
      <p:sp>
        <p:nvSpPr>
          <p:cNvPr id="13" name="TextBox 33">
            <a:extLst>
              <a:ext uri="{FF2B5EF4-FFF2-40B4-BE49-F238E27FC236}">
                <a16:creationId xmlns:a16="http://schemas.microsoft.com/office/drawing/2014/main" id="{C078257E-ED4F-BC45-B45D-E51B2B2CEE99}"/>
              </a:ext>
            </a:extLst>
          </p:cNvPr>
          <p:cNvSpPr txBox="1">
            <a:spLocks noChangeArrowheads="1"/>
          </p:cNvSpPr>
          <p:nvPr/>
        </p:nvSpPr>
        <p:spPr bwMode="auto">
          <a:xfrm>
            <a:off x="345295" y="3352800"/>
            <a:ext cx="685800" cy="276999"/>
          </a:xfrm>
          <a:prstGeom prst="rect">
            <a:avLst/>
          </a:prstGeom>
          <a:noFill/>
          <a:ln w="9525">
            <a:noFill/>
            <a:miter lim="800000"/>
            <a:headEnd/>
            <a:tailEnd/>
          </a:ln>
        </p:spPr>
        <p:txBody>
          <a:bodyPr wrap="square">
            <a:spAutoFit/>
          </a:bodyPr>
          <a:lstStyle/>
          <a:p>
            <a:r>
              <a:rPr lang="en-US" sz="1200" dirty="0">
                <a:latin typeface="Calibri"/>
              </a:rPr>
              <a:t>Goods</a:t>
            </a:r>
          </a:p>
        </p:txBody>
      </p:sp>
      <p:sp>
        <p:nvSpPr>
          <p:cNvPr id="14" name="TextBox 34">
            <a:extLst>
              <a:ext uri="{FF2B5EF4-FFF2-40B4-BE49-F238E27FC236}">
                <a16:creationId xmlns:a16="http://schemas.microsoft.com/office/drawing/2014/main" id="{1710EE81-DC54-DEBD-C933-8B48E906D2D8}"/>
              </a:ext>
            </a:extLst>
          </p:cNvPr>
          <p:cNvSpPr txBox="1">
            <a:spLocks noChangeArrowheads="1"/>
          </p:cNvSpPr>
          <p:nvPr/>
        </p:nvSpPr>
        <p:spPr bwMode="auto">
          <a:xfrm>
            <a:off x="3517751" y="3823900"/>
            <a:ext cx="685800" cy="276999"/>
          </a:xfrm>
          <a:prstGeom prst="rect">
            <a:avLst/>
          </a:prstGeom>
          <a:noFill/>
          <a:ln w="9525">
            <a:noFill/>
            <a:miter lim="800000"/>
            <a:headEnd/>
            <a:tailEnd/>
          </a:ln>
        </p:spPr>
        <p:txBody>
          <a:bodyPr wrap="square">
            <a:spAutoFit/>
          </a:bodyPr>
          <a:lstStyle/>
          <a:p>
            <a:r>
              <a:rPr lang="en-US" sz="1200" dirty="0">
                <a:latin typeface="Calibri"/>
              </a:rPr>
              <a:t>Goods</a:t>
            </a:r>
          </a:p>
        </p:txBody>
      </p:sp>
      <p:sp>
        <p:nvSpPr>
          <p:cNvPr id="21" name="Rectangle 5">
            <a:extLst>
              <a:ext uri="{FF2B5EF4-FFF2-40B4-BE49-F238E27FC236}">
                <a16:creationId xmlns:a16="http://schemas.microsoft.com/office/drawing/2014/main" id="{50F10C63-44D3-CFED-C5B9-C961AD91B14F}"/>
              </a:ext>
            </a:extLst>
          </p:cNvPr>
          <p:cNvSpPr>
            <a:spLocks noChangeArrowheads="1"/>
          </p:cNvSpPr>
          <p:nvPr/>
        </p:nvSpPr>
        <p:spPr bwMode="auto">
          <a:xfrm>
            <a:off x="5791200" y="2590800"/>
            <a:ext cx="1676400" cy="381000"/>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a:r>
              <a:rPr lang="en-US" sz="1600" b="1" dirty="0">
                <a:latin typeface="Calibri"/>
                <a:cs typeface="Calibri"/>
              </a:rPr>
              <a:t>CFC1 (UK)</a:t>
            </a:r>
          </a:p>
        </p:txBody>
      </p:sp>
      <p:sp>
        <p:nvSpPr>
          <p:cNvPr id="22" name="Line 7">
            <a:extLst>
              <a:ext uri="{FF2B5EF4-FFF2-40B4-BE49-F238E27FC236}">
                <a16:creationId xmlns:a16="http://schemas.microsoft.com/office/drawing/2014/main" id="{0775C18B-24D1-C5C3-D236-27A0025518FE}"/>
              </a:ext>
            </a:extLst>
          </p:cNvPr>
          <p:cNvSpPr>
            <a:spLocks noChangeShapeType="1"/>
          </p:cNvSpPr>
          <p:nvPr/>
        </p:nvSpPr>
        <p:spPr bwMode="auto">
          <a:xfrm flipH="1">
            <a:off x="6553200" y="2971800"/>
            <a:ext cx="0" cy="457200"/>
          </a:xfrm>
          <a:prstGeom prst="line">
            <a:avLst/>
          </a:prstGeom>
          <a:noFill/>
          <a:ln w="9525">
            <a:solidFill>
              <a:schemeClr val="tx1"/>
            </a:solidFill>
            <a:round/>
            <a:headEnd/>
            <a:tailEnd/>
          </a:ln>
        </p:spPr>
        <p:txBody>
          <a:bodyPr wrap="none" anchor="ctr"/>
          <a:lstStyle/>
          <a:p>
            <a:endParaRPr lang="en-US" dirty="0">
              <a:latin typeface="Calibri"/>
            </a:endParaRPr>
          </a:p>
        </p:txBody>
      </p:sp>
      <p:cxnSp>
        <p:nvCxnSpPr>
          <p:cNvPr id="23" name="Elbow Connector 39">
            <a:extLst>
              <a:ext uri="{FF2B5EF4-FFF2-40B4-BE49-F238E27FC236}">
                <a16:creationId xmlns:a16="http://schemas.microsoft.com/office/drawing/2014/main" id="{58BF0274-D0A4-CA09-A7DA-3690679C5E22}"/>
              </a:ext>
            </a:extLst>
          </p:cNvPr>
          <p:cNvCxnSpPr>
            <a:cxnSpLocks noChangeShapeType="1"/>
            <a:stCxn id="21" idx="1"/>
          </p:cNvCxnSpPr>
          <p:nvPr/>
        </p:nvCxnSpPr>
        <p:spPr bwMode="auto">
          <a:xfrm rot="10800000" flipV="1">
            <a:off x="5791200" y="2781300"/>
            <a:ext cx="12700" cy="838200"/>
          </a:xfrm>
          <a:prstGeom prst="bentConnector3">
            <a:avLst>
              <a:gd name="adj1" fmla="val 1800000"/>
            </a:avLst>
          </a:prstGeom>
          <a:noFill/>
          <a:ln w="25400">
            <a:solidFill>
              <a:schemeClr val="tx1"/>
            </a:solidFill>
            <a:miter lim="800000"/>
            <a:headEnd/>
            <a:tailEnd type="arrow" w="med" len="med"/>
          </a:ln>
          <a:effectLst>
            <a:outerShdw dist="20000" dir="5400000" rotWithShape="0">
              <a:srgbClr val="808080">
                <a:alpha val="37999"/>
              </a:srgbClr>
            </a:outerShdw>
          </a:effectLst>
        </p:spPr>
      </p:cxnSp>
      <p:cxnSp>
        <p:nvCxnSpPr>
          <p:cNvPr id="24" name="Straight Arrow Connector 40">
            <a:extLst>
              <a:ext uri="{FF2B5EF4-FFF2-40B4-BE49-F238E27FC236}">
                <a16:creationId xmlns:a16="http://schemas.microsoft.com/office/drawing/2014/main" id="{193373C6-E665-8EEA-B0CF-96779807E81C}"/>
              </a:ext>
            </a:extLst>
          </p:cNvPr>
          <p:cNvCxnSpPr>
            <a:cxnSpLocks noChangeShapeType="1"/>
          </p:cNvCxnSpPr>
          <p:nvPr/>
        </p:nvCxnSpPr>
        <p:spPr bwMode="auto">
          <a:xfrm>
            <a:off x="7467600" y="3657600"/>
            <a:ext cx="762000" cy="0"/>
          </a:xfrm>
          <a:prstGeom prst="straightConnector1">
            <a:avLst/>
          </a:prstGeom>
          <a:noFill/>
          <a:ln w="25400">
            <a:solidFill>
              <a:srgbClr val="000000"/>
            </a:solidFill>
            <a:round/>
            <a:headEnd/>
            <a:tailEnd type="arrow" w="med" len="med"/>
          </a:ln>
          <a:effectLst>
            <a:outerShdw dist="20000" dir="5400000" rotWithShape="0">
              <a:srgbClr val="808080">
                <a:alpha val="37999"/>
              </a:srgbClr>
            </a:outerShdw>
          </a:effectLst>
        </p:spPr>
      </p:cxnSp>
      <p:sp>
        <p:nvSpPr>
          <p:cNvPr id="25" name="TextBox 41">
            <a:extLst>
              <a:ext uri="{FF2B5EF4-FFF2-40B4-BE49-F238E27FC236}">
                <a16:creationId xmlns:a16="http://schemas.microsoft.com/office/drawing/2014/main" id="{539312BF-A090-65C5-D352-28783BF72D5D}"/>
              </a:ext>
            </a:extLst>
          </p:cNvPr>
          <p:cNvSpPr txBox="1">
            <a:spLocks noChangeArrowheads="1"/>
          </p:cNvSpPr>
          <p:nvPr/>
        </p:nvSpPr>
        <p:spPr bwMode="auto">
          <a:xfrm>
            <a:off x="4800600" y="3048000"/>
            <a:ext cx="685800" cy="276225"/>
          </a:xfrm>
          <a:prstGeom prst="rect">
            <a:avLst/>
          </a:prstGeom>
          <a:noFill/>
          <a:ln w="9525">
            <a:noFill/>
            <a:miter lim="800000"/>
            <a:headEnd/>
            <a:tailEnd/>
          </a:ln>
        </p:spPr>
        <p:txBody>
          <a:bodyPr>
            <a:spAutoFit/>
          </a:bodyPr>
          <a:lstStyle/>
          <a:p>
            <a:r>
              <a:rPr lang="en-US" sz="1200" dirty="0">
                <a:latin typeface="Calibri"/>
              </a:rPr>
              <a:t>Goods</a:t>
            </a:r>
          </a:p>
        </p:txBody>
      </p:sp>
      <p:sp>
        <p:nvSpPr>
          <p:cNvPr id="26" name="TextBox 42">
            <a:extLst>
              <a:ext uri="{FF2B5EF4-FFF2-40B4-BE49-F238E27FC236}">
                <a16:creationId xmlns:a16="http://schemas.microsoft.com/office/drawing/2014/main" id="{2A25916C-7B85-320A-995F-748A93B69F49}"/>
              </a:ext>
            </a:extLst>
          </p:cNvPr>
          <p:cNvSpPr txBox="1">
            <a:spLocks noChangeArrowheads="1"/>
          </p:cNvSpPr>
          <p:nvPr/>
        </p:nvSpPr>
        <p:spPr bwMode="auto">
          <a:xfrm>
            <a:off x="8229600" y="3505200"/>
            <a:ext cx="685800" cy="276225"/>
          </a:xfrm>
          <a:prstGeom prst="rect">
            <a:avLst/>
          </a:prstGeom>
          <a:noFill/>
          <a:ln w="9525">
            <a:noFill/>
            <a:miter lim="800000"/>
            <a:headEnd/>
            <a:tailEnd/>
          </a:ln>
        </p:spPr>
        <p:txBody>
          <a:bodyPr>
            <a:spAutoFit/>
          </a:bodyPr>
          <a:lstStyle/>
          <a:p>
            <a:r>
              <a:rPr lang="en-US" sz="1200" dirty="0">
                <a:latin typeface="Calibri"/>
              </a:rPr>
              <a:t>Goods</a:t>
            </a:r>
          </a:p>
        </p:txBody>
      </p:sp>
      <p:sp>
        <p:nvSpPr>
          <p:cNvPr id="27" name="Oval 26">
            <a:extLst>
              <a:ext uri="{FF2B5EF4-FFF2-40B4-BE49-F238E27FC236}">
                <a16:creationId xmlns:a16="http://schemas.microsoft.com/office/drawing/2014/main" id="{1DD6CE71-E2AD-8042-7891-3662A8810976}"/>
              </a:ext>
            </a:extLst>
          </p:cNvPr>
          <p:cNvSpPr>
            <a:spLocks noChangeArrowheads="1"/>
          </p:cNvSpPr>
          <p:nvPr/>
        </p:nvSpPr>
        <p:spPr bwMode="auto">
          <a:xfrm>
            <a:off x="5867400" y="3352800"/>
            <a:ext cx="1524000" cy="533400"/>
          </a:xfrm>
          <a:prstGeom prst="ellipse">
            <a:avLst/>
          </a:prstGeom>
          <a:solidFill>
            <a:srgbClr val="FAD24A"/>
          </a:solidFill>
          <a:ln w="9525">
            <a:solidFill>
              <a:srgbClr val="FADD4D"/>
            </a:solidFill>
            <a:round/>
            <a:headEnd/>
            <a:tailEnd/>
          </a:ln>
          <a:effectLst>
            <a:outerShdw dist="20000" dir="5400000" rotWithShape="0">
              <a:srgbClr val="808080">
                <a:alpha val="37999"/>
              </a:srgbClr>
            </a:outerShdw>
          </a:effectLst>
        </p:spPr>
        <p:txBody>
          <a:bodyPr anchor="ctr"/>
          <a:lstStyle/>
          <a:p>
            <a:pPr algn="ctr">
              <a:defRPr/>
            </a:pPr>
            <a:r>
              <a:rPr lang="en-US" dirty="0">
                <a:solidFill>
                  <a:schemeClr val="dk1"/>
                </a:solidFill>
                <a:latin typeface="Calibri"/>
                <a:ea typeface="+mn-ea"/>
              </a:rPr>
              <a:t>Cayman Branch</a:t>
            </a:r>
          </a:p>
        </p:txBody>
      </p:sp>
    </p:spTree>
    <p:extLst>
      <p:ext uri="{BB962C8B-B14F-4D97-AF65-F5344CB8AC3E}">
        <p14:creationId xmlns:p14="http://schemas.microsoft.com/office/powerpoint/2010/main" val="3227260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bg/>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P spid="3" grpId="0" build="p" animBg="1"/>
      <p:bldP spid="9" grpId="0" animBg="1"/>
      <p:bldP spid="10" grpId="0" animBg="1"/>
      <p:bldP spid="13" grpId="0"/>
      <p:bldP spid="14" grpId="0"/>
      <p:bldP spid="21" grpId="0" animBg="1"/>
      <p:bldP spid="22" grpId="0" animBg="1"/>
      <p:bldP spid="25" grpId="0"/>
      <p:bldP spid="26" grpId="0"/>
      <p:bldP spid="2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C1B7408-47A5-EFAE-5CF1-5DB30461E547}"/>
              </a:ext>
            </a:extLst>
          </p:cNvPr>
          <p:cNvSpPr>
            <a:spLocks noGrp="1"/>
          </p:cNvSpPr>
          <p:nvPr>
            <p:ph idx="1"/>
          </p:nvPr>
        </p:nvSpPr>
        <p:spPr/>
        <p:txBody>
          <a:bodyPr>
            <a:normAutofit lnSpcReduction="10000"/>
          </a:bodyPr>
          <a:lstStyle/>
          <a:p>
            <a:r>
              <a:rPr lang="en-US" sz="2800" dirty="0"/>
              <a:t>If the branch rules apply, the branch is treated as a wholly owned subsidiary of the CFC and the branch is deemed to have sold the property “on behalf of” the “parent” CFC.</a:t>
            </a:r>
          </a:p>
          <a:p>
            <a:endParaRPr lang="en-US" sz="2800" dirty="0"/>
          </a:p>
          <a:p>
            <a:r>
              <a:rPr lang="en-US" sz="2800" dirty="0"/>
              <a:t>Under </a:t>
            </a:r>
            <a:r>
              <a:rPr lang="en-US" sz="2800" b="1" dirty="0"/>
              <a:t> </a:t>
            </a:r>
            <a:r>
              <a:rPr lang="en-US" sz="3200" dirty="0"/>
              <a:t>§</a:t>
            </a:r>
            <a:r>
              <a:rPr lang="en-US" sz="2800" dirty="0"/>
              <a:t>954(d)(1), </a:t>
            </a:r>
            <a:r>
              <a:rPr lang="en-US" sz="2800" dirty="0" err="1"/>
              <a:t>FBCSalesI</a:t>
            </a:r>
            <a:r>
              <a:rPr lang="en-US" sz="2800" dirty="0"/>
              <a:t> includes income from the sale of personal property to any person on behalf of a related person.  </a:t>
            </a:r>
          </a:p>
          <a:p>
            <a:endParaRPr lang="en-US" sz="2800" dirty="0"/>
          </a:p>
          <a:p>
            <a:r>
              <a:rPr lang="en-US" sz="2800" dirty="0"/>
              <a:t>Consequently, if the sold property is not either manufactured in the branch CFC’s country of incorporation or sold in that country, it will constitute </a:t>
            </a:r>
            <a:r>
              <a:rPr lang="en-US" sz="2800" dirty="0" err="1"/>
              <a:t>FBCSalesI</a:t>
            </a:r>
            <a:r>
              <a:rPr lang="en-US" sz="2800" dirty="0"/>
              <a:t>.  </a:t>
            </a:r>
          </a:p>
          <a:p>
            <a:endParaRPr lang="en-US" dirty="0"/>
          </a:p>
        </p:txBody>
      </p:sp>
      <p:sp>
        <p:nvSpPr>
          <p:cNvPr id="3" name="Title 2">
            <a:extLst>
              <a:ext uri="{FF2B5EF4-FFF2-40B4-BE49-F238E27FC236}">
                <a16:creationId xmlns:a16="http://schemas.microsoft.com/office/drawing/2014/main" id="{246EC9D1-5580-351D-A5E8-15AF4882DB29}"/>
              </a:ext>
            </a:extLst>
          </p:cNvPr>
          <p:cNvSpPr>
            <a:spLocks noGrp="1"/>
          </p:cNvSpPr>
          <p:nvPr>
            <p:ph type="title"/>
          </p:nvPr>
        </p:nvSpPr>
        <p:spPr/>
        <p:txBody>
          <a:bodyPr/>
          <a:lstStyle/>
          <a:p>
            <a:r>
              <a:rPr lang="en-US" sz="2000" b="1" dirty="0"/>
              <a:t>Branch Rule: </a:t>
            </a:r>
            <a:r>
              <a:rPr lang="en-US" sz="2000" dirty="0"/>
              <a:t>§</a:t>
            </a:r>
            <a:r>
              <a:rPr lang="en-US" sz="2000" b="1" dirty="0"/>
              <a:t>954(d)(2)</a:t>
            </a:r>
            <a:endParaRPr lang="en-US" sz="1800" dirty="0"/>
          </a:p>
        </p:txBody>
      </p:sp>
      <p:sp>
        <p:nvSpPr>
          <p:cNvPr id="4" name="Slide Number Placeholder 3">
            <a:extLst>
              <a:ext uri="{FF2B5EF4-FFF2-40B4-BE49-F238E27FC236}">
                <a16:creationId xmlns:a16="http://schemas.microsoft.com/office/drawing/2014/main" id="{1701ADB9-FAA1-1342-1058-2D91C4270A02}"/>
              </a:ext>
            </a:extLst>
          </p:cNvPr>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
        <p:nvSpPr>
          <p:cNvPr id="5" name="Footer Placeholder 4">
            <a:extLst>
              <a:ext uri="{FF2B5EF4-FFF2-40B4-BE49-F238E27FC236}">
                <a16:creationId xmlns:a16="http://schemas.microsoft.com/office/drawing/2014/main" id="{749C190A-B58B-7AE9-5B10-5FDA4C728025}"/>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605177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1DECAD2-B362-55FC-8873-DA2954F8A882}"/>
              </a:ext>
            </a:extLst>
          </p:cNvPr>
          <p:cNvSpPr>
            <a:spLocks noGrp="1"/>
          </p:cNvSpPr>
          <p:nvPr>
            <p:ph idx="1"/>
          </p:nvPr>
        </p:nvSpPr>
        <p:spPr/>
        <p:txBody>
          <a:bodyPr>
            <a:normAutofit lnSpcReduction="10000"/>
          </a:bodyPr>
          <a:lstStyle/>
          <a:p>
            <a:r>
              <a:rPr lang="en-US" sz="2400" dirty="0"/>
              <a:t>The Branch Rule triggered when use of branch has the same </a:t>
            </a:r>
            <a:r>
              <a:rPr lang="en-US" sz="2400" b="1" dirty="0"/>
              <a:t>“tax effect” </a:t>
            </a:r>
            <a:r>
              <a:rPr lang="en-US" sz="2400" dirty="0"/>
              <a:t>as the use of a separate CFC.  In the case of a “sales branch”, the branch is treated as having sold the property “on behalf of” the CFC.</a:t>
            </a:r>
          </a:p>
          <a:p>
            <a:endParaRPr lang="en-US" sz="2400" dirty="0"/>
          </a:p>
          <a:p>
            <a:r>
              <a:rPr lang="en-US" sz="2400" dirty="0"/>
              <a:t>Can apply to either sales/purchase or manufacturing branches located outside the CFC’s country of incorporation.</a:t>
            </a:r>
          </a:p>
          <a:p>
            <a:endParaRPr lang="en-US" sz="2400" dirty="0"/>
          </a:p>
          <a:p>
            <a:r>
              <a:rPr lang="en-US" sz="2400" b="1" dirty="0"/>
              <a:t>Tax effect  </a:t>
            </a:r>
          </a:p>
          <a:p>
            <a:pPr lvl="1"/>
            <a:r>
              <a:rPr lang="en-US" sz="2000" b="1" dirty="0"/>
              <a:t>Sales/purchase branch</a:t>
            </a:r>
            <a:r>
              <a:rPr lang="en-US" sz="2000" dirty="0"/>
              <a:t>: if income allocated to branch is taxed at less than 90% of and at least 5% points less than effective tax rate of CFC, branch is treated as separate CFC.  Reg. §1.954-3(b)(1)(</a:t>
            </a:r>
            <a:r>
              <a:rPr lang="en-US" sz="2000" dirty="0" err="1"/>
              <a:t>i</a:t>
            </a:r>
            <a:r>
              <a:rPr lang="en-US" sz="2000" dirty="0"/>
              <a:t>).  </a:t>
            </a:r>
          </a:p>
          <a:p>
            <a:endParaRPr lang="en-US" sz="2400" dirty="0"/>
          </a:p>
          <a:p>
            <a:pPr lvl="1"/>
            <a:r>
              <a:rPr lang="en-US" sz="2000" b="1" dirty="0"/>
              <a:t>Manufacturing branch</a:t>
            </a:r>
            <a:r>
              <a:rPr lang="en-US" sz="2000" dirty="0"/>
              <a:t>: if income allocated to remainder of CFC is taxed at less than 90% of and at least 5% points less than effective tax rate of branch country, branch is treated as separate CFC.  Reg. §1.954-3(b)(1)(ii).</a:t>
            </a:r>
          </a:p>
          <a:p>
            <a:endParaRPr lang="en-US" dirty="0"/>
          </a:p>
        </p:txBody>
      </p:sp>
      <p:sp>
        <p:nvSpPr>
          <p:cNvPr id="3" name="Title 2">
            <a:extLst>
              <a:ext uri="{FF2B5EF4-FFF2-40B4-BE49-F238E27FC236}">
                <a16:creationId xmlns:a16="http://schemas.microsoft.com/office/drawing/2014/main" id="{E8CF8F49-DCFF-5B02-EED7-65D4FEDE98A4}"/>
              </a:ext>
            </a:extLst>
          </p:cNvPr>
          <p:cNvSpPr>
            <a:spLocks noGrp="1"/>
          </p:cNvSpPr>
          <p:nvPr>
            <p:ph type="title"/>
          </p:nvPr>
        </p:nvSpPr>
        <p:spPr/>
        <p:txBody>
          <a:bodyPr/>
          <a:lstStyle/>
          <a:p>
            <a:r>
              <a:rPr lang="en-US" sz="1800" b="1" dirty="0"/>
              <a:t>Branch Rule:   </a:t>
            </a:r>
            <a:r>
              <a:rPr lang="en-US" sz="1800" dirty="0"/>
              <a:t>§</a:t>
            </a:r>
            <a:r>
              <a:rPr lang="en-US" sz="1800" b="1" dirty="0"/>
              <a:t>954(d)(2); Regs. </a:t>
            </a:r>
            <a:r>
              <a:rPr lang="en-US" sz="1800" dirty="0"/>
              <a:t>§</a:t>
            </a:r>
            <a:r>
              <a:rPr lang="en-US" sz="1800" b="1" dirty="0"/>
              <a:t>1.954-3(b)</a:t>
            </a:r>
            <a:endParaRPr lang="en-US" sz="1800" dirty="0"/>
          </a:p>
        </p:txBody>
      </p:sp>
      <p:sp>
        <p:nvSpPr>
          <p:cNvPr id="4" name="Slide Number Placeholder 3">
            <a:extLst>
              <a:ext uri="{FF2B5EF4-FFF2-40B4-BE49-F238E27FC236}">
                <a16:creationId xmlns:a16="http://schemas.microsoft.com/office/drawing/2014/main" id="{57FF8BE5-CECB-007D-76C9-5D3FECF04DE1}"/>
              </a:ext>
            </a:extLst>
          </p:cNvPr>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
        <p:nvSpPr>
          <p:cNvPr id="5" name="Footer Placeholder 4">
            <a:extLst>
              <a:ext uri="{FF2B5EF4-FFF2-40B4-BE49-F238E27FC236}">
                <a16:creationId xmlns:a16="http://schemas.microsoft.com/office/drawing/2014/main" id="{1FFAAD90-CF9D-1D66-6860-67672A33CE90}"/>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3419409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3A6DDF2-9CB4-051F-E39F-6A2BFB6F4D91}"/>
              </a:ext>
            </a:extLst>
          </p:cNvPr>
          <p:cNvSpPr>
            <a:spLocks noGrp="1"/>
          </p:cNvSpPr>
          <p:nvPr>
            <p:ph idx="1"/>
          </p:nvPr>
        </p:nvSpPr>
        <p:spPr/>
        <p:txBody>
          <a:bodyPr/>
          <a:lstStyle/>
          <a:p>
            <a:r>
              <a:rPr lang="en-US" sz="2400" dirty="0"/>
              <a:t>If the branch rule applies, the branch (B) is treated as a separate subsidiary incorporated in the country where it’s located.  Reg. § 1.954-3(b)(2)(</a:t>
            </a:r>
            <a:r>
              <a:rPr lang="en-US" sz="2400" dirty="0" err="1"/>
              <a:t>i</a:t>
            </a:r>
            <a:r>
              <a:rPr lang="en-US" sz="2400" dirty="0"/>
              <a:t>)(a).  </a:t>
            </a:r>
          </a:p>
          <a:p>
            <a:endParaRPr lang="en-US" sz="2400" dirty="0"/>
          </a:p>
          <a:p>
            <a:r>
              <a:rPr lang="en-US" sz="2400" dirty="0"/>
              <a:t>Property sold or purchased by sales/purchase B is treated as purchased or sold “on behalf” of the CFC by B.  In essence, property is treated as having been transferred tax-free between B and the CFC after purchase and before sale, thereby potentially generating </a:t>
            </a:r>
            <a:r>
              <a:rPr lang="en-US" sz="2400" dirty="0" err="1"/>
              <a:t>FBCSalesI</a:t>
            </a:r>
            <a:r>
              <a:rPr lang="en-US" sz="2400" dirty="0"/>
              <a:t>. </a:t>
            </a:r>
          </a:p>
          <a:p>
            <a:endParaRPr lang="en-US" sz="2400" dirty="0"/>
          </a:p>
          <a:p>
            <a:r>
              <a:rPr lang="en-US" sz="2400" dirty="0"/>
              <a:t>Property sold or purchased by CFC from manufacturing B is treated as made “on behalf” of the manufacturing B by the CFC.  In essence, property is treated as having been transferred tax-free between the manufacturing B and the CFC after manufacture and before sale, thereby potentially generating </a:t>
            </a:r>
            <a:r>
              <a:rPr lang="en-US" sz="2400" dirty="0" err="1"/>
              <a:t>FBCSalesI</a:t>
            </a:r>
            <a:endParaRPr lang="en-US" sz="2400" dirty="0"/>
          </a:p>
        </p:txBody>
      </p:sp>
      <p:sp>
        <p:nvSpPr>
          <p:cNvPr id="3" name="Title 2">
            <a:extLst>
              <a:ext uri="{FF2B5EF4-FFF2-40B4-BE49-F238E27FC236}">
                <a16:creationId xmlns:a16="http://schemas.microsoft.com/office/drawing/2014/main" id="{9654CA40-DAAD-0B01-52B7-188621AEBC79}"/>
              </a:ext>
            </a:extLst>
          </p:cNvPr>
          <p:cNvSpPr>
            <a:spLocks noGrp="1"/>
          </p:cNvSpPr>
          <p:nvPr>
            <p:ph type="title"/>
          </p:nvPr>
        </p:nvSpPr>
        <p:spPr/>
        <p:txBody>
          <a:bodyPr/>
          <a:lstStyle/>
          <a:p>
            <a:r>
              <a:rPr lang="en-US" sz="1800" b="1" dirty="0"/>
              <a:t>Branch Rule:   </a:t>
            </a:r>
            <a:r>
              <a:rPr lang="en-US" sz="1800" dirty="0"/>
              <a:t>§</a:t>
            </a:r>
            <a:r>
              <a:rPr lang="en-US" sz="1800" b="1" dirty="0"/>
              <a:t>954(d)(2); Regs. </a:t>
            </a:r>
            <a:r>
              <a:rPr lang="en-US" sz="1800" dirty="0"/>
              <a:t>§</a:t>
            </a:r>
            <a:r>
              <a:rPr lang="en-US" sz="1800" b="1" dirty="0"/>
              <a:t>1.954-3(b)</a:t>
            </a:r>
            <a:endParaRPr lang="en-US" sz="1600" dirty="0"/>
          </a:p>
        </p:txBody>
      </p:sp>
      <p:sp>
        <p:nvSpPr>
          <p:cNvPr id="4" name="Slide Number Placeholder 3">
            <a:extLst>
              <a:ext uri="{FF2B5EF4-FFF2-40B4-BE49-F238E27FC236}">
                <a16:creationId xmlns:a16="http://schemas.microsoft.com/office/drawing/2014/main" id="{4B47C4D1-D2F6-5B73-7087-A79883C65447}"/>
              </a:ext>
            </a:extLst>
          </p:cNvPr>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
        <p:nvSpPr>
          <p:cNvPr id="5" name="Footer Placeholder 4">
            <a:extLst>
              <a:ext uri="{FF2B5EF4-FFF2-40B4-BE49-F238E27FC236}">
                <a16:creationId xmlns:a16="http://schemas.microsoft.com/office/drawing/2014/main" id="{26F38EBF-5CBE-19EC-02C6-10FAFBE542FA}"/>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3688363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a:noFill/>
        </p:spPr>
        <p:txBody>
          <a:bodyPr/>
          <a:lstStyle/>
          <a:p>
            <a:pPr eaLnBrk="1" hangingPunct="1"/>
            <a:r>
              <a:rPr lang="en-US" sz="2000" b="1" dirty="0"/>
              <a:t>Branch Rule:   </a:t>
            </a:r>
            <a:r>
              <a:rPr lang="en-US" sz="2000" dirty="0"/>
              <a:t>§</a:t>
            </a:r>
            <a:r>
              <a:rPr lang="en-US" sz="2000" b="1" dirty="0"/>
              <a:t>954(d)(2); Regs. </a:t>
            </a:r>
            <a:r>
              <a:rPr lang="en-US" sz="2000" dirty="0"/>
              <a:t>§</a:t>
            </a:r>
            <a:r>
              <a:rPr lang="en-US" sz="2000" b="1" dirty="0"/>
              <a:t>1.954-3(b)</a:t>
            </a:r>
          </a:p>
        </p:txBody>
      </p:sp>
      <p:sp>
        <p:nvSpPr>
          <p:cNvPr id="18435" name="Slide Number Placeholder 4"/>
          <p:cNvSpPr>
            <a:spLocks noGrp="1"/>
          </p:cNvSpPr>
          <p:nvPr>
            <p:ph type="sldNum" sz="quarter" idx="10"/>
          </p:nvPr>
        </p:nvSpPr>
        <p:spPr>
          <a:noFill/>
        </p:spPr>
        <p:txBody>
          <a:bodyPr/>
          <a:lstStyle/>
          <a:p>
            <a:fld id="{F3E4B37A-9201-47A4-83B8-CFCEDF733595}" type="slidenum">
              <a:rPr lang="en-US"/>
              <a:pPr/>
              <a:t>15</a:t>
            </a:fld>
            <a:endParaRPr lang="en-US"/>
          </a:p>
        </p:txBody>
      </p:sp>
      <p:sp>
        <p:nvSpPr>
          <p:cNvPr id="36866" name="Footer Placeholder 3"/>
          <p:cNvSpPr>
            <a:spLocks noGrp="1"/>
          </p:cNvSpPr>
          <p:nvPr>
            <p:ph type="ftr" sz="quarter" idx="11"/>
          </p:nvPr>
        </p:nvSpPr>
        <p:spPr/>
        <p:txBody>
          <a:bodyPr/>
          <a:lstStyle/>
          <a:p>
            <a:pPr>
              <a:defRPr/>
            </a:pPr>
            <a:r>
              <a:rPr lang="en-US"/>
              <a:t>CFCs: Subpart F &amp; GILTI</a:t>
            </a:r>
            <a:endParaRPr lang="en-US" dirty="0"/>
          </a:p>
        </p:txBody>
      </p:sp>
      <p:sp>
        <p:nvSpPr>
          <p:cNvPr id="18438" name="Text Box 4"/>
          <p:cNvSpPr txBox="1">
            <a:spLocks noChangeArrowheads="1"/>
          </p:cNvSpPr>
          <p:nvPr/>
        </p:nvSpPr>
        <p:spPr bwMode="auto">
          <a:xfrm>
            <a:off x="1143000" y="4384675"/>
            <a:ext cx="1600200" cy="457200"/>
          </a:xfrm>
          <a:prstGeom prst="rect">
            <a:avLst/>
          </a:prstGeom>
          <a:noFill/>
          <a:ln w="9525">
            <a:noFill/>
            <a:miter lim="800000"/>
            <a:headEnd/>
            <a:tailEnd/>
          </a:ln>
        </p:spPr>
        <p:txBody>
          <a:bodyPr>
            <a:spAutoFit/>
          </a:bodyPr>
          <a:lstStyle/>
          <a:p>
            <a:endParaRPr lang="en-US" sz="2400">
              <a:latin typeface="Times New Roman" pitchFamily="18" charset="0"/>
            </a:endParaRPr>
          </a:p>
        </p:txBody>
      </p:sp>
      <p:sp>
        <p:nvSpPr>
          <p:cNvPr id="18439" name="Rectangle 5"/>
          <p:cNvSpPr>
            <a:spLocks noChangeArrowheads="1"/>
          </p:cNvSpPr>
          <p:nvPr/>
        </p:nvSpPr>
        <p:spPr bwMode="auto">
          <a:xfrm>
            <a:off x="190018" y="1130582"/>
            <a:ext cx="1676400" cy="381000"/>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a:r>
              <a:rPr lang="en-US" sz="1600" b="1" dirty="0">
                <a:latin typeface="Times New Roman" pitchFamily="18" charset="0"/>
              </a:rPr>
              <a:t>CFC (X:  50% </a:t>
            </a:r>
            <a:r>
              <a:rPr lang="en-US" sz="1600" b="1" dirty="0" err="1">
                <a:latin typeface="Times New Roman" pitchFamily="18" charset="0"/>
              </a:rPr>
              <a:t>TR</a:t>
            </a:r>
            <a:r>
              <a:rPr lang="en-US" sz="1600" b="1" dirty="0">
                <a:latin typeface="Times New Roman" pitchFamily="18" charset="0"/>
              </a:rPr>
              <a:t>)</a:t>
            </a:r>
          </a:p>
        </p:txBody>
      </p:sp>
      <p:sp>
        <p:nvSpPr>
          <p:cNvPr id="18440" name="Oval 6"/>
          <p:cNvSpPr>
            <a:spLocks noChangeArrowheads="1"/>
          </p:cNvSpPr>
          <p:nvPr/>
        </p:nvSpPr>
        <p:spPr bwMode="auto">
          <a:xfrm>
            <a:off x="190018" y="1968782"/>
            <a:ext cx="1524000" cy="533400"/>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a:r>
              <a:rPr lang="en-US" sz="1600" b="1">
                <a:latin typeface="Times New Roman" pitchFamily="18" charset="0"/>
              </a:rPr>
              <a:t>B (Y: 10% TR)</a:t>
            </a:r>
          </a:p>
        </p:txBody>
      </p:sp>
      <p:sp>
        <p:nvSpPr>
          <p:cNvPr id="18441" name="Line 7"/>
          <p:cNvSpPr>
            <a:spLocks noChangeShapeType="1"/>
          </p:cNvSpPr>
          <p:nvPr/>
        </p:nvSpPr>
        <p:spPr bwMode="auto">
          <a:xfrm flipH="1">
            <a:off x="952018" y="1511582"/>
            <a:ext cx="0" cy="457200"/>
          </a:xfrm>
          <a:prstGeom prst="line">
            <a:avLst/>
          </a:prstGeom>
          <a:noFill/>
          <a:ln w="9525">
            <a:solidFill>
              <a:schemeClr val="tx1"/>
            </a:solidFill>
            <a:round/>
            <a:headEnd/>
            <a:tailEnd/>
          </a:ln>
        </p:spPr>
        <p:txBody>
          <a:bodyPr wrap="none" anchor="ctr"/>
          <a:lstStyle/>
          <a:p>
            <a:endParaRPr lang="en-US" dirty="0">
              <a:latin typeface="Calibri"/>
            </a:endParaRPr>
          </a:p>
        </p:txBody>
      </p:sp>
      <p:sp>
        <p:nvSpPr>
          <p:cNvPr id="18442" name="Text Box 9"/>
          <p:cNvSpPr txBox="1">
            <a:spLocks noChangeArrowheads="1"/>
          </p:cNvSpPr>
          <p:nvPr/>
        </p:nvSpPr>
        <p:spPr bwMode="auto">
          <a:xfrm>
            <a:off x="3505200" y="3317875"/>
            <a:ext cx="914400" cy="457200"/>
          </a:xfrm>
          <a:prstGeom prst="rect">
            <a:avLst/>
          </a:prstGeom>
          <a:noFill/>
          <a:ln w="9525">
            <a:noFill/>
            <a:miter lim="800000"/>
            <a:headEnd/>
            <a:tailEnd/>
          </a:ln>
        </p:spPr>
        <p:txBody>
          <a:bodyPr>
            <a:spAutoFit/>
          </a:bodyPr>
          <a:lstStyle/>
          <a:p>
            <a:endParaRPr lang="en-US" sz="2400">
              <a:latin typeface="Times New Roman" pitchFamily="18" charset="0"/>
            </a:endParaRPr>
          </a:p>
        </p:txBody>
      </p:sp>
      <p:sp>
        <p:nvSpPr>
          <p:cNvPr id="18443" name="Rectangle 10"/>
          <p:cNvSpPr>
            <a:spLocks noChangeArrowheads="1"/>
          </p:cNvSpPr>
          <p:nvPr/>
        </p:nvSpPr>
        <p:spPr bwMode="auto">
          <a:xfrm>
            <a:off x="2209800" y="1321082"/>
            <a:ext cx="6934200" cy="1816100"/>
          </a:xfrm>
          <a:prstGeom prst="rect">
            <a:avLst/>
          </a:prstGeom>
          <a:noFill/>
          <a:ln w="9525">
            <a:noFill/>
            <a:miter lim="800000"/>
            <a:headEnd/>
            <a:tailEnd/>
          </a:ln>
        </p:spPr>
        <p:txBody>
          <a:bodyPr>
            <a:spAutoFit/>
          </a:bodyPr>
          <a:lstStyle/>
          <a:p>
            <a:r>
              <a:rPr lang="en-US" sz="1400" dirty="0">
                <a:latin typeface="Verdana" pitchFamily="34" charset="0"/>
              </a:rPr>
              <a:t>B sells goods in Y and other countries that are manufactured by CFC in X.  X does not tax the B income.  Because the tax rate in Y is less than 90% and at least 5 percentage points less than the rate that would apply if X taxed the income of B, B is treated as a separate corporation.  Income derived by B from the sale of property outside of Y is treated as income from the sale of property produced in X and sold for use outside of Y, thereby generating </a:t>
            </a:r>
            <a:r>
              <a:rPr lang="en-US" sz="1400" dirty="0" err="1">
                <a:latin typeface="Verdana" pitchFamily="34" charset="0"/>
              </a:rPr>
              <a:t>FBCSalI</a:t>
            </a:r>
            <a:r>
              <a:rPr lang="en-US" sz="1400" dirty="0">
                <a:latin typeface="Verdana" pitchFamily="34" charset="0"/>
              </a:rPr>
              <a:t>.  CFC does not generate any </a:t>
            </a:r>
            <a:r>
              <a:rPr lang="en-US" sz="1400" dirty="0" err="1">
                <a:latin typeface="Verdana" pitchFamily="34" charset="0"/>
              </a:rPr>
              <a:t>FBCSalI</a:t>
            </a:r>
            <a:r>
              <a:rPr lang="en-US" sz="1400" dirty="0">
                <a:latin typeface="Verdana" pitchFamily="34" charset="0"/>
              </a:rPr>
              <a:t> because it manufactures the goods.</a:t>
            </a:r>
            <a:r>
              <a:rPr lang="en-US" sz="1400" dirty="0">
                <a:latin typeface="Times New Roman" pitchFamily="18" charset="0"/>
              </a:rPr>
              <a:t> </a:t>
            </a:r>
          </a:p>
        </p:txBody>
      </p:sp>
      <p:sp>
        <p:nvSpPr>
          <p:cNvPr id="18444" name="Rectangle 11"/>
          <p:cNvSpPr>
            <a:spLocks noChangeArrowheads="1"/>
          </p:cNvSpPr>
          <p:nvPr/>
        </p:nvSpPr>
        <p:spPr bwMode="auto">
          <a:xfrm>
            <a:off x="304800" y="4419600"/>
            <a:ext cx="1676400" cy="381000"/>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a:r>
              <a:rPr lang="en-US" sz="1600" b="1">
                <a:latin typeface="Times New Roman" pitchFamily="18" charset="0"/>
              </a:rPr>
              <a:t>CFC (X:  40% TR)</a:t>
            </a:r>
          </a:p>
        </p:txBody>
      </p:sp>
      <p:sp>
        <p:nvSpPr>
          <p:cNvPr id="18445" name="Oval 12"/>
          <p:cNvSpPr>
            <a:spLocks noChangeArrowheads="1"/>
          </p:cNvSpPr>
          <p:nvPr/>
        </p:nvSpPr>
        <p:spPr bwMode="auto">
          <a:xfrm>
            <a:off x="228600" y="5257800"/>
            <a:ext cx="1600200" cy="533400"/>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a:r>
              <a:rPr lang="en-US" sz="1600" b="1">
                <a:latin typeface="Times New Roman" pitchFamily="18" charset="0"/>
              </a:rPr>
              <a:t>B (Y: 5% TR</a:t>
            </a:r>
            <a:r>
              <a:rPr lang="en-US" sz="1400">
                <a:latin typeface="Times New Roman" pitchFamily="18" charset="0"/>
              </a:rPr>
              <a:t>)</a:t>
            </a:r>
          </a:p>
        </p:txBody>
      </p:sp>
      <p:sp>
        <p:nvSpPr>
          <p:cNvPr id="18446" name="Line 13"/>
          <p:cNvSpPr>
            <a:spLocks noChangeShapeType="1"/>
          </p:cNvSpPr>
          <p:nvPr/>
        </p:nvSpPr>
        <p:spPr bwMode="auto">
          <a:xfrm flipH="1">
            <a:off x="1066800" y="4800600"/>
            <a:ext cx="0" cy="457200"/>
          </a:xfrm>
          <a:prstGeom prst="line">
            <a:avLst/>
          </a:prstGeom>
          <a:noFill/>
          <a:ln w="9525">
            <a:solidFill>
              <a:schemeClr val="tx1"/>
            </a:solidFill>
            <a:round/>
            <a:headEnd/>
            <a:tailEnd/>
          </a:ln>
        </p:spPr>
        <p:txBody>
          <a:bodyPr wrap="none" anchor="ctr"/>
          <a:lstStyle/>
          <a:p>
            <a:endParaRPr lang="en-US" dirty="0">
              <a:latin typeface="Calibri"/>
            </a:endParaRPr>
          </a:p>
        </p:txBody>
      </p:sp>
      <p:sp>
        <p:nvSpPr>
          <p:cNvPr id="18447" name="Text Box 14"/>
          <p:cNvSpPr txBox="1">
            <a:spLocks noChangeArrowheads="1"/>
          </p:cNvSpPr>
          <p:nvPr/>
        </p:nvSpPr>
        <p:spPr bwMode="auto">
          <a:xfrm>
            <a:off x="2209800" y="4419600"/>
            <a:ext cx="6553200" cy="2032000"/>
          </a:xfrm>
          <a:prstGeom prst="rect">
            <a:avLst/>
          </a:prstGeom>
          <a:noFill/>
          <a:ln w="9525">
            <a:noFill/>
            <a:miter lim="800000"/>
            <a:headEnd/>
            <a:tailEnd/>
          </a:ln>
        </p:spPr>
        <p:txBody>
          <a:bodyPr>
            <a:spAutoFit/>
          </a:bodyPr>
          <a:lstStyle/>
          <a:p>
            <a:r>
              <a:rPr lang="en-US" sz="1400">
                <a:latin typeface="Verdana" pitchFamily="34" charset="0"/>
              </a:rPr>
              <a:t>CFC purchases goods produced in X from related party and sells through B for use outside of X. Because of the tax rate disparity between X and Y, B is treated as a separate corporation.  Income derived by B from the purchase from a related person of property manufactured outside of Y and sold for use outside of Y is FBCSalI.</a:t>
            </a:r>
          </a:p>
          <a:p>
            <a:r>
              <a:rPr lang="en-US" sz="1400">
                <a:latin typeface="Verdana" pitchFamily="34" charset="0"/>
              </a:rPr>
              <a:t>If the property were purchased from an unrelated person, and B were treated as a separate corporation, none of the income would be FBCSalI because it would be treated as purchasing from and selling to unrelated persons.  </a:t>
            </a:r>
          </a:p>
        </p:txBody>
      </p:sp>
      <p:sp>
        <p:nvSpPr>
          <p:cNvPr id="18448" name="Text Box 15"/>
          <p:cNvSpPr txBox="1">
            <a:spLocks noChangeArrowheads="1"/>
          </p:cNvSpPr>
          <p:nvPr/>
        </p:nvSpPr>
        <p:spPr bwMode="auto">
          <a:xfrm>
            <a:off x="2247900" y="701513"/>
            <a:ext cx="5791200" cy="369888"/>
          </a:xfrm>
          <a:prstGeom prst="rect">
            <a:avLst/>
          </a:prstGeom>
          <a:noFill/>
          <a:ln w="9525">
            <a:noFill/>
            <a:miter lim="800000"/>
            <a:headEnd/>
            <a:tailEnd/>
          </a:ln>
        </p:spPr>
        <p:txBody>
          <a:bodyPr>
            <a:spAutoFit/>
          </a:bodyPr>
          <a:lstStyle/>
          <a:p>
            <a:pPr>
              <a:spcBef>
                <a:spcPct val="50000"/>
              </a:spcBef>
            </a:pPr>
            <a:r>
              <a:rPr lang="en-US" b="1" u="sng" dirty="0">
                <a:latin typeface="Calibri"/>
              </a:rPr>
              <a:t>Example 1:  Sales Branch (1.954-3(b)(4), Ex. 1)</a:t>
            </a:r>
          </a:p>
        </p:txBody>
      </p:sp>
      <p:sp>
        <p:nvSpPr>
          <p:cNvPr id="18449" name="Text Box 16"/>
          <p:cNvSpPr txBox="1">
            <a:spLocks noChangeArrowheads="1"/>
          </p:cNvSpPr>
          <p:nvPr/>
        </p:nvSpPr>
        <p:spPr bwMode="auto">
          <a:xfrm>
            <a:off x="1050925" y="5141913"/>
            <a:ext cx="184150" cy="366712"/>
          </a:xfrm>
          <a:prstGeom prst="rect">
            <a:avLst/>
          </a:prstGeom>
          <a:noFill/>
          <a:ln w="9525">
            <a:noFill/>
            <a:miter lim="800000"/>
            <a:headEnd/>
            <a:tailEnd/>
          </a:ln>
        </p:spPr>
        <p:txBody>
          <a:bodyPr wrap="none">
            <a:spAutoFit/>
          </a:bodyPr>
          <a:lstStyle/>
          <a:p>
            <a:endParaRPr lang="en-US" dirty="0">
              <a:latin typeface="Calibri"/>
            </a:endParaRPr>
          </a:p>
        </p:txBody>
      </p:sp>
      <p:sp>
        <p:nvSpPr>
          <p:cNvPr id="18450" name="Text Box 17"/>
          <p:cNvSpPr txBox="1">
            <a:spLocks noChangeArrowheads="1"/>
          </p:cNvSpPr>
          <p:nvPr/>
        </p:nvSpPr>
        <p:spPr bwMode="auto">
          <a:xfrm>
            <a:off x="2247900" y="3877469"/>
            <a:ext cx="6324600" cy="369888"/>
          </a:xfrm>
          <a:prstGeom prst="rect">
            <a:avLst/>
          </a:prstGeom>
          <a:noFill/>
          <a:ln w="9525">
            <a:noFill/>
            <a:miter lim="800000"/>
            <a:headEnd/>
            <a:tailEnd/>
          </a:ln>
        </p:spPr>
        <p:txBody>
          <a:bodyPr>
            <a:spAutoFit/>
          </a:bodyPr>
          <a:lstStyle/>
          <a:p>
            <a:pPr>
              <a:spcBef>
                <a:spcPct val="20000"/>
              </a:spcBef>
            </a:pPr>
            <a:r>
              <a:rPr lang="en-US" b="1" u="sng" dirty="0">
                <a:latin typeface="Calibri"/>
              </a:rPr>
              <a:t>Example 2: Sales Branch (1.954-3T(b)(4), Ex. 3)</a:t>
            </a:r>
            <a:endParaRPr lang="en-US" dirty="0">
              <a:latin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4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4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4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44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45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44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44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44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4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9" grpId="0" animBg="1"/>
      <p:bldP spid="18440" grpId="0" animBg="1"/>
      <p:bldP spid="18441" grpId="0" animBg="1"/>
      <p:bldP spid="18443" grpId="0"/>
      <p:bldP spid="18444" grpId="0" animBg="1"/>
      <p:bldP spid="18445" grpId="0" animBg="1"/>
      <p:bldP spid="18446" grpId="0" animBg="1"/>
      <p:bldP spid="18447" grpId="0"/>
      <p:bldP spid="18448" grpId="0"/>
      <p:bldP spid="1845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a:noFill/>
        </p:spPr>
        <p:txBody>
          <a:bodyPr/>
          <a:lstStyle/>
          <a:p>
            <a:pPr eaLnBrk="1" hangingPunct="1"/>
            <a:r>
              <a:rPr lang="en-US" sz="1800" b="1" dirty="0"/>
              <a:t>Branch Rule:   </a:t>
            </a:r>
            <a:r>
              <a:rPr lang="en-US" sz="1800" dirty="0"/>
              <a:t>§</a:t>
            </a:r>
            <a:r>
              <a:rPr lang="en-US" sz="1800" b="1" dirty="0"/>
              <a:t>954(d)(2); Regs. </a:t>
            </a:r>
            <a:r>
              <a:rPr lang="en-US" sz="1800" dirty="0"/>
              <a:t>§</a:t>
            </a:r>
            <a:r>
              <a:rPr lang="en-US" sz="1800" b="1" dirty="0"/>
              <a:t>1.954-3(b)</a:t>
            </a:r>
          </a:p>
        </p:txBody>
      </p:sp>
      <p:sp>
        <p:nvSpPr>
          <p:cNvPr id="19459" name="Slide Number Placeholder 4"/>
          <p:cNvSpPr>
            <a:spLocks noGrp="1"/>
          </p:cNvSpPr>
          <p:nvPr>
            <p:ph type="sldNum" sz="quarter" idx="10"/>
          </p:nvPr>
        </p:nvSpPr>
        <p:spPr>
          <a:noFill/>
        </p:spPr>
        <p:txBody>
          <a:bodyPr/>
          <a:lstStyle/>
          <a:p>
            <a:fld id="{9C27588C-7189-499B-AF27-C4EE68398321}" type="slidenum">
              <a:rPr lang="en-US"/>
              <a:pPr/>
              <a:t>16</a:t>
            </a:fld>
            <a:endParaRPr lang="en-US"/>
          </a:p>
        </p:txBody>
      </p:sp>
      <p:sp>
        <p:nvSpPr>
          <p:cNvPr id="38914" name="Footer Placeholder 3"/>
          <p:cNvSpPr>
            <a:spLocks noGrp="1"/>
          </p:cNvSpPr>
          <p:nvPr>
            <p:ph type="ftr" sz="quarter" idx="11"/>
          </p:nvPr>
        </p:nvSpPr>
        <p:spPr/>
        <p:txBody>
          <a:bodyPr/>
          <a:lstStyle/>
          <a:p>
            <a:pPr>
              <a:defRPr/>
            </a:pPr>
            <a:r>
              <a:rPr lang="en-US"/>
              <a:t>CFCs: Subpart F &amp; GILTI</a:t>
            </a:r>
            <a:endParaRPr lang="en-US" dirty="0"/>
          </a:p>
        </p:txBody>
      </p:sp>
      <p:sp>
        <p:nvSpPr>
          <p:cNvPr id="19461" name="Text Box 4"/>
          <p:cNvSpPr txBox="1">
            <a:spLocks noChangeArrowheads="1"/>
          </p:cNvSpPr>
          <p:nvPr/>
        </p:nvSpPr>
        <p:spPr bwMode="auto">
          <a:xfrm>
            <a:off x="533400" y="4572000"/>
            <a:ext cx="1600200" cy="457200"/>
          </a:xfrm>
          <a:prstGeom prst="rect">
            <a:avLst/>
          </a:prstGeom>
          <a:noFill/>
          <a:ln w="9525">
            <a:noFill/>
            <a:miter lim="800000"/>
            <a:headEnd/>
            <a:tailEnd/>
          </a:ln>
        </p:spPr>
        <p:txBody>
          <a:bodyPr>
            <a:spAutoFit/>
          </a:bodyPr>
          <a:lstStyle/>
          <a:p>
            <a:endParaRPr lang="en-US" sz="2400">
              <a:latin typeface="Times New Roman" pitchFamily="18" charset="0"/>
            </a:endParaRPr>
          </a:p>
        </p:txBody>
      </p:sp>
      <p:sp>
        <p:nvSpPr>
          <p:cNvPr id="19462" name="Rectangle 5"/>
          <p:cNvSpPr>
            <a:spLocks noChangeArrowheads="1"/>
          </p:cNvSpPr>
          <p:nvPr/>
        </p:nvSpPr>
        <p:spPr bwMode="auto">
          <a:xfrm>
            <a:off x="152400" y="1301185"/>
            <a:ext cx="1828800" cy="381000"/>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a:r>
              <a:rPr lang="en-US" b="1" dirty="0">
                <a:latin typeface="Times New Roman" pitchFamily="18" charset="0"/>
              </a:rPr>
              <a:t>CFC (X:  0% </a:t>
            </a:r>
            <a:r>
              <a:rPr lang="en-US" b="1" dirty="0" err="1">
                <a:latin typeface="Times New Roman" pitchFamily="18" charset="0"/>
              </a:rPr>
              <a:t>TR</a:t>
            </a:r>
            <a:r>
              <a:rPr lang="en-US" b="1" dirty="0">
                <a:latin typeface="Times New Roman" pitchFamily="18" charset="0"/>
              </a:rPr>
              <a:t>)</a:t>
            </a:r>
          </a:p>
        </p:txBody>
      </p:sp>
      <p:sp>
        <p:nvSpPr>
          <p:cNvPr id="19463" name="Oval 6"/>
          <p:cNvSpPr>
            <a:spLocks noChangeArrowheads="1"/>
          </p:cNvSpPr>
          <p:nvPr/>
        </p:nvSpPr>
        <p:spPr bwMode="auto">
          <a:xfrm>
            <a:off x="152400" y="2139385"/>
            <a:ext cx="1524000" cy="533400"/>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a:r>
              <a:rPr lang="en-US" sz="1600" b="1">
                <a:latin typeface="Times New Roman" pitchFamily="18" charset="0"/>
              </a:rPr>
              <a:t>B (Y: 30% TR)</a:t>
            </a:r>
          </a:p>
        </p:txBody>
      </p:sp>
      <p:sp>
        <p:nvSpPr>
          <p:cNvPr id="19464" name="Line 7"/>
          <p:cNvSpPr>
            <a:spLocks noChangeShapeType="1"/>
          </p:cNvSpPr>
          <p:nvPr/>
        </p:nvSpPr>
        <p:spPr bwMode="auto">
          <a:xfrm flipH="1">
            <a:off x="914400" y="1682185"/>
            <a:ext cx="0" cy="457200"/>
          </a:xfrm>
          <a:prstGeom prst="line">
            <a:avLst/>
          </a:prstGeom>
          <a:noFill/>
          <a:ln w="9525">
            <a:solidFill>
              <a:schemeClr val="tx1"/>
            </a:solidFill>
            <a:round/>
            <a:headEnd/>
            <a:tailEnd/>
          </a:ln>
        </p:spPr>
        <p:txBody>
          <a:bodyPr wrap="none" anchor="ctr"/>
          <a:lstStyle/>
          <a:p>
            <a:endParaRPr lang="en-US" dirty="0">
              <a:latin typeface="Calibri"/>
            </a:endParaRPr>
          </a:p>
        </p:txBody>
      </p:sp>
      <p:sp>
        <p:nvSpPr>
          <p:cNvPr id="19465" name="Text Box 8"/>
          <p:cNvSpPr txBox="1">
            <a:spLocks noChangeArrowheads="1"/>
          </p:cNvSpPr>
          <p:nvPr/>
        </p:nvSpPr>
        <p:spPr bwMode="auto">
          <a:xfrm>
            <a:off x="2057400" y="1196975"/>
            <a:ext cx="6934200" cy="2308225"/>
          </a:xfrm>
          <a:prstGeom prst="rect">
            <a:avLst/>
          </a:prstGeom>
          <a:noFill/>
          <a:ln w="9525">
            <a:noFill/>
            <a:miter lim="800000"/>
            <a:headEnd/>
            <a:tailEnd/>
          </a:ln>
        </p:spPr>
        <p:txBody>
          <a:bodyPr>
            <a:spAutoFit/>
          </a:bodyPr>
          <a:lstStyle/>
          <a:p>
            <a:r>
              <a:rPr lang="en-US" sz="1400" dirty="0">
                <a:latin typeface="Verdana" pitchFamily="34" charset="0"/>
              </a:rPr>
              <a:t>CFC sells goods manufactured by B inside and outside of X; B manufactures the goods in Y, which taxes only the manufacturing profits (30%) and not sales profits.  X imposes no tax on the sales profits, but if CFC were incorporated under the laws of Y, its income would be subject to a 30% tax.  Because of the rate disparity, B is treated as a separate corporation.  B derives no </a:t>
            </a:r>
            <a:r>
              <a:rPr lang="en-US" sz="1400" dirty="0" err="1">
                <a:latin typeface="Verdana" pitchFamily="34" charset="0"/>
              </a:rPr>
              <a:t>FBCSalI</a:t>
            </a:r>
            <a:r>
              <a:rPr lang="en-US" sz="1400" dirty="0">
                <a:latin typeface="Verdana" pitchFamily="34" charset="0"/>
              </a:rPr>
              <a:t> because it manufactures the sold products, but income from the remainder of CFC is treated as income from the sale of property for use outside of X produced in Y on behalf of B, a related person is thus </a:t>
            </a:r>
            <a:r>
              <a:rPr lang="en-US" sz="1400" dirty="0" err="1">
                <a:latin typeface="Verdana" pitchFamily="34" charset="0"/>
              </a:rPr>
              <a:t>FBCSalI</a:t>
            </a:r>
            <a:r>
              <a:rPr lang="en-US" sz="1400" dirty="0">
                <a:latin typeface="Verdana" pitchFamily="34" charset="0"/>
              </a:rPr>
              <a:t>.</a:t>
            </a:r>
          </a:p>
          <a:p>
            <a:endParaRPr lang="en-US" b="1" dirty="0">
              <a:latin typeface="Verdana" pitchFamily="34" charset="0"/>
            </a:endParaRPr>
          </a:p>
        </p:txBody>
      </p:sp>
      <p:sp>
        <p:nvSpPr>
          <p:cNvPr id="19466" name="Rectangle 10"/>
          <p:cNvSpPr>
            <a:spLocks noChangeArrowheads="1"/>
          </p:cNvSpPr>
          <p:nvPr/>
        </p:nvSpPr>
        <p:spPr bwMode="auto">
          <a:xfrm>
            <a:off x="685800" y="4572000"/>
            <a:ext cx="1905000" cy="272239"/>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a:r>
              <a:rPr lang="en-US" b="1">
                <a:latin typeface="Times New Roman" pitchFamily="18" charset="0"/>
              </a:rPr>
              <a:t>CFC (X:  50% TR)</a:t>
            </a:r>
          </a:p>
        </p:txBody>
      </p:sp>
      <p:sp>
        <p:nvSpPr>
          <p:cNvPr id="19467" name="Oval 11"/>
          <p:cNvSpPr>
            <a:spLocks noChangeArrowheads="1"/>
          </p:cNvSpPr>
          <p:nvPr/>
        </p:nvSpPr>
        <p:spPr bwMode="auto">
          <a:xfrm>
            <a:off x="0" y="5410200"/>
            <a:ext cx="1676400" cy="381134"/>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a:r>
              <a:rPr lang="en-US" sz="1600" b="1">
                <a:latin typeface="Times New Roman" pitchFamily="18" charset="0"/>
              </a:rPr>
              <a:t>BB (Y: 20% TR)</a:t>
            </a:r>
          </a:p>
        </p:txBody>
      </p:sp>
      <p:sp>
        <p:nvSpPr>
          <p:cNvPr id="19468" name="Line 12"/>
          <p:cNvSpPr>
            <a:spLocks noChangeShapeType="1"/>
          </p:cNvSpPr>
          <p:nvPr/>
        </p:nvSpPr>
        <p:spPr bwMode="auto">
          <a:xfrm flipH="1">
            <a:off x="762000" y="4953000"/>
            <a:ext cx="838200" cy="326686"/>
          </a:xfrm>
          <a:prstGeom prst="line">
            <a:avLst/>
          </a:prstGeom>
          <a:noFill/>
          <a:ln w="9525">
            <a:solidFill>
              <a:schemeClr val="tx1"/>
            </a:solidFill>
            <a:round/>
            <a:headEnd/>
            <a:tailEnd/>
          </a:ln>
        </p:spPr>
        <p:txBody>
          <a:bodyPr wrap="none" anchor="ctr"/>
          <a:lstStyle/>
          <a:p>
            <a:endParaRPr lang="en-US" dirty="0">
              <a:latin typeface="Calibri"/>
            </a:endParaRPr>
          </a:p>
        </p:txBody>
      </p:sp>
      <p:sp>
        <p:nvSpPr>
          <p:cNvPr id="19469" name="Text Box 13"/>
          <p:cNvSpPr txBox="1">
            <a:spLocks noChangeArrowheads="1"/>
          </p:cNvSpPr>
          <p:nvPr/>
        </p:nvSpPr>
        <p:spPr bwMode="auto">
          <a:xfrm>
            <a:off x="3472543" y="4000393"/>
            <a:ext cx="5562600" cy="2246313"/>
          </a:xfrm>
          <a:prstGeom prst="rect">
            <a:avLst/>
          </a:prstGeom>
          <a:noFill/>
          <a:ln w="9525">
            <a:noFill/>
            <a:miter lim="800000"/>
            <a:headEnd/>
            <a:tailEnd/>
          </a:ln>
        </p:spPr>
        <p:txBody>
          <a:bodyPr>
            <a:spAutoFit/>
          </a:bodyPr>
          <a:lstStyle/>
          <a:p>
            <a:r>
              <a:rPr lang="en-US" sz="1400" dirty="0">
                <a:latin typeface="Verdana" pitchFamily="34" charset="0"/>
              </a:rPr>
              <a:t>CFC manufactures goods in X and sells through BB (Y) and through BC (Z).  Each country only taxes income arising in that country.  Each branch is tested separately.  Because of the tax rate disparity between X &amp; Y and X &amp; Z on the income tax rate that would apply if the income of Y and Z were derived by X, BB and BC are treated as separate corporations.  The income of BB and BC is treated as income from the sale of personal property </a:t>
            </a:r>
            <a:r>
              <a:rPr lang="en-US" altLang="en-US" sz="1400" dirty="0">
                <a:latin typeface="Verdana" pitchFamily="34" charset="0"/>
              </a:rPr>
              <a:t>“</a:t>
            </a:r>
            <a:r>
              <a:rPr lang="en-US" sz="1400" dirty="0">
                <a:latin typeface="Verdana" pitchFamily="34" charset="0"/>
              </a:rPr>
              <a:t>on behalf of</a:t>
            </a:r>
            <a:r>
              <a:rPr lang="en-US" altLang="en-US" sz="1400" dirty="0">
                <a:latin typeface="Verdana" pitchFamily="34" charset="0"/>
              </a:rPr>
              <a:t>”</a:t>
            </a:r>
            <a:r>
              <a:rPr lang="en-US" sz="1400" dirty="0">
                <a:latin typeface="Verdana" pitchFamily="34" charset="0"/>
              </a:rPr>
              <a:t> CFC and will be </a:t>
            </a:r>
            <a:r>
              <a:rPr lang="en-US" sz="1400" dirty="0" err="1">
                <a:latin typeface="Verdana" pitchFamily="34" charset="0"/>
              </a:rPr>
              <a:t>FBCSalI</a:t>
            </a:r>
            <a:r>
              <a:rPr lang="en-US" sz="1400" dirty="0">
                <a:latin typeface="Verdana" pitchFamily="34" charset="0"/>
              </a:rPr>
              <a:t>.  CFC doesn</a:t>
            </a:r>
            <a:r>
              <a:rPr lang="en-US" altLang="en-US" sz="1400" dirty="0">
                <a:latin typeface="Verdana" pitchFamily="34" charset="0"/>
              </a:rPr>
              <a:t>’</a:t>
            </a:r>
            <a:r>
              <a:rPr lang="en-US" sz="1400" dirty="0">
                <a:latin typeface="Verdana" pitchFamily="34" charset="0"/>
              </a:rPr>
              <a:t>t derive any </a:t>
            </a:r>
            <a:r>
              <a:rPr lang="en-US" sz="1400" dirty="0" err="1">
                <a:latin typeface="Verdana" pitchFamily="34" charset="0"/>
              </a:rPr>
              <a:t>FBCSalI</a:t>
            </a:r>
            <a:r>
              <a:rPr lang="en-US" sz="1400" dirty="0">
                <a:latin typeface="Verdana" pitchFamily="34" charset="0"/>
              </a:rPr>
              <a:t> because it manufactures the sold articles.     </a:t>
            </a:r>
          </a:p>
        </p:txBody>
      </p:sp>
      <p:sp>
        <p:nvSpPr>
          <p:cNvPr id="19470" name="Oval 14"/>
          <p:cNvSpPr>
            <a:spLocks noChangeArrowheads="1"/>
          </p:cNvSpPr>
          <p:nvPr/>
        </p:nvSpPr>
        <p:spPr bwMode="auto">
          <a:xfrm>
            <a:off x="1752600" y="5410200"/>
            <a:ext cx="1752600" cy="381134"/>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a:r>
              <a:rPr lang="en-US" sz="1600" b="1" dirty="0">
                <a:latin typeface="Times New Roman" pitchFamily="18" charset="0"/>
              </a:rPr>
              <a:t>BC (Z: 20% </a:t>
            </a:r>
            <a:r>
              <a:rPr lang="en-US" sz="1600" b="1" dirty="0" err="1">
                <a:latin typeface="Times New Roman" pitchFamily="18" charset="0"/>
              </a:rPr>
              <a:t>TR</a:t>
            </a:r>
            <a:r>
              <a:rPr lang="en-US" sz="1600" b="1" dirty="0">
                <a:latin typeface="Times New Roman" pitchFamily="18" charset="0"/>
              </a:rPr>
              <a:t>)</a:t>
            </a:r>
          </a:p>
        </p:txBody>
      </p:sp>
      <p:sp>
        <p:nvSpPr>
          <p:cNvPr id="19471" name="Line 15"/>
          <p:cNvSpPr>
            <a:spLocks noChangeShapeType="1"/>
          </p:cNvSpPr>
          <p:nvPr/>
        </p:nvSpPr>
        <p:spPr bwMode="auto">
          <a:xfrm>
            <a:off x="1676400" y="4953000"/>
            <a:ext cx="1066800" cy="326686"/>
          </a:xfrm>
          <a:prstGeom prst="line">
            <a:avLst/>
          </a:prstGeom>
          <a:noFill/>
          <a:ln w="9525">
            <a:solidFill>
              <a:schemeClr val="tx1"/>
            </a:solidFill>
            <a:round/>
            <a:headEnd/>
            <a:tailEnd/>
          </a:ln>
        </p:spPr>
        <p:txBody>
          <a:bodyPr wrap="none" anchor="ctr"/>
          <a:lstStyle/>
          <a:p>
            <a:endParaRPr lang="en-US" dirty="0">
              <a:latin typeface="Calibri"/>
            </a:endParaRPr>
          </a:p>
        </p:txBody>
      </p:sp>
      <p:sp>
        <p:nvSpPr>
          <p:cNvPr id="19472" name="Text Box 16"/>
          <p:cNvSpPr txBox="1">
            <a:spLocks noChangeArrowheads="1"/>
          </p:cNvSpPr>
          <p:nvPr/>
        </p:nvSpPr>
        <p:spPr bwMode="auto">
          <a:xfrm>
            <a:off x="1377043" y="664598"/>
            <a:ext cx="7086600" cy="369887"/>
          </a:xfrm>
          <a:prstGeom prst="rect">
            <a:avLst/>
          </a:prstGeom>
          <a:noFill/>
          <a:ln w="9525">
            <a:solidFill>
              <a:schemeClr val="tx1"/>
            </a:solidFill>
            <a:miter lim="800000"/>
            <a:headEnd/>
            <a:tailEnd/>
          </a:ln>
        </p:spPr>
        <p:txBody>
          <a:bodyPr>
            <a:spAutoFit/>
          </a:bodyPr>
          <a:lstStyle/>
          <a:p>
            <a:pPr algn="ctr">
              <a:spcBef>
                <a:spcPct val="20000"/>
              </a:spcBef>
            </a:pPr>
            <a:r>
              <a:rPr lang="en-US" b="1" dirty="0">
                <a:latin typeface="Calibri"/>
              </a:rPr>
              <a:t>Example 3: Manufacturing Branch (1.954-3(b)(4), Example 2)  </a:t>
            </a:r>
            <a:endParaRPr lang="en-US" dirty="0">
              <a:latin typeface="Calibri"/>
            </a:endParaRPr>
          </a:p>
        </p:txBody>
      </p:sp>
      <p:sp>
        <p:nvSpPr>
          <p:cNvPr id="19473" name="Text Box 17"/>
          <p:cNvSpPr txBox="1">
            <a:spLocks noChangeArrowheads="1"/>
          </p:cNvSpPr>
          <p:nvPr/>
        </p:nvSpPr>
        <p:spPr bwMode="auto">
          <a:xfrm>
            <a:off x="1224643" y="3439978"/>
            <a:ext cx="7239000" cy="369888"/>
          </a:xfrm>
          <a:prstGeom prst="rect">
            <a:avLst/>
          </a:prstGeom>
          <a:noFill/>
          <a:ln w="9525">
            <a:solidFill>
              <a:schemeClr val="tx1"/>
            </a:solidFill>
            <a:miter lim="800000"/>
            <a:headEnd/>
            <a:tailEnd/>
          </a:ln>
        </p:spPr>
        <p:txBody>
          <a:bodyPr>
            <a:spAutoFit/>
          </a:bodyPr>
          <a:lstStyle/>
          <a:p>
            <a:pPr algn="ctr">
              <a:spcBef>
                <a:spcPct val="20000"/>
              </a:spcBef>
            </a:pPr>
            <a:r>
              <a:rPr lang="en-US" b="1" dirty="0">
                <a:latin typeface="Calibri"/>
              </a:rPr>
              <a:t>Example 4:  Multiple Sales Branches (1.954-3(b)(4), Example 4) </a:t>
            </a:r>
            <a:endParaRPr lang="en-US" dirty="0">
              <a:latin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46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46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46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46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47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46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46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47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46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947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94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2" grpId="0" animBg="1"/>
      <p:bldP spid="19463" grpId="0" animBg="1"/>
      <p:bldP spid="19464" grpId="0" animBg="1"/>
      <p:bldP spid="19465" grpId="0"/>
      <p:bldP spid="19466" grpId="0" animBg="1"/>
      <p:bldP spid="19467" grpId="0" animBg="1"/>
      <p:bldP spid="19468" grpId="0" animBg="1"/>
      <p:bldP spid="19469" grpId="0"/>
      <p:bldP spid="19470" grpId="0" animBg="1"/>
      <p:bldP spid="19471" grpId="0" animBg="1"/>
      <p:bldP spid="19472" grpId="0" animBg="1"/>
      <p:bldP spid="1947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3"/>
          <p:cNvSpPr>
            <a:spLocks noGrp="1" noChangeArrowheads="1"/>
          </p:cNvSpPr>
          <p:nvPr>
            <p:ph idx="1"/>
          </p:nvPr>
        </p:nvSpPr>
        <p:spPr/>
        <p:txBody>
          <a:bodyPr>
            <a:normAutofit/>
          </a:bodyPr>
          <a:lstStyle/>
          <a:p>
            <a:pPr marL="342900" indent="-342900" eaLnBrk="1" hangingPunct="1">
              <a:lnSpc>
                <a:spcPct val="80000"/>
              </a:lnSpc>
            </a:pPr>
            <a:endParaRPr lang="en-US" sz="1800" b="1" u="sng" dirty="0"/>
          </a:p>
          <a:p>
            <a:pPr marL="342900" indent="-342900" eaLnBrk="1" hangingPunct="1">
              <a:lnSpc>
                <a:spcPct val="80000"/>
              </a:lnSpc>
            </a:pPr>
            <a:endParaRPr lang="en-US" sz="1800" b="1" u="sng" dirty="0"/>
          </a:p>
          <a:p>
            <a:pPr marL="342900" indent="-342900" eaLnBrk="1" hangingPunct="1">
              <a:lnSpc>
                <a:spcPct val="80000"/>
              </a:lnSpc>
            </a:pPr>
            <a:endParaRPr lang="en-US" sz="1800" b="1" u="sng" dirty="0"/>
          </a:p>
          <a:p>
            <a:pPr marL="342900" indent="-342900" eaLnBrk="1" hangingPunct="1">
              <a:lnSpc>
                <a:spcPct val="80000"/>
              </a:lnSpc>
            </a:pPr>
            <a:endParaRPr lang="en-US" sz="1800" b="1" u="sng" dirty="0"/>
          </a:p>
          <a:p>
            <a:pPr marL="342900" indent="-342900" eaLnBrk="1" hangingPunct="1">
              <a:lnSpc>
                <a:spcPct val="80000"/>
              </a:lnSpc>
            </a:pPr>
            <a:endParaRPr lang="en-US" sz="1800" b="1" u="sng" dirty="0"/>
          </a:p>
          <a:p>
            <a:pPr marL="342900" indent="-342900" eaLnBrk="1" hangingPunct="1">
              <a:lnSpc>
                <a:spcPct val="80000"/>
              </a:lnSpc>
            </a:pPr>
            <a:endParaRPr lang="en-US" sz="1800" b="1" u="sng" dirty="0"/>
          </a:p>
          <a:p>
            <a:pPr marL="342900" indent="-342900" eaLnBrk="1" hangingPunct="1">
              <a:lnSpc>
                <a:spcPct val="80000"/>
              </a:lnSpc>
            </a:pPr>
            <a:endParaRPr lang="en-US" sz="1800" b="1" u="sng" dirty="0"/>
          </a:p>
          <a:p>
            <a:pPr marL="342900" indent="-342900" eaLnBrk="1" hangingPunct="1">
              <a:lnSpc>
                <a:spcPct val="80000"/>
              </a:lnSpc>
            </a:pPr>
            <a:endParaRPr lang="en-US" sz="1400" b="1" dirty="0">
              <a:latin typeface="Verdana" pitchFamily="34" charset="0"/>
            </a:endParaRPr>
          </a:p>
          <a:p>
            <a:pPr marL="342900" indent="-342900" eaLnBrk="1" hangingPunct="1">
              <a:lnSpc>
                <a:spcPct val="80000"/>
              </a:lnSpc>
            </a:pPr>
            <a:endParaRPr lang="en-US" sz="1400" b="1" dirty="0">
              <a:latin typeface="Verdana" pitchFamily="34" charset="0"/>
            </a:endParaRPr>
          </a:p>
          <a:p>
            <a:pPr marL="342900" indent="-342900" eaLnBrk="1" hangingPunct="1">
              <a:lnSpc>
                <a:spcPct val="80000"/>
              </a:lnSpc>
            </a:pPr>
            <a:endParaRPr lang="en-US" sz="1800" dirty="0">
              <a:latin typeface="Verdana" pitchFamily="34" charset="0"/>
            </a:endParaRPr>
          </a:p>
          <a:p>
            <a:pPr marL="342900" indent="-342900" eaLnBrk="1" hangingPunct="1"/>
            <a:endParaRPr lang="en-US" sz="1800" dirty="0">
              <a:latin typeface="Verdana" pitchFamily="34" charset="0"/>
            </a:endParaRPr>
          </a:p>
          <a:p>
            <a:pPr marL="342900" indent="-342900" eaLnBrk="1" hangingPunct="1"/>
            <a:r>
              <a:rPr lang="en-US" sz="1800" dirty="0">
                <a:latin typeface="Verdana" pitchFamily="34" charset="0"/>
              </a:rPr>
              <a:t>FC received conversion fee for processing</a:t>
            </a:r>
          </a:p>
          <a:p>
            <a:pPr marL="342900" indent="-342900" eaLnBrk="1" hangingPunct="1"/>
            <a:r>
              <a:rPr lang="en-US" sz="1800" dirty="0">
                <a:latin typeface="Verdana" pitchFamily="34" charset="0"/>
              </a:rPr>
              <a:t>Product remained sole property of CFC during processing</a:t>
            </a:r>
          </a:p>
          <a:p>
            <a:pPr marL="342900" indent="-342900" eaLnBrk="1" hangingPunct="1"/>
            <a:r>
              <a:rPr lang="en-US" sz="1800" dirty="0">
                <a:latin typeface="Verdana" pitchFamily="34" charset="0"/>
              </a:rPr>
              <a:t>Quality control vested in CFC</a:t>
            </a:r>
          </a:p>
          <a:p>
            <a:pPr marL="342900" indent="-342900" eaLnBrk="1" hangingPunct="1"/>
            <a:r>
              <a:rPr lang="en-US" sz="1800" dirty="0">
                <a:latin typeface="Verdana" pitchFamily="34" charset="0"/>
              </a:rPr>
              <a:t>Negotiation and sale of final product responsibility of CFC</a:t>
            </a:r>
          </a:p>
          <a:p>
            <a:pPr marL="342900" indent="-342900" eaLnBrk="1" hangingPunct="1"/>
            <a:r>
              <a:rPr lang="en-US" sz="1800" u="sng" dirty="0">
                <a:latin typeface="Verdana" pitchFamily="34" charset="0"/>
              </a:rPr>
              <a:t>Holdings</a:t>
            </a:r>
            <a:r>
              <a:rPr lang="en-US" sz="1800" dirty="0">
                <a:latin typeface="Verdana" pitchFamily="34" charset="0"/>
              </a:rPr>
              <a:t>:  </a:t>
            </a:r>
          </a:p>
          <a:p>
            <a:pPr marL="742950" lvl="1" indent="-285750" eaLnBrk="1" hangingPunct="1">
              <a:lnSpc>
                <a:spcPct val="110000"/>
              </a:lnSpc>
            </a:pPr>
            <a:r>
              <a:rPr lang="en-US" sz="1600" dirty="0">
                <a:latin typeface="Verdana" pitchFamily="34" charset="0"/>
                <a:ea typeface="ＭＳ Ｐゴシック" charset="-128"/>
              </a:rPr>
              <a:t>(1) Performance of processing operations by FC is performance by CFC, and thus substantial transformation; and </a:t>
            </a:r>
          </a:p>
          <a:p>
            <a:pPr marL="742950" lvl="1" indent="-285750" eaLnBrk="1" hangingPunct="1">
              <a:lnSpc>
                <a:spcPct val="110000"/>
              </a:lnSpc>
            </a:pPr>
            <a:r>
              <a:rPr lang="en-US" sz="1600" dirty="0">
                <a:latin typeface="Verdana" pitchFamily="34" charset="0"/>
                <a:ea typeface="ＭＳ Ｐゴシック" charset="-128"/>
              </a:rPr>
              <a:t>(2) FC is considered to be a manufacturing branch but the branch rules don</a:t>
            </a:r>
            <a:r>
              <a:rPr lang="ja-JP" altLang="en-US" sz="1600" dirty="0">
                <a:latin typeface="Verdana" pitchFamily="34" charset="0"/>
                <a:ea typeface="ＭＳ Ｐゴシック" charset="-128"/>
              </a:rPr>
              <a:t>’</a:t>
            </a:r>
            <a:r>
              <a:rPr lang="en-US" altLang="ja-JP" sz="1600" dirty="0">
                <a:latin typeface="Verdana" pitchFamily="34" charset="0"/>
                <a:ea typeface="ＭＳ Ｐゴシック" charset="-128"/>
              </a:rPr>
              <a:t>t apply since the tax rate in X is </a:t>
            </a:r>
            <a:r>
              <a:rPr lang="en-US" altLang="ja-JP" sz="1600" u="sng" dirty="0">
                <a:latin typeface="Verdana" pitchFamily="34" charset="0"/>
                <a:ea typeface="ＭＳ Ｐゴシック" charset="-128"/>
              </a:rPr>
              <a:t>higher</a:t>
            </a:r>
            <a:r>
              <a:rPr lang="en-US" altLang="ja-JP" sz="1600" dirty="0">
                <a:latin typeface="Verdana" pitchFamily="34" charset="0"/>
                <a:ea typeface="ＭＳ Ｐゴシック" charset="-128"/>
              </a:rPr>
              <a:t> than in Y.</a:t>
            </a:r>
          </a:p>
          <a:p>
            <a:pPr marL="342900" indent="-342900" eaLnBrk="1" hangingPunct="1">
              <a:lnSpc>
                <a:spcPct val="80000"/>
              </a:lnSpc>
            </a:pPr>
            <a:endParaRPr lang="en-US" sz="2000" b="1" u="sng" dirty="0">
              <a:latin typeface="Verdana" pitchFamily="34" charset="0"/>
            </a:endParaRPr>
          </a:p>
        </p:txBody>
      </p:sp>
      <p:sp>
        <p:nvSpPr>
          <p:cNvPr id="20484" name="Rectangle 2"/>
          <p:cNvSpPr>
            <a:spLocks noGrp="1" noChangeArrowheads="1"/>
          </p:cNvSpPr>
          <p:nvPr>
            <p:ph type="title"/>
          </p:nvPr>
        </p:nvSpPr>
        <p:spPr>
          <a:noFill/>
        </p:spPr>
        <p:txBody>
          <a:bodyPr/>
          <a:lstStyle/>
          <a:p>
            <a:pPr eaLnBrk="1" hangingPunct="1"/>
            <a:r>
              <a:rPr lang="en-US" sz="1800" b="1" dirty="0"/>
              <a:t>Branch Rule:  </a:t>
            </a:r>
            <a:r>
              <a:rPr lang="en-US" sz="1800" dirty="0"/>
              <a:t>§</a:t>
            </a:r>
            <a:r>
              <a:rPr lang="en-US" sz="1800" b="1" dirty="0"/>
              <a:t>954(d)(2); Regs. </a:t>
            </a:r>
            <a:r>
              <a:rPr lang="en-US" sz="1800" dirty="0"/>
              <a:t>§</a:t>
            </a:r>
            <a:r>
              <a:rPr lang="en-US" sz="1800" b="1" dirty="0"/>
              <a:t>1.954-3(b); Rev. Rul. 75-7 (contract manufacturing)</a:t>
            </a:r>
          </a:p>
        </p:txBody>
      </p:sp>
      <p:sp>
        <p:nvSpPr>
          <p:cNvPr id="20483" name="Slide Number Placeholder 4"/>
          <p:cNvSpPr>
            <a:spLocks noGrp="1"/>
          </p:cNvSpPr>
          <p:nvPr>
            <p:ph type="sldNum" sz="quarter" idx="10"/>
          </p:nvPr>
        </p:nvSpPr>
        <p:spPr>
          <a:noFill/>
        </p:spPr>
        <p:txBody>
          <a:bodyPr/>
          <a:lstStyle/>
          <a:p>
            <a:fld id="{D07B3ABB-DE6C-4490-9D4C-CD279AB12C0C}" type="slidenum">
              <a:rPr lang="en-US"/>
              <a:pPr/>
              <a:t>17</a:t>
            </a:fld>
            <a:endParaRPr lang="en-US"/>
          </a:p>
        </p:txBody>
      </p:sp>
      <p:sp>
        <p:nvSpPr>
          <p:cNvPr id="40962" name="Footer Placeholder 3"/>
          <p:cNvSpPr>
            <a:spLocks noGrp="1"/>
          </p:cNvSpPr>
          <p:nvPr>
            <p:ph type="ftr" sz="quarter" idx="11"/>
          </p:nvPr>
        </p:nvSpPr>
        <p:spPr/>
        <p:txBody>
          <a:bodyPr/>
          <a:lstStyle/>
          <a:p>
            <a:pPr>
              <a:defRPr/>
            </a:pPr>
            <a:r>
              <a:rPr lang="en-US"/>
              <a:t>CFCs: Subpart F &amp; GILTI</a:t>
            </a:r>
            <a:endParaRPr lang="en-US" dirty="0"/>
          </a:p>
        </p:txBody>
      </p:sp>
      <p:sp>
        <p:nvSpPr>
          <p:cNvPr id="20486" name="Text Box 4"/>
          <p:cNvSpPr txBox="1">
            <a:spLocks noChangeArrowheads="1"/>
          </p:cNvSpPr>
          <p:nvPr/>
        </p:nvSpPr>
        <p:spPr bwMode="auto">
          <a:xfrm>
            <a:off x="1066800" y="4572000"/>
            <a:ext cx="1752600" cy="457200"/>
          </a:xfrm>
          <a:prstGeom prst="rect">
            <a:avLst/>
          </a:prstGeom>
          <a:noFill/>
          <a:ln w="9525">
            <a:noFill/>
            <a:miter lim="800000"/>
            <a:headEnd/>
            <a:tailEnd/>
          </a:ln>
        </p:spPr>
        <p:txBody>
          <a:bodyPr>
            <a:spAutoFit/>
          </a:bodyPr>
          <a:lstStyle/>
          <a:p>
            <a:pPr>
              <a:spcBef>
                <a:spcPct val="50000"/>
              </a:spcBef>
            </a:pPr>
            <a:endParaRPr lang="en-US" sz="2400">
              <a:latin typeface="Times New Roman" pitchFamily="18" charset="0"/>
            </a:endParaRPr>
          </a:p>
        </p:txBody>
      </p:sp>
      <p:sp>
        <p:nvSpPr>
          <p:cNvPr id="20487" name="Text Box 5"/>
          <p:cNvSpPr txBox="1">
            <a:spLocks noChangeArrowheads="1"/>
          </p:cNvSpPr>
          <p:nvPr/>
        </p:nvSpPr>
        <p:spPr bwMode="auto">
          <a:xfrm>
            <a:off x="1143000" y="4384675"/>
            <a:ext cx="1600200" cy="457200"/>
          </a:xfrm>
          <a:prstGeom prst="rect">
            <a:avLst/>
          </a:prstGeom>
          <a:noFill/>
          <a:ln w="9525">
            <a:noFill/>
            <a:miter lim="800000"/>
            <a:headEnd/>
            <a:tailEnd/>
          </a:ln>
        </p:spPr>
        <p:txBody>
          <a:bodyPr>
            <a:spAutoFit/>
          </a:bodyPr>
          <a:lstStyle/>
          <a:p>
            <a:endParaRPr lang="en-US" sz="2400">
              <a:latin typeface="Times New Roman" pitchFamily="18" charset="0"/>
            </a:endParaRPr>
          </a:p>
        </p:txBody>
      </p:sp>
      <p:sp>
        <p:nvSpPr>
          <p:cNvPr id="349190" name="Rectangle 6"/>
          <p:cNvSpPr>
            <a:spLocks noChangeArrowheads="1"/>
          </p:cNvSpPr>
          <p:nvPr/>
        </p:nvSpPr>
        <p:spPr bwMode="auto">
          <a:xfrm>
            <a:off x="2438400" y="685800"/>
            <a:ext cx="1371600" cy="360363"/>
          </a:xfrm>
          <a:prstGeom prst="rect">
            <a:avLst/>
          </a:prstGeom>
          <a:solidFill>
            <a:schemeClr val="accent1">
              <a:lumMod val="20000"/>
              <a:lumOff val="80000"/>
            </a:schemeClr>
          </a:solidFill>
          <a:ln w="9525">
            <a:solidFill>
              <a:schemeClr val="tx1"/>
            </a:solidFill>
            <a:miter lim="800000"/>
            <a:headEnd/>
            <a:tailEnd/>
          </a:ln>
          <a:effectLst>
            <a:outerShdw blurRad="63500" dist="107763" dir="18900000" algn="ctr" rotWithShape="0">
              <a:schemeClr val="bg2">
                <a:alpha val="74998"/>
              </a:schemeClr>
            </a:outerShdw>
          </a:effectLst>
        </p:spPr>
        <p:txBody>
          <a:bodyPr wrap="none" anchor="ctr"/>
          <a:lstStyle/>
          <a:p>
            <a:pPr algn="ctr">
              <a:defRPr/>
            </a:pPr>
            <a:r>
              <a:rPr lang="en-US" b="1" dirty="0" err="1">
                <a:latin typeface="Times New Roman" charset="0"/>
                <a:ea typeface="ＭＳ Ｐゴシック" charset="0"/>
                <a:cs typeface="ＭＳ Ｐゴシック" charset="0"/>
              </a:rPr>
              <a:t>USP</a:t>
            </a:r>
            <a:endParaRPr lang="en-US" sz="2400" dirty="0">
              <a:latin typeface="Times New Roman" charset="0"/>
              <a:ea typeface="ＭＳ Ｐゴシック" charset="0"/>
              <a:cs typeface="ＭＳ Ｐゴシック" charset="0"/>
            </a:endParaRPr>
          </a:p>
        </p:txBody>
      </p:sp>
      <p:sp>
        <p:nvSpPr>
          <p:cNvPr id="349191" name="Rectangle 7"/>
          <p:cNvSpPr>
            <a:spLocks noChangeArrowheads="1"/>
          </p:cNvSpPr>
          <p:nvPr/>
        </p:nvSpPr>
        <p:spPr bwMode="auto">
          <a:xfrm>
            <a:off x="2438400" y="2133600"/>
            <a:ext cx="1371600" cy="360363"/>
          </a:xfrm>
          <a:prstGeom prst="rect">
            <a:avLst/>
          </a:prstGeom>
          <a:solidFill>
            <a:schemeClr val="accent1">
              <a:lumMod val="20000"/>
              <a:lumOff val="80000"/>
            </a:schemeClr>
          </a:solidFill>
          <a:ln w="9525">
            <a:solidFill>
              <a:schemeClr val="tx1"/>
            </a:solidFill>
            <a:miter lim="800000"/>
            <a:headEnd/>
            <a:tailEnd/>
          </a:ln>
          <a:effectLst>
            <a:outerShdw blurRad="63500" dist="107763" dir="18900000" algn="ctr" rotWithShape="0">
              <a:schemeClr val="bg2">
                <a:alpha val="74998"/>
              </a:schemeClr>
            </a:outerShdw>
          </a:effectLst>
        </p:spPr>
        <p:txBody>
          <a:bodyPr wrap="none" anchor="ctr"/>
          <a:lstStyle/>
          <a:p>
            <a:pPr algn="ctr">
              <a:defRPr/>
            </a:pPr>
            <a:r>
              <a:rPr lang="en-US" b="1" dirty="0">
                <a:latin typeface="Times New Roman" pitchFamily="-112" charset="0"/>
                <a:cs typeface="ＭＳ Ｐゴシック" charset="-128"/>
              </a:rPr>
              <a:t>CFC X (46%)</a:t>
            </a:r>
          </a:p>
        </p:txBody>
      </p:sp>
      <p:sp>
        <p:nvSpPr>
          <p:cNvPr id="349192" name="Rectangle 8"/>
          <p:cNvSpPr>
            <a:spLocks noChangeArrowheads="1"/>
          </p:cNvSpPr>
          <p:nvPr/>
        </p:nvSpPr>
        <p:spPr bwMode="auto">
          <a:xfrm>
            <a:off x="5334000" y="2057400"/>
            <a:ext cx="1600200" cy="360363"/>
          </a:xfrm>
          <a:prstGeom prst="rect">
            <a:avLst/>
          </a:prstGeom>
          <a:solidFill>
            <a:schemeClr val="accent1">
              <a:lumMod val="20000"/>
              <a:lumOff val="80000"/>
            </a:schemeClr>
          </a:solidFill>
          <a:ln w="9525">
            <a:solidFill>
              <a:schemeClr val="tx1"/>
            </a:solidFill>
            <a:miter lim="800000"/>
            <a:headEnd/>
            <a:tailEnd/>
          </a:ln>
          <a:effectLst>
            <a:outerShdw blurRad="63500" dist="107763" dir="18900000" algn="ctr" rotWithShape="0">
              <a:schemeClr val="bg2">
                <a:alpha val="74998"/>
              </a:schemeClr>
            </a:outerShdw>
          </a:effectLst>
        </p:spPr>
        <p:txBody>
          <a:bodyPr wrap="none" anchor="ctr"/>
          <a:lstStyle/>
          <a:p>
            <a:pPr algn="ctr">
              <a:defRPr/>
            </a:pPr>
            <a:r>
              <a:rPr lang="en-US" b="1">
                <a:latin typeface="Times New Roman" pitchFamily="-112" charset="0"/>
                <a:cs typeface="ＭＳ Ｐゴシック" charset="-128"/>
              </a:rPr>
              <a:t>FC Y  (38.5%) </a:t>
            </a:r>
          </a:p>
        </p:txBody>
      </p:sp>
      <p:sp>
        <p:nvSpPr>
          <p:cNvPr id="20491" name="Line 9"/>
          <p:cNvSpPr>
            <a:spLocks noChangeShapeType="1"/>
          </p:cNvSpPr>
          <p:nvPr/>
        </p:nvSpPr>
        <p:spPr bwMode="auto">
          <a:xfrm>
            <a:off x="3848100" y="2251175"/>
            <a:ext cx="1447800" cy="1588"/>
          </a:xfrm>
          <a:prstGeom prst="line">
            <a:avLst/>
          </a:prstGeom>
          <a:noFill/>
          <a:ln w="9525">
            <a:solidFill>
              <a:schemeClr val="tx1"/>
            </a:solidFill>
            <a:round/>
            <a:headEnd/>
            <a:tailEnd type="triangle" w="med" len="med"/>
          </a:ln>
        </p:spPr>
        <p:txBody>
          <a:bodyPr/>
          <a:lstStyle/>
          <a:p>
            <a:endParaRPr lang="en-US" dirty="0">
              <a:latin typeface="Calibri"/>
            </a:endParaRPr>
          </a:p>
        </p:txBody>
      </p:sp>
      <p:sp>
        <p:nvSpPr>
          <p:cNvPr id="20492" name="Line 10"/>
          <p:cNvSpPr>
            <a:spLocks noChangeShapeType="1"/>
          </p:cNvSpPr>
          <p:nvPr/>
        </p:nvSpPr>
        <p:spPr bwMode="auto">
          <a:xfrm flipH="1">
            <a:off x="3904199" y="2445735"/>
            <a:ext cx="1447800" cy="0"/>
          </a:xfrm>
          <a:prstGeom prst="line">
            <a:avLst/>
          </a:prstGeom>
          <a:noFill/>
          <a:ln w="9525">
            <a:solidFill>
              <a:schemeClr val="tx1"/>
            </a:solidFill>
            <a:round/>
            <a:headEnd/>
            <a:tailEnd type="triangle" w="med" len="med"/>
          </a:ln>
        </p:spPr>
        <p:txBody>
          <a:bodyPr/>
          <a:lstStyle/>
          <a:p>
            <a:endParaRPr lang="en-US" dirty="0">
              <a:latin typeface="Calibri"/>
            </a:endParaRPr>
          </a:p>
        </p:txBody>
      </p:sp>
      <p:sp>
        <p:nvSpPr>
          <p:cNvPr id="20493" name="Text Box 11"/>
          <p:cNvSpPr txBox="1">
            <a:spLocks noChangeArrowheads="1"/>
          </p:cNvSpPr>
          <p:nvPr/>
        </p:nvSpPr>
        <p:spPr bwMode="auto">
          <a:xfrm>
            <a:off x="3797301" y="1571696"/>
            <a:ext cx="1371600" cy="366712"/>
          </a:xfrm>
          <a:prstGeom prst="rect">
            <a:avLst/>
          </a:prstGeom>
          <a:noFill/>
          <a:ln w="9525">
            <a:noFill/>
            <a:miter lim="800000"/>
            <a:headEnd/>
            <a:tailEnd/>
          </a:ln>
        </p:spPr>
        <p:txBody>
          <a:bodyPr>
            <a:spAutoFit/>
          </a:bodyPr>
          <a:lstStyle/>
          <a:p>
            <a:pPr>
              <a:spcBef>
                <a:spcPct val="50000"/>
              </a:spcBef>
            </a:pPr>
            <a:r>
              <a:rPr lang="en-US" b="1" dirty="0">
                <a:latin typeface="Times New Roman" pitchFamily="18" charset="0"/>
              </a:rPr>
              <a:t>Metal Ore</a:t>
            </a:r>
          </a:p>
        </p:txBody>
      </p:sp>
      <p:sp>
        <p:nvSpPr>
          <p:cNvPr id="20494" name="Text Box 12"/>
          <p:cNvSpPr txBox="1">
            <a:spLocks noChangeArrowheads="1"/>
          </p:cNvSpPr>
          <p:nvPr/>
        </p:nvSpPr>
        <p:spPr bwMode="auto">
          <a:xfrm>
            <a:off x="3863373" y="2473708"/>
            <a:ext cx="1371600" cy="366713"/>
          </a:xfrm>
          <a:prstGeom prst="rect">
            <a:avLst/>
          </a:prstGeom>
          <a:noFill/>
          <a:ln w="9525">
            <a:noFill/>
            <a:miter lim="800000"/>
            <a:headEnd/>
            <a:tailEnd/>
          </a:ln>
        </p:spPr>
        <p:txBody>
          <a:bodyPr>
            <a:spAutoFit/>
          </a:bodyPr>
          <a:lstStyle/>
          <a:p>
            <a:pPr>
              <a:spcBef>
                <a:spcPct val="50000"/>
              </a:spcBef>
            </a:pPr>
            <a:r>
              <a:rPr lang="en-US" b="1">
                <a:latin typeface="Times New Roman" pitchFamily="18" charset="0"/>
              </a:rPr>
              <a:t>Ferroalloy</a:t>
            </a:r>
          </a:p>
        </p:txBody>
      </p:sp>
      <p:sp>
        <p:nvSpPr>
          <p:cNvPr id="20495" name="Line 13"/>
          <p:cNvSpPr>
            <a:spLocks noChangeShapeType="1"/>
          </p:cNvSpPr>
          <p:nvPr/>
        </p:nvSpPr>
        <p:spPr bwMode="auto">
          <a:xfrm>
            <a:off x="3123235" y="1143915"/>
            <a:ext cx="0" cy="1066800"/>
          </a:xfrm>
          <a:prstGeom prst="line">
            <a:avLst/>
          </a:prstGeom>
          <a:noFill/>
          <a:ln w="9525">
            <a:solidFill>
              <a:schemeClr val="tx1"/>
            </a:solidFill>
            <a:round/>
            <a:headEnd/>
            <a:tailEnd/>
          </a:ln>
        </p:spPr>
        <p:txBody>
          <a:bodyPr/>
          <a:lstStyle/>
          <a:p>
            <a:endParaRPr lang="en-US" dirty="0">
              <a:latin typeface="Calibri"/>
            </a:endParaRPr>
          </a:p>
        </p:txBody>
      </p:sp>
      <p:cxnSp>
        <p:nvCxnSpPr>
          <p:cNvPr id="20496" name="AutoShape 14"/>
          <p:cNvCxnSpPr>
            <a:cxnSpLocks noChangeShapeType="1"/>
            <a:stCxn id="349190" idx="1"/>
            <a:endCxn id="349191" idx="1"/>
          </p:cNvCxnSpPr>
          <p:nvPr/>
        </p:nvCxnSpPr>
        <p:spPr bwMode="auto">
          <a:xfrm rot="10800000" flipV="1">
            <a:off x="2438400" y="865982"/>
            <a:ext cx="12700" cy="1447800"/>
          </a:xfrm>
          <a:prstGeom prst="bentConnector3">
            <a:avLst>
              <a:gd name="adj1" fmla="val 1800000"/>
            </a:avLst>
          </a:prstGeom>
          <a:noFill/>
          <a:ln w="9525">
            <a:solidFill>
              <a:schemeClr val="tx1"/>
            </a:solidFill>
            <a:miter lim="800000"/>
            <a:headEnd/>
            <a:tailEnd type="triangle" w="med" len="med"/>
          </a:ln>
        </p:spPr>
      </p:cxnSp>
      <p:sp>
        <p:nvSpPr>
          <p:cNvPr id="20497" name="Text Box 15"/>
          <p:cNvSpPr txBox="1">
            <a:spLocks noChangeArrowheads="1"/>
          </p:cNvSpPr>
          <p:nvPr/>
        </p:nvSpPr>
        <p:spPr bwMode="auto">
          <a:xfrm>
            <a:off x="914401" y="1515269"/>
            <a:ext cx="1371600" cy="366712"/>
          </a:xfrm>
          <a:prstGeom prst="rect">
            <a:avLst/>
          </a:prstGeom>
          <a:noFill/>
          <a:ln w="9525">
            <a:noFill/>
            <a:miter lim="800000"/>
            <a:headEnd/>
            <a:tailEnd/>
          </a:ln>
        </p:spPr>
        <p:txBody>
          <a:bodyPr>
            <a:spAutoFit/>
          </a:bodyPr>
          <a:lstStyle/>
          <a:p>
            <a:pPr>
              <a:spcBef>
                <a:spcPct val="50000"/>
              </a:spcBef>
            </a:pPr>
            <a:r>
              <a:rPr lang="en-US" b="1" dirty="0">
                <a:latin typeface="Times New Roman" pitchFamily="18" charset="0"/>
              </a:rPr>
              <a:t>Metal Ore</a:t>
            </a:r>
          </a:p>
        </p:txBody>
      </p:sp>
      <p:sp>
        <p:nvSpPr>
          <p:cNvPr id="20498" name="Line 16"/>
          <p:cNvSpPr>
            <a:spLocks noChangeShapeType="1"/>
          </p:cNvSpPr>
          <p:nvPr/>
        </p:nvSpPr>
        <p:spPr bwMode="auto">
          <a:xfrm flipH="1">
            <a:off x="2682409" y="2617069"/>
            <a:ext cx="381000" cy="217487"/>
          </a:xfrm>
          <a:prstGeom prst="line">
            <a:avLst/>
          </a:prstGeom>
          <a:noFill/>
          <a:ln w="9525">
            <a:solidFill>
              <a:schemeClr val="tx1"/>
            </a:solidFill>
            <a:round/>
            <a:headEnd/>
            <a:tailEnd type="triangle" w="med" len="med"/>
          </a:ln>
        </p:spPr>
        <p:txBody>
          <a:bodyPr/>
          <a:lstStyle/>
          <a:p>
            <a:endParaRPr lang="en-US" dirty="0">
              <a:latin typeface="Calibri"/>
            </a:endParaRPr>
          </a:p>
        </p:txBody>
      </p:sp>
      <p:sp>
        <p:nvSpPr>
          <p:cNvPr id="20499" name="Line 17"/>
          <p:cNvSpPr>
            <a:spLocks noChangeShapeType="1"/>
          </p:cNvSpPr>
          <p:nvPr/>
        </p:nvSpPr>
        <p:spPr bwMode="auto">
          <a:xfrm>
            <a:off x="3123235" y="2590989"/>
            <a:ext cx="304800" cy="217487"/>
          </a:xfrm>
          <a:prstGeom prst="line">
            <a:avLst/>
          </a:prstGeom>
          <a:noFill/>
          <a:ln w="9525">
            <a:solidFill>
              <a:schemeClr val="tx1"/>
            </a:solidFill>
            <a:round/>
            <a:headEnd/>
            <a:tailEnd type="triangle" w="med" len="med"/>
          </a:ln>
        </p:spPr>
        <p:txBody>
          <a:bodyPr/>
          <a:lstStyle/>
          <a:p>
            <a:endParaRPr lang="en-US" dirty="0">
              <a:latin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919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49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49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49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4919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49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49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49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49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49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49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4919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0485">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0485">
                                            <p:txEl>
                                              <p:pRg st="12" end="1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0485">
                                            <p:txEl>
                                              <p:pRg st="13" end="1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0485">
                                            <p:txEl>
                                              <p:pRg st="14" end="14"/>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0485">
                                            <p:txEl>
                                              <p:pRg st="15" end="15"/>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0485">
                                            <p:txEl>
                                              <p:pRg st="16" end="16"/>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0485">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9190" grpId="0" animBg="1"/>
      <p:bldP spid="349191" grpId="0" animBg="1"/>
      <p:bldP spid="349192" grpId="0" animBg="1"/>
      <p:bldP spid="20491" grpId="0" animBg="1"/>
      <p:bldP spid="20492" grpId="0" animBg="1"/>
      <p:bldP spid="20493" grpId="0"/>
      <p:bldP spid="20494" grpId="0"/>
      <p:bldP spid="20495" grpId="0" animBg="1"/>
      <p:bldP spid="20497" grpId="0"/>
      <p:bldP spid="20498" grpId="0" animBg="1"/>
      <p:bldP spid="2049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3"/>
          <p:cNvSpPr>
            <a:spLocks noGrp="1" noChangeArrowheads="1"/>
          </p:cNvSpPr>
          <p:nvPr>
            <p:ph idx="1"/>
          </p:nvPr>
        </p:nvSpPr>
        <p:spPr/>
        <p:txBody>
          <a:bodyPr/>
          <a:lstStyle/>
          <a:p>
            <a:pPr marL="342900" indent="-342900" eaLnBrk="1" hangingPunct="1"/>
            <a:endParaRPr lang="en-US" sz="1800" b="1" u="sng" dirty="0"/>
          </a:p>
          <a:p>
            <a:pPr marL="342900" indent="-342900" eaLnBrk="1" hangingPunct="1">
              <a:buFontTx/>
              <a:buNone/>
            </a:pPr>
            <a:endParaRPr lang="en-US" sz="1800" b="1" u="sng" dirty="0"/>
          </a:p>
          <a:p>
            <a:pPr marL="342900" indent="-342900" eaLnBrk="1" hangingPunct="1">
              <a:buFontTx/>
              <a:buNone/>
            </a:pPr>
            <a:endParaRPr lang="en-US" sz="1800" b="1" u="sng" dirty="0"/>
          </a:p>
          <a:p>
            <a:pPr marL="342900" indent="-342900" eaLnBrk="1" hangingPunct="1">
              <a:buFontTx/>
              <a:buNone/>
            </a:pPr>
            <a:endParaRPr lang="en-US" sz="1800" b="1" u="sng" dirty="0"/>
          </a:p>
          <a:p>
            <a:pPr marL="342900" indent="-342900" eaLnBrk="1" hangingPunct="1">
              <a:buFontTx/>
              <a:buNone/>
            </a:pPr>
            <a:endParaRPr lang="en-US" sz="1800" b="1" u="sng" dirty="0"/>
          </a:p>
          <a:p>
            <a:pPr marL="342900" indent="-342900" eaLnBrk="1" hangingPunct="1">
              <a:buFontTx/>
              <a:buNone/>
            </a:pPr>
            <a:endParaRPr lang="en-US" sz="1800" b="1" u="sng" dirty="0"/>
          </a:p>
          <a:p>
            <a:pPr marL="342900" indent="-342900" eaLnBrk="1" hangingPunct="1"/>
            <a:endParaRPr lang="en-US" sz="1800" b="1" dirty="0"/>
          </a:p>
          <a:p>
            <a:pPr marL="342900" indent="-342900" eaLnBrk="1" hangingPunct="1"/>
            <a:endParaRPr lang="en-US" sz="1800" b="1" dirty="0"/>
          </a:p>
          <a:p>
            <a:pPr marL="342900" indent="-342900" eaLnBrk="1" hangingPunct="1"/>
            <a:endParaRPr lang="en-US" sz="2000" dirty="0"/>
          </a:p>
          <a:p>
            <a:pPr marL="342900" indent="-342900" eaLnBrk="1" hangingPunct="1"/>
            <a:r>
              <a:rPr lang="en-US" sz="2000" dirty="0"/>
              <a:t>IRS argues that </a:t>
            </a:r>
            <a:r>
              <a:rPr lang="en-US" sz="2000" dirty="0" err="1"/>
              <a:t>Tensia</a:t>
            </a:r>
            <a:r>
              <a:rPr lang="en-US" sz="2000" dirty="0"/>
              <a:t> is </a:t>
            </a:r>
            <a:r>
              <a:rPr lang="ja-JP" altLang="en-US" sz="2000"/>
              <a:t>“</a:t>
            </a:r>
            <a:r>
              <a:rPr lang="en-US" altLang="ja-JP" sz="2000" dirty="0"/>
              <a:t>branch or similar establishment</a:t>
            </a:r>
            <a:r>
              <a:rPr lang="ja-JP" altLang="en-US" sz="2000"/>
              <a:t>”</a:t>
            </a:r>
            <a:endParaRPr lang="en-US" altLang="ja-JP" sz="2000" dirty="0"/>
          </a:p>
          <a:p>
            <a:pPr marL="342900" indent="-342900" eaLnBrk="1" hangingPunct="1"/>
            <a:r>
              <a:rPr lang="en-US" sz="2000" dirty="0"/>
              <a:t>TC disagrees, stating that a branch does not encompass an unrelated corporation operating under an arm's-length contractual arrangement, and a </a:t>
            </a:r>
            <a:r>
              <a:rPr lang="ja-JP" altLang="en-US" sz="2000"/>
              <a:t>“</a:t>
            </a:r>
            <a:r>
              <a:rPr lang="en-US" altLang="ja-JP" sz="2000" dirty="0"/>
              <a:t>similar establishment</a:t>
            </a:r>
            <a:r>
              <a:rPr lang="ja-JP" altLang="en-US" sz="2000"/>
              <a:t>”</a:t>
            </a:r>
            <a:r>
              <a:rPr lang="en-US" altLang="ja-JP" sz="2000" dirty="0"/>
              <a:t> refers to an establishment that has the typical characteristics of a branch yet goes by another name.</a:t>
            </a:r>
          </a:p>
          <a:p>
            <a:pPr marL="342900" indent="-342900" eaLnBrk="1" hangingPunct="1"/>
            <a:r>
              <a:rPr lang="en-US" sz="2000" dirty="0"/>
              <a:t>IRS Response to Ashland:  Rev. Rul. 97-48, which revoked Rev. Rul. 75-7.</a:t>
            </a:r>
          </a:p>
          <a:p>
            <a:pPr marL="342900" indent="-342900" eaLnBrk="1" hangingPunct="1"/>
            <a:endParaRPr lang="en-US" sz="1800" b="1" u="sng" dirty="0"/>
          </a:p>
        </p:txBody>
      </p:sp>
      <p:sp>
        <p:nvSpPr>
          <p:cNvPr id="21508" name="Rectangle 2"/>
          <p:cNvSpPr>
            <a:spLocks noGrp="1" noChangeArrowheads="1"/>
          </p:cNvSpPr>
          <p:nvPr>
            <p:ph type="title"/>
          </p:nvPr>
        </p:nvSpPr>
        <p:spPr>
          <a:noFill/>
        </p:spPr>
        <p:txBody>
          <a:bodyPr/>
          <a:lstStyle/>
          <a:p>
            <a:pPr eaLnBrk="1" hangingPunct="1"/>
            <a:r>
              <a:rPr lang="en-US" sz="1800" b="1" i="1" dirty="0"/>
              <a:t>Ashland Oil v. CIR</a:t>
            </a:r>
            <a:r>
              <a:rPr lang="en-US" sz="1800" b="1" dirty="0"/>
              <a:t>, 95 TC 348 (1990)</a:t>
            </a:r>
            <a:endParaRPr lang="en-US" sz="1600" b="1" u="sng" dirty="0"/>
          </a:p>
        </p:txBody>
      </p:sp>
      <p:sp>
        <p:nvSpPr>
          <p:cNvPr id="21507" name="Slide Number Placeholder 4"/>
          <p:cNvSpPr>
            <a:spLocks noGrp="1"/>
          </p:cNvSpPr>
          <p:nvPr>
            <p:ph type="sldNum" sz="quarter" idx="10"/>
          </p:nvPr>
        </p:nvSpPr>
        <p:spPr>
          <a:noFill/>
        </p:spPr>
        <p:txBody>
          <a:bodyPr/>
          <a:lstStyle/>
          <a:p>
            <a:fld id="{D81AAAC7-1A70-490B-9973-CF8F6D8D3686}" type="slidenum">
              <a:rPr lang="en-US"/>
              <a:pPr/>
              <a:t>18</a:t>
            </a:fld>
            <a:endParaRPr lang="en-US"/>
          </a:p>
        </p:txBody>
      </p:sp>
      <p:sp>
        <p:nvSpPr>
          <p:cNvPr id="43010" name="Footer Placeholder 3"/>
          <p:cNvSpPr>
            <a:spLocks noGrp="1"/>
          </p:cNvSpPr>
          <p:nvPr>
            <p:ph type="ftr" sz="quarter" idx="11"/>
          </p:nvPr>
        </p:nvSpPr>
        <p:spPr/>
        <p:txBody>
          <a:bodyPr/>
          <a:lstStyle/>
          <a:p>
            <a:pPr>
              <a:defRPr/>
            </a:pPr>
            <a:r>
              <a:rPr lang="en-US"/>
              <a:t>CFCs: Subpart F &amp; GILTI</a:t>
            </a:r>
            <a:endParaRPr lang="en-US" dirty="0"/>
          </a:p>
        </p:txBody>
      </p:sp>
      <p:sp>
        <p:nvSpPr>
          <p:cNvPr id="21510" name="Text Box 4"/>
          <p:cNvSpPr txBox="1">
            <a:spLocks noChangeArrowheads="1"/>
          </p:cNvSpPr>
          <p:nvPr/>
        </p:nvSpPr>
        <p:spPr bwMode="auto">
          <a:xfrm>
            <a:off x="1143000" y="4384675"/>
            <a:ext cx="1600200" cy="457200"/>
          </a:xfrm>
          <a:prstGeom prst="rect">
            <a:avLst/>
          </a:prstGeom>
          <a:noFill/>
          <a:ln w="9525">
            <a:noFill/>
            <a:miter lim="800000"/>
            <a:headEnd/>
            <a:tailEnd/>
          </a:ln>
        </p:spPr>
        <p:txBody>
          <a:bodyPr>
            <a:spAutoFit/>
          </a:bodyPr>
          <a:lstStyle/>
          <a:p>
            <a:endParaRPr lang="en-US" sz="2400">
              <a:latin typeface="Times New Roman" pitchFamily="18" charset="0"/>
            </a:endParaRPr>
          </a:p>
        </p:txBody>
      </p:sp>
      <p:sp>
        <p:nvSpPr>
          <p:cNvPr id="21511" name="Text Box 5"/>
          <p:cNvSpPr txBox="1">
            <a:spLocks noChangeArrowheads="1"/>
          </p:cNvSpPr>
          <p:nvPr/>
        </p:nvSpPr>
        <p:spPr bwMode="auto">
          <a:xfrm>
            <a:off x="3505200" y="3317875"/>
            <a:ext cx="914400" cy="457200"/>
          </a:xfrm>
          <a:prstGeom prst="rect">
            <a:avLst/>
          </a:prstGeom>
          <a:noFill/>
          <a:ln w="9525">
            <a:noFill/>
            <a:miter lim="800000"/>
            <a:headEnd/>
            <a:tailEnd/>
          </a:ln>
        </p:spPr>
        <p:txBody>
          <a:bodyPr>
            <a:spAutoFit/>
          </a:bodyPr>
          <a:lstStyle/>
          <a:p>
            <a:endParaRPr lang="en-US" sz="2400">
              <a:latin typeface="Times New Roman" pitchFamily="18" charset="0"/>
            </a:endParaRPr>
          </a:p>
        </p:txBody>
      </p:sp>
      <p:sp>
        <p:nvSpPr>
          <p:cNvPr id="21512" name="Rectangle 6"/>
          <p:cNvSpPr>
            <a:spLocks noChangeArrowheads="1"/>
          </p:cNvSpPr>
          <p:nvPr/>
        </p:nvSpPr>
        <p:spPr bwMode="auto">
          <a:xfrm>
            <a:off x="609600" y="608901"/>
            <a:ext cx="1676400" cy="381000"/>
          </a:xfrm>
          <a:prstGeom prst="rect">
            <a:avLst/>
          </a:prstGeom>
          <a:solidFill>
            <a:schemeClr val="accent1">
              <a:lumMod val="40000"/>
              <a:lumOff val="60000"/>
            </a:schemeClr>
          </a:solidFill>
          <a:ln w="9525">
            <a:solidFill>
              <a:schemeClr val="tx1"/>
            </a:solidFill>
            <a:miter lim="800000"/>
            <a:headEnd/>
            <a:tailEnd/>
          </a:ln>
        </p:spPr>
        <p:txBody>
          <a:bodyPr wrap="none" anchor="ctr"/>
          <a:lstStyle/>
          <a:p>
            <a:pPr algn="ctr"/>
            <a:r>
              <a:rPr lang="en-US" sz="1600" b="1" dirty="0">
                <a:latin typeface="Times New Roman" pitchFamily="18" charset="0"/>
              </a:rPr>
              <a:t>Drew Chem (US)</a:t>
            </a:r>
          </a:p>
        </p:txBody>
      </p:sp>
      <p:sp>
        <p:nvSpPr>
          <p:cNvPr id="21513" name="Line 7"/>
          <p:cNvSpPr>
            <a:spLocks noChangeShapeType="1"/>
          </p:cNvSpPr>
          <p:nvPr/>
        </p:nvSpPr>
        <p:spPr bwMode="auto">
          <a:xfrm flipH="1">
            <a:off x="1371600" y="989901"/>
            <a:ext cx="0" cy="304800"/>
          </a:xfrm>
          <a:prstGeom prst="line">
            <a:avLst/>
          </a:prstGeom>
          <a:noFill/>
          <a:ln w="9525">
            <a:solidFill>
              <a:schemeClr val="tx1"/>
            </a:solidFill>
            <a:round/>
            <a:headEnd/>
            <a:tailEnd/>
          </a:ln>
        </p:spPr>
        <p:txBody>
          <a:bodyPr wrap="none" anchor="ctr"/>
          <a:lstStyle/>
          <a:p>
            <a:endParaRPr lang="en-US" dirty="0">
              <a:latin typeface="Calibri"/>
            </a:endParaRPr>
          </a:p>
        </p:txBody>
      </p:sp>
      <p:sp>
        <p:nvSpPr>
          <p:cNvPr id="21514" name="Rectangle 8"/>
          <p:cNvSpPr>
            <a:spLocks noChangeArrowheads="1"/>
          </p:cNvSpPr>
          <p:nvPr/>
        </p:nvSpPr>
        <p:spPr bwMode="auto">
          <a:xfrm>
            <a:off x="533400" y="1330746"/>
            <a:ext cx="1828800" cy="381000"/>
          </a:xfrm>
          <a:prstGeom prst="rect">
            <a:avLst/>
          </a:prstGeom>
          <a:solidFill>
            <a:schemeClr val="accent1">
              <a:lumMod val="40000"/>
              <a:lumOff val="60000"/>
            </a:schemeClr>
          </a:solidFill>
          <a:ln w="9525">
            <a:solidFill>
              <a:schemeClr val="tx1"/>
            </a:solidFill>
            <a:miter lim="800000"/>
            <a:headEnd/>
            <a:tailEnd/>
          </a:ln>
        </p:spPr>
        <p:txBody>
          <a:bodyPr wrap="none" anchor="ctr"/>
          <a:lstStyle/>
          <a:p>
            <a:pPr algn="ctr"/>
            <a:r>
              <a:rPr lang="en-US" sz="1600" b="1">
                <a:latin typeface="Times New Roman" pitchFamily="18" charset="0"/>
              </a:rPr>
              <a:t>Drew Ameroid (Lib)</a:t>
            </a:r>
          </a:p>
        </p:txBody>
      </p:sp>
      <p:sp>
        <p:nvSpPr>
          <p:cNvPr id="21515" name="Rectangle 9"/>
          <p:cNvSpPr>
            <a:spLocks noChangeArrowheads="1"/>
          </p:cNvSpPr>
          <p:nvPr/>
        </p:nvSpPr>
        <p:spPr bwMode="auto">
          <a:xfrm>
            <a:off x="4202539" y="1405703"/>
            <a:ext cx="1676400" cy="381000"/>
          </a:xfrm>
          <a:prstGeom prst="rect">
            <a:avLst/>
          </a:prstGeom>
          <a:solidFill>
            <a:schemeClr val="accent1">
              <a:lumMod val="40000"/>
              <a:lumOff val="60000"/>
            </a:schemeClr>
          </a:solidFill>
          <a:ln w="9525">
            <a:solidFill>
              <a:schemeClr val="tx1"/>
            </a:solidFill>
            <a:miter lim="800000"/>
            <a:headEnd/>
            <a:tailEnd/>
          </a:ln>
        </p:spPr>
        <p:txBody>
          <a:bodyPr wrap="none" anchor="ctr"/>
          <a:lstStyle/>
          <a:p>
            <a:pPr algn="ctr"/>
            <a:r>
              <a:rPr lang="en-US" sz="1600" b="1">
                <a:latin typeface="Times New Roman" pitchFamily="18" charset="0"/>
              </a:rPr>
              <a:t> Tensia (Belg)</a:t>
            </a:r>
          </a:p>
        </p:txBody>
      </p:sp>
      <p:sp>
        <p:nvSpPr>
          <p:cNvPr id="21516" name="Line 10"/>
          <p:cNvSpPr>
            <a:spLocks noChangeShapeType="1"/>
          </p:cNvSpPr>
          <p:nvPr/>
        </p:nvSpPr>
        <p:spPr bwMode="auto">
          <a:xfrm>
            <a:off x="2373739" y="1481903"/>
            <a:ext cx="1828800" cy="0"/>
          </a:xfrm>
          <a:prstGeom prst="line">
            <a:avLst/>
          </a:prstGeom>
          <a:noFill/>
          <a:ln w="9525">
            <a:solidFill>
              <a:schemeClr val="tx1"/>
            </a:solidFill>
            <a:round/>
            <a:headEnd/>
            <a:tailEnd type="triangle" w="med" len="med"/>
          </a:ln>
        </p:spPr>
        <p:txBody>
          <a:bodyPr wrap="none" anchor="ctr"/>
          <a:lstStyle/>
          <a:p>
            <a:endParaRPr lang="en-US" dirty="0">
              <a:latin typeface="Calibri"/>
            </a:endParaRPr>
          </a:p>
        </p:txBody>
      </p:sp>
      <p:sp>
        <p:nvSpPr>
          <p:cNvPr id="21517" name="Text Box 11"/>
          <p:cNvSpPr txBox="1">
            <a:spLocks noChangeArrowheads="1"/>
          </p:cNvSpPr>
          <p:nvPr/>
        </p:nvSpPr>
        <p:spPr bwMode="auto">
          <a:xfrm>
            <a:off x="2670048" y="574902"/>
            <a:ext cx="6172200" cy="754063"/>
          </a:xfrm>
          <a:prstGeom prst="rect">
            <a:avLst/>
          </a:prstGeom>
          <a:noFill/>
          <a:ln w="9525">
            <a:solidFill>
              <a:schemeClr val="tx1"/>
            </a:solidFill>
            <a:miter lim="800000"/>
            <a:headEnd/>
            <a:tailEnd/>
          </a:ln>
        </p:spPr>
        <p:txBody>
          <a:bodyPr>
            <a:spAutoFit/>
          </a:bodyPr>
          <a:lstStyle/>
          <a:p>
            <a:r>
              <a:rPr lang="en-US" sz="1400">
                <a:latin typeface="Verdana" pitchFamily="34" charset="0"/>
              </a:rPr>
              <a:t>Ameroid transfers know how and manufacturing intangibles.  Tensia manufactures products using IP and charges Ameroid cost plus fixed fee</a:t>
            </a:r>
            <a:r>
              <a:rPr lang="en-US" sz="1400">
                <a:latin typeface="Times New Roman" pitchFamily="18" charset="0"/>
              </a:rPr>
              <a:t>.</a:t>
            </a:r>
          </a:p>
        </p:txBody>
      </p:sp>
      <p:sp>
        <p:nvSpPr>
          <p:cNvPr id="21518" name="Text Box 12"/>
          <p:cNvSpPr txBox="1">
            <a:spLocks noChangeArrowheads="1"/>
          </p:cNvSpPr>
          <p:nvPr/>
        </p:nvSpPr>
        <p:spPr bwMode="auto">
          <a:xfrm>
            <a:off x="10042525" y="3851275"/>
            <a:ext cx="184150" cy="457200"/>
          </a:xfrm>
          <a:prstGeom prst="rect">
            <a:avLst/>
          </a:prstGeom>
          <a:noFill/>
          <a:ln w="9525">
            <a:noFill/>
            <a:miter lim="800000"/>
            <a:headEnd/>
            <a:tailEnd/>
          </a:ln>
        </p:spPr>
        <p:txBody>
          <a:bodyPr wrap="none">
            <a:spAutoFit/>
          </a:bodyPr>
          <a:lstStyle/>
          <a:p>
            <a:endParaRPr lang="en-US" sz="2400">
              <a:latin typeface="Times New Roman" pitchFamily="18" charset="0"/>
            </a:endParaRPr>
          </a:p>
        </p:txBody>
      </p:sp>
      <p:sp>
        <p:nvSpPr>
          <p:cNvPr id="21519" name="Text Box 13"/>
          <p:cNvSpPr txBox="1">
            <a:spLocks noChangeArrowheads="1"/>
          </p:cNvSpPr>
          <p:nvPr/>
        </p:nvSpPr>
        <p:spPr bwMode="auto">
          <a:xfrm>
            <a:off x="9585325" y="3470275"/>
            <a:ext cx="184150" cy="457200"/>
          </a:xfrm>
          <a:prstGeom prst="rect">
            <a:avLst/>
          </a:prstGeom>
          <a:noFill/>
          <a:ln w="9525">
            <a:noFill/>
            <a:miter lim="800000"/>
            <a:headEnd/>
            <a:tailEnd/>
          </a:ln>
        </p:spPr>
        <p:txBody>
          <a:bodyPr wrap="none">
            <a:spAutoFit/>
          </a:bodyPr>
          <a:lstStyle/>
          <a:p>
            <a:endParaRPr lang="en-US" sz="2400">
              <a:latin typeface="Times New Roman" pitchFamily="18" charset="0"/>
            </a:endParaRPr>
          </a:p>
        </p:txBody>
      </p:sp>
      <p:sp>
        <p:nvSpPr>
          <p:cNvPr id="21520" name="Text Box 14"/>
          <p:cNvSpPr txBox="1">
            <a:spLocks noChangeArrowheads="1"/>
          </p:cNvSpPr>
          <p:nvPr/>
        </p:nvSpPr>
        <p:spPr bwMode="auto">
          <a:xfrm>
            <a:off x="8061325" y="3546475"/>
            <a:ext cx="184150" cy="457200"/>
          </a:xfrm>
          <a:prstGeom prst="rect">
            <a:avLst/>
          </a:prstGeom>
          <a:noFill/>
          <a:ln w="9525">
            <a:noFill/>
            <a:miter lim="800000"/>
            <a:headEnd/>
            <a:tailEnd/>
          </a:ln>
        </p:spPr>
        <p:txBody>
          <a:bodyPr wrap="none">
            <a:spAutoFit/>
          </a:bodyPr>
          <a:lstStyle/>
          <a:p>
            <a:endParaRPr lang="en-US" sz="2400">
              <a:latin typeface="Times New Roman" pitchFamily="18" charset="0"/>
            </a:endParaRPr>
          </a:p>
        </p:txBody>
      </p:sp>
      <p:sp>
        <p:nvSpPr>
          <p:cNvPr id="21521" name="Line 15"/>
          <p:cNvSpPr>
            <a:spLocks noChangeShapeType="1"/>
          </p:cNvSpPr>
          <p:nvPr/>
        </p:nvSpPr>
        <p:spPr bwMode="auto">
          <a:xfrm flipH="1">
            <a:off x="2373739" y="1634303"/>
            <a:ext cx="1828800" cy="0"/>
          </a:xfrm>
          <a:prstGeom prst="line">
            <a:avLst/>
          </a:prstGeom>
          <a:noFill/>
          <a:ln w="9525">
            <a:solidFill>
              <a:schemeClr val="tx1"/>
            </a:solidFill>
            <a:round/>
            <a:headEnd/>
            <a:tailEnd type="triangle" w="med" len="med"/>
          </a:ln>
        </p:spPr>
        <p:txBody>
          <a:bodyPr wrap="none" anchor="ctr"/>
          <a:lstStyle/>
          <a:p>
            <a:endParaRPr lang="en-US" dirty="0">
              <a:latin typeface="Calibri"/>
            </a:endParaRPr>
          </a:p>
        </p:txBody>
      </p:sp>
      <p:sp>
        <p:nvSpPr>
          <p:cNvPr id="21522" name="Text Box 16"/>
          <p:cNvSpPr txBox="1">
            <a:spLocks noChangeArrowheads="1"/>
          </p:cNvSpPr>
          <p:nvPr/>
        </p:nvSpPr>
        <p:spPr bwMode="auto">
          <a:xfrm>
            <a:off x="5489448" y="1922627"/>
            <a:ext cx="2895600" cy="1092200"/>
          </a:xfrm>
          <a:prstGeom prst="rect">
            <a:avLst/>
          </a:prstGeom>
          <a:noFill/>
          <a:ln w="9525">
            <a:solidFill>
              <a:schemeClr val="tx2"/>
            </a:solidFill>
            <a:miter lim="800000"/>
            <a:headEnd/>
            <a:tailEnd/>
          </a:ln>
        </p:spPr>
        <p:txBody>
          <a:bodyPr>
            <a:spAutoFit/>
          </a:bodyPr>
          <a:lstStyle/>
          <a:p>
            <a:r>
              <a:rPr lang="en-US" sz="1600">
                <a:latin typeface="Verdana" pitchFamily="34" charset="0"/>
              </a:rPr>
              <a:t>Tensia owned raw materials and finished products until delivery to Ameriod.</a:t>
            </a:r>
          </a:p>
        </p:txBody>
      </p:sp>
      <p:sp>
        <p:nvSpPr>
          <p:cNvPr id="21523" name="Text Box 17"/>
          <p:cNvSpPr txBox="1">
            <a:spLocks noChangeArrowheads="1"/>
          </p:cNvSpPr>
          <p:nvPr/>
        </p:nvSpPr>
        <p:spPr bwMode="auto">
          <a:xfrm>
            <a:off x="609600" y="2035402"/>
            <a:ext cx="3276600" cy="590550"/>
          </a:xfrm>
          <a:prstGeom prst="rect">
            <a:avLst/>
          </a:prstGeom>
          <a:noFill/>
          <a:ln w="9525">
            <a:solidFill>
              <a:schemeClr val="tx2"/>
            </a:solidFill>
            <a:miter lim="800000"/>
            <a:headEnd/>
            <a:tailEnd/>
          </a:ln>
        </p:spPr>
        <p:txBody>
          <a:bodyPr>
            <a:spAutoFit/>
          </a:bodyPr>
          <a:lstStyle/>
          <a:p>
            <a:r>
              <a:rPr lang="en-US" sz="1600" dirty="0" err="1">
                <a:latin typeface="+mn-lt"/>
              </a:rPr>
              <a:t>Ameroid</a:t>
            </a:r>
            <a:r>
              <a:rPr lang="en-US" sz="1600" dirty="0">
                <a:latin typeface="+mn-lt"/>
              </a:rPr>
              <a:t> sells </a:t>
            </a:r>
            <a:r>
              <a:rPr lang="en-US" sz="1600" dirty="0" err="1">
                <a:latin typeface="+mn-lt"/>
              </a:rPr>
              <a:t>Tensia</a:t>
            </a:r>
            <a:r>
              <a:rPr lang="en-US" sz="1600" dirty="0">
                <a:latin typeface="+mn-lt"/>
              </a:rPr>
              <a:t> products to 3rd parties outside of Liberia</a:t>
            </a:r>
          </a:p>
        </p:txBody>
      </p:sp>
      <p:sp>
        <p:nvSpPr>
          <p:cNvPr id="21524" name="Line 18"/>
          <p:cNvSpPr>
            <a:spLocks noChangeShapeType="1"/>
          </p:cNvSpPr>
          <p:nvPr/>
        </p:nvSpPr>
        <p:spPr bwMode="auto">
          <a:xfrm flipH="1">
            <a:off x="1447800" y="1711746"/>
            <a:ext cx="0" cy="304800"/>
          </a:xfrm>
          <a:prstGeom prst="line">
            <a:avLst/>
          </a:prstGeom>
          <a:noFill/>
          <a:ln w="9525">
            <a:solidFill>
              <a:schemeClr val="tx1"/>
            </a:solidFill>
            <a:round/>
            <a:headEnd/>
            <a:tailEnd type="triangle" w="med" len="med"/>
          </a:ln>
        </p:spPr>
        <p:txBody>
          <a:bodyPr wrap="none" anchor="ctr"/>
          <a:lstStyle/>
          <a:p>
            <a:endParaRPr lang="en-US" dirty="0">
              <a:latin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5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5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5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5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5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5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5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5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5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1509">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1509">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150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2" grpId="0" animBg="1"/>
      <p:bldP spid="21513" grpId="0" animBg="1"/>
      <p:bldP spid="21514" grpId="0" animBg="1"/>
      <p:bldP spid="21515" grpId="0" animBg="1"/>
      <p:bldP spid="21516" grpId="0" animBg="1"/>
      <p:bldP spid="21517" grpId="0" animBg="1"/>
      <p:bldP spid="21521" grpId="0" animBg="1"/>
      <p:bldP spid="21522" grpId="0" animBg="1"/>
      <p:bldP spid="21523" grpId="0" animBg="1"/>
      <p:bldP spid="2152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Content Placeholder 2"/>
          <p:cNvSpPr>
            <a:spLocks noGrp="1"/>
          </p:cNvSpPr>
          <p:nvPr>
            <p:ph idx="1"/>
          </p:nvPr>
        </p:nvSpPr>
        <p:spPr/>
        <p:txBody>
          <a:bodyPr/>
          <a:lstStyle/>
          <a:p>
            <a:r>
              <a:rPr lang="en-US" sz="2800" dirty="0"/>
              <a:t>Expansion of manufacturing branches because of the substantial contribution rules.</a:t>
            </a:r>
          </a:p>
          <a:p>
            <a:pPr lvl="1"/>
            <a:r>
              <a:rPr lang="en-US" sz="2400" dirty="0">
                <a:ea typeface="ＭＳ Ｐゴシック" charset="-128"/>
              </a:rPr>
              <a:t>If more than one branch satisfies the manufacturing test, the branch with the lowest effective rate is the manufacturing location for purposes of the branch rules.  Reg. 1.954-3T(b)(1)(ii)(c)(3)(iii)</a:t>
            </a:r>
          </a:p>
          <a:p>
            <a:r>
              <a:rPr lang="en-US" sz="2800" dirty="0"/>
              <a:t>What</a:t>
            </a:r>
            <a:r>
              <a:rPr lang="en-US" altLang="en-US" sz="2800" dirty="0"/>
              <a:t>’</a:t>
            </a:r>
            <a:r>
              <a:rPr lang="en-US" sz="2800" dirty="0"/>
              <a:t>s a branch?  How much activity is necessary to constitute a sales branch?</a:t>
            </a:r>
          </a:p>
          <a:p>
            <a:r>
              <a:rPr lang="en-US" sz="2800" dirty="0"/>
              <a:t>CTB Rules</a:t>
            </a:r>
          </a:p>
          <a:p>
            <a:r>
              <a:rPr lang="en-US" sz="2800" dirty="0"/>
              <a:t>Foreign tax rate—fiscal incentives</a:t>
            </a:r>
            <a:endParaRPr lang="en-US" sz="2400" dirty="0"/>
          </a:p>
        </p:txBody>
      </p:sp>
      <p:sp>
        <p:nvSpPr>
          <p:cNvPr id="22530" name="Title 1"/>
          <p:cNvSpPr>
            <a:spLocks noGrp="1"/>
          </p:cNvSpPr>
          <p:nvPr>
            <p:ph type="title"/>
          </p:nvPr>
        </p:nvSpPr>
        <p:spPr/>
        <p:txBody>
          <a:bodyPr/>
          <a:lstStyle/>
          <a:p>
            <a:r>
              <a:rPr lang="en-US" sz="1800" b="1" dirty="0"/>
              <a:t>Branch Rule Issues</a:t>
            </a:r>
          </a:p>
        </p:txBody>
      </p:sp>
      <p:sp>
        <p:nvSpPr>
          <p:cNvPr id="22533" name="Slide Number Placeholder 4"/>
          <p:cNvSpPr>
            <a:spLocks noGrp="1"/>
          </p:cNvSpPr>
          <p:nvPr>
            <p:ph type="sldNum" sz="quarter" idx="10"/>
          </p:nvPr>
        </p:nvSpPr>
        <p:spPr>
          <a:noFill/>
        </p:spPr>
        <p:txBody>
          <a:bodyPr/>
          <a:lstStyle/>
          <a:p>
            <a:fld id="{A8C688F2-2087-4D49-8801-AB00025E559C}" type="slidenum">
              <a:rPr lang="en-US"/>
              <a:pPr/>
              <a:t>19</a:t>
            </a:fld>
            <a:endParaRPr lang="en-US"/>
          </a:p>
        </p:txBody>
      </p:sp>
      <p:sp>
        <p:nvSpPr>
          <p:cNvPr id="4" name="Footer Placeholder 3"/>
          <p:cNvSpPr>
            <a:spLocks noGrp="1"/>
          </p:cNvSpPr>
          <p:nvPr>
            <p:ph type="ftr" sz="quarter" idx="11"/>
          </p:nvPr>
        </p:nvSpPr>
        <p:spPr/>
        <p:txBody>
          <a:bodyPr/>
          <a:lstStyle/>
          <a:p>
            <a:pPr>
              <a:defRPr/>
            </a:pPr>
            <a:r>
              <a:rPr lang="en-US"/>
              <a:t>CFCs: Subpart F &amp; GILTI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53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53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53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BD0F411-A6E3-7BE8-4AD5-541710A27B5A}"/>
              </a:ext>
            </a:extLst>
          </p:cNvPr>
          <p:cNvSpPr>
            <a:spLocks noGrp="1"/>
          </p:cNvSpPr>
          <p:nvPr>
            <p:ph idx="1"/>
          </p:nvPr>
        </p:nvSpPr>
        <p:spPr/>
        <p:txBody>
          <a:bodyPr>
            <a:normAutofit/>
          </a:bodyPr>
          <a:lstStyle/>
          <a:p>
            <a:r>
              <a:rPr lang="en-US" sz="2400" dirty="0"/>
              <a:t>If a USSH receives a Subpart F inclusion, his basis in the CFC stock increases. §961(a).</a:t>
            </a:r>
          </a:p>
          <a:p>
            <a:endParaRPr lang="en-US" sz="2400" dirty="0"/>
          </a:p>
          <a:p>
            <a:r>
              <a:rPr lang="en-US" sz="2400" dirty="0"/>
              <a:t>When the E&amp;Ps attributable to the SF inclusion are distributed to a USSH, they are treated as a return of capital and its basis in the CFC stock decreases. §§959 and 961(b).</a:t>
            </a:r>
          </a:p>
          <a:p>
            <a:endParaRPr lang="en-US" sz="2400" dirty="0"/>
          </a:p>
          <a:p>
            <a:r>
              <a:rPr lang="en-US" sz="2400" dirty="0"/>
              <a:t>SF inclusions bring with them foreign taxes paid by the CFC. §960.</a:t>
            </a:r>
          </a:p>
          <a:p>
            <a:endParaRPr lang="en-US" sz="2400" dirty="0"/>
          </a:p>
          <a:p>
            <a:r>
              <a:rPr lang="en-US" sz="2400" dirty="0"/>
              <a:t>Gain realized by a USSH when the stock of a CFC is sold is treated as a dividend (not a capital gain) to the extent of untaxed E&amp;Ps. §1248.</a:t>
            </a:r>
          </a:p>
          <a:p>
            <a:endParaRPr lang="en-US" sz="2400" dirty="0"/>
          </a:p>
          <a:p>
            <a:r>
              <a:rPr lang="en-US" sz="2400" dirty="0"/>
              <a:t>Why do corporations not fear? §1248?</a:t>
            </a:r>
          </a:p>
        </p:txBody>
      </p:sp>
      <p:sp>
        <p:nvSpPr>
          <p:cNvPr id="3" name="Title 2">
            <a:extLst>
              <a:ext uri="{FF2B5EF4-FFF2-40B4-BE49-F238E27FC236}">
                <a16:creationId xmlns:a16="http://schemas.microsoft.com/office/drawing/2014/main" id="{DB2751E3-633F-42E0-552F-4D35840F4823}"/>
              </a:ext>
            </a:extLst>
          </p:cNvPr>
          <p:cNvSpPr>
            <a:spLocks noGrp="1"/>
          </p:cNvSpPr>
          <p:nvPr>
            <p:ph type="title"/>
          </p:nvPr>
        </p:nvSpPr>
        <p:spPr/>
        <p:txBody>
          <a:bodyPr/>
          <a:lstStyle/>
          <a:p>
            <a:r>
              <a:rPr lang="en-US" sz="1600" dirty="0"/>
              <a:t>CFC: Overview of Subpart F Regime</a:t>
            </a:r>
          </a:p>
        </p:txBody>
      </p:sp>
      <p:sp>
        <p:nvSpPr>
          <p:cNvPr id="4" name="Slide Number Placeholder 3">
            <a:extLst>
              <a:ext uri="{FF2B5EF4-FFF2-40B4-BE49-F238E27FC236}">
                <a16:creationId xmlns:a16="http://schemas.microsoft.com/office/drawing/2014/main" id="{2D2A6022-289B-36FD-A01D-BCD0AA33A88C}"/>
              </a:ext>
            </a:extLst>
          </p:cNvPr>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
        <p:nvSpPr>
          <p:cNvPr id="5" name="Footer Placeholder 4">
            <a:extLst>
              <a:ext uri="{FF2B5EF4-FFF2-40B4-BE49-F238E27FC236}">
                <a16:creationId xmlns:a16="http://schemas.microsoft.com/office/drawing/2014/main" id="{9E885C10-3E33-2F0B-AF73-71527DC1D140}"/>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1959357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E696787-7919-35E9-2648-02FA7E35CDAC}"/>
              </a:ext>
            </a:extLst>
          </p:cNvPr>
          <p:cNvSpPr>
            <a:spLocks noGrp="1"/>
          </p:cNvSpPr>
          <p:nvPr>
            <p:ph type="title"/>
          </p:nvPr>
        </p:nvSpPr>
        <p:spPr/>
        <p:txBody>
          <a:bodyPr/>
          <a:lstStyle/>
          <a:p>
            <a:r>
              <a:rPr lang="en-US" sz="1800" dirty="0"/>
              <a:t>Whirlpool v. CIR (6</a:t>
            </a:r>
            <a:r>
              <a:rPr lang="en-US" sz="1800" baseline="30000" dirty="0"/>
              <a:t>th</a:t>
            </a:r>
            <a:r>
              <a:rPr lang="en-US" sz="1800" dirty="0"/>
              <a:t> Cir 2021)</a:t>
            </a:r>
          </a:p>
        </p:txBody>
      </p:sp>
      <p:sp>
        <p:nvSpPr>
          <p:cNvPr id="4" name="Slide Number Placeholder 3">
            <a:extLst>
              <a:ext uri="{FF2B5EF4-FFF2-40B4-BE49-F238E27FC236}">
                <a16:creationId xmlns:a16="http://schemas.microsoft.com/office/drawing/2014/main" id="{130B4B6A-5C93-B327-5150-C3E657DD973E}"/>
              </a:ext>
            </a:extLst>
          </p:cNvPr>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
        <p:nvSpPr>
          <p:cNvPr id="5" name="Footer Placeholder 4">
            <a:extLst>
              <a:ext uri="{FF2B5EF4-FFF2-40B4-BE49-F238E27FC236}">
                <a16:creationId xmlns:a16="http://schemas.microsoft.com/office/drawing/2014/main" id="{E51DDE54-412B-1691-7BA7-EDAFB21C9A30}"/>
              </a:ext>
            </a:extLst>
          </p:cNvPr>
          <p:cNvSpPr>
            <a:spLocks noGrp="1"/>
          </p:cNvSpPr>
          <p:nvPr>
            <p:ph type="ftr" sz="quarter" idx="11"/>
          </p:nvPr>
        </p:nvSpPr>
        <p:spPr/>
        <p:txBody>
          <a:bodyPr/>
          <a:lstStyle/>
          <a:p>
            <a:pPr>
              <a:defRPr/>
            </a:pPr>
            <a:r>
              <a:rPr lang="en-US" dirty="0"/>
              <a:t>CFCs: Subpart F &amp; GILTI</a:t>
            </a:r>
          </a:p>
        </p:txBody>
      </p:sp>
      <p:sp>
        <p:nvSpPr>
          <p:cNvPr id="6" name="Rounded Rectangle 5">
            <a:extLst>
              <a:ext uri="{FF2B5EF4-FFF2-40B4-BE49-F238E27FC236}">
                <a16:creationId xmlns:a16="http://schemas.microsoft.com/office/drawing/2014/main" id="{F3594EEA-ADD8-43B2-98BF-42220E722BF4}"/>
              </a:ext>
            </a:extLst>
          </p:cNvPr>
          <p:cNvSpPr/>
          <p:nvPr/>
        </p:nvSpPr>
        <p:spPr>
          <a:xfrm>
            <a:off x="671379" y="1159103"/>
            <a:ext cx="1033968" cy="366400"/>
          </a:xfrm>
          <a:prstGeom prst="roundRect">
            <a:avLst/>
          </a:prstGeom>
          <a:solidFill>
            <a:schemeClr val="accent3">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n w="0"/>
                <a:solidFill>
                  <a:schemeClr val="tx1"/>
                </a:solidFill>
                <a:effectLst>
                  <a:outerShdw blurRad="38100" dist="19050" dir="2700000" algn="tl" rotWithShape="0">
                    <a:schemeClr val="dk1">
                      <a:alpha val="40000"/>
                    </a:schemeClr>
                  </a:outerShdw>
                </a:effectLst>
              </a:rPr>
              <a:t>Whirlpool US</a:t>
            </a:r>
            <a:endParaRPr lang="en-US" sz="1100" dirty="0">
              <a:solidFill>
                <a:schemeClr val="tx1"/>
              </a:solidFill>
            </a:endParaRPr>
          </a:p>
        </p:txBody>
      </p:sp>
      <p:cxnSp>
        <p:nvCxnSpPr>
          <p:cNvPr id="7" name="Elbow Connector 6">
            <a:extLst>
              <a:ext uri="{FF2B5EF4-FFF2-40B4-BE49-F238E27FC236}">
                <a16:creationId xmlns:a16="http://schemas.microsoft.com/office/drawing/2014/main" id="{6342F440-7582-2C78-793B-D1356D88C3F0}"/>
              </a:ext>
            </a:extLst>
          </p:cNvPr>
          <p:cNvCxnSpPr>
            <a:cxnSpLocks/>
            <a:stCxn id="8" idx="2"/>
            <a:endCxn id="21" idx="0"/>
          </p:cNvCxnSpPr>
          <p:nvPr/>
        </p:nvCxnSpPr>
        <p:spPr>
          <a:xfrm rot="5400000">
            <a:off x="404878" y="2789359"/>
            <a:ext cx="1066968" cy="5000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8" name="Rounded Rectangle 7">
            <a:extLst>
              <a:ext uri="{FF2B5EF4-FFF2-40B4-BE49-F238E27FC236}">
                <a16:creationId xmlns:a16="http://schemas.microsoft.com/office/drawing/2014/main" id="{9D4FFBBB-BC74-43AB-F72C-7ADC50778FA2}"/>
              </a:ext>
            </a:extLst>
          </p:cNvPr>
          <p:cNvSpPr/>
          <p:nvPr/>
        </p:nvSpPr>
        <p:spPr>
          <a:xfrm>
            <a:off x="671380" y="2209801"/>
            <a:ext cx="1033964" cy="296074"/>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Whirlpool Mex</a:t>
            </a:r>
            <a:endParaRPr lang="en-US" sz="1100" b="1" dirty="0"/>
          </a:p>
        </p:txBody>
      </p:sp>
      <p:cxnSp>
        <p:nvCxnSpPr>
          <p:cNvPr id="9" name="Elbow Connector 8">
            <a:extLst>
              <a:ext uri="{FF2B5EF4-FFF2-40B4-BE49-F238E27FC236}">
                <a16:creationId xmlns:a16="http://schemas.microsoft.com/office/drawing/2014/main" id="{1446D544-14C1-C323-EECA-C09610D15FB0}"/>
              </a:ext>
            </a:extLst>
          </p:cNvPr>
          <p:cNvCxnSpPr>
            <a:cxnSpLocks/>
            <a:stCxn id="8" idx="2"/>
            <a:endCxn id="23" idx="0"/>
          </p:cNvCxnSpPr>
          <p:nvPr/>
        </p:nvCxnSpPr>
        <p:spPr>
          <a:xfrm rot="16200000" flipH="1">
            <a:off x="901301" y="2792935"/>
            <a:ext cx="1084356" cy="51023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21" name="Rounded Rectangle 20">
            <a:extLst>
              <a:ext uri="{FF2B5EF4-FFF2-40B4-BE49-F238E27FC236}">
                <a16:creationId xmlns:a16="http://schemas.microsoft.com/office/drawing/2014/main" id="{8AC7C962-53AF-4213-053A-F35815DBA814}"/>
              </a:ext>
            </a:extLst>
          </p:cNvPr>
          <p:cNvSpPr/>
          <p:nvPr/>
        </p:nvSpPr>
        <p:spPr>
          <a:xfrm>
            <a:off x="335498" y="3572843"/>
            <a:ext cx="705728" cy="296074"/>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err="1">
                <a:solidFill>
                  <a:schemeClr val="tx1"/>
                </a:solidFill>
              </a:rPr>
              <a:t>Arcos</a:t>
            </a:r>
            <a:endParaRPr lang="en-US" sz="1050" b="1" dirty="0"/>
          </a:p>
        </p:txBody>
      </p:sp>
      <p:sp>
        <p:nvSpPr>
          <p:cNvPr id="23" name="Rounded Rectangle 22">
            <a:extLst>
              <a:ext uri="{FF2B5EF4-FFF2-40B4-BE49-F238E27FC236}">
                <a16:creationId xmlns:a16="http://schemas.microsoft.com/office/drawing/2014/main" id="{07DEC67A-808B-8665-D9EC-89F23790561B}"/>
              </a:ext>
            </a:extLst>
          </p:cNvPr>
          <p:cNvSpPr/>
          <p:nvPr/>
        </p:nvSpPr>
        <p:spPr>
          <a:xfrm>
            <a:off x="1286660" y="3590231"/>
            <a:ext cx="823874" cy="296074"/>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err="1">
                <a:solidFill>
                  <a:schemeClr val="tx1"/>
                </a:solidFill>
              </a:rPr>
              <a:t>Industrias</a:t>
            </a:r>
            <a:endParaRPr lang="en-US" sz="1050" b="1" dirty="0"/>
          </a:p>
        </p:txBody>
      </p:sp>
      <p:cxnSp>
        <p:nvCxnSpPr>
          <p:cNvPr id="33" name="Straight Connector 32">
            <a:extLst>
              <a:ext uri="{FF2B5EF4-FFF2-40B4-BE49-F238E27FC236}">
                <a16:creationId xmlns:a16="http://schemas.microsoft.com/office/drawing/2014/main" id="{9CCF0DB6-5466-6D1D-B810-CC4E05C22538}"/>
              </a:ext>
            </a:extLst>
          </p:cNvPr>
          <p:cNvCxnSpPr>
            <a:cxnSpLocks/>
            <a:stCxn id="6" idx="2"/>
            <a:endCxn id="8" idx="0"/>
          </p:cNvCxnSpPr>
          <p:nvPr/>
        </p:nvCxnSpPr>
        <p:spPr>
          <a:xfrm flipH="1">
            <a:off x="1188362" y="1525503"/>
            <a:ext cx="1" cy="684298"/>
          </a:xfrm>
          <a:prstGeom prst="line">
            <a:avLst/>
          </a:prstGeom>
        </p:spPr>
        <p:style>
          <a:lnRef idx="1">
            <a:schemeClr val="accent1"/>
          </a:lnRef>
          <a:fillRef idx="0">
            <a:schemeClr val="accent1"/>
          </a:fillRef>
          <a:effectRef idx="0">
            <a:schemeClr val="accent1"/>
          </a:effectRef>
          <a:fontRef idx="minor">
            <a:schemeClr val="tx1"/>
          </a:fontRef>
        </p:style>
      </p:cxnSp>
      <p:pic>
        <p:nvPicPr>
          <p:cNvPr id="2050" name="Picture 2" descr="Samsung 4.5 cu. ft. High-Efficiency Champagne Front Load Washing Machine  with Steam, ENERGY STAR WF45R6100AC">
            <a:extLst>
              <a:ext uri="{FF2B5EF4-FFF2-40B4-BE49-F238E27FC236}">
                <a16:creationId xmlns:a16="http://schemas.microsoft.com/office/drawing/2014/main" id="{6DE5AE19-97E4-1B7C-0480-7AC0A846CF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3786" y="4036845"/>
            <a:ext cx="1080905" cy="1144553"/>
          </a:xfrm>
          <a:prstGeom prst="rect">
            <a:avLst/>
          </a:prstGeom>
          <a:noFill/>
          <a:extLst>
            <a:ext uri="{909E8E84-426E-40DD-AFC4-6F175D3DCCD1}">
              <a14:hiddenFill xmlns:a14="http://schemas.microsoft.com/office/drawing/2010/main">
                <a:solidFill>
                  <a:srgbClr val="FFFFFF"/>
                </a:solidFill>
              </a14:hiddenFill>
            </a:ext>
          </a:extLst>
        </p:spPr>
      </p:pic>
      <p:sp>
        <p:nvSpPr>
          <p:cNvPr id="36" name="Curved Up Arrow 35">
            <a:extLst>
              <a:ext uri="{FF2B5EF4-FFF2-40B4-BE49-F238E27FC236}">
                <a16:creationId xmlns:a16="http://schemas.microsoft.com/office/drawing/2014/main" id="{53272DAD-9386-67A7-A865-C8CB4CA543C6}"/>
              </a:ext>
            </a:extLst>
          </p:cNvPr>
          <p:cNvSpPr/>
          <p:nvPr/>
        </p:nvSpPr>
        <p:spPr>
          <a:xfrm rot="16200000">
            <a:off x="1546451" y="2881000"/>
            <a:ext cx="1456036" cy="327866"/>
          </a:xfrm>
          <a:prstGeom prst="curvedUpArrow">
            <a:avLst>
              <a:gd name="adj1" fmla="val 25000"/>
              <a:gd name="adj2" fmla="val 50000"/>
              <a:gd name="adj3" fmla="val 2128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9" name="Straight Connector 38">
            <a:extLst>
              <a:ext uri="{FF2B5EF4-FFF2-40B4-BE49-F238E27FC236}">
                <a16:creationId xmlns:a16="http://schemas.microsoft.com/office/drawing/2014/main" id="{7F662718-0918-8AE6-8437-2AEF80490C2B}"/>
              </a:ext>
            </a:extLst>
          </p:cNvPr>
          <p:cNvCxnSpPr>
            <a:cxnSpLocks/>
          </p:cNvCxnSpPr>
          <p:nvPr/>
        </p:nvCxnSpPr>
        <p:spPr>
          <a:xfrm>
            <a:off x="2514600" y="675035"/>
            <a:ext cx="0" cy="5497165"/>
          </a:xfrm>
          <a:prstGeom prst="line">
            <a:avLst/>
          </a:prstGeom>
        </p:spPr>
        <p:style>
          <a:lnRef idx="1">
            <a:schemeClr val="accent1"/>
          </a:lnRef>
          <a:fillRef idx="0">
            <a:schemeClr val="accent1"/>
          </a:fillRef>
          <a:effectRef idx="0">
            <a:schemeClr val="accent1"/>
          </a:effectRef>
          <a:fontRef idx="minor">
            <a:schemeClr val="tx1"/>
          </a:fontRef>
        </p:style>
      </p:cxnSp>
      <p:sp>
        <p:nvSpPr>
          <p:cNvPr id="41" name="Rounded Rectangle 40">
            <a:extLst>
              <a:ext uri="{FF2B5EF4-FFF2-40B4-BE49-F238E27FC236}">
                <a16:creationId xmlns:a16="http://schemas.microsoft.com/office/drawing/2014/main" id="{703AD4B0-3A54-9238-00E0-0C7C73562ED8}"/>
              </a:ext>
            </a:extLst>
          </p:cNvPr>
          <p:cNvSpPr/>
          <p:nvPr/>
        </p:nvSpPr>
        <p:spPr>
          <a:xfrm>
            <a:off x="5486400" y="1042007"/>
            <a:ext cx="1336745" cy="762000"/>
          </a:xfrm>
          <a:prstGeom prst="roundRect">
            <a:avLst/>
          </a:prstGeom>
          <a:solidFill>
            <a:schemeClr val="accent3">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Whirlpool US</a:t>
            </a:r>
            <a:endParaRPr lang="en-US" sz="1400" dirty="0">
              <a:solidFill>
                <a:schemeClr val="tx1"/>
              </a:solidFill>
            </a:endParaRPr>
          </a:p>
        </p:txBody>
      </p:sp>
      <p:sp>
        <p:nvSpPr>
          <p:cNvPr id="42" name="Rounded Rectangle 41">
            <a:extLst>
              <a:ext uri="{FF2B5EF4-FFF2-40B4-BE49-F238E27FC236}">
                <a16:creationId xmlns:a16="http://schemas.microsoft.com/office/drawing/2014/main" id="{74827555-6C86-A0F3-5E70-3CD64B5DE2DB}"/>
              </a:ext>
            </a:extLst>
          </p:cNvPr>
          <p:cNvSpPr/>
          <p:nvPr/>
        </p:nvSpPr>
        <p:spPr>
          <a:xfrm>
            <a:off x="4417933" y="2226067"/>
            <a:ext cx="1210461" cy="615743"/>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Whirlpool Overseas (Lux)</a:t>
            </a:r>
            <a:endParaRPr lang="en-US" sz="1400" b="1" dirty="0"/>
          </a:p>
        </p:txBody>
      </p:sp>
      <p:sp>
        <p:nvSpPr>
          <p:cNvPr id="43" name="Rounded Rectangle 42">
            <a:extLst>
              <a:ext uri="{FF2B5EF4-FFF2-40B4-BE49-F238E27FC236}">
                <a16:creationId xmlns:a16="http://schemas.microsoft.com/office/drawing/2014/main" id="{9E2AFCE6-5975-35B7-AD29-71A89D03593C}"/>
              </a:ext>
            </a:extLst>
          </p:cNvPr>
          <p:cNvSpPr/>
          <p:nvPr/>
        </p:nvSpPr>
        <p:spPr>
          <a:xfrm>
            <a:off x="4462332" y="3742803"/>
            <a:ext cx="1390964" cy="74587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Whirlpool Intl (WIN)</a:t>
            </a:r>
            <a:br>
              <a:rPr lang="en-US" sz="1400" b="1" dirty="0">
                <a:solidFill>
                  <a:schemeClr val="tx1"/>
                </a:solidFill>
              </a:rPr>
            </a:br>
            <a:r>
              <a:rPr lang="en-US" sz="1400" b="1" dirty="0">
                <a:solidFill>
                  <a:schemeClr val="tx1"/>
                </a:solidFill>
              </a:rPr>
              <a:t>Mex</a:t>
            </a:r>
          </a:p>
        </p:txBody>
      </p:sp>
      <p:cxnSp>
        <p:nvCxnSpPr>
          <p:cNvPr id="44" name="Elbow Connector 43">
            <a:extLst>
              <a:ext uri="{FF2B5EF4-FFF2-40B4-BE49-F238E27FC236}">
                <a16:creationId xmlns:a16="http://schemas.microsoft.com/office/drawing/2014/main" id="{66D93E0E-0231-7B75-24BB-A50A87A4B1BD}"/>
              </a:ext>
            </a:extLst>
          </p:cNvPr>
          <p:cNvCxnSpPr>
            <a:cxnSpLocks/>
            <a:stCxn id="45" idx="2"/>
            <a:endCxn id="47" idx="0"/>
          </p:cNvCxnSpPr>
          <p:nvPr/>
        </p:nvCxnSpPr>
        <p:spPr>
          <a:xfrm rot="5400000">
            <a:off x="6807021" y="2967303"/>
            <a:ext cx="1046181" cy="791822"/>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45" name="Rounded Rectangle 44">
            <a:extLst>
              <a:ext uri="{FF2B5EF4-FFF2-40B4-BE49-F238E27FC236}">
                <a16:creationId xmlns:a16="http://schemas.microsoft.com/office/drawing/2014/main" id="{5DA2F73D-D412-8B9A-DEDB-5EBA9127505B}"/>
              </a:ext>
            </a:extLst>
          </p:cNvPr>
          <p:cNvSpPr/>
          <p:nvPr/>
        </p:nvSpPr>
        <p:spPr>
          <a:xfrm>
            <a:off x="6934200" y="2224381"/>
            <a:ext cx="1583644" cy="615743"/>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Whirlpool Mex</a:t>
            </a:r>
            <a:endParaRPr lang="en-US" sz="1400" b="1" dirty="0"/>
          </a:p>
        </p:txBody>
      </p:sp>
      <p:cxnSp>
        <p:nvCxnSpPr>
          <p:cNvPr id="46" name="Elbow Connector 45">
            <a:extLst>
              <a:ext uri="{FF2B5EF4-FFF2-40B4-BE49-F238E27FC236}">
                <a16:creationId xmlns:a16="http://schemas.microsoft.com/office/drawing/2014/main" id="{0E9B0B21-7612-55C6-58CD-3C698F8BEA79}"/>
              </a:ext>
            </a:extLst>
          </p:cNvPr>
          <p:cNvCxnSpPr>
            <a:cxnSpLocks/>
            <a:stCxn id="45" idx="2"/>
            <a:endCxn id="48" idx="0"/>
          </p:cNvCxnSpPr>
          <p:nvPr/>
        </p:nvCxnSpPr>
        <p:spPr>
          <a:xfrm rot="16200000" flipH="1">
            <a:off x="7500509" y="3065637"/>
            <a:ext cx="1034385" cy="58335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47" name="Rounded Rectangle 46">
            <a:extLst>
              <a:ext uri="{FF2B5EF4-FFF2-40B4-BE49-F238E27FC236}">
                <a16:creationId xmlns:a16="http://schemas.microsoft.com/office/drawing/2014/main" id="{3BA3E9AC-0F07-8613-1ADE-39C3D2437C8C}"/>
              </a:ext>
            </a:extLst>
          </p:cNvPr>
          <p:cNvSpPr/>
          <p:nvPr/>
        </p:nvSpPr>
        <p:spPr>
          <a:xfrm>
            <a:off x="6393747" y="3886305"/>
            <a:ext cx="1080905" cy="615743"/>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a:solidFill>
                  <a:schemeClr val="tx1"/>
                </a:solidFill>
              </a:rPr>
              <a:t>Arcos</a:t>
            </a:r>
            <a:endParaRPr lang="en-US" sz="1200" b="1" dirty="0"/>
          </a:p>
        </p:txBody>
      </p:sp>
      <p:sp>
        <p:nvSpPr>
          <p:cNvPr id="48" name="Rounded Rectangle 47">
            <a:extLst>
              <a:ext uri="{FF2B5EF4-FFF2-40B4-BE49-F238E27FC236}">
                <a16:creationId xmlns:a16="http://schemas.microsoft.com/office/drawing/2014/main" id="{6952CC0F-D15E-B144-F809-6A77FC4AA11F}"/>
              </a:ext>
            </a:extLst>
          </p:cNvPr>
          <p:cNvSpPr/>
          <p:nvPr/>
        </p:nvSpPr>
        <p:spPr>
          <a:xfrm>
            <a:off x="7768927" y="3874509"/>
            <a:ext cx="1080905" cy="615743"/>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a:solidFill>
                  <a:schemeClr val="tx1"/>
                </a:solidFill>
              </a:rPr>
              <a:t>Industrias</a:t>
            </a:r>
            <a:endParaRPr lang="en-US" sz="1200" b="1" dirty="0"/>
          </a:p>
        </p:txBody>
      </p:sp>
      <p:cxnSp>
        <p:nvCxnSpPr>
          <p:cNvPr id="49" name="Straight Connector 48">
            <a:extLst>
              <a:ext uri="{FF2B5EF4-FFF2-40B4-BE49-F238E27FC236}">
                <a16:creationId xmlns:a16="http://schemas.microsoft.com/office/drawing/2014/main" id="{E2F65A4B-E6F9-7D85-CD78-F571E9B9D637}"/>
              </a:ext>
            </a:extLst>
          </p:cNvPr>
          <p:cNvCxnSpPr>
            <a:cxnSpLocks/>
            <a:stCxn id="41" idx="2"/>
            <a:endCxn id="45" idx="0"/>
          </p:cNvCxnSpPr>
          <p:nvPr/>
        </p:nvCxnSpPr>
        <p:spPr>
          <a:xfrm>
            <a:off x="6154773" y="1804007"/>
            <a:ext cx="1571249" cy="420374"/>
          </a:xfrm>
          <a:prstGeom prst="line">
            <a:avLst/>
          </a:prstGeom>
        </p:spPr>
        <p:style>
          <a:lnRef idx="1">
            <a:schemeClr val="accent1"/>
          </a:lnRef>
          <a:fillRef idx="0">
            <a:schemeClr val="accent1"/>
          </a:fillRef>
          <a:effectRef idx="0">
            <a:schemeClr val="accent1"/>
          </a:effectRef>
          <a:fontRef idx="minor">
            <a:schemeClr val="tx1"/>
          </a:fontRef>
        </p:style>
      </p:cxnSp>
      <p:sp>
        <p:nvSpPr>
          <p:cNvPr id="50" name="Right Arrow 49">
            <a:extLst>
              <a:ext uri="{FF2B5EF4-FFF2-40B4-BE49-F238E27FC236}">
                <a16:creationId xmlns:a16="http://schemas.microsoft.com/office/drawing/2014/main" id="{FA342A9F-A5BE-EF2D-04C4-A7F69F4AD44C}"/>
              </a:ext>
            </a:extLst>
          </p:cNvPr>
          <p:cNvSpPr/>
          <p:nvPr/>
        </p:nvSpPr>
        <p:spPr>
          <a:xfrm rot="10800000">
            <a:off x="5298197" y="4774840"/>
            <a:ext cx="2470730" cy="230664"/>
          </a:xfrm>
          <a:prstGeom prst="rightArrow">
            <a:avLst/>
          </a:prstGeom>
          <a:solidFill>
            <a:schemeClr val="accent3">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TextBox 50">
            <a:extLst>
              <a:ext uri="{FF2B5EF4-FFF2-40B4-BE49-F238E27FC236}">
                <a16:creationId xmlns:a16="http://schemas.microsoft.com/office/drawing/2014/main" id="{723845DB-AA11-BA1F-E3C3-DF411ED46CAE}"/>
              </a:ext>
            </a:extLst>
          </p:cNvPr>
          <p:cNvSpPr txBox="1"/>
          <p:nvPr/>
        </p:nvSpPr>
        <p:spPr>
          <a:xfrm>
            <a:off x="6254250" y="5021251"/>
            <a:ext cx="2595582" cy="738664"/>
          </a:xfrm>
          <a:prstGeom prst="rect">
            <a:avLst/>
          </a:prstGeom>
          <a:noFill/>
          <a:ln>
            <a:solidFill>
              <a:srgbClr val="B01C2E"/>
            </a:solidFill>
          </a:ln>
        </p:spPr>
        <p:txBody>
          <a:bodyPr wrap="none" rtlCol="0">
            <a:spAutoFit/>
          </a:bodyPr>
          <a:lstStyle/>
          <a:p>
            <a:pPr marL="180975" indent="-180975">
              <a:buFont typeface="Arial" panose="020B0604020202020204" pitchFamily="34" charset="0"/>
              <a:buChar char="•"/>
            </a:pPr>
            <a:r>
              <a:rPr lang="en-US" sz="1400" dirty="0"/>
              <a:t>Employees subcontracted</a:t>
            </a:r>
          </a:p>
          <a:p>
            <a:pPr marL="180975" indent="-180975">
              <a:buFont typeface="Arial" panose="020B0604020202020204" pitchFamily="34" charset="0"/>
              <a:buChar char="•"/>
            </a:pPr>
            <a:r>
              <a:rPr lang="en-US" sz="1400" dirty="0"/>
              <a:t>Sale of tools to manufacture</a:t>
            </a:r>
          </a:p>
          <a:p>
            <a:pPr marL="180975" indent="-180975">
              <a:buFont typeface="Arial" panose="020B0604020202020204" pitchFamily="34" charset="0"/>
              <a:buChar char="•"/>
            </a:pPr>
            <a:r>
              <a:rPr lang="en-US" sz="1400" dirty="0"/>
              <a:t>Lease of RE</a:t>
            </a:r>
          </a:p>
        </p:txBody>
      </p:sp>
      <p:cxnSp>
        <p:nvCxnSpPr>
          <p:cNvPr id="53" name="Straight Arrow Connector 52">
            <a:extLst>
              <a:ext uri="{FF2B5EF4-FFF2-40B4-BE49-F238E27FC236}">
                <a16:creationId xmlns:a16="http://schemas.microsoft.com/office/drawing/2014/main" id="{FA4A0969-8E9D-C2BB-7064-06C0BA791B3B}"/>
              </a:ext>
            </a:extLst>
          </p:cNvPr>
          <p:cNvCxnSpPr>
            <a:cxnSpLocks/>
          </p:cNvCxnSpPr>
          <p:nvPr/>
        </p:nvCxnSpPr>
        <p:spPr>
          <a:xfrm flipH="1" flipV="1">
            <a:off x="5105400" y="2964801"/>
            <a:ext cx="2912301" cy="8109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B2793E64-4763-2496-034B-94BE937BD31D}"/>
              </a:ext>
            </a:extLst>
          </p:cNvPr>
          <p:cNvSpPr txBox="1"/>
          <p:nvPr/>
        </p:nvSpPr>
        <p:spPr>
          <a:xfrm>
            <a:off x="5465487" y="2913142"/>
            <a:ext cx="1337226" cy="253916"/>
          </a:xfrm>
          <a:prstGeom prst="rect">
            <a:avLst/>
          </a:prstGeom>
          <a:noFill/>
        </p:spPr>
        <p:txBody>
          <a:bodyPr wrap="none" rtlCol="0">
            <a:spAutoFit/>
          </a:bodyPr>
          <a:lstStyle/>
          <a:p>
            <a:r>
              <a:rPr lang="en-US" sz="1050" b="1" dirty="0"/>
              <a:t>Sale of machinery</a:t>
            </a:r>
          </a:p>
        </p:txBody>
      </p:sp>
      <p:cxnSp>
        <p:nvCxnSpPr>
          <p:cNvPr id="60" name="Elbow Connector 59">
            <a:extLst>
              <a:ext uri="{FF2B5EF4-FFF2-40B4-BE49-F238E27FC236}">
                <a16:creationId xmlns:a16="http://schemas.microsoft.com/office/drawing/2014/main" id="{6FC0EA27-E5B3-1667-28EE-EA3629280910}"/>
              </a:ext>
            </a:extLst>
          </p:cNvPr>
          <p:cNvCxnSpPr>
            <a:cxnSpLocks/>
            <a:stCxn id="42" idx="1"/>
            <a:endCxn id="43" idx="1"/>
          </p:cNvCxnSpPr>
          <p:nvPr/>
        </p:nvCxnSpPr>
        <p:spPr>
          <a:xfrm rot="10800000" flipH="1" flipV="1">
            <a:off x="4417932" y="2533938"/>
            <a:ext cx="44399" cy="1581799"/>
          </a:xfrm>
          <a:prstGeom prst="bentConnector3">
            <a:avLst>
              <a:gd name="adj1" fmla="val -514876"/>
            </a:avLst>
          </a:prstGeom>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F766A154-D68C-93DD-3190-A28B9ACB3A30}"/>
              </a:ext>
            </a:extLst>
          </p:cNvPr>
          <p:cNvSpPr txBox="1"/>
          <p:nvPr/>
        </p:nvSpPr>
        <p:spPr>
          <a:xfrm>
            <a:off x="3361951" y="5290093"/>
            <a:ext cx="2858828" cy="954107"/>
          </a:xfrm>
          <a:prstGeom prst="rect">
            <a:avLst/>
          </a:prstGeom>
          <a:noFill/>
          <a:ln>
            <a:solidFill>
              <a:srgbClr val="B01C2E"/>
            </a:solidFill>
          </a:ln>
        </p:spPr>
        <p:txBody>
          <a:bodyPr wrap="square" rtlCol="0">
            <a:spAutoFit/>
          </a:bodyPr>
          <a:lstStyle/>
          <a:p>
            <a:pPr marL="68263" indent="-68263">
              <a:buFont typeface="Arial" panose="020B0604020202020204" pitchFamily="34" charset="0"/>
              <a:buChar char="•"/>
            </a:pPr>
            <a:r>
              <a:rPr lang="en-US" sz="1400" dirty="0"/>
              <a:t>Manufacturing agreement</a:t>
            </a:r>
          </a:p>
          <a:p>
            <a:pPr marL="68263" indent="-68263">
              <a:buFont typeface="Arial" panose="020B0604020202020204" pitchFamily="34" charset="0"/>
              <a:buChar char="•"/>
            </a:pPr>
            <a:r>
              <a:rPr lang="en-US" sz="1400" dirty="0"/>
              <a:t>Lux paid WIN for manufacturing</a:t>
            </a:r>
          </a:p>
          <a:p>
            <a:pPr marL="68263" indent="-68263">
              <a:buFont typeface="Arial" panose="020B0604020202020204" pitchFamily="34" charset="0"/>
              <a:buChar char="•"/>
            </a:pPr>
            <a:r>
              <a:rPr lang="en-US" sz="1400" dirty="0"/>
              <a:t>Lux owed raw mat, WIP, and goods</a:t>
            </a:r>
          </a:p>
        </p:txBody>
      </p:sp>
      <p:cxnSp>
        <p:nvCxnSpPr>
          <p:cNvPr id="2048" name="Straight Arrow Connector 2047">
            <a:extLst>
              <a:ext uri="{FF2B5EF4-FFF2-40B4-BE49-F238E27FC236}">
                <a16:creationId xmlns:a16="http://schemas.microsoft.com/office/drawing/2014/main" id="{1103B381-70A5-6F36-7244-2F82510E694A}"/>
              </a:ext>
            </a:extLst>
          </p:cNvPr>
          <p:cNvCxnSpPr>
            <a:cxnSpLocks/>
          </p:cNvCxnSpPr>
          <p:nvPr/>
        </p:nvCxnSpPr>
        <p:spPr>
          <a:xfrm>
            <a:off x="4191000" y="3406414"/>
            <a:ext cx="33470" cy="18836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51" name="Curved Up Arrow 2050">
            <a:extLst>
              <a:ext uri="{FF2B5EF4-FFF2-40B4-BE49-F238E27FC236}">
                <a16:creationId xmlns:a16="http://schemas.microsoft.com/office/drawing/2014/main" id="{1E0F90A7-DBC7-3941-5E56-567500CAB91E}"/>
              </a:ext>
            </a:extLst>
          </p:cNvPr>
          <p:cNvSpPr/>
          <p:nvPr/>
        </p:nvSpPr>
        <p:spPr>
          <a:xfrm rot="19221240" flipV="1">
            <a:off x="4100752" y="1460056"/>
            <a:ext cx="1447800" cy="327074"/>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8" name="TextBox 67">
            <a:extLst>
              <a:ext uri="{FF2B5EF4-FFF2-40B4-BE49-F238E27FC236}">
                <a16:creationId xmlns:a16="http://schemas.microsoft.com/office/drawing/2014/main" id="{748560BD-4EDB-9F2B-60ED-A61444609C02}"/>
              </a:ext>
            </a:extLst>
          </p:cNvPr>
          <p:cNvSpPr txBox="1"/>
          <p:nvPr/>
        </p:nvSpPr>
        <p:spPr>
          <a:xfrm>
            <a:off x="3402629" y="675035"/>
            <a:ext cx="1702771" cy="523220"/>
          </a:xfrm>
          <a:prstGeom prst="rect">
            <a:avLst/>
          </a:prstGeom>
          <a:noFill/>
          <a:ln>
            <a:solidFill>
              <a:srgbClr val="B01C2E"/>
            </a:solidFill>
          </a:ln>
        </p:spPr>
        <p:txBody>
          <a:bodyPr wrap="square" rtlCol="0">
            <a:spAutoFit/>
          </a:bodyPr>
          <a:lstStyle/>
          <a:p>
            <a:pPr marL="68263" indent="-68263">
              <a:buFont typeface="Arial" panose="020B0604020202020204" pitchFamily="34" charset="0"/>
              <a:buChar char="•"/>
            </a:pPr>
            <a:r>
              <a:rPr lang="en-US" sz="1400" dirty="0"/>
              <a:t>Manufacturing supply agreement</a:t>
            </a:r>
          </a:p>
        </p:txBody>
      </p:sp>
      <p:cxnSp>
        <p:nvCxnSpPr>
          <p:cNvPr id="35" name="Straight Connector 34">
            <a:extLst>
              <a:ext uri="{FF2B5EF4-FFF2-40B4-BE49-F238E27FC236}">
                <a16:creationId xmlns:a16="http://schemas.microsoft.com/office/drawing/2014/main" id="{47CA290E-82F9-7CF8-6ABE-06FAA57D9EE2}"/>
              </a:ext>
            </a:extLst>
          </p:cNvPr>
          <p:cNvCxnSpPr>
            <a:cxnSpLocks/>
            <a:stCxn id="41" idx="2"/>
            <a:endCxn id="42" idx="0"/>
          </p:cNvCxnSpPr>
          <p:nvPr/>
        </p:nvCxnSpPr>
        <p:spPr>
          <a:xfrm flipH="1">
            <a:off x="5023164" y="1804007"/>
            <a:ext cx="1131609" cy="4220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0BED11B-6F2E-0479-E67A-C3B046DCABA5}"/>
              </a:ext>
            </a:extLst>
          </p:cNvPr>
          <p:cNvCxnSpPr>
            <a:cxnSpLocks/>
            <a:stCxn id="43" idx="0"/>
          </p:cNvCxnSpPr>
          <p:nvPr/>
        </p:nvCxnSpPr>
        <p:spPr>
          <a:xfrm flipH="1">
            <a:off x="4572000" y="3742803"/>
            <a:ext cx="585814" cy="74587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6BE5B0-1EB5-F61C-7DA8-0244E8E3CF73}"/>
              </a:ext>
            </a:extLst>
          </p:cNvPr>
          <p:cNvCxnSpPr>
            <a:cxnSpLocks/>
            <a:stCxn id="43" idx="0"/>
          </p:cNvCxnSpPr>
          <p:nvPr/>
        </p:nvCxnSpPr>
        <p:spPr>
          <a:xfrm>
            <a:off x="5157814" y="3742803"/>
            <a:ext cx="695482" cy="745870"/>
          </a:xfrm>
          <a:prstGeom prst="line">
            <a:avLst/>
          </a:prstGeom>
          <a:ln w="0"/>
        </p:spPr>
        <p:style>
          <a:lnRef idx="1">
            <a:schemeClr val="accent1"/>
          </a:lnRef>
          <a:fillRef idx="0">
            <a:schemeClr val="accent1"/>
          </a:fillRef>
          <a:effectRef idx="0">
            <a:schemeClr val="accent1"/>
          </a:effectRef>
          <a:fontRef idx="minor">
            <a:schemeClr val="tx1"/>
          </a:fontRef>
        </p:style>
      </p:cxnSp>
      <p:sp>
        <p:nvSpPr>
          <p:cNvPr id="2" name="Curved Up Arrow 1">
            <a:extLst>
              <a:ext uri="{FF2B5EF4-FFF2-40B4-BE49-F238E27FC236}">
                <a16:creationId xmlns:a16="http://schemas.microsoft.com/office/drawing/2014/main" id="{AC5B50BA-3E26-2657-8F85-A12AC6E1AC2E}"/>
              </a:ext>
            </a:extLst>
          </p:cNvPr>
          <p:cNvSpPr/>
          <p:nvPr/>
        </p:nvSpPr>
        <p:spPr>
          <a:xfrm rot="16200000" flipV="1">
            <a:off x="-1630" y="1660321"/>
            <a:ext cx="1025817" cy="287371"/>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264740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5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048"/>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5"/>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21" grpId="0" animBg="1"/>
      <p:bldP spid="23" grpId="0" animBg="1"/>
      <p:bldP spid="36" grpId="0" animBg="1"/>
      <p:bldP spid="41" grpId="0" animBg="1"/>
      <p:bldP spid="42" grpId="0" animBg="1"/>
      <p:bldP spid="43" grpId="0" animBg="1"/>
      <p:bldP spid="45" grpId="0" animBg="1"/>
      <p:bldP spid="47" grpId="0" animBg="1"/>
      <p:bldP spid="48" grpId="0" animBg="1"/>
      <p:bldP spid="50" grpId="0" animBg="1"/>
      <p:bldP spid="51" grpId="0" animBg="1"/>
      <p:bldP spid="54" grpId="0"/>
      <p:bldP spid="62" grpId="0" animBg="1"/>
      <p:bldP spid="2051" grpId="0" animBg="1"/>
      <p:bldP spid="68" grpId="0" animBg="1"/>
      <p:bldP spid="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DCE1875-85CA-A87B-E4F2-471C3732FD27}"/>
              </a:ext>
            </a:extLst>
          </p:cNvPr>
          <p:cNvSpPr>
            <a:spLocks noGrp="1"/>
          </p:cNvSpPr>
          <p:nvPr>
            <p:ph idx="1"/>
          </p:nvPr>
        </p:nvSpPr>
        <p:spPr/>
        <p:txBody>
          <a:bodyPr/>
          <a:lstStyle/>
          <a:p>
            <a:r>
              <a:rPr lang="en-US" sz="2800" dirty="0"/>
              <a:t>Income from performing services, such as technical, managerial, engineering, architectural, scientific, skilled, industrial, or commercial, for or on behalf of a related person outside the CFC’s country of incorporation.</a:t>
            </a:r>
          </a:p>
          <a:p>
            <a:endParaRPr lang="en-US" dirty="0"/>
          </a:p>
        </p:txBody>
      </p:sp>
      <p:sp>
        <p:nvSpPr>
          <p:cNvPr id="3" name="Title 2">
            <a:extLst>
              <a:ext uri="{FF2B5EF4-FFF2-40B4-BE49-F238E27FC236}">
                <a16:creationId xmlns:a16="http://schemas.microsoft.com/office/drawing/2014/main" id="{93A9303F-9F63-8E28-0E9E-3B8D12750711}"/>
              </a:ext>
            </a:extLst>
          </p:cNvPr>
          <p:cNvSpPr>
            <a:spLocks noGrp="1"/>
          </p:cNvSpPr>
          <p:nvPr>
            <p:ph type="title"/>
          </p:nvPr>
        </p:nvSpPr>
        <p:spPr/>
        <p:txBody>
          <a:bodyPr/>
          <a:lstStyle/>
          <a:p>
            <a:r>
              <a:rPr lang="en-US" dirty="0"/>
              <a:t>Foreign Base Company Services Income (</a:t>
            </a:r>
            <a:r>
              <a:rPr lang="en-US" dirty="0" err="1"/>
              <a:t>FBCSerI</a:t>
            </a:r>
            <a:r>
              <a:rPr lang="en-US" dirty="0"/>
              <a:t>): </a:t>
            </a:r>
            <a:r>
              <a:rPr lang="en-US" sz="1800" dirty="0"/>
              <a:t>§</a:t>
            </a:r>
            <a:r>
              <a:rPr lang="en-US" sz="1800" b="1" dirty="0"/>
              <a:t>954(e)</a:t>
            </a:r>
            <a:endParaRPr lang="en-US" dirty="0"/>
          </a:p>
        </p:txBody>
      </p:sp>
      <p:sp>
        <p:nvSpPr>
          <p:cNvPr id="4" name="Slide Number Placeholder 3">
            <a:extLst>
              <a:ext uri="{FF2B5EF4-FFF2-40B4-BE49-F238E27FC236}">
                <a16:creationId xmlns:a16="http://schemas.microsoft.com/office/drawing/2014/main" id="{D85FECFE-88A2-6F9B-931A-772302A75E9C}"/>
              </a:ext>
            </a:extLst>
          </p:cNvPr>
          <p:cNvSpPr>
            <a:spLocks noGrp="1"/>
          </p:cNvSpPr>
          <p:nvPr>
            <p:ph type="sldNum" sz="quarter" idx="10"/>
          </p:nvPr>
        </p:nvSpPr>
        <p:spPr/>
        <p:txBody>
          <a:bodyPr/>
          <a:lstStyle/>
          <a:p>
            <a:fld id="{7B3E355C-57B9-BC4B-95D8-406A1F834537}" type="slidenum">
              <a:rPr lang="en-US" altLang="en-US" smtClean="0"/>
              <a:pPr/>
              <a:t>21</a:t>
            </a:fld>
            <a:endParaRPr lang="en-US" altLang="en-US" dirty="0"/>
          </a:p>
        </p:txBody>
      </p:sp>
      <p:sp>
        <p:nvSpPr>
          <p:cNvPr id="5" name="Footer Placeholder 4">
            <a:extLst>
              <a:ext uri="{FF2B5EF4-FFF2-40B4-BE49-F238E27FC236}">
                <a16:creationId xmlns:a16="http://schemas.microsoft.com/office/drawing/2014/main" id="{AEDB504E-613D-A345-50BA-F19E149F78E3}"/>
              </a:ext>
            </a:extLst>
          </p:cNvPr>
          <p:cNvSpPr>
            <a:spLocks noGrp="1"/>
          </p:cNvSpPr>
          <p:nvPr>
            <p:ph type="ftr" sz="quarter" idx="11"/>
          </p:nvPr>
        </p:nvSpPr>
        <p:spPr/>
        <p:txBody>
          <a:bodyPr/>
          <a:lstStyle/>
          <a:p>
            <a:pPr>
              <a:defRPr/>
            </a:pPr>
            <a:r>
              <a:rPr lang="en-US"/>
              <a:t>CFCs: Subpart F &amp; GILTI</a:t>
            </a:r>
            <a:endParaRPr lang="en-US" dirty="0"/>
          </a:p>
        </p:txBody>
      </p:sp>
      <p:sp>
        <p:nvSpPr>
          <p:cNvPr id="6" name="Rectangle 4">
            <a:extLst>
              <a:ext uri="{FF2B5EF4-FFF2-40B4-BE49-F238E27FC236}">
                <a16:creationId xmlns:a16="http://schemas.microsoft.com/office/drawing/2014/main" id="{E3E1A01F-13B0-AFDB-33B0-B324E2E7F5E4}"/>
              </a:ext>
            </a:extLst>
          </p:cNvPr>
          <p:cNvSpPr>
            <a:spLocks noChangeArrowheads="1"/>
          </p:cNvSpPr>
          <p:nvPr/>
        </p:nvSpPr>
        <p:spPr bwMode="auto">
          <a:xfrm>
            <a:off x="762000" y="3505200"/>
            <a:ext cx="914400" cy="381000"/>
          </a:xfrm>
          <a:prstGeom prst="rect">
            <a:avLst/>
          </a:prstGeom>
          <a:solidFill>
            <a:schemeClr val="accent1">
              <a:lumMod val="40000"/>
              <a:lumOff val="60000"/>
            </a:schemeClr>
          </a:solidFill>
          <a:ln w="9525">
            <a:solidFill>
              <a:schemeClr val="tx1"/>
            </a:solidFill>
            <a:miter lim="800000"/>
            <a:headEnd/>
            <a:tailEnd/>
          </a:ln>
          <a:effectLst>
            <a:outerShdw blurRad="63500" dist="107763" dir="18900000" algn="ctr" rotWithShape="0">
              <a:schemeClr val="bg2">
                <a:alpha val="50000"/>
              </a:schemeClr>
            </a:outerShdw>
          </a:effectLst>
        </p:spPr>
        <p:txBody>
          <a:bodyPr wrap="none" anchor="ctr"/>
          <a:lstStyle/>
          <a:p>
            <a:pPr algn="ctr" eaLnBrk="0" hangingPunct="0">
              <a:spcBef>
                <a:spcPct val="20000"/>
              </a:spcBef>
              <a:defRPr/>
            </a:pPr>
            <a:r>
              <a:rPr lang="en-US" dirty="0">
                <a:latin typeface="Times New Roman" pitchFamily="-112" charset="0"/>
                <a:cs typeface="ＭＳ Ｐゴシック" charset="-128"/>
              </a:rPr>
              <a:t>DC</a:t>
            </a:r>
          </a:p>
        </p:txBody>
      </p:sp>
      <p:sp>
        <p:nvSpPr>
          <p:cNvPr id="7" name="Rectangle 8">
            <a:extLst>
              <a:ext uri="{FF2B5EF4-FFF2-40B4-BE49-F238E27FC236}">
                <a16:creationId xmlns:a16="http://schemas.microsoft.com/office/drawing/2014/main" id="{1197E920-773A-A960-90AD-9707087BE02C}"/>
              </a:ext>
            </a:extLst>
          </p:cNvPr>
          <p:cNvSpPr>
            <a:spLocks noChangeArrowheads="1"/>
          </p:cNvSpPr>
          <p:nvPr/>
        </p:nvSpPr>
        <p:spPr bwMode="auto">
          <a:xfrm>
            <a:off x="762000" y="4191000"/>
            <a:ext cx="914400" cy="457200"/>
          </a:xfrm>
          <a:prstGeom prst="rect">
            <a:avLst/>
          </a:prstGeom>
          <a:solidFill>
            <a:schemeClr val="accent1">
              <a:lumMod val="40000"/>
              <a:lumOff val="60000"/>
            </a:schemeClr>
          </a:solidFill>
          <a:ln w="9525">
            <a:solidFill>
              <a:schemeClr val="tx1"/>
            </a:solidFill>
            <a:miter lim="800000"/>
            <a:headEnd/>
            <a:tailEnd/>
          </a:ln>
          <a:effectLst>
            <a:outerShdw blurRad="63500" dist="107763" dir="18900000" algn="ctr" rotWithShape="0">
              <a:schemeClr val="bg2">
                <a:alpha val="50000"/>
              </a:schemeClr>
            </a:outerShdw>
          </a:effectLst>
        </p:spPr>
        <p:txBody>
          <a:bodyPr wrap="none" anchor="ctr"/>
          <a:lstStyle/>
          <a:p>
            <a:pPr algn="ctr" eaLnBrk="0" hangingPunct="0">
              <a:spcBef>
                <a:spcPct val="20000"/>
              </a:spcBef>
              <a:defRPr/>
            </a:pPr>
            <a:r>
              <a:rPr lang="en-US">
                <a:latin typeface="Times New Roman" charset="0"/>
                <a:ea typeface="ＭＳ Ｐゴシック" charset="0"/>
                <a:cs typeface="ＭＳ Ｐゴシック" charset="0"/>
              </a:rPr>
              <a:t>CFC1</a:t>
            </a:r>
            <a:endParaRPr lang="en-US" sz="3200">
              <a:latin typeface="Times New Roman" charset="0"/>
              <a:ea typeface="ＭＳ Ｐゴシック" charset="0"/>
              <a:cs typeface="ＭＳ Ｐゴシック" charset="0"/>
            </a:endParaRPr>
          </a:p>
        </p:txBody>
      </p:sp>
      <p:sp>
        <p:nvSpPr>
          <p:cNvPr id="8" name="Text Box 10">
            <a:extLst>
              <a:ext uri="{FF2B5EF4-FFF2-40B4-BE49-F238E27FC236}">
                <a16:creationId xmlns:a16="http://schemas.microsoft.com/office/drawing/2014/main" id="{D0E9CA40-1634-A6C8-F9F6-B31BB4A08054}"/>
              </a:ext>
            </a:extLst>
          </p:cNvPr>
          <p:cNvSpPr txBox="1">
            <a:spLocks noChangeArrowheads="1"/>
          </p:cNvSpPr>
          <p:nvPr/>
        </p:nvSpPr>
        <p:spPr bwMode="auto">
          <a:xfrm>
            <a:off x="2514600" y="3424961"/>
            <a:ext cx="6019800" cy="1754327"/>
          </a:xfrm>
          <a:prstGeom prst="rect">
            <a:avLst/>
          </a:prstGeom>
          <a:noFill/>
          <a:ln w="9525">
            <a:solidFill>
              <a:schemeClr val="tx1"/>
            </a:solidFill>
            <a:miter lim="800000"/>
            <a:headEnd/>
            <a:tailEnd/>
          </a:ln>
        </p:spPr>
        <p:txBody>
          <a:bodyPr anchor="ctr">
            <a:spAutoFit/>
          </a:bodyPr>
          <a:lstStyle/>
          <a:p>
            <a:pPr marL="171450" indent="-171450" eaLnBrk="0" hangingPunct="0">
              <a:spcBef>
                <a:spcPct val="20000"/>
              </a:spcBef>
              <a:buFontTx/>
              <a:buChar char="•"/>
            </a:pPr>
            <a:r>
              <a:rPr lang="en-US" sz="2000" dirty="0">
                <a:latin typeface="Calibri"/>
              </a:rPr>
              <a:t>DC pays CFC1, a Swiss corporation, to install or maintain computers in Germany sold by DC</a:t>
            </a:r>
          </a:p>
          <a:p>
            <a:pPr marL="171450" indent="-171450" eaLnBrk="0" hangingPunct="0">
              <a:spcBef>
                <a:spcPct val="20000"/>
              </a:spcBef>
              <a:buFontTx/>
              <a:buChar char="•"/>
            </a:pPr>
            <a:r>
              <a:rPr lang="en-US" sz="2000" dirty="0">
                <a:latin typeface="Calibri"/>
              </a:rPr>
              <a:t>DC assigns to CFC1 a contract to build a dam in India</a:t>
            </a:r>
          </a:p>
          <a:p>
            <a:pPr marL="171450" indent="-171450" eaLnBrk="0" hangingPunct="0">
              <a:spcBef>
                <a:spcPct val="20000"/>
              </a:spcBef>
              <a:buFontTx/>
              <a:buChar char="•"/>
            </a:pPr>
            <a:r>
              <a:rPr lang="en-US" sz="2000" dirty="0">
                <a:latin typeface="Calibri"/>
              </a:rPr>
              <a:t>DC sells computers for a lower price if purchaser agrees to have CFC1 service them</a:t>
            </a:r>
          </a:p>
        </p:txBody>
      </p:sp>
      <p:cxnSp>
        <p:nvCxnSpPr>
          <p:cNvPr id="9" name="AutoShape 12">
            <a:extLst>
              <a:ext uri="{FF2B5EF4-FFF2-40B4-BE49-F238E27FC236}">
                <a16:creationId xmlns:a16="http://schemas.microsoft.com/office/drawing/2014/main" id="{6A4894A7-A5C8-2F99-9760-2932E38FAD73}"/>
              </a:ext>
            </a:extLst>
          </p:cNvPr>
          <p:cNvCxnSpPr>
            <a:cxnSpLocks noChangeShapeType="1"/>
            <a:stCxn id="6" idx="1"/>
            <a:endCxn id="7" idx="1"/>
          </p:cNvCxnSpPr>
          <p:nvPr/>
        </p:nvCxnSpPr>
        <p:spPr bwMode="auto">
          <a:xfrm rot="10800000" flipH="1" flipV="1">
            <a:off x="762000" y="3695700"/>
            <a:ext cx="1588" cy="723900"/>
          </a:xfrm>
          <a:prstGeom prst="curvedConnector3">
            <a:avLst>
              <a:gd name="adj1" fmla="val -14400005"/>
            </a:avLst>
          </a:prstGeom>
          <a:noFill/>
          <a:ln w="9525">
            <a:solidFill>
              <a:schemeClr val="tx1"/>
            </a:solidFill>
            <a:round/>
            <a:headEnd/>
            <a:tailEnd type="triangle" w="med" len="med"/>
          </a:ln>
        </p:spPr>
      </p:cxnSp>
    </p:spTree>
    <p:extLst>
      <p:ext uri="{BB962C8B-B14F-4D97-AF65-F5344CB8AC3E}">
        <p14:creationId xmlns:p14="http://schemas.microsoft.com/office/powerpoint/2010/main" val="3935107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EC2EE1E-367F-5E42-030A-61C54368C7CF}"/>
              </a:ext>
            </a:extLst>
          </p:cNvPr>
          <p:cNvSpPr>
            <a:spLocks noGrp="1"/>
          </p:cNvSpPr>
          <p:nvPr>
            <p:ph idx="1"/>
          </p:nvPr>
        </p:nvSpPr>
        <p:spPr/>
        <p:txBody>
          <a:bodyPr/>
          <a:lstStyle/>
          <a:p>
            <a:r>
              <a:rPr lang="en-US" sz="2800" dirty="0"/>
              <a:t>Substantial assistance furnished by related US person(s)</a:t>
            </a:r>
          </a:p>
          <a:p>
            <a:pPr lvl="1"/>
            <a:r>
              <a:rPr lang="en-US" sz="2800" dirty="0"/>
              <a:t>Objective cost test</a:t>
            </a:r>
          </a:p>
          <a:p>
            <a:pPr lvl="1"/>
            <a:r>
              <a:rPr lang="en-US" sz="2800" dirty="0"/>
              <a:t>Assistance:  direction, supervisions, services, know-how, financial assistance, equipment, material, or supplies provided directly or indirectly by a related US person to a CFC</a:t>
            </a:r>
          </a:p>
          <a:p>
            <a:pPr lvl="1"/>
            <a:r>
              <a:rPr lang="en-US" sz="2800" dirty="0"/>
              <a:t>Cost to CFC of services furnished by related US person equals or exceeds 80% of total cost to CFC of performing services</a:t>
            </a:r>
          </a:p>
          <a:p>
            <a:pPr lvl="1"/>
            <a:endParaRPr lang="en-US" dirty="0"/>
          </a:p>
        </p:txBody>
      </p:sp>
      <p:sp>
        <p:nvSpPr>
          <p:cNvPr id="3" name="Title 2">
            <a:extLst>
              <a:ext uri="{FF2B5EF4-FFF2-40B4-BE49-F238E27FC236}">
                <a16:creationId xmlns:a16="http://schemas.microsoft.com/office/drawing/2014/main" id="{39AF8B3C-4216-337F-2F37-A7281F14BBA2}"/>
              </a:ext>
            </a:extLst>
          </p:cNvPr>
          <p:cNvSpPr>
            <a:spLocks noGrp="1"/>
          </p:cNvSpPr>
          <p:nvPr>
            <p:ph type="title"/>
          </p:nvPr>
        </p:nvSpPr>
        <p:spPr/>
        <p:txBody>
          <a:bodyPr/>
          <a:lstStyle/>
          <a:p>
            <a:r>
              <a:rPr lang="en-US" dirty="0" err="1"/>
              <a:t>FBCServiceInc</a:t>
            </a:r>
            <a:r>
              <a:rPr lang="en-US" dirty="0"/>
              <a:t>:  Notice 2007-13</a:t>
            </a:r>
          </a:p>
        </p:txBody>
      </p:sp>
      <p:sp>
        <p:nvSpPr>
          <p:cNvPr id="4" name="Slide Number Placeholder 3">
            <a:extLst>
              <a:ext uri="{FF2B5EF4-FFF2-40B4-BE49-F238E27FC236}">
                <a16:creationId xmlns:a16="http://schemas.microsoft.com/office/drawing/2014/main" id="{58F68CDD-EAD1-2190-7EA9-E031A4DA4B2D}"/>
              </a:ext>
            </a:extLst>
          </p:cNvPr>
          <p:cNvSpPr>
            <a:spLocks noGrp="1"/>
          </p:cNvSpPr>
          <p:nvPr>
            <p:ph type="sldNum" sz="quarter" idx="10"/>
          </p:nvPr>
        </p:nvSpPr>
        <p:spPr/>
        <p:txBody>
          <a:bodyPr/>
          <a:lstStyle/>
          <a:p>
            <a:fld id="{7B3E355C-57B9-BC4B-95D8-406A1F834537}" type="slidenum">
              <a:rPr lang="en-US" altLang="en-US" smtClean="0"/>
              <a:pPr/>
              <a:t>22</a:t>
            </a:fld>
            <a:endParaRPr lang="en-US" altLang="en-US" dirty="0"/>
          </a:p>
        </p:txBody>
      </p:sp>
      <p:sp>
        <p:nvSpPr>
          <p:cNvPr id="5" name="Footer Placeholder 4">
            <a:extLst>
              <a:ext uri="{FF2B5EF4-FFF2-40B4-BE49-F238E27FC236}">
                <a16:creationId xmlns:a16="http://schemas.microsoft.com/office/drawing/2014/main" id="{9419067E-021B-841E-A015-9B7815C62AE4}"/>
              </a:ext>
            </a:extLst>
          </p:cNvPr>
          <p:cNvSpPr>
            <a:spLocks noGrp="1"/>
          </p:cNvSpPr>
          <p:nvPr>
            <p:ph type="ftr" sz="quarter" idx="11"/>
          </p:nvPr>
        </p:nvSpPr>
        <p:spPr/>
        <p:txBody>
          <a:bodyPr/>
          <a:lstStyle/>
          <a:p>
            <a:pPr>
              <a:defRPr/>
            </a:pPr>
            <a:r>
              <a:rPr lang="en-US" dirty="0"/>
              <a:t>CFCs: Subpart F &amp; GILTI</a:t>
            </a:r>
          </a:p>
        </p:txBody>
      </p:sp>
    </p:spTree>
    <p:extLst>
      <p:ext uri="{BB962C8B-B14F-4D97-AF65-F5344CB8AC3E}">
        <p14:creationId xmlns:p14="http://schemas.microsoft.com/office/powerpoint/2010/main" val="1311470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1" dirty="0"/>
              <a:t>US Taxation of USMNs</a:t>
            </a:r>
          </a:p>
        </p:txBody>
      </p:sp>
      <p:sp>
        <p:nvSpPr>
          <p:cNvPr id="5" name="Footer Placeholder 4"/>
          <p:cNvSpPr>
            <a:spLocks noGrp="1"/>
          </p:cNvSpPr>
          <p:nvPr>
            <p:ph type="ftr" sz="quarter" idx="11"/>
          </p:nvPr>
        </p:nvSpPr>
        <p:spPr/>
        <p:txBody>
          <a:bodyPr/>
          <a:lstStyle/>
          <a:p>
            <a:pPr>
              <a:defRPr/>
            </a:pPr>
            <a:r>
              <a:rPr lang="en-US" dirty="0"/>
              <a:t>CFCs: Subpart F &amp; GILTI</a:t>
            </a:r>
          </a:p>
        </p:txBody>
      </p:sp>
      <p:sp>
        <p:nvSpPr>
          <p:cNvPr id="8" name="Rectangle 7"/>
          <p:cNvSpPr/>
          <p:nvPr/>
        </p:nvSpPr>
        <p:spPr>
          <a:xfrm>
            <a:off x="3428999" y="1592595"/>
            <a:ext cx="1787525" cy="1157129"/>
          </a:xfrm>
          <a:prstGeom prst="rect">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b="1" dirty="0">
                <a:solidFill>
                  <a:prstClr val="black"/>
                </a:solidFill>
              </a:rPr>
              <a:t>US Parent</a:t>
            </a:r>
          </a:p>
        </p:txBody>
      </p:sp>
      <p:cxnSp>
        <p:nvCxnSpPr>
          <p:cNvPr id="9" name="Straight Connector 8"/>
          <p:cNvCxnSpPr>
            <a:stCxn id="8" idx="2"/>
            <a:endCxn id="10" idx="0"/>
          </p:cNvCxnSpPr>
          <p:nvPr/>
        </p:nvCxnSpPr>
        <p:spPr>
          <a:xfrm>
            <a:off x="4322762" y="2749724"/>
            <a:ext cx="0" cy="455474"/>
          </a:xfrm>
          <a:prstGeom prst="line">
            <a:avLst/>
          </a:prstGeom>
          <a:ln w="12700"/>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3428999" y="3205198"/>
            <a:ext cx="1787525" cy="1064524"/>
          </a:xfrm>
          <a:prstGeom prst="rect">
            <a:avLst/>
          </a:prstGeom>
          <a:solidFill>
            <a:schemeClr val="accent3">
              <a:lumMod val="10000"/>
              <a:lumOff val="90000"/>
            </a:schemeClr>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2000" b="1" dirty="0">
                <a:solidFill>
                  <a:prstClr val="black"/>
                </a:solidFill>
              </a:rPr>
              <a:t>Foreign Sub</a:t>
            </a:r>
          </a:p>
          <a:p>
            <a:pPr algn="ctr">
              <a:defRPr/>
            </a:pPr>
            <a:r>
              <a:rPr lang="en-US" sz="2000" b="1" dirty="0">
                <a:solidFill>
                  <a:prstClr val="black"/>
                </a:solidFill>
              </a:rPr>
              <a:t>(CFC)</a:t>
            </a:r>
          </a:p>
        </p:txBody>
      </p:sp>
      <p:sp>
        <p:nvSpPr>
          <p:cNvPr id="12" name="Oval 11"/>
          <p:cNvSpPr/>
          <p:nvPr/>
        </p:nvSpPr>
        <p:spPr>
          <a:xfrm>
            <a:off x="3332162" y="609600"/>
            <a:ext cx="1981200" cy="625474"/>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prstClr val="black"/>
                </a:solidFill>
              </a:rPr>
              <a:t>Shareholders</a:t>
            </a:r>
          </a:p>
        </p:txBody>
      </p:sp>
      <p:cxnSp>
        <p:nvCxnSpPr>
          <p:cNvPr id="13" name="Straight Connector 12"/>
          <p:cNvCxnSpPr>
            <a:endCxn id="8" idx="0"/>
          </p:cNvCxnSpPr>
          <p:nvPr/>
        </p:nvCxnSpPr>
        <p:spPr>
          <a:xfrm>
            <a:off x="4322761" y="1125236"/>
            <a:ext cx="1" cy="467359"/>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4322761" y="4421312"/>
            <a:ext cx="2" cy="1766763"/>
          </a:xfrm>
          <a:prstGeom prst="line">
            <a:avLst/>
          </a:prstGeom>
          <a:ln>
            <a:solidFill>
              <a:schemeClr val="accent2">
                <a:lumMod val="60000"/>
                <a:lumOff val="40000"/>
              </a:schemeClr>
            </a:solidFill>
            <a:prstDash val="dashDot"/>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1676400" y="4389891"/>
            <a:ext cx="2321115" cy="1661993"/>
          </a:xfrm>
          <a:prstGeom prst="rect">
            <a:avLst/>
          </a:prstGeom>
          <a:noFill/>
        </p:spPr>
        <p:txBody>
          <a:bodyPr wrap="square" rtlCol="0">
            <a:spAutoFit/>
          </a:bodyPr>
          <a:lstStyle/>
          <a:p>
            <a:pPr algn="ctr"/>
            <a:r>
              <a:rPr lang="en-US" b="1" dirty="0">
                <a:solidFill>
                  <a:prstClr val="black"/>
                </a:solidFill>
                <a:latin typeface="Calibri" charset="0"/>
              </a:rPr>
              <a:t>Subpart F</a:t>
            </a:r>
          </a:p>
          <a:p>
            <a:pPr marL="295275" indent="-285750">
              <a:buFont typeface="Arial" charset="0"/>
              <a:buChar char="•"/>
            </a:pPr>
            <a:r>
              <a:rPr lang="en-US" sz="1400" dirty="0">
                <a:solidFill>
                  <a:prstClr val="black"/>
                </a:solidFill>
                <a:latin typeface="Calibri" charset="0"/>
              </a:rPr>
              <a:t>Div</a:t>
            </a:r>
          </a:p>
          <a:p>
            <a:pPr marL="295275" indent="-285750">
              <a:buFont typeface="Arial" charset="0"/>
              <a:buChar char="•"/>
            </a:pPr>
            <a:r>
              <a:rPr lang="en-US" sz="1400" dirty="0">
                <a:solidFill>
                  <a:prstClr val="black"/>
                </a:solidFill>
                <a:latin typeface="Calibri" charset="0"/>
              </a:rPr>
              <a:t>Int</a:t>
            </a:r>
          </a:p>
          <a:p>
            <a:pPr marL="295275" indent="-285750">
              <a:buFont typeface="Arial" charset="0"/>
              <a:buChar char="•"/>
            </a:pPr>
            <a:r>
              <a:rPr lang="en-US" sz="1400" dirty="0">
                <a:solidFill>
                  <a:prstClr val="black"/>
                </a:solidFill>
                <a:latin typeface="Calibri" charset="0"/>
              </a:rPr>
              <a:t>Royal</a:t>
            </a:r>
          </a:p>
          <a:p>
            <a:pPr marL="295275" indent="-285750">
              <a:buFont typeface="Arial" charset="0"/>
              <a:buChar char="•"/>
            </a:pPr>
            <a:r>
              <a:rPr lang="en-US" sz="1400" dirty="0">
                <a:solidFill>
                  <a:prstClr val="black"/>
                </a:solidFill>
                <a:latin typeface="Calibri" charset="0"/>
              </a:rPr>
              <a:t>Base Company Inc</a:t>
            </a:r>
          </a:p>
          <a:p>
            <a:pPr marL="295275" indent="-285750">
              <a:buFont typeface="Arial" charset="0"/>
              <a:buChar char="•"/>
            </a:pPr>
            <a:r>
              <a:rPr lang="en-US" sz="1400" dirty="0">
                <a:solidFill>
                  <a:prstClr val="black"/>
                </a:solidFill>
                <a:latin typeface="Calibri" charset="0"/>
              </a:rPr>
              <a:t>Earning invested in US</a:t>
            </a:r>
          </a:p>
          <a:p>
            <a:pPr marL="295275" indent="-285750">
              <a:buFont typeface="Arial" charset="0"/>
              <a:buChar char="•"/>
            </a:pPr>
            <a:endParaRPr lang="en-US" sz="1400" dirty="0">
              <a:solidFill>
                <a:prstClr val="black"/>
              </a:solidFill>
              <a:latin typeface="Calibri" charset="0"/>
            </a:endParaRPr>
          </a:p>
        </p:txBody>
      </p:sp>
      <p:sp>
        <p:nvSpPr>
          <p:cNvPr id="27" name="TextBox 26"/>
          <p:cNvSpPr txBox="1"/>
          <p:nvPr/>
        </p:nvSpPr>
        <p:spPr>
          <a:xfrm>
            <a:off x="4498906" y="4387263"/>
            <a:ext cx="3197293" cy="369332"/>
          </a:xfrm>
          <a:prstGeom prst="rect">
            <a:avLst/>
          </a:prstGeom>
          <a:noFill/>
        </p:spPr>
        <p:txBody>
          <a:bodyPr wrap="square" rtlCol="0">
            <a:spAutoFit/>
          </a:bodyPr>
          <a:lstStyle/>
          <a:p>
            <a:r>
              <a:rPr lang="en-US" b="1" dirty="0">
                <a:solidFill>
                  <a:prstClr val="black"/>
                </a:solidFill>
                <a:latin typeface="Calibri" charset="0"/>
              </a:rPr>
              <a:t>Active Business  Income</a:t>
            </a:r>
          </a:p>
        </p:txBody>
      </p:sp>
      <p:sp>
        <p:nvSpPr>
          <p:cNvPr id="28" name="TextBox 27"/>
          <p:cNvSpPr txBox="1"/>
          <p:nvPr/>
        </p:nvSpPr>
        <p:spPr>
          <a:xfrm>
            <a:off x="451946" y="2750702"/>
            <a:ext cx="2252412" cy="584775"/>
          </a:xfrm>
          <a:prstGeom prst="rect">
            <a:avLst/>
          </a:prstGeom>
          <a:noFill/>
        </p:spPr>
        <p:txBody>
          <a:bodyPr wrap="square" rtlCol="0">
            <a:spAutoFit/>
          </a:bodyPr>
          <a:lstStyle/>
          <a:p>
            <a:pPr marL="285750" indent="-285750">
              <a:buFont typeface="Arial" charset="0"/>
              <a:buChar char="•"/>
            </a:pPr>
            <a:r>
              <a:rPr lang="en-US" sz="1600" b="1" dirty="0">
                <a:solidFill>
                  <a:prstClr val="black"/>
                </a:solidFill>
                <a:latin typeface="Calibri" charset="0"/>
              </a:rPr>
              <a:t>Current</a:t>
            </a:r>
            <a:r>
              <a:rPr lang="en-US" sz="1600" dirty="0">
                <a:solidFill>
                  <a:prstClr val="black"/>
                </a:solidFill>
                <a:latin typeface="Calibri" charset="0"/>
              </a:rPr>
              <a:t> US Tax</a:t>
            </a:r>
          </a:p>
          <a:p>
            <a:pPr marL="285750" indent="-285750">
              <a:buFont typeface="Arial" charset="0"/>
              <a:buChar char="•"/>
            </a:pPr>
            <a:r>
              <a:rPr lang="en-US" sz="1600" dirty="0">
                <a:solidFill>
                  <a:prstClr val="black"/>
                </a:solidFill>
                <a:latin typeface="Calibri" charset="0"/>
              </a:rPr>
              <a:t>Foreign Tax Credit</a:t>
            </a:r>
          </a:p>
        </p:txBody>
      </p:sp>
      <p:sp>
        <p:nvSpPr>
          <p:cNvPr id="29" name="TextBox 28"/>
          <p:cNvSpPr txBox="1"/>
          <p:nvPr/>
        </p:nvSpPr>
        <p:spPr>
          <a:xfrm>
            <a:off x="6110286" y="2742128"/>
            <a:ext cx="2576514" cy="830997"/>
          </a:xfrm>
          <a:prstGeom prst="rect">
            <a:avLst/>
          </a:prstGeom>
          <a:noFill/>
        </p:spPr>
        <p:txBody>
          <a:bodyPr wrap="square" rtlCol="0">
            <a:spAutoFit/>
          </a:bodyPr>
          <a:lstStyle/>
          <a:p>
            <a:pPr marL="114300" indent="-114300">
              <a:buFont typeface="Arial" charset="0"/>
              <a:buChar char="•"/>
            </a:pPr>
            <a:r>
              <a:rPr lang="en-US" sz="1600" b="1" dirty="0">
                <a:solidFill>
                  <a:prstClr val="black"/>
                </a:solidFill>
                <a:latin typeface="Calibri" charset="0"/>
              </a:rPr>
              <a:t>No</a:t>
            </a:r>
            <a:r>
              <a:rPr lang="en-US" sz="1600" dirty="0">
                <a:solidFill>
                  <a:prstClr val="black"/>
                </a:solidFill>
                <a:latin typeface="Calibri" charset="0"/>
              </a:rPr>
              <a:t> US Tax until remitted</a:t>
            </a:r>
          </a:p>
          <a:p>
            <a:pPr marL="114300" indent="-114300">
              <a:buFont typeface="Arial" charset="0"/>
              <a:buChar char="•"/>
            </a:pPr>
            <a:r>
              <a:rPr lang="en-US" sz="1600" b="1" dirty="0">
                <a:solidFill>
                  <a:prstClr val="black"/>
                </a:solidFill>
                <a:latin typeface="Calibri" charset="0"/>
              </a:rPr>
              <a:t>No</a:t>
            </a:r>
            <a:r>
              <a:rPr lang="en-US" sz="1600" dirty="0">
                <a:solidFill>
                  <a:prstClr val="black"/>
                </a:solidFill>
                <a:latin typeface="Calibri" charset="0"/>
              </a:rPr>
              <a:t> foreign tax credit until remitted</a:t>
            </a:r>
          </a:p>
        </p:txBody>
      </p:sp>
      <p:sp>
        <p:nvSpPr>
          <p:cNvPr id="31" name="Curved Left Arrow 30"/>
          <p:cNvSpPr/>
          <p:nvPr/>
        </p:nvSpPr>
        <p:spPr>
          <a:xfrm flipH="1" flipV="1">
            <a:off x="2704358" y="2141058"/>
            <a:ext cx="293717" cy="1428750"/>
          </a:xfrm>
          <a:prstGeom prst="curvedLeftArrow">
            <a:avLst/>
          </a:prstGeom>
          <a:gradFill>
            <a:gsLst>
              <a:gs pos="0">
                <a:schemeClr val="accent5">
                  <a:lumMod val="20000"/>
                  <a:lumOff val="80000"/>
                </a:schemeClr>
              </a:gs>
              <a:gs pos="100000">
                <a:schemeClr val="accent1">
                  <a:lumMod val="20000"/>
                  <a:lumOff val="80000"/>
                </a:schemeClr>
              </a:gs>
            </a:gsLst>
          </a:gra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black"/>
              </a:solidFill>
            </a:endParaRPr>
          </a:p>
        </p:txBody>
      </p:sp>
      <p:sp>
        <p:nvSpPr>
          <p:cNvPr id="32" name="Curved Left Arrow 31"/>
          <p:cNvSpPr/>
          <p:nvPr/>
        </p:nvSpPr>
        <p:spPr>
          <a:xfrm flipV="1">
            <a:off x="5650076" y="2171159"/>
            <a:ext cx="308002" cy="1480492"/>
          </a:xfrm>
          <a:prstGeom prst="curvedLeftArrow">
            <a:avLst/>
          </a:prstGeom>
          <a:solidFill>
            <a:schemeClr val="accent2">
              <a:lumMod val="75000"/>
            </a:schemeClr>
          </a:solidFill>
          <a:ln>
            <a:solidFill>
              <a:schemeClr val="accent2">
                <a:lumMod val="60000"/>
                <a:lumOff val="4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black"/>
              </a:solidFill>
            </a:endParaRPr>
          </a:p>
        </p:txBody>
      </p:sp>
      <p:sp>
        <p:nvSpPr>
          <p:cNvPr id="20" name="TextBox 19"/>
          <p:cNvSpPr txBox="1"/>
          <p:nvPr/>
        </p:nvSpPr>
        <p:spPr>
          <a:xfrm>
            <a:off x="1205969" y="5836441"/>
            <a:ext cx="2304092" cy="338554"/>
          </a:xfrm>
          <a:prstGeom prst="rect">
            <a:avLst/>
          </a:prstGeom>
          <a:noFill/>
          <a:ln w="3175">
            <a:solidFill>
              <a:schemeClr val="accent2">
                <a:lumMod val="60000"/>
                <a:lumOff val="40000"/>
              </a:schemeClr>
            </a:solidFill>
            <a:prstDash val="sysDash"/>
          </a:ln>
        </p:spPr>
        <p:txBody>
          <a:bodyPr wrap="none" rtlCol="0">
            <a:spAutoFit/>
          </a:bodyPr>
          <a:lstStyle/>
          <a:p>
            <a:r>
              <a:rPr lang="en-US" sz="1600" dirty="0">
                <a:solidFill>
                  <a:prstClr val="black"/>
                </a:solidFill>
                <a:latin typeface="Calibri" charset="0"/>
              </a:rPr>
              <a:t>Foreign Taxes on SubF Inc</a:t>
            </a:r>
          </a:p>
        </p:txBody>
      </p:sp>
      <p:sp>
        <p:nvSpPr>
          <p:cNvPr id="33" name="TextBox 32"/>
          <p:cNvSpPr txBox="1"/>
          <p:nvPr/>
        </p:nvSpPr>
        <p:spPr>
          <a:xfrm>
            <a:off x="4644179" y="5799655"/>
            <a:ext cx="2599814" cy="338554"/>
          </a:xfrm>
          <a:prstGeom prst="rect">
            <a:avLst/>
          </a:prstGeom>
          <a:noFill/>
          <a:ln w="3175">
            <a:solidFill>
              <a:schemeClr val="accent2">
                <a:lumMod val="60000"/>
                <a:lumOff val="40000"/>
              </a:schemeClr>
            </a:solidFill>
            <a:prstDash val="sysDash"/>
          </a:ln>
        </p:spPr>
        <p:txBody>
          <a:bodyPr wrap="none" rtlCol="0">
            <a:spAutoFit/>
          </a:bodyPr>
          <a:lstStyle/>
          <a:p>
            <a:r>
              <a:rPr lang="en-US" sz="1600" dirty="0">
                <a:solidFill>
                  <a:prstClr val="black"/>
                </a:solidFill>
                <a:latin typeface="Calibri" charset="0"/>
              </a:rPr>
              <a:t>Foreign taxes on Business Inc</a:t>
            </a:r>
          </a:p>
        </p:txBody>
      </p:sp>
      <p:sp>
        <p:nvSpPr>
          <p:cNvPr id="3" name="TextBox 2"/>
          <p:cNvSpPr txBox="1"/>
          <p:nvPr/>
        </p:nvSpPr>
        <p:spPr>
          <a:xfrm>
            <a:off x="1008993" y="1713186"/>
            <a:ext cx="787395" cy="523220"/>
          </a:xfrm>
          <a:prstGeom prst="rect">
            <a:avLst/>
          </a:prstGeom>
          <a:noFill/>
        </p:spPr>
        <p:txBody>
          <a:bodyPr wrap="none" rtlCol="0">
            <a:spAutoFit/>
          </a:bodyPr>
          <a:lstStyle/>
          <a:p>
            <a:r>
              <a:rPr lang="en-US" sz="2800" b="1" dirty="0">
                <a:latin typeface="Calibri" charset="0"/>
              </a:rPr>
              <a:t>CEN</a:t>
            </a:r>
          </a:p>
        </p:txBody>
      </p:sp>
      <p:sp>
        <p:nvSpPr>
          <p:cNvPr id="22" name="TextBox 21"/>
          <p:cNvSpPr txBox="1"/>
          <p:nvPr/>
        </p:nvSpPr>
        <p:spPr>
          <a:xfrm>
            <a:off x="6451810" y="1644726"/>
            <a:ext cx="708848" cy="523220"/>
          </a:xfrm>
          <a:prstGeom prst="rect">
            <a:avLst/>
          </a:prstGeom>
          <a:noFill/>
        </p:spPr>
        <p:txBody>
          <a:bodyPr wrap="none" rtlCol="0">
            <a:spAutoFit/>
          </a:bodyPr>
          <a:lstStyle/>
          <a:p>
            <a:r>
              <a:rPr lang="en-US" sz="2800" b="1" dirty="0">
                <a:latin typeface="Calibri" charset="0"/>
              </a:rPr>
              <a:t>CIN</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23</a:t>
            </a:fld>
            <a:endParaRPr lang="en-US" altLang="en-US" dirty="0"/>
          </a:p>
        </p:txBody>
      </p:sp>
    </p:spTree>
    <p:extLst>
      <p:ext uri="{BB962C8B-B14F-4D97-AF65-F5344CB8AC3E}">
        <p14:creationId xmlns:p14="http://schemas.microsoft.com/office/powerpoint/2010/main" val="1190180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EFC5932-D01A-2D50-E30A-FCAA440B42BA}"/>
              </a:ext>
            </a:extLst>
          </p:cNvPr>
          <p:cNvSpPr>
            <a:spLocks noGrp="1"/>
          </p:cNvSpPr>
          <p:nvPr>
            <p:ph type="title"/>
          </p:nvPr>
        </p:nvSpPr>
        <p:spPr/>
        <p:txBody>
          <a:bodyPr/>
          <a:lstStyle/>
          <a:p>
            <a:r>
              <a:rPr lang="en-US" dirty="0"/>
              <a:t>Stateless Income: Google Double Dutch/Irish Sandwich</a:t>
            </a:r>
          </a:p>
        </p:txBody>
      </p:sp>
      <p:sp>
        <p:nvSpPr>
          <p:cNvPr id="4" name="Slide Number Placeholder 3">
            <a:extLst>
              <a:ext uri="{FF2B5EF4-FFF2-40B4-BE49-F238E27FC236}">
                <a16:creationId xmlns:a16="http://schemas.microsoft.com/office/drawing/2014/main" id="{82E2A537-C70F-1826-2659-DA5418BAFC1C}"/>
              </a:ext>
            </a:extLst>
          </p:cNvPr>
          <p:cNvSpPr>
            <a:spLocks noGrp="1"/>
          </p:cNvSpPr>
          <p:nvPr>
            <p:ph type="sldNum" sz="quarter" idx="10"/>
          </p:nvPr>
        </p:nvSpPr>
        <p:spPr/>
        <p:txBody>
          <a:bodyPr/>
          <a:lstStyle/>
          <a:p>
            <a:fld id="{7B3E355C-57B9-BC4B-95D8-406A1F834537}" type="slidenum">
              <a:rPr lang="en-US" altLang="en-US" smtClean="0"/>
              <a:pPr/>
              <a:t>24</a:t>
            </a:fld>
            <a:endParaRPr lang="en-US" altLang="en-US" dirty="0"/>
          </a:p>
        </p:txBody>
      </p:sp>
      <p:sp>
        <p:nvSpPr>
          <p:cNvPr id="5" name="Footer Placeholder 4">
            <a:extLst>
              <a:ext uri="{FF2B5EF4-FFF2-40B4-BE49-F238E27FC236}">
                <a16:creationId xmlns:a16="http://schemas.microsoft.com/office/drawing/2014/main" id="{89C69613-874D-1FF7-695F-3B0FCFE379AA}"/>
              </a:ext>
            </a:extLst>
          </p:cNvPr>
          <p:cNvSpPr>
            <a:spLocks noGrp="1"/>
          </p:cNvSpPr>
          <p:nvPr>
            <p:ph type="ftr" sz="quarter" idx="11"/>
          </p:nvPr>
        </p:nvSpPr>
        <p:spPr/>
        <p:txBody>
          <a:bodyPr/>
          <a:lstStyle/>
          <a:p>
            <a:pPr>
              <a:defRPr/>
            </a:pPr>
            <a:r>
              <a:rPr lang="en-US" dirty="0"/>
              <a:t>CFCs: Subpart F &amp; GILTI</a:t>
            </a:r>
          </a:p>
        </p:txBody>
      </p:sp>
      <p:pic>
        <p:nvPicPr>
          <p:cNvPr id="6" name="Content Placeholder 6">
            <a:extLst>
              <a:ext uri="{FF2B5EF4-FFF2-40B4-BE49-F238E27FC236}">
                <a16:creationId xmlns:a16="http://schemas.microsoft.com/office/drawing/2014/main" id="{CC714D03-46F5-6DC2-D545-BA34310A6337}"/>
              </a:ext>
            </a:extLst>
          </p:cNvPr>
          <p:cNvPicPr>
            <a:picLocks noGrp="1" noChangeAspect="1"/>
          </p:cNvPicPr>
          <p:nvPr>
            <p:ph idx="1"/>
          </p:nvPr>
        </p:nvPicPr>
        <p:blipFill>
          <a:blip r:embed="rId2"/>
          <a:srcRect l="-19178" r="-19178"/>
          <a:stretch>
            <a:fillRect/>
          </a:stretch>
        </p:blipFill>
        <p:spPr>
          <a:xfrm>
            <a:off x="384048" y="609600"/>
            <a:ext cx="8458200" cy="5638800"/>
          </a:xfrm>
        </p:spPr>
      </p:pic>
    </p:spTree>
    <p:extLst>
      <p:ext uri="{BB962C8B-B14F-4D97-AF65-F5344CB8AC3E}">
        <p14:creationId xmlns:p14="http://schemas.microsoft.com/office/powerpoint/2010/main" val="3924581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AAAAB7D-F10E-0F4C-866F-4CB82C36CDFC}"/>
              </a:ext>
            </a:extLst>
          </p:cNvPr>
          <p:cNvSpPr>
            <a:spLocks noGrp="1"/>
          </p:cNvSpPr>
          <p:nvPr>
            <p:ph type="title"/>
          </p:nvPr>
        </p:nvSpPr>
        <p:spPr/>
        <p:txBody>
          <a:bodyPr/>
          <a:lstStyle/>
          <a:p>
            <a:r>
              <a:rPr lang="en-US" sz="1800" dirty="0"/>
              <a:t>Where are we now?</a:t>
            </a:r>
          </a:p>
        </p:txBody>
      </p:sp>
      <p:sp>
        <p:nvSpPr>
          <p:cNvPr id="4" name="Slide Number Placeholder 3">
            <a:extLst>
              <a:ext uri="{FF2B5EF4-FFF2-40B4-BE49-F238E27FC236}">
                <a16:creationId xmlns:a16="http://schemas.microsoft.com/office/drawing/2014/main" id="{5D14D40F-60A7-ED61-1A75-E7BA4E7D3E2B}"/>
              </a:ext>
            </a:extLst>
          </p:cNvPr>
          <p:cNvSpPr>
            <a:spLocks noGrp="1"/>
          </p:cNvSpPr>
          <p:nvPr>
            <p:ph type="sldNum" sz="quarter" idx="10"/>
          </p:nvPr>
        </p:nvSpPr>
        <p:spPr/>
        <p:txBody>
          <a:bodyPr/>
          <a:lstStyle/>
          <a:p>
            <a:fld id="{7B3E355C-57B9-BC4B-95D8-406A1F834537}" type="slidenum">
              <a:rPr lang="en-US" altLang="en-US" smtClean="0"/>
              <a:pPr/>
              <a:t>25</a:t>
            </a:fld>
            <a:endParaRPr lang="en-US" altLang="en-US" dirty="0"/>
          </a:p>
        </p:txBody>
      </p:sp>
      <p:sp>
        <p:nvSpPr>
          <p:cNvPr id="5" name="Footer Placeholder 4">
            <a:extLst>
              <a:ext uri="{FF2B5EF4-FFF2-40B4-BE49-F238E27FC236}">
                <a16:creationId xmlns:a16="http://schemas.microsoft.com/office/drawing/2014/main" id="{7ADCAAE3-4952-AB42-7DFF-11E2C819D052}"/>
              </a:ext>
            </a:extLst>
          </p:cNvPr>
          <p:cNvSpPr>
            <a:spLocks noGrp="1"/>
          </p:cNvSpPr>
          <p:nvPr>
            <p:ph type="ftr" sz="quarter" idx="11"/>
          </p:nvPr>
        </p:nvSpPr>
        <p:spPr/>
        <p:txBody>
          <a:bodyPr/>
          <a:lstStyle/>
          <a:p>
            <a:pPr>
              <a:defRPr/>
            </a:pPr>
            <a:r>
              <a:rPr lang="en-US" dirty="0"/>
              <a:t>CFCs: Subpart F &amp; GILTI</a:t>
            </a:r>
          </a:p>
        </p:txBody>
      </p:sp>
      <p:sp>
        <p:nvSpPr>
          <p:cNvPr id="6" name="Rectangle 5">
            <a:extLst>
              <a:ext uri="{FF2B5EF4-FFF2-40B4-BE49-F238E27FC236}">
                <a16:creationId xmlns:a16="http://schemas.microsoft.com/office/drawing/2014/main" id="{B14B6C4F-A1FF-BDC2-4DAF-5ADF2E6DCDE0}"/>
              </a:ext>
            </a:extLst>
          </p:cNvPr>
          <p:cNvSpPr/>
          <p:nvPr/>
        </p:nvSpPr>
        <p:spPr>
          <a:xfrm>
            <a:off x="3559047" y="1666708"/>
            <a:ext cx="1787525" cy="1157129"/>
          </a:xfrm>
          <a:prstGeom prst="rect">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b="1" dirty="0">
                <a:solidFill>
                  <a:schemeClr val="tx1"/>
                </a:solidFill>
              </a:rPr>
              <a:t>US Parent</a:t>
            </a:r>
          </a:p>
        </p:txBody>
      </p:sp>
      <p:cxnSp>
        <p:nvCxnSpPr>
          <p:cNvPr id="7" name="Straight Connector 6">
            <a:extLst>
              <a:ext uri="{FF2B5EF4-FFF2-40B4-BE49-F238E27FC236}">
                <a16:creationId xmlns:a16="http://schemas.microsoft.com/office/drawing/2014/main" id="{3DBC8278-0859-5861-F00B-2D1CADF7EA34}"/>
              </a:ext>
            </a:extLst>
          </p:cNvPr>
          <p:cNvCxnSpPr>
            <a:stCxn id="6" idx="2"/>
            <a:endCxn id="8" idx="0"/>
          </p:cNvCxnSpPr>
          <p:nvPr/>
        </p:nvCxnSpPr>
        <p:spPr>
          <a:xfrm>
            <a:off x="4452810" y="2823837"/>
            <a:ext cx="0" cy="455474"/>
          </a:xfrm>
          <a:prstGeom prst="line">
            <a:avLst/>
          </a:prstGeom>
          <a:ln w="12700"/>
        </p:spPr>
        <p:style>
          <a:lnRef idx="2">
            <a:schemeClr val="accent1"/>
          </a:lnRef>
          <a:fillRef idx="0">
            <a:schemeClr val="accent1"/>
          </a:fillRef>
          <a:effectRef idx="1">
            <a:schemeClr val="accent1"/>
          </a:effectRef>
          <a:fontRef idx="minor">
            <a:schemeClr val="tx1"/>
          </a:fontRef>
        </p:style>
      </p:cxnSp>
      <p:sp>
        <p:nvSpPr>
          <p:cNvPr id="8" name="Rectangle 7">
            <a:extLst>
              <a:ext uri="{FF2B5EF4-FFF2-40B4-BE49-F238E27FC236}">
                <a16:creationId xmlns:a16="http://schemas.microsoft.com/office/drawing/2014/main" id="{813E1CCA-83A6-0106-D14E-89734907B5D6}"/>
              </a:ext>
            </a:extLst>
          </p:cNvPr>
          <p:cNvSpPr/>
          <p:nvPr/>
        </p:nvSpPr>
        <p:spPr>
          <a:xfrm>
            <a:off x="3559047" y="3279311"/>
            <a:ext cx="1787525" cy="1064524"/>
          </a:xfrm>
          <a:prstGeom prst="rect">
            <a:avLst/>
          </a:prstGeom>
          <a:gradFill>
            <a:gsLst>
              <a:gs pos="0">
                <a:schemeClr val="accent4">
                  <a:lumMod val="20000"/>
                  <a:lumOff val="80000"/>
                </a:schemeClr>
              </a:gs>
              <a:gs pos="100000">
                <a:schemeClr val="accent1">
                  <a:lumMod val="13000"/>
                  <a:lumOff val="87000"/>
                  <a:alpha val="19000"/>
                </a:schemeClr>
              </a:gs>
            </a:gsLst>
            <a:lin ang="16200000" scaled="0"/>
          </a:gra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2000" b="1" dirty="0">
                <a:solidFill>
                  <a:schemeClr val="tx1"/>
                </a:solidFill>
              </a:rPr>
              <a:t>Foreign Sub</a:t>
            </a:r>
          </a:p>
          <a:p>
            <a:pPr algn="ctr">
              <a:defRPr/>
            </a:pPr>
            <a:r>
              <a:rPr lang="en-US" sz="2000" b="1" dirty="0">
                <a:solidFill>
                  <a:schemeClr val="tx1"/>
                </a:solidFill>
              </a:rPr>
              <a:t>(CFC)</a:t>
            </a:r>
          </a:p>
        </p:txBody>
      </p:sp>
      <p:sp>
        <p:nvSpPr>
          <p:cNvPr id="9" name="Oval 8">
            <a:extLst>
              <a:ext uri="{FF2B5EF4-FFF2-40B4-BE49-F238E27FC236}">
                <a16:creationId xmlns:a16="http://schemas.microsoft.com/office/drawing/2014/main" id="{5DAEAC48-88EC-63DB-A006-914A5CD514A6}"/>
              </a:ext>
            </a:extLst>
          </p:cNvPr>
          <p:cNvSpPr/>
          <p:nvPr/>
        </p:nvSpPr>
        <p:spPr>
          <a:xfrm>
            <a:off x="3462210" y="683713"/>
            <a:ext cx="1981200" cy="625474"/>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Shareholders</a:t>
            </a:r>
          </a:p>
        </p:txBody>
      </p:sp>
      <p:cxnSp>
        <p:nvCxnSpPr>
          <p:cNvPr id="10" name="Straight Connector 9">
            <a:extLst>
              <a:ext uri="{FF2B5EF4-FFF2-40B4-BE49-F238E27FC236}">
                <a16:creationId xmlns:a16="http://schemas.microsoft.com/office/drawing/2014/main" id="{99FC9798-EE34-7A56-FA42-8E9AD2C84930}"/>
              </a:ext>
            </a:extLst>
          </p:cNvPr>
          <p:cNvCxnSpPr>
            <a:cxnSpLocks/>
            <a:stCxn id="9" idx="4"/>
            <a:endCxn id="6" idx="0"/>
          </p:cNvCxnSpPr>
          <p:nvPr/>
        </p:nvCxnSpPr>
        <p:spPr>
          <a:xfrm>
            <a:off x="4452810" y="1309187"/>
            <a:ext cx="0" cy="357521"/>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F531EE0-48AF-1D8A-BDF8-9012D206E718}"/>
              </a:ext>
            </a:extLst>
          </p:cNvPr>
          <p:cNvCxnSpPr/>
          <p:nvPr/>
        </p:nvCxnSpPr>
        <p:spPr>
          <a:xfrm flipH="1">
            <a:off x="4452809" y="4495425"/>
            <a:ext cx="2" cy="1766763"/>
          </a:xfrm>
          <a:prstGeom prst="line">
            <a:avLst/>
          </a:prstGeom>
          <a:ln>
            <a:solidFill>
              <a:schemeClr val="accent2">
                <a:lumMod val="60000"/>
                <a:lumOff val="40000"/>
              </a:schemeClr>
            </a:solidFill>
            <a:prstDash val="dashDot"/>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E715EFE5-B892-0EBE-0831-AAA51BC9B084}"/>
              </a:ext>
            </a:extLst>
          </p:cNvPr>
          <p:cNvSpPr txBox="1"/>
          <p:nvPr/>
        </p:nvSpPr>
        <p:spPr>
          <a:xfrm>
            <a:off x="1806448" y="4464004"/>
            <a:ext cx="2321115" cy="1508105"/>
          </a:xfrm>
          <a:prstGeom prst="rect">
            <a:avLst/>
          </a:prstGeom>
          <a:noFill/>
        </p:spPr>
        <p:txBody>
          <a:bodyPr wrap="square" rtlCol="0">
            <a:spAutoFit/>
          </a:bodyPr>
          <a:lstStyle/>
          <a:p>
            <a:r>
              <a:rPr lang="en-US" b="1" dirty="0">
                <a:latin typeface="Calibri" charset="0"/>
              </a:rPr>
              <a:t>Subpart F</a:t>
            </a:r>
          </a:p>
          <a:p>
            <a:pPr marL="295275" indent="-109538">
              <a:buFont typeface="Arial" charset="0"/>
              <a:buChar char="•"/>
            </a:pPr>
            <a:r>
              <a:rPr lang="en-US" sz="1400" dirty="0">
                <a:latin typeface="Calibri" charset="0"/>
              </a:rPr>
              <a:t>Passive Inc</a:t>
            </a:r>
          </a:p>
          <a:p>
            <a:pPr marL="295275" indent="-109538">
              <a:buFont typeface="Arial" charset="0"/>
              <a:buChar char="•"/>
            </a:pPr>
            <a:r>
              <a:rPr lang="en-US" sz="1400" dirty="0">
                <a:latin typeface="Calibri" charset="0"/>
              </a:rPr>
              <a:t>Base Company Inc</a:t>
            </a:r>
          </a:p>
          <a:p>
            <a:pPr marL="295275" indent="-109538">
              <a:buFont typeface="Arial" charset="0"/>
              <a:buChar char="•"/>
            </a:pPr>
            <a:r>
              <a:rPr lang="en-US" sz="1400" dirty="0">
                <a:latin typeface="Calibri" charset="0"/>
              </a:rPr>
              <a:t>Earning invested in US</a:t>
            </a:r>
          </a:p>
          <a:p>
            <a:pPr marL="15875"/>
            <a:r>
              <a:rPr lang="en-US" b="1" dirty="0">
                <a:latin typeface="Calibri" charset="0"/>
              </a:rPr>
              <a:t>GILTI</a:t>
            </a:r>
          </a:p>
          <a:p>
            <a:pPr marL="295275" indent="-285750">
              <a:buFont typeface="Arial" charset="0"/>
              <a:buChar char="•"/>
            </a:pPr>
            <a:endParaRPr lang="en-US" sz="1400" dirty="0">
              <a:latin typeface="Calibri" charset="0"/>
            </a:endParaRPr>
          </a:p>
        </p:txBody>
      </p:sp>
      <p:sp>
        <p:nvSpPr>
          <p:cNvPr id="13" name="TextBox 12">
            <a:extLst>
              <a:ext uri="{FF2B5EF4-FFF2-40B4-BE49-F238E27FC236}">
                <a16:creationId xmlns:a16="http://schemas.microsoft.com/office/drawing/2014/main" id="{B2CACAEF-9501-4015-1472-8C43F17889B5}"/>
              </a:ext>
            </a:extLst>
          </p:cNvPr>
          <p:cNvSpPr txBox="1"/>
          <p:nvPr/>
        </p:nvSpPr>
        <p:spPr>
          <a:xfrm>
            <a:off x="4945824" y="4792913"/>
            <a:ext cx="3439220" cy="369332"/>
          </a:xfrm>
          <a:prstGeom prst="rect">
            <a:avLst/>
          </a:prstGeom>
          <a:noFill/>
        </p:spPr>
        <p:txBody>
          <a:bodyPr wrap="square" rtlCol="0">
            <a:spAutoFit/>
          </a:bodyPr>
          <a:lstStyle/>
          <a:p>
            <a:r>
              <a:rPr lang="en-US" b="1" dirty="0">
                <a:latin typeface="Calibri" charset="0"/>
              </a:rPr>
              <a:t>Non-GILTI, non-Subpart F Income</a:t>
            </a:r>
          </a:p>
        </p:txBody>
      </p:sp>
      <p:sp>
        <p:nvSpPr>
          <p:cNvPr id="14" name="TextBox 13">
            <a:extLst>
              <a:ext uri="{FF2B5EF4-FFF2-40B4-BE49-F238E27FC236}">
                <a16:creationId xmlns:a16="http://schemas.microsoft.com/office/drawing/2014/main" id="{B5BD81AF-ABD7-5EC7-5915-FB1A8DF84FDF}"/>
              </a:ext>
            </a:extLst>
          </p:cNvPr>
          <p:cNvSpPr txBox="1"/>
          <p:nvPr/>
        </p:nvSpPr>
        <p:spPr>
          <a:xfrm>
            <a:off x="429786" y="2092965"/>
            <a:ext cx="2252412" cy="2031325"/>
          </a:xfrm>
          <a:prstGeom prst="rect">
            <a:avLst/>
          </a:prstGeom>
          <a:noFill/>
          <a:ln>
            <a:solidFill>
              <a:schemeClr val="accent2">
                <a:lumMod val="60000"/>
                <a:lumOff val="40000"/>
              </a:schemeClr>
            </a:solidFill>
          </a:ln>
        </p:spPr>
        <p:txBody>
          <a:bodyPr wrap="square" rtlCol="0">
            <a:spAutoFit/>
          </a:bodyPr>
          <a:lstStyle/>
          <a:p>
            <a:pPr marL="285750" indent="-285750">
              <a:buFont typeface="Arial" charset="0"/>
              <a:buChar char="•"/>
            </a:pPr>
            <a:r>
              <a:rPr lang="en-US" b="1" dirty="0">
                <a:latin typeface="Calibri" charset="0"/>
              </a:rPr>
              <a:t>Current</a:t>
            </a:r>
            <a:r>
              <a:rPr lang="en-US" dirty="0">
                <a:latin typeface="Calibri" charset="0"/>
              </a:rPr>
              <a:t> US Tax</a:t>
            </a:r>
          </a:p>
          <a:p>
            <a:pPr marL="523875" lvl="1" indent="-254000">
              <a:buFont typeface="Arial" charset="0"/>
              <a:buChar char="•"/>
            </a:pPr>
            <a:r>
              <a:rPr lang="en-US" dirty="0">
                <a:latin typeface="Calibri" charset="0"/>
              </a:rPr>
              <a:t>Subpart F: 21%</a:t>
            </a:r>
          </a:p>
          <a:p>
            <a:pPr marL="523875" lvl="1" indent="-254000">
              <a:buFont typeface="Arial" charset="0"/>
              <a:buChar char="•"/>
            </a:pPr>
            <a:r>
              <a:rPr lang="en-US" dirty="0">
                <a:latin typeface="Calibri" charset="0"/>
              </a:rPr>
              <a:t>GILTI 10.5%</a:t>
            </a:r>
          </a:p>
          <a:p>
            <a:pPr marL="285750" indent="-285750">
              <a:buFont typeface="Arial" charset="0"/>
              <a:buChar char="•"/>
            </a:pPr>
            <a:r>
              <a:rPr lang="en-US" dirty="0">
                <a:latin typeface="Calibri" charset="0"/>
              </a:rPr>
              <a:t>Foreign Tax Credit</a:t>
            </a:r>
          </a:p>
          <a:p>
            <a:pPr marL="287338" lvl="1" indent="185738">
              <a:buFont typeface="Arial" charset="0"/>
              <a:buChar char="•"/>
            </a:pPr>
            <a:r>
              <a:rPr lang="en-US" dirty="0">
                <a:latin typeface="Calibri" charset="0"/>
              </a:rPr>
              <a:t>Limits</a:t>
            </a:r>
          </a:p>
          <a:p>
            <a:pPr marL="287338" lvl="1" indent="185738">
              <a:buFont typeface="Arial" charset="0"/>
              <a:buChar char="•"/>
            </a:pPr>
            <a:r>
              <a:rPr lang="en-US" dirty="0">
                <a:latin typeface="Calibri" charset="0"/>
              </a:rPr>
              <a:t>80% for GILTI</a:t>
            </a:r>
          </a:p>
          <a:p>
            <a:pPr marL="287338" lvl="1" indent="185738">
              <a:buFont typeface="Arial" charset="0"/>
              <a:buChar char="•"/>
            </a:pPr>
            <a:endParaRPr lang="en-US" dirty="0">
              <a:latin typeface="Calibri" charset="0"/>
            </a:endParaRPr>
          </a:p>
        </p:txBody>
      </p:sp>
      <p:sp>
        <p:nvSpPr>
          <p:cNvPr id="15" name="TextBox 14">
            <a:extLst>
              <a:ext uri="{FF2B5EF4-FFF2-40B4-BE49-F238E27FC236}">
                <a16:creationId xmlns:a16="http://schemas.microsoft.com/office/drawing/2014/main" id="{A4E4FE99-6F0F-3644-039E-B2DDFA598690}"/>
              </a:ext>
            </a:extLst>
          </p:cNvPr>
          <p:cNvSpPr txBox="1"/>
          <p:nvPr/>
        </p:nvSpPr>
        <p:spPr>
          <a:xfrm>
            <a:off x="6240334" y="2816241"/>
            <a:ext cx="2576514" cy="1015663"/>
          </a:xfrm>
          <a:prstGeom prst="rect">
            <a:avLst/>
          </a:prstGeom>
          <a:noFill/>
          <a:ln>
            <a:solidFill>
              <a:schemeClr val="accent2">
                <a:lumMod val="60000"/>
                <a:lumOff val="40000"/>
              </a:schemeClr>
            </a:solidFill>
          </a:ln>
        </p:spPr>
        <p:txBody>
          <a:bodyPr wrap="square" rtlCol="0">
            <a:spAutoFit/>
          </a:bodyPr>
          <a:lstStyle/>
          <a:p>
            <a:pPr marL="285750" indent="-285750">
              <a:buFont typeface="Arial" panose="020B0604020202020204" pitchFamily="34" charset="0"/>
              <a:buChar char="•"/>
            </a:pPr>
            <a:r>
              <a:rPr lang="en-US" sz="2000" b="1" dirty="0">
                <a:latin typeface="Calibri" charset="0"/>
              </a:rPr>
              <a:t>No</a:t>
            </a:r>
            <a:r>
              <a:rPr lang="en-US" sz="2000" dirty="0">
                <a:latin typeface="Calibri" charset="0"/>
              </a:rPr>
              <a:t> US Tax</a:t>
            </a:r>
          </a:p>
          <a:p>
            <a:pPr marL="285750" indent="-285750">
              <a:buFont typeface="Arial" panose="020B0604020202020204" pitchFamily="34" charset="0"/>
              <a:buChar char="•"/>
            </a:pPr>
            <a:r>
              <a:rPr lang="en-US" sz="2000" b="1" dirty="0">
                <a:latin typeface="Calibri" charset="0"/>
              </a:rPr>
              <a:t>No</a:t>
            </a:r>
            <a:r>
              <a:rPr lang="en-US" sz="2000" dirty="0">
                <a:latin typeface="Calibri" charset="0"/>
              </a:rPr>
              <a:t> FTC</a:t>
            </a:r>
          </a:p>
          <a:p>
            <a:pPr marL="285750" indent="-285750">
              <a:buFont typeface="Arial" panose="020B0604020202020204" pitchFamily="34" charset="0"/>
              <a:buChar char="•"/>
            </a:pPr>
            <a:r>
              <a:rPr lang="en-US" sz="2000" b="1" dirty="0">
                <a:latin typeface="Calibri" charset="0"/>
              </a:rPr>
              <a:t>No</a:t>
            </a:r>
            <a:r>
              <a:rPr lang="en-US" sz="2000" dirty="0">
                <a:latin typeface="Calibri" charset="0"/>
              </a:rPr>
              <a:t> Expenses</a:t>
            </a:r>
          </a:p>
        </p:txBody>
      </p:sp>
      <p:sp>
        <p:nvSpPr>
          <p:cNvPr id="16" name="Curved Left Arrow 15">
            <a:extLst>
              <a:ext uri="{FF2B5EF4-FFF2-40B4-BE49-F238E27FC236}">
                <a16:creationId xmlns:a16="http://schemas.microsoft.com/office/drawing/2014/main" id="{03794030-C053-0018-3F96-F85DF912C420}"/>
              </a:ext>
            </a:extLst>
          </p:cNvPr>
          <p:cNvSpPr/>
          <p:nvPr/>
        </p:nvSpPr>
        <p:spPr>
          <a:xfrm flipH="1" flipV="1">
            <a:off x="2834406" y="2215171"/>
            <a:ext cx="293717" cy="1428750"/>
          </a:xfrm>
          <a:prstGeom prst="curvedLeftArrow">
            <a:avLst/>
          </a:prstGeom>
          <a:gradFill>
            <a:gsLst>
              <a:gs pos="0">
                <a:schemeClr val="accent5">
                  <a:lumMod val="20000"/>
                  <a:lumOff val="80000"/>
                </a:schemeClr>
              </a:gs>
              <a:gs pos="100000">
                <a:schemeClr val="accent1">
                  <a:lumMod val="20000"/>
                  <a:lumOff val="80000"/>
                </a:schemeClr>
              </a:gs>
            </a:gsLst>
          </a:gra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chemeClr val="tx1"/>
              </a:solidFill>
            </a:endParaRPr>
          </a:p>
        </p:txBody>
      </p:sp>
      <p:sp>
        <p:nvSpPr>
          <p:cNvPr id="17" name="Curved Left Arrow 16">
            <a:extLst>
              <a:ext uri="{FF2B5EF4-FFF2-40B4-BE49-F238E27FC236}">
                <a16:creationId xmlns:a16="http://schemas.microsoft.com/office/drawing/2014/main" id="{67EE1EC8-A4EB-51FF-220E-447AD839E0B2}"/>
              </a:ext>
            </a:extLst>
          </p:cNvPr>
          <p:cNvSpPr/>
          <p:nvPr/>
        </p:nvSpPr>
        <p:spPr>
          <a:xfrm flipV="1">
            <a:off x="5780124" y="2245272"/>
            <a:ext cx="308002" cy="1480492"/>
          </a:xfrm>
          <a:prstGeom prst="curvedLeftArrow">
            <a:avLst/>
          </a:prstGeom>
          <a:solidFill>
            <a:schemeClr val="accent2">
              <a:lumMod val="75000"/>
            </a:schemeClr>
          </a:solidFill>
          <a:ln>
            <a:solidFill>
              <a:schemeClr val="accent2">
                <a:lumMod val="60000"/>
                <a:lumOff val="4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chemeClr val="tx1"/>
              </a:solidFill>
            </a:endParaRPr>
          </a:p>
        </p:txBody>
      </p:sp>
      <p:sp>
        <p:nvSpPr>
          <p:cNvPr id="18" name="TextBox 17">
            <a:extLst>
              <a:ext uri="{FF2B5EF4-FFF2-40B4-BE49-F238E27FC236}">
                <a16:creationId xmlns:a16="http://schemas.microsoft.com/office/drawing/2014/main" id="{A1072EF9-8EDF-9959-25EB-21BD77903795}"/>
              </a:ext>
            </a:extLst>
          </p:cNvPr>
          <p:cNvSpPr txBox="1"/>
          <p:nvPr/>
        </p:nvSpPr>
        <p:spPr>
          <a:xfrm>
            <a:off x="1305056" y="5892398"/>
            <a:ext cx="2939651" cy="338554"/>
          </a:xfrm>
          <a:prstGeom prst="rect">
            <a:avLst/>
          </a:prstGeom>
          <a:noFill/>
          <a:ln w="3175">
            <a:solidFill>
              <a:schemeClr val="accent2">
                <a:lumMod val="60000"/>
                <a:lumOff val="40000"/>
              </a:schemeClr>
            </a:solidFill>
            <a:prstDash val="sysDash"/>
          </a:ln>
        </p:spPr>
        <p:txBody>
          <a:bodyPr wrap="none" rtlCol="0">
            <a:spAutoFit/>
          </a:bodyPr>
          <a:lstStyle/>
          <a:p>
            <a:r>
              <a:rPr lang="en-US" sz="1600" dirty="0">
                <a:latin typeface="Calibri" charset="0"/>
              </a:rPr>
              <a:t>Foreign Taxes on </a:t>
            </a:r>
            <a:r>
              <a:rPr lang="en-US" sz="1600" dirty="0" err="1">
                <a:latin typeface="Calibri" charset="0"/>
              </a:rPr>
              <a:t>SubF</a:t>
            </a:r>
            <a:r>
              <a:rPr lang="en-US" sz="1600" dirty="0">
                <a:latin typeface="Calibri" charset="0"/>
              </a:rPr>
              <a:t> </a:t>
            </a:r>
            <a:r>
              <a:rPr lang="en-US" sz="1600" dirty="0" err="1">
                <a:latin typeface="Calibri" charset="0"/>
              </a:rPr>
              <a:t>Inc</a:t>
            </a:r>
            <a:r>
              <a:rPr lang="en-US" sz="1600" dirty="0">
                <a:latin typeface="Calibri" charset="0"/>
              </a:rPr>
              <a:t> &amp; GILTI</a:t>
            </a:r>
          </a:p>
        </p:txBody>
      </p:sp>
      <p:sp>
        <p:nvSpPr>
          <p:cNvPr id="19" name="TextBox 18">
            <a:extLst>
              <a:ext uri="{FF2B5EF4-FFF2-40B4-BE49-F238E27FC236}">
                <a16:creationId xmlns:a16="http://schemas.microsoft.com/office/drawing/2014/main" id="{2CFFD380-F661-9A5D-2B70-BF8EABA130AC}"/>
              </a:ext>
            </a:extLst>
          </p:cNvPr>
          <p:cNvSpPr txBox="1"/>
          <p:nvPr/>
        </p:nvSpPr>
        <p:spPr>
          <a:xfrm>
            <a:off x="4885599" y="5821973"/>
            <a:ext cx="3974293" cy="338554"/>
          </a:xfrm>
          <a:prstGeom prst="rect">
            <a:avLst/>
          </a:prstGeom>
          <a:noFill/>
          <a:ln w="3175">
            <a:solidFill>
              <a:schemeClr val="accent2">
                <a:lumMod val="60000"/>
                <a:lumOff val="40000"/>
              </a:schemeClr>
            </a:solidFill>
            <a:prstDash val="sysDash"/>
          </a:ln>
        </p:spPr>
        <p:txBody>
          <a:bodyPr wrap="none" rtlCol="0">
            <a:spAutoFit/>
          </a:bodyPr>
          <a:lstStyle/>
          <a:p>
            <a:r>
              <a:rPr lang="en-US" sz="1600" dirty="0">
                <a:latin typeface="Calibri" charset="0"/>
              </a:rPr>
              <a:t>Foreign taxes on Non-GILTI, non-Subpart F </a:t>
            </a:r>
            <a:r>
              <a:rPr lang="en-US" sz="1600" dirty="0" err="1">
                <a:latin typeface="Calibri" charset="0"/>
              </a:rPr>
              <a:t>inc</a:t>
            </a:r>
            <a:endParaRPr lang="en-US" sz="1600" dirty="0">
              <a:latin typeface="Calibri" charset="0"/>
            </a:endParaRPr>
          </a:p>
        </p:txBody>
      </p:sp>
    </p:spTree>
    <p:extLst>
      <p:ext uri="{BB962C8B-B14F-4D97-AF65-F5344CB8AC3E}">
        <p14:creationId xmlns:p14="http://schemas.microsoft.com/office/powerpoint/2010/main" val="2198850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1"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8" grpId="0" animBg="1"/>
      <p:bldP spid="8" grpId="1" animBg="1"/>
      <p:bldP spid="9" grpId="0" animBg="1"/>
      <p:bldP spid="12" grpId="0"/>
      <p:bldP spid="13" grpId="0"/>
      <p:bldP spid="14" grpId="0" animBg="1"/>
      <p:bldP spid="15" grpId="0" animBg="1"/>
      <p:bldP spid="16" grpId="0" animBg="1"/>
      <p:bldP spid="17" grpId="0" animBg="1"/>
      <p:bldP spid="18" grpId="0" animBg="1"/>
      <p:bldP spid="1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D5A709E-712B-5797-08A8-6D670F1694E5}"/>
              </a:ext>
            </a:extLst>
          </p:cNvPr>
          <p:cNvSpPr>
            <a:spLocks noGrp="1"/>
          </p:cNvSpPr>
          <p:nvPr>
            <p:ph idx="1"/>
          </p:nvPr>
        </p:nvSpPr>
        <p:spPr/>
        <p:txBody>
          <a:bodyPr>
            <a:normAutofit fontScale="92500"/>
          </a:bodyPr>
          <a:lstStyle/>
          <a:p>
            <a:r>
              <a:rPr lang="en-US" sz="2400" dirty="0"/>
              <a:t>Enacted in the TCJA, the GILTI regime moves the United State towards a global minimum tax on the worldwide income of its multinationals.  </a:t>
            </a:r>
          </a:p>
          <a:p>
            <a:endParaRPr lang="en-US" sz="2400" dirty="0"/>
          </a:p>
          <a:p>
            <a:r>
              <a:rPr lang="en-US" sz="2400" dirty="0"/>
              <a:t>GILTI applies to income not subject to subpart F. (§951A(c)(2)(A)(</a:t>
            </a:r>
            <a:r>
              <a:rPr lang="en-US" sz="2400" dirty="0" err="1"/>
              <a:t>i</a:t>
            </a:r>
            <a:r>
              <a:rPr lang="en-US" sz="2400" dirty="0"/>
              <a:t>)(II))</a:t>
            </a:r>
          </a:p>
          <a:p>
            <a:endParaRPr lang="en-US" sz="2400" dirty="0"/>
          </a:p>
          <a:p>
            <a:r>
              <a:rPr lang="en-US" sz="2400" dirty="0"/>
              <a:t>USSHs are entitled to a 10% cost of capital exclusion with respect to each CFC’s tangible assets. (§951A(b)(2)(A))</a:t>
            </a:r>
          </a:p>
          <a:p>
            <a:pPr lvl="1"/>
            <a:r>
              <a:rPr lang="en-US" sz="2288" dirty="0"/>
              <a:t>GILTI is basically the income in excess of this “normal” return</a:t>
            </a:r>
          </a:p>
          <a:p>
            <a:pPr marL="0" indent="0">
              <a:buNone/>
            </a:pPr>
            <a:endParaRPr lang="en-US" sz="2400" dirty="0"/>
          </a:p>
          <a:p>
            <a:r>
              <a:rPr lang="en-US" sz="2400" dirty="0"/>
              <a:t>Corporate USSHs of CFCs are subject to a 10.5% rate on GILTI (§250(a)(1)(B))</a:t>
            </a:r>
          </a:p>
          <a:p>
            <a:pPr lvl="1"/>
            <a:r>
              <a:rPr lang="en-US" sz="2000" dirty="0"/>
              <a:t>This rate is schedule to increase to  13.125% in 2026 (§250(a)(3)(B))</a:t>
            </a:r>
          </a:p>
          <a:p>
            <a:pPr lvl="1"/>
            <a:endParaRPr lang="en-US" sz="2000" dirty="0"/>
          </a:p>
          <a:p>
            <a:r>
              <a:rPr lang="en-US" sz="2400" dirty="0"/>
              <a:t>Corporate USSHs are entitled to a deemed paid credit for foreign taxes paid on GILTI, but the credit is limited (20% haircut). (§960(d))</a:t>
            </a:r>
          </a:p>
          <a:p>
            <a:endParaRPr lang="en-US" sz="1800" dirty="0"/>
          </a:p>
        </p:txBody>
      </p:sp>
      <p:sp>
        <p:nvSpPr>
          <p:cNvPr id="3" name="Title 2">
            <a:extLst>
              <a:ext uri="{FF2B5EF4-FFF2-40B4-BE49-F238E27FC236}">
                <a16:creationId xmlns:a16="http://schemas.microsoft.com/office/drawing/2014/main" id="{AAF22102-8A12-C01F-73DB-9961B3CCFAEA}"/>
              </a:ext>
            </a:extLst>
          </p:cNvPr>
          <p:cNvSpPr>
            <a:spLocks noGrp="1"/>
          </p:cNvSpPr>
          <p:nvPr>
            <p:ph type="title"/>
          </p:nvPr>
        </p:nvSpPr>
        <p:spPr/>
        <p:txBody>
          <a:bodyPr/>
          <a:lstStyle/>
          <a:p>
            <a:r>
              <a:rPr lang="en-US" sz="1800" dirty="0"/>
              <a:t>Overview of Global Low-Taxed Intangible Income (GILTI):  </a:t>
            </a:r>
            <a:r>
              <a:rPr lang="en-US" sz="2000" dirty="0"/>
              <a:t>§</a:t>
            </a:r>
            <a:r>
              <a:rPr lang="en-US" sz="2000" b="1" dirty="0"/>
              <a:t>951(A)</a:t>
            </a:r>
            <a:endParaRPr lang="en-US" sz="1800" dirty="0"/>
          </a:p>
        </p:txBody>
      </p:sp>
      <p:sp>
        <p:nvSpPr>
          <p:cNvPr id="4" name="Slide Number Placeholder 3">
            <a:extLst>
              <a:ext uri="{FF2B5EF4-FFF2-40B4-BE49-F238E27FC236}">
                <a16:creationId xmlns:a16="http://schemas.microsoft.com/office/drawing/2014/main" id="{FE811789-A62B-8B2A-61C2-AEF557E291F7}"/>
              </a:ext>
            </a:extLst>
          </p:cNvPr>
          <p:cNvSpPr>
            <a:spLocks noGrp="1"/>
          </p:cNvSpPr>
          <p:nvPr>
            <p:ph type="sldNum" sz="quarter" idx="10"/>
          </p:nvPr>
        </p:nvSpPr>
        <p:spPr/>
        <p:txBody>
          <a:bodyPr/>
          <a:lstStyle/>
          <a:p>
            <a:fld id="{7B3E355C-57B9-BC4B-95D8-406A1F834537}" type="slidenum">
              <a:rPr lang="en-US" altLang="en-US" smtClean="0"/>
              <a:pPr/>
              <a:t>26</a:t>
            </a:fld>
            <a:endParaRPr lang="en-US" altLang="en-US" dirty="0"/>
          </a:p>
        </p:txBody>
      </p:sp>
      <p:sp>
        <p:nvSpPr>
          <p:cNvPr id="5" name="Footer Placeholder 4">
            <a:extLst>
              <a:ext uri="{FF2B5EF4-FFF2-40B4-BE49-F238E27FC236}">
                <a16:creationId xmlns:a16="http://schemas.microsoft.com/office/drawing/2014/main" id="{B91B4D42-F335-91D5-F043-8F6C74C0C015}"/>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12194997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AFADD48-2483-902F-4BEA-3386BEDB5CB5}"/>
              </a:ext>
            </a:extLst>
          </p:cNvPr>
          <p:cNvSpPr>
            <a:spLocks noGrp="1"/>
          </p:cNvSpPr>
          <p:nvPr>
            <p:ph idx="1"/>
          </p:nvPr>
        </p:nvSpPr>
        <p:spPr/>
        <p:txBody>
          <a:bodyPr/>
          <a:lstStyle/>
          <a:p>
            <a:r>
              <a:rPr lang="en-US" sz="2400" dirty="0"/>
              <a:t>GILTI:  </a:t>
            </a:r>
            <a:r>
              <a:rPr lang="en-US" sz="2400" i="1" dirty="0"/>
              <a:t>Net tested income</a:t>
            </a:r>
            <a:r>
              <a:rPr lang="en-US" sz="2400" dirty="0"/>
              <a:t> over </a:t>
            </a:r>
            <a:r>
              <a:rPr lang="en-US" sz="2400" i="1" dirty="0"/>
              <a:t>Net deemed tangible income return (Net DTIR) </a:t>
            </a:r>
            <a:r>
              <a:rPr lang="en-US" sz="2400" dirty="0"/>
              <a:t>(§951A(b)(1) and (2))]</a:t>
            </a:r>
          </a:p>
          <a:p>
            <a:endParaRPr lang="en-US" sz="2400" i="1" dirty="0"/>
          </a:p>
          <a:p>
            <a:r>
              <a:rPr lang="en-US" sz="2400" i="1" dirty="0"/>
              <a:t>Net Tested Income:</a:t>
            </a:r>
          </a:p>
          <a:p>
            <a:pPr lvl="1"/>
            <a:r>
              <a:rPr lang="en-US" sz="2288" i="1" dirty="0"/>
              <a:t>Excess of Sum of Tested Income of each CFC over</a:t>
            </a:r>
          </a:p>
          <a:p>
            <a:pPr lvl="1"/>
            <a:r>
              <a:rPr lang="en-US" sz="2288" i="1" dirty="0"/>
              <a:t>Sum of Tested Loss of each CFC </a:t>
            </a:r>
            <a:r>
              <a:rPr lang="en-US" sz="2400" dirty="0"/>
              <a:t>(§951A(c)(1)) </a:t>
            </a:r>
            <a:endParaRPr lang="en-US" sz="2400" i="1" dirty="0"/>
          </a:p>
          <a:p>
            <a:pPr lvl="1"/>
            <a:endParaRPr lang="en-US" sz="2288" i="1" dirty="0"/>
          </a:p>
          <a:p>
            <a:r>
              <a:rPr lang="en-US" sz="2400" i="1" dirty="0"/>
              <a:t>Tested Income &amp; Loss:</a:t>
            </a:r>
          </a:p>
          <a:p>
            <a:pPr lvl="1"/>
            <a:r>
              <a:rPr lang="en-US" sz="2288" i="1" dirty="0"/>
              <a:t>Income: Excess of gross </a:t>
            </a:r>
            <a:r>
              <a:rPr lang="en-US" sz="2288" i="1" dirty="0" err="1"/>
              <a:t>inc</a:t>
            </a:r>
            <a:r>
              <a:rPr lang="en-US" sz="2288" i="1" dirty="0"/>
              <a:t> minus (subpart F, high-taxed income related party dividends, ECI) minus allocable expenses, including taxes</a:t>
            </a:r>
          </a:p>
          <a:p>
            <a:pPr lvl="1"/>
            <a:r>
              <a:rPr lang="en-US" sz="2288" i="1" dirty="0"/>
              <a:t>Loss: Excess of expenses, including taxes, over gross </a:t>
            </a:r>
            <a:r>
              <a:rPr lang="en-US" sz="2288" i="1" dirty="0" err="1"/>
              <a:t>inc</a:t>
            </a:r>
            <a:r>
              <a:rPr lang="en-US" sz="2288" i="1" dirty="0"/>
              <a:t> minus (subpart F, high-taxed income, related party dividends, ECI) </a:t>
            </a:r>
            <a:r>
              <a:rPr lang="en-US" sz="2200" dirty="0"/>
              <a:t>(§951A(c)(2)) </a:t>
            </a:r>
          </a:p>
        </p:txBody>
      </p:sp>
      <p:sp>
        <p:nvSpPr>
          <p:cNvPr id="3" name="Title 2">
            <a:extLst>
              <a:ext uri="{FF2B5EF4-FFF2-40B4-BE49-F238E27FC236}">
                <a16:creationId xmlns:a16="http://schemas.microsoft.com/office/drawing/2014/main" id="{C6EEAE82-722A-23B8-E221-6198B0F9F5C4}"/>
              </a:ext>
            </a:extLst>
          </p:cNvPr>
          <p:cNvSpPr>
            <a:spLocks noGrp="1"/>
          </p:cNvSpPr>
          <p:nvPr>
            <p:ph type="title"/>
          </p:nvPr>
        </p:nvSpPr>
        <p:spPr/>
        <p:txBody>
          <a:bodyPr/>
          <a:lstStyle/>
          <a:p>
            <a:r>
              <a:rPr lang="en-US" sz="1600" dirty="0"/>
              <a:t>GILTI: Some Gory Details</a:t>
            </a:r>
          </a:p>
        </p:txBody>
      </p:sp>
      <p:sp>
        <p:nvSpPr>
          <p:cNvPr id="4" name="Slide Number Placeholder 3">
            <a:extLst>
              <a:ext uri="{FF2B5EF4-FFF2-40B4-BE49-F238E27FC236}">
                <a16:creationId xmlns:a16="http://schemas.microsoft.com/office/drawing/2014/main" id="{768CD587-9E99-7A51-861A-99CF41C78465}"/>
              </a:ext>
            </a:extLst>
          </p:cNvPr>
          <p:cNvSpPr>
            <a:spLocks noGrp="1"/>
          </p:cNvSpPr>
          <p:nvPr>
            <p:ph type="sldNum" sz="quarter" idx="10"/>
          </p:nvPr>
        </p:nvSpPr>
        <p:spPr/>
        <p:txBody>
          <a:bodyPr/>
          <a:lstStyle/>
          <a:p>
            <a:fld id="{7B3E355C-57B9-BC4B-95D8-406A1F834537}" type="slidenum">
              <a:rPr lang="en-US" altLang="en-US" smtClean="0"/>
              <a:pPr/>
              <a:t>27</a:t>
            </a:fld>
            <a:endParaRPr lang="en-US" altLang="en-US" dirty="0"/>
          </a:p>
        </p:txBody>
      </p:sp>
      <p:sp>
        <p:nvSpPr>
          <p:cNvPr id="5" name="Footer Placeholder 4">
            <a:extLst>
              <a:ext uri="{FF2B5EF4-FFF2-40B4-BE49-F238E27FC236}">
                <a16:creationId xmlns:a16="http://schemas.microsoft.com/office/drawing/2014/main" id="{2756DCAB-B896-0043-1A27-1D6312AFD533}"/>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20492300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1CE9D9D-4B2A-4876-08FE-5F6F830F3560}"/>
              </a:ext>
            </a:extLst>
          </p:cNvPr>
          <p:cNvSpPr>
            <a:spLocks noGrp="1"/>
          </p:cNvSpPr>
          <p:nvPr>
            <p:ph idx="1"/>
          </p:nvPr>
        </p:nvSpPr>
        <p:spPr/>
        <p:txBody>
          <a:bodyPr/>
          <a:lstStyle/>
          <a:p>
            <a:r>
              <a:rPr lang="en-US" sz="2800" i="1" dirty="0"/>
              <a:t>Net DTIR</a:t>
            </a:r>
          </a:p>
          <a:p>
            <a:pPr lvl="1"/>
            <a:r>
              <a:rPr lang="en-US" sz="2400" i="1" dirty="0"/>
              <a:t>10% * Qualified Business Asset investment (QBAI) </a:t>
            </a:r>
            <a:r>
              <a:rPr lang="en-US" sz="2400" dirty="0"/>
              <a:t>of each CFC minus </a:t>
            </a:r>
            <a:r>
              <a:rPr lang="en-US" sz="2400" i="1" dirty="0"/>
              <a:t>specified interest expense </a:t>
            </a:r>
            <a:r>
              <a:rPr lang="en-US" sz="2400" dirty="0"/>
              <a:t>(§951A(b)(2)(A) and (B))</a:t>
            </a:r>
          </a:p>
          <a:p>
            <a:pPr lvl="1"/>
            <a:r>
              <a:rPr lang="en-US" sz="2800" dirty="0"/>
              <a:t>QBAI: AB of </a:t>
            </a:r>
            <a:r>
              <a:rPr lang="en-US" sz="2800" i="1" dirty="0"/>
              <a:t>tangible depreciable property </a:t>
            </a:r>
            <a:r>
              <a:rPr lang="en-US" sz="2800" dirty="0"/>
              <a:t>used to produce </a:t>
            </a:r>
            <a:r>
              <a:rPr lang="en-US" sz="2800" i="1" dirty="0"/>
              <a:t>tested income </a:t>
            </a:r>
            <a:r>
              <a:rPr lang="en-US" sz="2800" dirty="0"/>
              <a:t>(§951A(d)(1) and (2))</a:t>
            </a:r>
            <a:endParaRPr lang="en-US" sz="2800" i="1" dirty="0"/>
          </a:p>
          <a:p>
            <a:pPr lvl="3"/>
            <a:r>
              <a:rPr lang="en-US" sz="2400" i="1" dirty="0"/>
              <a:t>Dual use property: allocated based on gross income.</a:t>
            </a:r>
          </a:p>
          <a:p>
            <a:pPr lvl="1"/>
            <a:r>
              <a:rPr lang="en-US" sz="2513" i="1" dirty="0"/>
              <a:t>Specified interest expense</a:t>
            </a:r>
          </a:p>
          <a:p>
            <a:pPr lvl="2"/>
            <a:r>
              <a:rPr lang="en-US" sz="2513" i="1" dirty="0"/>
              <a:t>Aggregate tested interest expense less tested interest income</a:t>
            </a:r>
          </a:p>
          <a:p>
            <a:pPr lvl="2"/>
            <a:endParaRPr lang="en-US" sz="1888" i="1" dirty="0"/>
          </a:p>
        </p:txBody>
      </p:sp>
      <p:sp>
        <p:nvSpPr>
          <p:cNvPr id="3" name="Title 2">
            <a:extLst>
              <a:ext uri="{FF2B5EF4-FFF2-40B4-BE49-F238E27FC236}">
                <a16:creationId xmlns:a16="http://schemas.microsoft.com/office/drawing/2014/main" id="{1DAA8E0D-834E-6FF0-F60F-5AAF823C2F78}"/>
              </a:ext>
            </a:extLst>
          </p:cNvPr>
          <p:cNvSpPr>
            <a:spLocks noGrp="1"/>
          </p:cNvSpPr>
          <p:nvPr>
            <p:ph type="title"/>
          </p:nvPr>
        </p:nvSpPr>
        <p:spPr/>
        <p:txBody>
          <a:bodyPr/>
          <a:lstStyle/>
          <a:p>
            <a:r>
              <a:rPr lang="en-US" sz="1800" dirty="0"/>
              <a:t>GILTI: Some More Gory Details</a:t>
            </a:r>
            <a:endParaRPr lang="en-US" sz="1600" dirty="0"/>
          </a:p>
        </p:txBody>
      </p:sp>
      <p:sp>
        <p:nvSpPr>
          <p:cNvPr id="4" name="Slide Number Placeholder 3">
            <a:extLst>
              <a:ext uri="{FF2B5EF4-FFF2-40B4-BE49-F238E27FC236}">
                <a16:creationId xmlns:a16="http://schemas.microsoft.com/office/drawing/2014/main" id="{04AFB89D-966D-F217-1B8F-CC2C5E0AB45E}"/>
              </a:ext>
            </a:extLst>
          </p:cNvPr>
          <p:cNvSpPr>
            <a:spLocks noGrp="1"/>
          </p:cNvSpPr>
          <p:nvPr>
            <p:ph type="sldNum" sz="quarter" idx="10"/>
          </p:nvPr>
        </p:nvSpPr>
        <p:spPr/>
        <p:txBody>
          <a:bodyPr/>
          <a:lstStyle/>
          <a:p>
            <a:fld id="{7B3E355C-57B9-BC4B-95D8-406A1F834537}" type="slidenum">
              <a:rPr lang="en-US" altLang="en-US" smtClean="0"/>
              <a:pPr/>
              <a:t>28</a:t>
            </a:fld>
            <a:endParaRPr lang="en-US" altLang="en-US" dirty="0"/>
          </a:p>
        </p:txBody>
      </p:sp>
      <p:sp>
        <p:nvSpPr>
          <p:cNvPr id="5" name="Footer Placeholder 4">
            <a:extLst>
              <a:ext uri="{FF2B5EF4-FFF2-40B4-BE49-F238E27FC236}">
                <a16:creationId xmlns:a16="http://schemas.microsoft.com/office/drawing/2014/main" id="{A4F7843A-6276-C519-39E9-74DB921ADFA1}"/>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11382293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6DB8C06-7C24-0841-A5D8-B22335492B14}"/>
              </a:ext>
            </a:extLst>
          </p:cNvPr>
          <p:cNvSpPr>
            <a:spLocks noGrp="1"/>
          </p:cNvSpPr>
          <p:nvPr>
            <p:ph type="title"/>
          </p:nvPr>
        </p:nvSpPr>
        <p:spPr/>
        <p:txBody>
          <a:bodyPr/>
          <a:lstStyle/>
          <a:p>
            <a:r>
              <a:rPr lang="en-US" sz="1800" dirty="0"/>
              <a:t>GILTI Done Graphically</a:t>
            </a:r>
          </a:p>
        </p:txBody>
      </p:sp>
      <p:sp>
        <p:nvSpPr>
          <p:cNvPr id="4" name="Slide Number Placeholder 3">
            <a:extLst>
              <a:ext uri="{FF2B5EF4-FFF2-40B4-BE49-F238E27FC236}">
                <a16:creationId xmlns:a16="http://schemas.microsoft.com/office/drawing/2014/main" id="{E01E9042-FDC1-590E-555E-D40BB314ECEE}"/>
              </a:ext>
            </a:extLst>
          </p:cNvPr>
          <p:cNvSpPr>
            <a:spLocks noGrp="1"/>
          </p:cNvSpPr>
          <p:nvPr>
            <p:ph type="sldNum" sz="quarter" idx="10"/>
          </p:nvPr>
        </p:nvSpPr>
        <p:spPr/>
        <p:txBody>
          <a:bodyPr/>
          <a:lstStyle/>
          <a:p>
            <a:fld id="{7B3E355C-57B9-BC4B-95D8-406A1F834537}" type="slidenum">
              <a:rPr lang="en-US" altLang="en-US" smtClean="0"/>
              <a:pPr/>
              <a:t>29</a:t>
            </a:fld>
            <a:endParaRPr lang="en-US" altLang="en-US" dirty="0"/>
          </a:p>
        </p:txBody>
      </p:sp>
      <p:sp>
        <p:nvSpPr>
          <p:cNvPr id="5" name="Footer Placeholder 4">
            <a:extLst>
              <a:ext uri="{FF2B5EF4-FFF2-40B4-BE49-F238E27FC236}">
                <a16:creationId xmlns:a16="http://schemas.microsoft.com/office/drawing/2014/main" id="{1B88E88A-50B4-7A80-F86A-A42C37376B80}"/>
              </a:ext>
            </a:extLst>
          </p:cNvPr>
          <p:cNvSpPr>
            <a:spLocks noGrp="1"/>
          </p:cNvSpPr>
          <p:nvPr>
            <p:ph type="ftr" sz="quarter" idx="11"/>
          </p:nvPr>
        </p:nvSpPr>
        <p:spPr/>
        <p:txBody>
          <a:bodyPr/>
          <a:lstStyle/>
          <a:p>
            <a:pPr>
              <a:defRPr/>
            </a:pPr>
            <a:r>
              <a:rPr lang="en-US"/>
              <a:t>CFCs: Subpart F &amp; GILTI</a:t>
            </a:r>
            <a:endParaRPr lang="en-US" dirty="0"/>
          </a:p>
        </p:txBody>
      </p:sp>
      <p:sp>
        <p:nvSpPr>
          <p:cNvPr id="7" name="TextBox 6">
            <a:extLst>
              <a:ext uri="{FF2B5EF4-FFF2-40B4-BE49-F238E27FC236}">
                <a16:creationId xmlns:a16="http://schemas.microsoft.com/office/drawing/2014/main" id="{666183B0-C462-61CC-1EEE-F842B0836BB4}"/>
              </a:ext>
            </a:extLst>
          </p:cNvPr>
          <p:cNvSpPr txBox="1"/>
          <p:nvPr/>
        </p:nvSpPr>
        <p:spPr>
          <a:xfrm>
            <a:off x="2290418" y="2348726"/>
            <a:ext cx="378106" cy="461665"/>
          </a:xfrm>
          <a:prstGeom prst="rect">
            <a:avLst/>
          </a:prstGeom>
          <a:noFill/>
        </p:spPr>
        <p:txBody>
          <a:bodyPr wrap="square">
            <a:spAutoFit/>
          </a:bodyPr>
          <a:lstStyle/>
          <a:p>
            <a:r>
              <a:rPr lang="en-US" sz="2400" dirty="0"/>
              <a:t>=</a:t>
            </a:r>
          </a:p>
        </p:txBody>
      </p:sp>
      <p:sp>
        <p:nvSpPr>
          <p:cNvPr id="8" name="Rounded Rectangle 7">
            <a:extLst>
              <a:ext uri="{FF2B5EF4-FFF2-40B4-BE49-F238E27FC236}">
                <a16:creationId xmlns:a16="http://schemas.microsoft.com/office/drawing/2014/main" id="{6B14F94C-83D8-78AA-9905-333969997C61}"/>
              </a:ext>
            </a:extLst>
          </p:cNvPr>
          <p:cNvSpPr/>
          <p:nvPr/>
        </p:nvSpPr>
        <p:spPr>
          <a:xfrm>
            <a:off x="990600" y="1981200"/>
            <a:ext cx="914400" cy="1055559"/>
          </a:xfrm>
          <a:prstGeom prst="roundRect">
            <a:avLst/>
          </a:prstGeom>
          <a:solidFill>
            <a:schemeClr val="accent3">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GILTI</a:t>
            </a:r>
          </a:p>
        </p:txBody>
      </p:sp>
      <p:sp>
        <p:nvSpPr>
          <p:cNvPr id="9" name="Rounded Rectangle 8">
            <a:extLst>
              <a:ext uri="{FF2B5EF4-FFF2-40B4-BE49-F238E27FC236}">
                <a16:creationId xmlns:a16="http://schemas.microsoft.com/office/drawing/2014/main" id="{EC7B156E-C734-CAB6-4AF2-D7E366C319B8}"/>
              </a:ext>
            </a:extLst>
          </p:cNvPr>
          <p:cNvSpPr/>
          <p:nvPr/>
        </p:nvSpPr>
        <p:spPr>
          <a:xfrm>
            <a:off x="3163747" y="1981200"/>
            <a:ext cx="914400" cy="1055559"/>
          </a:xfrm>
          <a:prstGeom prst="roundRect">
            <a:avLst/>
          </a:prstGeom>
          <a:solidFill>
            <a:schemeClr val="accent3">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Net CFC Tested Inc</a:t>
            </a:r>
            <a:endParaRPr lang="en-US" sz="1400" dirty="0">
              <a:solidFill>
                <a:schemeClr val="tx1"/>
              </a:solidFill>
            </a:endParaRPr>
          </a:p>
        </p:txBody>
      </p:sp>
      <p:sp>
        <p:nvSpPr>
          <p:cNvPr id="10" name="Rounded Rectangle 9">
            <a:extLst>
              <a:ext uri="{FF2B5EF4-FFF2-40B4-BE49-F238E27FC236}">
                <a16:creationId xmlns:a16="http://schemas.microsoft.com/office/drawing/2014/main" id="{7B9CACD0-AC3E-2BCD-9484-E59A33C250E0}"/>
              </a:ext>
            </a:extLst>
          </p:cNvPr>
          <p:cNvSpPr/>
          <p:nvPr/>
        </p:nvSpPr>
        <p:spPr>
          <a:xfrm>
            <a:off x="6073237" y="1931232"/>
            <a:ext cx="914400" cy="1055559"/>
          </a:xfrm>
          <a:prstGeom prst="roundRect">
            <a:avLst/>
          </a:prstGeom>
          <a:solidFill>
            <a:schemeClr val="accent3">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Net DTIR</a:t>
            </a:r>
            <a:endParaRPr lang="en-US" dirty="0"/>
          </a:p>
        </p:txBody>
      </p:sp>
      <p:sp>
        <p:nvSpPr>
          <p:cNvPr id="13" name="TextBox 12">
            <a:extLst>
              <a:ext uri="{FF2B5EF4-FFF2-40B4-BE49-F238E27FC236}">
                <a16:creationId xmlns:a16="http://schemas.microsoft.com/office/drawing/2014/main" id="{E73168E6-EB7F-636A-4736-FAB4A0B9943D}"/>
              </a:ext>
            </a:extLst>
          </p:cNvPr>
          <p:cNvSpPr txBox="1"/>
          <p:nvPr/>
        </p:nvSpPr>
        <p:spPr>
          <a:xfrm>
            <a:off x="4848966" y="2332215"/>
            <a:ext cx="568683" cy="461665"/>
          </a:xfrm>
          <a:prstGeom prst="rect">
            <a:avLst/>
          </a:prstGeom>
          <a:noFill/>
        </p:spPr>
        <p:txBody>
          <a:bodyPr wrap="square">
            <a:spAutoFit/>
          </a:bodyPr>
          <a:lstStyle/>
          <a:p>
            <a:r>
              <a:rPr lang="en-US" sz="2400" dirty="0"/>
              <a:t>--</a:t>
            </a:r>
          </a:p>
        </p:txBody>
      </p:sp>
      <p:cxnSp>
        <p:nvCxnSpPr>
          <p:cNvPr id="15" name="Elbow Connector 14">
            <a:extLst>
              <a:ext uri="{FF2B5EF4-FFF2-40B4-BE49-F238E27FC236}">
                <a16:creationId xmlns:a16="http://schemas.microsoft.com/office/drawing/2014/main" id="{C1C3EAC6-BCEE-E29A-DCCA-07C0A5F2D0BC}"/>
              </a:ext>
            </a:extLst>
          </p:cNvPr>
          <p:cNvCxnSpPr>
            <a:cxnSpLocks/>
            <a:stCxn id="9" idx="2"/>
            <a:endCxn id="17" idx="0"/>
          </p:cNvCxnSpPr>
          <p:nvPr/>
        </p:nvCxnSpPr>
        <p:spPr>
          <a:xfrm rot="5400000">
            <a:off x="2831843" y="2756529"/>
            <a:ext cx="508875" cy="106933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17" name="Rounded Rectangle 16">
            <a:extLst>
              <a:ext uri="{FF2B5EF4-FFF2-40B4-BE49-F238E27FC236}">
                <a16:creationId xmlns:a16="http://schemas.microsoft.com/office/drawing/2014/main" id="{670C3CBA-ADCE-CEF0-ECBA-62B74FFA4EFA}"/>
              </a:ext>
            </a:extLst>
          </p:cNvPr>
          <p:cNvSpPr/>
          <p:nvPr/>
        </p:nvSpPr>
        <p:spPr>
          <a:xfrm>
            <a:off x="1980796" y="3545634"/>
            <a:ext cx="1141631" cy="615743"/>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Aggregate Tested Inc</a:t>
            </a:r>
            <a:endParaRPr lang="en-US" sz="1200" b="1" dirty="0"/>
          </a:p>
        </p:txBody>
      </p:sp>
      <p:sp>
        <p:nvSpPr>
          <p:cNvPr id="19" name="TextBox 18">
            <a:extLst>
              <a:ext uri="{FF2B5EF4-FFF2-40B4-BE49-F238E27FC236}">
                <a16:creationId xmlns:a16="http://schemas.microsoft.com/office/drawing/2014/main" id="{438C497B-D59F-A4B3-03EB-F19FD4FA76F8}"/>
              </a:ext>
            </a:extLst>
          </p:cNvPr>
          <p:cNvSpPr txBox="1"/>
          <p:nvPr/>
        </p:nvSpPr>
        <p:spPr>
          <a:xfrm>
            <a:off x="3105323" y="3649746"/>
            <a:ext cx="568683" cy="461665"/>
          </a:xfrm>
          <a:prstGeom prst="rect">
            <a:avLst/>
          </a:prstGeom>
          <a:noFill/>
        </p:spPr>
        <p:txBody>
          <a:bodyPr wrap="square">
            <a:spAutoFit/>
          </a:bodyPr>
          <a:lstStyle/>
          <a:p>
            <a:r>
              <a:rPr lang="en-US" sz="2400" dirty="0"/>
              <a:t>--</a:t>
            </a:r>
          </a:p>
        </p:txBody>
      </p:sp>
      <p:sp>
        <p:nvSpPr>
          <p:cNvPr id="20" name="Rounded Rectangle 19">
            <a:extLst>
              <a:ext uri="{FF2B5EF4-FFF2-40B4-BE49-F238E27FC236}">
                <a16:creationId xmlns:a16="http://schemas.microsoft.com/office/drawing/2014/main" id="{C2DCC646-6B92-D32F-2605-57A58685EFAC}"/>
              </a:ext>
            </a:extLst>
          </p:cNvPr>
          <p:cNvSpPr/>
          <p:nvPr/>
        </p:nvSpPr>
        <p:spPr>
          <a:xfrm>
            <a:off x="3527026" y="3545634"/>
            <a:ext cx="1141631" cy="615743"/>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Aggregate Tested Loss</a:t>
            </a:r>
            <a:endParaRPr lang="en-US" sz="1200" b="1" dirty="0"/>
          </a:p>
        </p:txBody>
      </p:sp>
      <p:cxnSp>
        <p:nvCxnSpPr>
          <p:cNvPr id="22" name="Elbow Connector 21">
            <a:extLst>
              <a:ext uri="{FF2B5EF4-FFF2-40B4-BE49-F238E27FC236}">
                <a16:creationId xmlns:a16="http://schemas.microsoft.com/office/drawing/2014/main" id="{25682E6B-D3A0-8770-EE4B-5620AE3CAC4A}"/>
              </a:ext>
            </a:extLst>
          </p:cNvPr>
          <p:cNvCxnSpPr>
            <a:cxnSpLocks/>
            <a:stCxn id="9" idx="2"/>
            <a:endCxn id="20" idx="0"/>
          </p:cNvCxnSpPr>
          <p:nvPr/>
        </p:nvCxnSpPr>
        <p:spPr>
          <a:xfrm rot="16200000" flipH="1">
            <a:off x="3604957" y="3052748"/>
            <a:ext cx="508875" cy="47689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9" name="Elbow Connector 28">
            <a:extLst>
              <a:ext uri="{FF2B5EF4-FFF2-40B4-BE49-F238E27FC236}">
                <a16:creationId xmlns:a16="http://schemas.microsoft.com/office/drawing/2014/main" id="{F4475921-F136-2595-8DA6-DFD0BD87961A}"/>
              </a:ext>
            </a:extLst>
          </p:cNvPr>
          <p:cNvCxnSpPr>
            <a:cxnSpLocks/>
            <a:stCxn id="10" idx="2"/>
            <a:endCxn id="30" idx="0"/>
          </p:cNvCxnSpPr>
          <p:nvPr/>
        </p:nvCxnSpPr>
        <p:spPr>
          <a:xfrm rot="5400000">
            <a:off x="5720672" y="2685902"/>
            <a:ext cx="508877" cy="111065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30" name="Rounded Rectangle 29">
            <a:extLst>
              <a:ext uri="{FF2B5EF4-FFF2-40B4-BE49-F238E27FC236}">
                <a16:creationId xmlns:a16="http://schemas.microsoft.com/office/drawing/2014/main" id="{F9CDD691-6006-E5A2-4573-5B94E672098A}"/>
              </a:ext>
            </a:extLst>
          </p:cNvPr>
          <p:cNvSpPr/>
          <p:nvPr/>
        </p:nvSpPr>
        <p:spPr>
          <a:xfrm>
            <a:off x="4848966" y="3495668"/>
            <a:ext cx="1141631" cy="615743"/>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10% QBAI</a:t>
            </a:r>
            <a:endParaRPr lang="en-US" sz="1200" b="1" dirty="0"/>
          </a:p>
        </p:txBody>
      </p:sp>
      <p:sp>
        <p:nvSpPr>
          <p:cNvPr id="31" name="TextBox 30">
            <a:extLst>
              <a:ext uri="{FF2B5EF4-FFF2-40B4-BE49-F238E27FC236}">
                <a16:creationId xmlns:a16="http://schemas.microsoft.com/office/drawing/2014/main" id="{47611792-B65A-1FE2-E20C-BEBF91C54CCE}"/>
              </a:ext>
            </a:extLst>
          </p:cNvPr>
          <p:cNvSpPr txBox="1"/>
          <p:nvPr/>
        </p:nvSpPr>
        <p:spPr>
          <a:xfrm>
            <a:off x="6157891" y="3613877"/>
            <a:ext cx="568683" cy="461665"/>
          </a:xfrm>
          <a:prstGeom prst="rect">
            <a:avLst/>
          </a:prstGeom>
          <a:noFill/>
        </p:spPr>
        <p:txBody>
          <a:bodyPr wrap="square">
            <a:spAutoFit/>
          </a:bodyPr>
          <a:lstStyle/>
          <a:p>
            <a:r>
              <a:rPr lang="en-US" sz="2400" dirty="0"/>
              <a:t>--</a:t>
            </a:r>
          </a:p>
        </p:txBody>
      </p:sp>
      <p:sp>
        <p:nvSpPr>
          <p:cNvPr id="32" name="Rounded Rectangle 31">
            <a:extLst>
              <a:ext uri="{FF2B5EF4-FFF2-40B4-BE49-F238E27FC236}">
                <a16:creationId xmlns:a16="http://schemas.microsoft.com/office/drawing/2014/main" id="{479C3D00-8998-BB74-E7AC-4C9FE619300C}"/>
              </a:ext>
            </a:extLst>
          </p:cNvPr>
          <p:cNvSpPr/>
          <p:nvPr/>
        </p:nvSpPr>
        <p:spPr>
          <a:xfrm>
            <a:off x="6761416" y="3517437"/>
            <a:ext cx="1141631" cy="615743"/>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Specified Int Exp</a:t>
            </a:r>
            <a:endParaRPr lang="en-US" sz="1200" b="1" dirty="0"/>
          </a:p>
        </p:txBody>
      </p:sp>
      <p:cxnSp>
        <p:nvCxnSpPr>
          <p:cNvPr id="35" name="Elbow Connector 34">
            <a:extLst>
              <a:ext uri="{FF2B5EF4-FFF2-40B4-BE49-F238E27FC236}">
                <a16:creationId xmlns:a16="http://schemas.microsoft.com/office/drawing/2014/main" id="{A3228591-A584-835F-D1E6-C2638E1EABAF}"/>
              </a:ext>
            </a:extLst>
          </p:cNvPr>
          <p:cNvCxnSpPr>
            <a:cxnSpLocks/>
            <a:stCxn id="32" idx="2"/>
            <a:endCxn id="36" idx="0"/>
          </p:cNvCxnSpPr>
          <p:nvPr/>
        </p:nvCxnSpPr>
        <p:spPr>
          <a:xfrm rot="5400000">
            <a:off x="6554586" y="3864410"/>
            <a:ext cx="508877" cy="1046416"/>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36" name="Rounded Rectangle 35">
            <a:extLst>
              <a:ext uri="{FF2B5EF4-FFF2-40B4-BE49-F238E27FC236}">
                <a16:creationId xmlns:a16="http://schemas.microsoft.com/office/drawing/2014/main" id="{AEE81288-0886-C473-CB2E-19E5E99163BF}"/>
              </a:ext>
            </a:extLst>
          </p:cNvPr>
          <p:cNvSpPr/>
          <p:nvPr/>
        </p:nvSpPr>
        <p:spPr>
          <a:xfrm>
            <a:off x="5715000" y="4642057"/>
            <a:ext cx="1141631" cy="615743"/>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Aggregate Tested Int Exp</a:t>
            </a:r>
            <a:endParaRPr lang="en-US" sz="1200" b="1" dirty="0"/>
          </a:p>
        </p:txBody>
      </p:sp>
      <p:sp>
        <p:nvSpPr>
          <p:cNvPr id="37" name="TextBox 36">
            <a:extLst>
              <a:ext uri="{FF2B5EF4-FFF2-40B4-BE49-F238E27FC236}">
                <a16:creationId xmlns:a16="http://schemas.microsoft.com/office/drawing/2014/main" id="{C125FFED-3A2B-297E-8D72-F05BE282E133}"/>
              </a:ext>
            </a:extLst>
          </p:cNvPr>
          <p:cNvSpPr txBox="1"/>
          <p:nvPr/>
        </p:nvSpPr>
        <p:spPr>
          <a:xfrm>
            <a:off x="6856631" y="4757230"/>
            <a:ext cx="568683" cy="461665"/>
          </a:xfrm>
          <a:prstGeom prst="rect">
            <a:avLst/>
          </a:prstGeom>
          <a:noFill/>
        </p:spPr>
        <p:txBody>
          <a:bodyPr wrap="square">
            <a:spAutoFit/>
          </a:bodyPr>
          <a:lstStyle/>
          <a:p>
            <a:r>
              <a:rPr lang="en-US" sz="2400" dirty="0"/>
              <a:t>--</a:t>
            </a:r>
          </a:p>
        </p:txBody>
      </p:sp>
      <p:sp>
        <p:nvSpPr>
          <p:cNvPr id="38" name="Rounded Rectangle 37">
            <a:extLst>
              <a:ext uri="{FF2B5EF4-FFF2-40B4-BE49-F238E27FC236}">
                <a16:creationId xmlns:a16="http://schemas.microsoft.com/office/drawing/2014/main" id="{EAB72558-11A1-35F3-25D0-71E130B0FB5F}"/>
              </a:ext>
            </a:extLst>
          </p:cNvPr>
          <p:cNvSpPr/>
          <p:nvPr/>
        </p:nvSpPr>
        <p:spPr>
          <a:xfrm>
            <a:off x="7261230" y="4642057"/>
            <a:ext cx="1141631" cy="615743"/>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Aggregate Tested Int Inc</a:t>
            </a:r>
            <a:endParaRPr lang="en-US" sz="1200" b="1" dirty="0"/>
          </a:p>
        </p:txBody>
      </p:sp>
      <p:cxnSp>
        <p:nvCxnSpPr>
          <p:cNvPr id="39" name="Elbow Connector 38">
            <a:extLst>
              <a:ext uri="{FF2B5EF4-FFF2-40B4-BE49-F238E27FC236}">
                <a16:creationId xmlns:a16="http://schemas.microsoft.com/office/drawing/2014/main" id="{696CAB28-DA02-7185-27DE-1B23EFD79F51}"/>
              </a:ext>
            </a:extLst>
          </p:cNvPr>
          <p:cNvCxnSpPr>
            <a:cxnSpLocks/>
            <a:endCxn id="38" idx="0"/>
          </p:cNvCxnSpPr>
          <p:nvPr/>
        </p:nvCxnSpPr>
        <p:spPr>
          <a:xfrm rot="16200000" flipH="1">
            <a:off x="7339161" y="4149171"/>
            <a:ext cx="508875" cy="476896"/>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46" name="Elbow Connector 45">
            <a:extLst>
              <a:ext uri="{FF2B5EF4-FFF2-40B4-BE49-F238E27FC236}">
                <a16:creationId xmlns:a16="http://schemas.microsoft.com/office/drawing/2014/main" id="{59324D49-F86F-5923-3F3F-F391C773A6F8}"/>
              </a:ext>
            </a:extLst>
          </p:cNvPr>
          <p:cNvCxnSpPr>
            <a:cxnSpLocks/>
            <a:endCxn id="32" idx="0"/>
          </p:cNvCxnSpPr>
          <p:nvPr/>
        </p:nvCxnSpPr>
        <p:spPr>
          <a:xfrm>
            <a:off x="6513232" y="3228792"/>
            <a:ext cx="819000" cy="288645"/>
          </a:xfrm>
          <a:prstGeom prst="bentConnector2">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4019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AB98674-4870-3E86-824A-3A3FA5283B5A}"/>
              </a:ext>
            </a:extLst>
          </p:cNvPr>
          <p:cNvSpPr>
            <a:spLocks noGrp="1"/>
          </p:cNvSpPr>
          <p:nvPr>
            <p:ph idx="1"/>
          </p:nvPr>
        </p:nvSpPr>
        <p:spPr/>
        <p:txBody>
          <a:bodyPr/>
          <a:lstStyle/>
          <a:p>
            <a:r>
              <a:rPr lang="en-US" sz="2800" dirty="0"/>
              <a:t>Insurance Income (§953)</a:t>
            </a:r>
          </a:p>
          <a:p>
            <a:endParaRPr lang="en-US" sz="2800" dirty="0"/>
          </a:p>
          <a:p>
            <a:r>
              <a:rPr lang="en-US" sz="2800" dirty="0"/>
              <a:t>Foreign Personal Holding Company Income (“FPHCI”) (§954(c))</a:t>
            </a:r>
          </a:p>
          <a:p>
            <a:endParaRPr lang="en-US" sz="2800" dirty="0"/>
          </a:p>
          <a:p>
            <a:r>
              <a:rPr lang="en-US" sz="2800" dirty="0"/>
              <a:t>Foreign Base Company Sales Income (“</a:t>
            </a:r>
            <a:r>
              <a:rPr lang="en-US" sz="2800" dirty="0" err="1"/>
              <a:t>FBCSalI</a:t>
            </a:r>
            <a:r>
              <a:rPr lang="en-US" sz="2800" dirty="0"/>
              <a:t>”) (§954(d))</a:t>
            </a:r>
          </a:p>
          <a:p>
            <a:endParaRPr lang="en-US" sz="2800" dirty="0"/>
          </a:p>
          <a:p>
            <a:r>
              <a:rPr lang="en-US" sz="2800" dirty="0"/>
              <a:t>Foreign Base Company Services Income (“</a:t>
            </a:r>
            <a:r>
              <a:rPr lang="en-US" sz="2800" dirty="0" err="1"/>
              <a:t>FBCSerI</a:t>
            </a:r>
            <a:r>
              <a:rPr lang="en-US" sz="2800" dirty="0"/>
              <a:t>”) (§954(e))</a:t>
            </a:r>
          </a:p>
          <a:p>
            <a:endParaRPr lang="en-US" dirty="0"/>
          </a:p>
          <a:p>
            <a:endParaRPr lang="en-US" dirty="0"/>
          </a:p>
        </p:txBody>
      </p:sp>
      <p:sp>
        <p:nvSpPr>
          <p:cNvPr id="3" name="Title 2">
            <a:extLst>
              <a:ext uri="{FF2B5EF4-FFF2-40B4-BE49-F238E27FC236}">
                <a16:creationId xmlns:a16="http://schemas.microsoft.com/office/drawing/2014/main" id="{368EF8C5-8D4A-A273-1285-4B01252E8B17}"/>
              </a:ext>
            </a:extLst>
          </p:cNvPr>
          <p:cNvSpPr>
            <a:spLocks noGrp="1"/>
          </p:cNvSpPr>
          <p:nvPr>
            <p:ph type="title"/>
          </p:nvPr>
        </p:nvSpPr>
        <p:spPr/>
        <p:txBody>
          <a:bodyPr/>
          <a:lstStyle/>
          <a:p>
            <a:r>
              <a:rPr lang="en-US" sz="1600" dirty="0"/>
              <a:t>Subpart F Income (§ 952, 954)</a:t>
            </a:r>
          </a:p>
        </p:txBody>
      </p:sp>
      <p:sp>
        <p:nvSpPr>
          <p:cNvPr id="4" name="Slide Number Placeholder 3">
            <a:extLst>
              <a:ext uri="{FF2B5EF4-FFF2-40B4-BE49-F238E27FC236}">
                <a16:creationId xmlns:a16="http://schemas.microsoft.com/office/drawing/2014/main" id="{D123BE64-9BBE-34CA-AD3D-4D4979889286}"/>
              </a:ext>
            </a:extLst>
          </p:cNvPr>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
        <p:nvSpPr>
          <p:cNvPr id="5" name="Footer Placeholder 4">
            <a:extLst>
              <a:ext uri="{FF2B5EF4-FFF2-40B4-BE49-F238E27FC236}">
                <a16:creationId xmlns:a16="http://schemas.microsoft.com/office/drawing/2014/main" id="{0845EBA9-6111-72BC-D80C-C25EBB67737D}"/>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4221195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01987F6-B46B-074F-7C88-2E5B45C924AA}"/>
              </a:ext>
            </a:extLst>
          </p:cNvPr>
          <p:cNvSpPr>
            <a:spLocks noGrp="1"/>
          </p:cNvSpPr>
          <p:nvPr>
            <p:ph type="title"/>
          </p:nvPr>
        </p:nvSpPr>
        <p:spPr/>
        <p:txBody>
          <a:bodyPr/>
          <a:lstStyle/>
          <a:p>
            <a:r>
              <a:rPr lang="en-US" sz="1800" dirty="0"/>
              <a:t>GILTI: Separate Computations and Inclusions</a:t>
            </a:r>
          </a:p>
        </p:txBody>
      </p:sp>
      <p:sp>
        <p:nvSpPr>
          <p:cNvPr id="4" name="Slide Number Placeholder 3">
            <a:extLst>
              <a:ext uri="{FF2B5EF4-FFF2-40B4-BE49-F238E27FC236}">
                <a16:creationId xmlns:a16="http://schemas.microsoft.com/office/drawing/2014/main" id="{4342C221-9334-18DA-B7F5-C4E13E1B4A12}"/>
              </a:ext>
            </a:extLst>
          </p:cNvPr>
          <p:cNvSpPr>
            <a:spLocks noGrp="1"/>
          </p:cNvSpPr>
          <p:nvPr>
            <p:ph type="sldNum" sz="quarter" idx="10"/>
          </p:nvPr>
        </p:nvSpPr>
        <p:spPr/>
        <p:txBody>
          <a:bodyPr/>
          <a:lstStyle/>
          <a:p>
            <a:fld id="{7B3E355C-57B9-BC4B-95D8-406A1F834537}" type="slidenum">
              <a:rPr lang="en-US" altLang="en-US" smtClean="0"/>
              <a:pPr/>
              <a:t>30</a:t>
            </a:fld>
            <a:endParaRPr lang="en-US" altLang="en-US" dirty="0"/>
          </a:p>
        </p:txBody>
      </p:sp>
      <p:sp>
        <p:nvSpPr>
          <p:cNvPr id="5" name="Footer Placeholder 4">
            <a:extLst>
              <a:ext uri="{FF2B5EF4-FFF2-40B4-BE49-F238E27FC236}">
                <a16:creationId xmlns:a16="http://schemas.microsoft.com/office/drawing/2014/main" id="{041E4D72-5509-CB0F-63CB-1497C840FD35}"/>
              </a:ext>
            </a:extLst>
          </p:cNvPr>
          <p:cNvSpPr>
            <a:spLocks noGrp="1"/>
          </p:cNvSpPr>
          <p:nvPr>
            <p:ph type="ftr" sz="quarter" idx="11"/>
          </p:nvPr>
        </p:nvSpPr>
        <p:spPr/>
        <p:txBody>
          <a:bodyPr/>
          <a:lstStyle/>
          <a:p>
            <a:pPr>
              <a:defRPr/>
            </a:pPr>
            <a:r>
              <a:rPr lang="en-US"/>
              <a:t>CFCs: Subpart F &amp; GILTI</a:t>
            </a:r>
            <a:endParaRPr lang="en-US" dirty="0"/>
          </a:p>
        </p:txBody>
      </p:sp>
      <p:sp>
        <p:nvSpPr>
          <p:cNvPr id="6" name="Rounded Rectangle 5">
            <a:extLst>
              <a:ext uri="{FF2B5EF4-FFF2-40B4-BE49-F238E27FC236}">
                <a16:creationId xmlns:a16="http://schemas.microsoft.com/office/drawing/2014/main" id="{2E6A1E18-14EE-47CC-1933-B10523B3BBC7}"/>
              </a:ext>
            </a:extLst>
          </p:cNvPr>
          <p:cNvSpPr/>
          <p:nvPr/>
        </p:nvSpPr>
        <p:spPr>
          <a:xfrm>
            <a:off x="2743200" y="1219200"/>
            <a:ext cx="914400" cy="1055559"/>
          </a:xfrm>
          <a:prstGeom prst="roundRect">
            <a:avLst/>
          </a:prstGeom>
          <a:solidFill>
            <a:schemeClr val="accent3">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UPS</a:t>
            </a:r>
          </a:p>
          <a:p>
            <a:pPr algn="ctr"/>
            <a:r>
              <a:rPr lang="en-US" dirty="0">
                <a:ln w="0"/>
                <a:solidFill>
                  <a:schemeClr val="tx1"/>
                </a:solidFill>
                <a:effectLst>
                  <a:outerShdw blurRad="38100" dist="19050" dir="2700000" algn="tl" rotWithShape="0">
                    <a:schemeClr val="dk1">
                      <a:alpha val="40000"/>
                    </a:schemeClr>
                  </a:outerShdw>
                </a:effectLst>
              </a:rPr>
              <a:t>(USSH)</a:t>
            </a:r>
          </a:p>
        </p:txBody>
      </p:sp>
      <p:cxnSp>
        <p:nvCxnSpPr>
          <p:cNvPr id="8" name="Elbow Connector 7">
            <a:extLst>
              <a:ext uri="{FF2B5EF4-FFF2-40B4-BE49-F238E27FC236}">
                <a16:creationId xmlns:a16="http://schemas.microsoft.com/office/drawing/2014/main" id="{4FEEC4A7-B670-7762-C16C-9696FEC8679E}"/>
              </a:ext>
            </a:extLst>
          </p:cNvPr>
          <p:cNvCxnSpPr>
            <a:cxnSpLocks/>
            <a:stCxn id="6" idx="2"/>
            <a:endCxn id="10" idx="0"/>
          </p:cNvCxnSpPr>
          <p:nvPr/>
        </p:nvCxnSpPr>
        <p:spPr>
          <a:xfrm rot="5400000">
            <a:off x="1131937" y="2590622"/>
            <a:ext cx="2384327" cy="1752600"/>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9" name="Rounded Rectangle 8">
            <a:extLst>
              <a:ext uri="{FF2B5EF4-FFF2-40B4-BE49-F238E27FC236}">
                <a16:creationId xmlns:a16="http://schemas.microsoft.com/office/drawing/2014/main" id="{DCCCB930-D314-2365-FB8A-5891D1DC87A3}"/>
              </a:ext>
            </a:extLst>
          </p:cNvPr>
          <p:cNvSpPr/>
          <p:nvPr/>
        </p:nvSpPr>
        <p:spPr>
          <a:xfrm>
            <a:off x="4778827" y="4659086"/>
            <a:ext cx="914400" cy="105555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CFC3</a:t>
            </a:r>
          </a:p>
        </p:txBody>
      </p:sp>
      <p:sp>
        <p:nvSpPr>
          <p:cNvPr id="10" name="Rounded Rectangle 9">
            <a:extLst>
              <a:ext uri="{FF2B5EF4-FFF2-40B4-BE49-F238E27FC236}">
                <a16:creationId xmlns:a16="http://schemas.microsoft.com/office/drawing/2014/main" id="{B7BCECF9-6F50-DE3A-2FCD-0802D073EB02}"/>
              </a:ext>
            </a:extLst>
          </p:cNvPr>
          <p:cNvSpPr/>
          <p:nvPr/>
        </p:nvSpPr>
        <p:spPr>
          <a:xfrm>
            <a:off x="990600" y="4659086"/>
            <a:ext cx="914400" cy="105555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CFC1</a:t>
            </a:r>
          </a:p>
        </p:txBody>
      </p:sp>
      <p:sp>
        <p:nvSpPr>
          <p:cNvPr id="11" name="Rounded Rectangle 10">
            <a:extLst>
              <a:ext uri="{FF2B5EF4-FFF2-40B4-BE49-F238E27FC236}">
                <a16:creationId xmlns:a16="http://schemas.microsoft.com/office/drawing/2014/main" id="{78001D55-7D09-4436-0355-C15DD6F6826D}"/>
              </a:ext>
            </a:extLst>
          </p:cNvPr>
          <p:cNvSpPr/>
          <p:nvPr/>
        </p:nvSpPr>
        <p:spPr>
          <a:xfrm>
            <a:off x="2743200" y="4659086"/>
            <a:ext cx="914400" cy="105555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CFC2</a:t>
            </a:r>
          </a:p>
        </p:txBody>
      </p:sp>
      <p:cxnSp>
        <p:nvCxnSpPr>
          <p:cNvPr id="13" name="Elbow Connector 12">
            <a:extLst>
              <a:ext uri="{FF2B5EF4-FFF2-40B4-BE49-F238E27FC236}">
                <a16:creationId xmlns:a16="http://schemas.microsoft.com/office/drawing/2014/main" id="{EC82FBAC-9C06-E800-D027-415298622110}"/>
              </a:ext>
            </a:extLst>
          </p:cNvPr>
          <p:cNvCxnSpPr>
            <a:cxnSpLocks/>
            <a:stCxn id="6" idx="2"/>
            <a:endCxn id="11" idx="0"/>
          </p:cNvCxnSpPr>
          <p:nvPr/>
        </p:nvCxnSpPr>
        <p:spPr>
          <a:xfrm rot="5400000">
            <a:off x="2008237" y="3466922"/>
            <a:ext cx="2384327" cy="1270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7" name="Elbow Connector 16">
            <a:extLst>
              <a:ext uri="{FF2B5EF4-FFF2-40B4-BE49-F238E27FC236}">
                <a16:creationId xmlns:a16="http://schemas.microsoft.com/office/drawing/2014/main" id="{C6B5B7A4-64C6-3FCA-0342-955430BE4FC3}"/>
              </a:ext>
            </a:extLst>
          </p:cNvPr>
          <p:cNvCxnSpPr>
            <a:cxnSpLocks/>
            <a:stCxn id="6" idx="2"/>
            <a:endCxn id="9" idx="0"/>
          </p:cNvCxnSpPr>
          <p:nvPr/>
        </p:nvCxnSpPr>
        <p:spPr>
          <a:xfrm rot="16200000" flipH="1">
            <a:off x="3026050" y="2449108"/>
            <a:ext cx="2384327" cy="2035627"/>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0163AA0-8E74-7B8D-BC82-EAD2E2051432}"/>
              </a:ext>
            </a:extLst>
          </p:cNvPr>
          <p:cNvCxnSpPr>
            <a:cxnSpLocks/>
          </p:cNvCxnSpPr>
          <p:nvPr/>
        </p:nvCxnSpPr>
        <p:spPr>
          <a:xfrm flipV="1">
            <a:off x="474576" y="3149596"/>
            <a:ext cx="5737373" cy="19819"/>
          </a:xfrm>
          <a:prstGeom prst="line">
            <a:avLst/>
          </a:prstGeom>
          <a:ln w="22225">
            <a:prstDash val="lgDash"/>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F8461E8A-6C08-F5CE-E61C-8C4DAC15AEC8}"/>
              </a:ext>
            </a:extLst>
          </p:cNvPr>
          <p:cNvSpPr txBox="1"/>
          <p:nvPr/>
        </p:nvSpPr>
        <p:spPr>
          <a:xfrm>
            <a:off x="474576" y="3200400"/>
            <a:ext cx="774571" cy="369332"/>
          </a:xfrm>
          <a:prstGeom prst="rect">
            <a:avLst/>
          </a:prstGeom>
          <a:noFill/>
        </p:spPr>
        <p:txBody>
          <a:bodyPr wrap="none" rtlCol="0">
            <a:spAutoFit/>
          </a:bodyPr>
          <a:lstStyle/>
          <a:p>
            <a:r>
              <a:rPr lang="en-US" dirty="0"/>
              <a:t>CFCs</a:t>
            </a:r>
          </a:p>
        </p:txBody>
      </p:sp>
      <p:sp>
        <p:nvSpPr>
          <p:cNvPr id="24" name="TextBox 23">
            <a:extLst>
              <a:ext uri="{FF2B5EF4-FFF2-40B4-BE49-F238E27FC236}">
                <a16:creationId xmlns:a16="http://schemas.microsoft.com/office/drawing/2014/main" id="{FDCFF5EB-010F-935D-48AE-4CAFC3F1F53F}"/>
              </a:ext>
            </a:extLst>
          </p:cNvPr>
          <p:cNvSpPr txBox="1"/>
          <p:nvPr/>
        </p:nvSpPr>
        <p:spPr>
          <a:xfrm>
            <a:off x="448927" y="2800083"/>
            <a:ext cx="825867" cy="369332"/>
          </a:xfrm>
          <a:prstGeom prst="rect">
            <a:avLst/>
          </a:prstGeom>
          <a:noFill/>
        </p:spPr>
        <p:txBody>
          <a:bodyPr wrap="none" rtlCol="0">
            <a:spAutoFit/>
          </a:bodyPr>
          <a:lstStyle/>
          <a:p>
            <a:r>
              <a:rPr lang="en-US" dirty="0"/>
              <a:t>USSH</a:t>
            </a:r>
          </a:p>
        </p:txBody>
      </p:sp>
      <p:sp>
        <p:nvSpPr>
          <p:cNvPr id="25" name="Curved Left Arrow 24">
            <a:extLst>
              <a:ext uri="{FF2B5EF4-FFF2-40B4-BE49-F238E27FC236}">
                <a16:creationId xmlns:a16="http://schemas.microsoft.com/office/drawing/2014/main" id="{73CCDEFB-0487-E065-CE99-8019623E5683}"/>
              </a:ext>
            </a:extLst>
          </p:cNvPr>
          <p:cNvSpPr/>
          <p:nvPr/>
        </p:nvSpPr>
        <p:spPr>
          <a:xfrm flipV="1">
            <a:off x="5297921" y="1752611"/>
            <a:ext cx="493279" cy="1947345"/>
          </a:xfrm>
          <a:prstGeom prst="curvedLeftArrow">
            <a:avLst>
              <a:gd name="adj1" fmla="val 25000"/>
              <a:gd name="adj2" fmla="val 50000"/>
              <a:gd name="adj3" fmla="val 192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TextBox 28">
            <a:extLst>
              <a:ext uri="{FF2B5EF4-FFF2-40B4-BE49-F238E27FC236}">
                <a16:creationId xmlns:a16="http://schemas.microsoft.com/office/drawing/2014/main" id="{D8E5849E-8F66-6A29-1231-9BD6CE683316}"/>
              </a:ext>
            </a:extLst>
          </p:cNvPr>
          <p:cNvSpPr txBox="1"/>
          <p:nvPr/>
        </p:nvSpPr>
        <p:spPr>
          <a:xfrm>
            <a:off x="6236602" y="4082781"/>
            <a:ext cx="1773627" cy="1477328"/>
          </a:xfrm>
          <a:prstGeom prst="rect">
            <a:avLst/>
          </a:prstGeom>
          <a:noFill/>
          <a:ln>
            <a:solidFill>
              <a:schemeClr val="accent1">
                <a:shade val="95000"/>
                <a:satMod val="105000"/>
              </a:schemeClr>
            </a:solidFill>
          </a:ln>
        </p:spPr>
        <p:txBody>
          <a:bodyPr wrap="none" rtlCol="0">
            <a:spAutoFit/>
          </a:bodyPr>
          <a:lstStyle/>
          <a:p>
            <a:pPr marL="125413" indent="-125413">
              <a:buFont typeface="Arial" panose="020B0604020202020204" pitchFamily="34" charset="0"/>
              <a:buChar char="•"/>
            </a:pPr>
            <a:r>
              <a:rPr lang="en-US" dirty="0"/>
              <a:t>Tested Inc</a:t>
            </a:r>
          </a:p>
          <a:p>
            <a:pPr marL="125413" indent="-125413">
              <a:buFont typeface="Arial" panose="020B0604020202020204" pitchFamily="34" charset="0"/>
              <a:buChar char="•"/>
            </a:pPr>
            <a:r>
              <a:rPr lang="en-US" dirty="0"/>
              <a:t>Tested Loss</a:t>
            </a:r>
          </a:p>
          <a:p>
            <a:pPr marL="125413" indent="-125413">
              <a:buFont typeface="Arial" panose="020B0604020202020204" pitchFamily="34" charset="0"/>
              <a:buChar char="•"/>
            </a:pPr>
            <a:r>
              <a:rPr lang="en-US" dirty="0"/>
              <a:t>QBAI</a:t>
            </a:r>
          </a:p>
          <a:p>
            <a:pPr marL="125413" indent="-125413">
              <a:buFont typeface="Arial" panose="020B0604020202020204" pitchFamily="34" charset="0"/>
              <a:buChar char="•"/>
            </a:pPr>
            <a:r>
              <a:rPr lang="en-US" dirty="0"/>
              <a:t>Tested Int Exp</a:t>
            </a:r>
          </a:p>
          <a:p>
            <a:pPr marL="125413" indent="-125413">
              <a:buFont typeface="Arial" panose="020B0604020202020204" pitchFamily="34" charset="0"/>
              <a:buChar char="•"/>
            </a:pPr>
            <a:r>
              <a:rPr lang="en-US" dirty="0"/>
              <a:t>Tested Int Inc</a:t>
            </a:r>
          </a:p>
        </p:txBody>
      </p:sp>
      <p:sp>
        <p:nvSpPr>
          <p:cNvPr id="30" name="TextBox 29">
            <a:extLst>
              <a:ext uri="{FF2B5EF4-FFF2-40B4-BE49-F238E27FC236}">
                <a16:creationId xmlns:a16="http://schemas.microsoft.com/office/drawing/2014/main" id="{850516C4-70EB-0B3B-2140-932D4844AEAB}"/>
              </a:ext>
            </a:extLst>
          </p:cNvPr>
          <p:cNvSpPr txBox="1"/>
          <p:nvPr/>
        </p:nvSpPr>
        <p:spPr>
          <a:xfrm>
            <a:off x="6211949" y="1476949"/>
            <a:ext cx="2555828" cy="1200329"/>
          </a:xfrm>
          <a:prstGeom prst="rect">
            <a:avLst/>
          </a:prstGeom>
          <a:noFill/>
          <a:ln>
            <a:solidFill>
              <a:schemeClr val="accent1">
                <a:shade val="95000"/>
                <a:satMod val="105000"/>
              </a:schemeClr>
            </a:solidFill>
          </a:ln>
        </p:spPr>
        <p:txBody>
          <a:bodyPr wrap="none" rtlCol="0">
            <a:spAutoFit/>
          </a:bodyPr>
          <a:lstStyle/>
          <a:p>
            <a:pPr marL="125413" indent="-125413">
              <a:buFont typeface="Arial" panose="020B0604020202020204" pitchFamily="34" charset="0"/>
              <a:buChar char="•"/>
            </a:pPr>
            <a:r>
              <a:rPr lang="en-US" dirty="0"/>
              <a:t>GILTI</a:t>
            </a:r>
          </a:p>
          <a:p>
            <a:pPr marL="125413" indent="-125413">
              <a:buFont typeface="Arial" panose="020B0604020202020204" pitchFamily="34" charset="0"/>
              <a:buChar char="•"/>
            </a:pPr>
            <a:r>
              <a:rPr lang="en-US" dirty="0"/>
              <a:t>Net CFC Tested Inc</a:t>
            </a:r>
          </a:p>
          <a:p>
            <a:pPr marL="125413" indent="-125413">
              <a:buFont typeface="Arial" panose="020B0604020202020204" pitchFamily="34" charset="0"/>
              <a:buChar char="•"/>
            </a:pPr>
            <a:r>
              <a:rPr lang="en-US" dirty="0"/>
              <a:t>Net DTIR</a:t>
            </a:r>
          </a:p>
          <a:p>
            <a:pPr marL="125413" indent="-125413">
              <a:buFont typeface="Arial" panose="020B0604020202020204" pitchFamily="34" charset="0"/>
              <a:buChar char="•"/>
            </a:pPr>
            <a:r>
              <a:rPr lang="en-US" dirty="0"/>
              <a:t>Specified Interest Exp</a:t>
            </a:r>
          </a:p>
        </p:txBody>
      </p:sp>
    </p:spTree>
    <p:extLst>
      <p:ext uri="{BB962C8B-B14F-4D97-AF65-F5344CB8AC3E}">
        <p14:creationId xmlns:p14="http://schemas.microsoft.com/office/powerpoint/2010/main" val="28291118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0918638-5E50-FFD4-177B-62C12D06F4DC}"/>
              </a:ext>
            </a:extLst>
          </p:cNvPr>
          <p:cNvSpPr>
            <a:spLocks noGrp="1"/>
          </p:cNvSpPr>
          <p:nvPr>
            <p:ph idx="1"/>
          </p:nvPr>
        </p:nvSpPr>
        <p:spPr/>
        <p:txBody>
          <a:bodyPr>
            <a:normAutofit lnSpcReduction="10000"/>
          </a:bodyPr>
          <a:lstStyle/>
          <a:p>
            <a:r>
              <a:rPr lang="en-US" sz="2800" dirty="0"/>
              <a:t>GILTI is included in income similarly to subpart F.  §951A(e)(1)  </a:t>
            </a:r>
          </a:p>
          <a:p>
            <a:endParaRPr lang="en-US" sz="2800" dirty="0"/>
          </a:p>
          <a:p>
            <a:r>
              <a:rPr lang="en-US" sz="2800" dirty="0"/>
              <a:t>Amount proportionate to the amount that would be received by the shareholder in a </a:t>
            </a:r>
            <a:r>
              <a:rPr lang="en-US" sz="2800" b="1" dirty="0"/>
              <a:t>year-end hypothetical distribution </a:t>
            </a:r>
            <a:r>
              <a:rPr lang="en-US" sz="2800" dirty="0"/>
              <a:t>of all the CFC’s current-year earnings relative to all current year earnings. </a:t>
            </a:r>
          </a:p>
          <a:p>
            <a:endParaRPr lang="en-US" sz="2800" dirty="0"/>
          </a:p>
          <a:p>
            <a:r>
              <a:rPr lang="en-US" sz="2800" dirty="0"/>
              <a:t>US tax principles used to calculate tested </a:t>
            </a:r>
            <a:r>
              <a:rPr lang="en-US" sz="2800" dirty="0" err="1"/>
              <a:t>inc</a:t>
            </a:r>
            <a:r>
              <a:rPr lang="en-US" sz="2800" dirty="0"/>
              <a:t>/loss, </a:t>
            </a:r>
            <a:r>
              <a:rPr lang="en-US" sz="2800" dirty="0" err="1"/>
              <a:t>e.g</a:t>
            </a:r>
            <a:r>
              <a:rPr lang="en-US" sz="2800" dirty="0"/>
              <a:t>, §163(j), depreciation, E&amp;Ps, etc.</a:t>
            </a:r>
          </a:p>
          <a:p>
            <a:endParaRPr lang="en-US" sz="2800" dirty="0"/>
          </a:p>
          <a:p>
            <a:r>
              <a:rPr lang="en-US" sz="2800" dirty="0"/>
              <a:t>Only a </a:t>
            </a:r>
            <a:r>
              <a:rPr lang="en-US" sz="2800" i="1" dirty="0"/>
              <a:t>tested income CFC </a:t>
            </a:r>
            <a:r>
              <a:rPr lang="en-US" sz="2800" dirty="0"/>
              <a:t>can have QBAI; a </a:t>
            </a:r>
            <a:r>
              <a:rPr lang="en-US" sz="2800" i="1" dirty="0"/>
              <a:t>tested loss CFC</a:t>
            </a:r>
            <a:r>
              <a:rPr lang="en-US" sz="2800" dirty="0"/>
              <a:t> cannot have QBAI. Regs. §1.951A-3(b)</a:t>
            </a:r>
          </a:p>
          <a:p>
            <a:endParaRPr lang="en-US" sz="2800" dirty="0"/>
          </a:p>
        </p:txBody>
      </p:sp>
      <p:sp>
        <p:nvSpPr>
          <p:cNvPr id="3" name="Title 2">
            <a:extLst>
              <a:ext uri="{FF2B5EF4-FFF2-40B4-BE49-F238E27FC236}">
                <a16:creationId xmlns:a16="http://schemas.microsoft.com/office/drawing/2014/main" id="{BF6706B6-B73E-8FC4-55AC-F8EB1788A702}"/>
              </a:ext>
            </a:extLst>
          </p:cNvPr>
          <p:cNvSpPr>
            <a:spLocks noGrp="1"/>
          </p:cNvSpPr>
          <p:nvPr>
            <p:ph type="title"/>
          </p:nvPr>
        </p:nvSpPr>
        <p:spPr/>
        <p:txBody>
          <a:bodyPr/>
          <a:lstStyle/>
          <a:p>
            <a:r>
              <a:rPr lang="en-US" sz="1800" dirty="0"/>
              <a:t>GILTI: Some more rules</a:t>
            </a:r>
          </a:p>
        </p:txBody>
      </p:sp>
      <p:sp>
        <p:nvSpPr>
          <p:cNvPr id="4" name="Slide Number Placeholder 3">
            <a:extLst>
              <a:ext uri="{FF2B5EF4-FFF2-40B4-BE49-F238E27FC236}">
                <a16:creationId xmlns:a16="http://schemas.microsoft.com/office/drawing/2014/main" id="{A65F0E44-871E-B5BD-4048-790BF69141D5}"/>
              </a:ext>
            </a:extLst>
          </p:cNvPr>
          <p:cNvSpPr>
            <a:spLocks noGrp="1"/>
          </p:cNvSpPr>
          <p:nvPr>
            <p:ph type="sldNum" sz="quarter" idx="10"/>
          </p:nvPr>
        </p:nvSpPr>
        <p:spPr/>
        <p:txBody>
          <a:bodyPr/>
          <a:lstStyle/>
          <a:p>
            <a:fld id="{7B3E355C-57B9-BC4B-95D8-406A1F834537}" type="slidenum">
              <a:rPr lang="en-US" altLang="en-US" smtClean="0"/>
              <a:pPr/>
              <a:t>31</a:t>
            </a:fld>
            <a:endParaRPr lang="en-US" altLang="en-US" dirty="0"/>
          </a:p>
        </p:txBody>
      </p:sp>
      <p:sp>
        <p:nvSpPr>
          <p:cNvPr id="5" name="Footer Placeholder 4">
            <a:extLst>
              <a:ext uri="{FF2B5EF4-FFF2-40B4-BE49-F238E27FC236}">
                <a16:creationId xmlns:a16="http://schemas.microsoft.com/office/drawing/2014/main" id="{AD5550AE-DCD8-B1D7-8D49-D52F0D956562}"/>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31379280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73030D7-B0F7-488C-DB52-A8BC241DC5FC}"/>
              </a:ext>
            </a:extLst>
          </p:cNvPr>
          <p:cNvSpPr>
            <a:spLocks noGrp="1"/>
          </p:cNvSpPr>
          <p:nvPr>
            <p:ph idx="1"/>
          </p:nvPr>
        </p:nvSpPr>
        <p:spPr/>
        <p:txBody>
          <a:bodyPr>
            <a:normAutofit/>
          </a:bodyPr>
          <a:lstStyle/>
          <a:p>
            <a:r>
              <a:rPr lang="en-US" sz="2400" dirty="0"/>
              <a:t>Specified interest expense (shareholder level item)</a:t>
            </a:r>
          </a:p>
          <a:p>
            <a:pPr lvl="1"/>
            <a:r>
              <a:rPr lang="en-US" sz="2400" dirty="0"/>
              <a:t>Excess of </a:t>
            </a:r>
            <a:r>
              <a:rPr lang="en-US" sz="2400" i="1" dirty="0"/>
              <a:t>tested interest expense </a:t>
            </a:r>
            <a:r>
              <a:rPr lang="en-US" sz="2400" dirty="0"/>
              <a:t>over</a:t>
            </a:r>
            <a:r>
              <a:rPr lang="en-US" sz="2400" i="1" dirty="0"/>
              <a:t> tested interest income</a:t>
            </a:r>
          </a:p>
          <a:p>
            <a:pPr lvl="2"/>
            <a:r>
              <a:rPr lang="en-US" sz="2400" dirty="0"/>
              <a:t>Tested Int Expense: interest expense allocated to gross income</a:t>
            </a:r>
          </a:p>
          <a:p>
            <a:pPr lvl="2"/>
            <a:r>
              <a:rPr lang="en-US" sz="2400" dirty="0"/>
              <a:t>Tested Int Income: interest income included in gross income </a:t>
            </a:r>
          </a:p>
          <a:p>
            <a:pPr lvl="2"/>
            <a:r>
              <a:rPr lang="en-US" sz="2400" dirty="0"/>
              <a:t>Roughly: interest can be deducted only to the extent of interest income</a:t>
            </a:r>
          </a:p>
          <a:p>
            <a:r>
              <a:rPr lang="en-US" sz="2400" dirty="0"/>
              <a:t>Special rules apply to securities dealers, banking, and insurance companies.</a:t>
            </a:r>
          </a:p>
          <a:p>
            <a:r>
              <a:rPr lang="en-US" sz="2400" dirty="0"/>
              <a:t>Specified interest expense includes interest expense of ALL CFCs, including CFCs with a tested loss, but for a loss CFC, the interest expense is reduced by 10% * QBAI of the test loss CFC.</a:t>
            </a:r>
          </a:p>
          <a:p>
            <a:endParaRPr lang="en-US" sz="2400" dirty="0"/>
          </a:p>
          <a:p>
            <a:endParaRPr lang="en-US" dirty="0"/>
          </a:p>
        </p:txBody>
      </p:sp>
      <p:sp>
        <p:nvSpPr>
          <p:cNvPr id="3" name="Title 2">
            <a:extLst>
              <a:ext uri="{FF2B5EF4-FFF2-40B4-BE49-F238E27FC236}">
                <a16:creationId xmlns:a16="http://schemas.microsoft.com/office/drawing/2014/main" id="{BEB87A79-7CD5-FC32-AE5C-C7D443976C35}"/>
              </a:ext>
            </a:extLst>
          </p:cNvPr>
          <p:cNvSpPr>
            <a:spLocks noGrp="1"/>
          </p:cNvSpPr>
          <p:nvPr>
            <p:ph type="title"/>
          </p:nvPr>
        </p:nvSpPr>
        <p:spPr/>
        <p:txBody>
          <a:bodyPr/>
          <a:lstStyle/>
          <a:p>
            <a:r>
              <a:rPr lang="en-US" sz="1800" dirty="0"/>
              <a:t>GILTI: Specified Interest Expense: Regs. §§1.951A-1(a)(c)(iii) and 1.951A-4</a:t>
            </a:r>
          </a:p>
        </p:txBody>
      </p:sp>
      <p:sp>
        <p:nvSpPr>
          <p:cNvPr id="4" name="Slide Number Placeholder 3">
            <a:extLst>
              <a:ext uri="{FF2B5EF4-FFF2-40B4-BE49-F238E27FC236}">
                <a16:creationId xmlns:a16="http://schemas.microsoft.com/office/drawing/2014/main" id="{F24DCABE-8706-098E-FB74-6D525287F148}"/>
              </a:ext>
            </a:extLst>
          </p:cNvPr>
          <p:cNvSpPr>
            <a:spLocks noGrp="1"/>
          </p:cNvSpPr>
          <p:nvPr>
            <p:ph type="sldNum" sz="quarter" idx="10"/>
          </p:nvPr>
        </p:nvSpPr>
        <p:spPr/>
        <p:txBody>
          <a:bodyPr/>
          <a:lstStyle/>
          <a:p>
            <a:fld id="{7B3E355C-57B9-BC4B-95D8-406A1F834537}" type="slidenum">
              <a:rPr lang="en-US" altLang="en-US" smtClean="0"/>
              <a:pPr/>
              <a:t>32</a:t>
            </a:fld>
            <a:endParaRPr lang="en-US" altLang="en-US" dirty="0"/>
          </a:p>
        </p:txBody>
      </p:sp>
      <p:sp>
        <p:nvSpPr>
          <p:cNvPr id="5" name="Footer Placeholder 4">
            <a:extLst>
              <a:ext uri="{FF2B5EF4-FFF2-40B4-BE49-F238E27FC236}">
                <a16:creationId xmlns:a16="http://schemas.microsoft.com/office/drawing/2014/main" id="{60BDCAE4-4AD6-1833-F0FF-91F5CF23B34E}"/>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35851256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9487E06E-DC3C-1AD0-035C-99A8503D30E1}"/>
              </a:ext>
            </a:extLst>
          </p:cNvPr>
          <p:cNvGraphicFramePr>
            <a:graphicFrameLocks noGrp="1"/>
          </p:cNvGraphicFramePr>
          <p:nvPr>
            <p:ph idx="1"/>
            <p:extLst>
              <p:ext uri="{D42A27DB-BD31-4B8C-83A1-F6EECF244321}">
                <p14:modId xmlns:p14="http://schemas.microsoft.com/office/powerpoint/2010/main" val="1344943675"/>
              </p:ext>
            </p:extLst>
          </p:nvPr>
        </p:nvGraphicFramePr>
        <p:xfrm>
          <a:off x="448524" y="3213176"/>
          <a:ext cx="8461248" cy="2349425"/>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1809503603"/>
                    </a:ext>
                  </a:extLst>
                </a:gridCol>
                <a:gridCol w="1328928">
                  <a:extLst>
                    <a:ext uri="{9D8B030D-6E8A-4147-A177-3AD203B41FA5}">
                      <a16:colId xmlns:a16="http://schemas.microsoft.com/office/drawing/2014/main" val="2381946054"/>
                    </a:ext>
                  </a:extLst>
                </a:gridCol>
                <a:gridCol w="1691640">
                  <a:extLst>
                    <a:ext uri="{9D8B030D-6E8A-4147-A177-3AD203B41FA5}">
                      <a16:colId xmlns:a16="http://schemas.microsoft.com/office/drawing/2014/main" val="2441729602"/>
                    </a:ext>
                  </a:extLst>
                </a:gridCol>
                <a:gridCol w="1691640">
                  <a:extLst>
                    <a:ext uri="{9D8B030D-6E8A-4147-A177-3AD203B41FA5}">
                      <a16:colId xmlns:a16="http://schemas.microsoft.com/office/drawing/2014/main" val="2057500677"/>
                    </a:ext>
                  </a:extLst>
                </a:gridCol>
                <a:gridCol w="1691640">
                  <a:extLst>
                    <a:ext uri="{9D8B030D-6E8A-4147-A177-3AD203B41FA5}">
                      <a16:colId xmlns:a16="http://schemas.microsoft.com/office/drawing/2014/main" val="3211270550"/>
                    </a:ext>
                  </a:extLst>
                </a:gridCol>
              </a:tblGrid>
              <a:tr h="469885">
                <a:tc>
                  <a:txBody>
                    <a:bodyPr/>
                    <a:lstStyle/>
                    <a:p>
                      <a:pPr algn="ctr"/>
                      <a:r>
                        <a:rPr lang="en-US" sz="1800" dirty="0">
                          <a:solidFill>
                            <a:schemeClr val="tx2"/>
                          </a:solidFill>
                        </a:rPr>
                        <a:t>Item</a:t>
                      </a:r>
                    </a:p>
                  </a:txBody>
                  <a:tcPr>
                    <a:solidFill>
                      <a:schemeClr val="accent3">
                        <a:lumMod val="10000"/>
                        <a:lumOff val="90000"/>
                      </a:schemeClr>
                    </a:solidFill>
                  </a:tcPr>
                </a:tc>
                <a:tc>
                  <a:txBody>
                    <a:bodyPr/>
                    <a:lstStyle/>
                    <a:p>
                      <a:pPr algn="ctr"/>
                      <a:r>
                        <a:rPr lang="en-US" sz="1800" dirty="0">
                          <a:solidFill>
                            <a:schemeClr val="tx2"/>
                          </a:solidFill>
                        </a:rPr>
                        <a:t>CFC1</a:t>
                      </a:r>
                    </a:p>
                  </a:txBody>
                  <a:tcPr>
                    <a:solidFill>
                      <a:schemeClr val="accent3">
                        <a:lumMod val="10000"/>
                        <a:lumOff val="90000"/>
                      </a:schemeClr>
                    </a:solidFill>
                  </a:tcPr>
                </a:tc>
                <a:tc>
                  <a:txBody>
                    <a:bodyPr/>
                    <a:lstStyle/>
                    <a:p>
                      <a:pPr algn="ctr"/>
                      <a:r>
                        <a:rPr lang="en-US" sz="1800" dirty="0">
                          <a:solidFill>
                            <a:schemeClr val="tx2"/>
                          </a:solidFill>
                        </a:rPr>
                        <a:t>CFC2</a:t>
                      </a:r>
                    </a:p>
                  </a:txBody>
                  <a:tcPr>
                    <a:solidFill>
                      <a:schemeClr val="accent3">
                        <a:lumMod val="10000"/>
                        <a:lumOff val="90000"/>
                      </a:schemeClr>
                    </a:solidFill>
                  </a:tcPr>
                </a:tc>
                <a:tc>
                  <a:txBody>
                    <a:bodyPr/>
                    <a:lstStyle/>
                    <a:p>
                      <a:pPr algn="ctr"/>
                      <a:r>
                        <a:rPr lang="en-US" sz="1800" dirty="0">
                          <a:solidFill>
                            <a:schemeClr val="tx2"/>
                          </a:solidFill>
                        </a:rPr>
                        <a:t>CFC3</a:t>
                      </a:r>
                    </a:p>
                  </a:txBody>
                  <a:tcPr>
                    <a:solidFill>
                      <a:schemeClr val="accent3">
                        <a:lumMod val="10000"/>
                        <a:lumOff val="90000"/>
                      </a:schemeClr>
                    </a:solidFill>
                  </a:tcPr>
                </a:tc>
                <a:tc>
                  <a:txBody>
                    <a:bodyPr/>
                    <a:lstStyle/>
                    <a:p>
                      <a:pPr algn="ctr"/>
                      <a:r>
                        <a:rPr lang="en-US" sz="1800" dirty="0">
                          <a:solidFill>
                            <a:schemeClr val="tx2"/>
                          </a:solidFill>
                        </a:rPr>
                        <a:t>CFC4</a:t>
                      </a:r>
                    </a:p>
                  </a:txBody>
                  <a:tcPr>
                    <a:solidFill>
                      <a:schemeClr val="accent3">
                        <a:lumMod val="10000"/>
                        <a:lumOff val="90000"/>
                      </a:schemeClr>
                    </a:solidFill>
                  </a:tcPr>
                </a:tc>
                <a:extLst>
                  <a:ext uri="{0D108BD9-81ED-4DB2-BD59-A6C34878D82A}">
                    <a16:rowId xmlns:a16="http://schemas.microsoft.com/office/drawing/2014/main" val="524067333"/>
                  </a:ext>
                </a:extLst>
              </a:tr>
              <a:tr h="469885">
                <a:tc>
                  <a:txBody>
                    <a:bodyPr/>
                    <a:lstStyle/>
                    <a:p>
                      <a:pPr algn="ctr"/>
                      <a:r>
                        <a:rPr lang="en-US" sz="1600" b="1" dirty="0">
                          <a:solidFill>
                            <a:schemeClr val="tx2"/>
                          </a:solidFill>
                        </a:rPr>
                        <a:t>Gross Test Inc/&lt;Loss&gt;</a:t>
                      </a:r>
                    </a:p>
                  </a:txBody>
                  <a:tcPr/>
                </a:tc>
                <a:tc>
                  <a:txBody>
                    <a:bodyPr/>
                    <a:lstStyle/>
                    <a:p>
                      <a:pPr algn="ctr"/>
                      <a:r>
                        <a:rPr lang="en-US" sz="1800" dirty="0">
                          <a:solidFill>
                            <a:schemeClr val="tx2"/>
                          </a:solidFill>
                        </a:rPr>
                        <a:t>700</a:t>
                      </a:r>
                    </a:p>
                  </a:txBody>
                  <a:tcPr/>
                </a:tc>
                <a:tc>
                  <a:txBody>
                    <a:bodyPr/>
                    <a:lstStyle/>
                    <a:p>
                      <a:pPr algn="ctr"/>
                      <a:r>
                        <a:rPr lang="en-US" sz="1800" dirty="0">
                          <a:solidFill>
                            <a:schemeClr val="tx2"/>
                          </a:solidFill>
                        </a:rPr>
                        <a:t>150</a:t>
                      </a:r>
                    </a:p>
                  </a:txBody>
                  <a:tcPr/>
                </a:tc>
                <a:tc>
                  <a:txBody>
                    <a:bodyPr/>
                    <a:lstStyle/>
                    <a:p>
                      <a:pPr algn="ctr"/>
                      <a:r>
                        <a:rPr lang="en-US" sz="1800" dirty="0">
                          <a:solidFill>
                            <a:schemeClr val="tx2"/>
                          </a:solidFill>
                        </a:rPr>
                        <a:t>400</a:t>
                      </a:r>
                    </a:p>
                  </a:txBody>
                  <a:tcPr/>
                </a:tc>
                <a:tc>
                  <a:txBody>
                    <a:bodyPr/>
                    <a:lstStyle/>
                    <a:p>
                      <a:pPr algn="ctr"/>
                      <a:r>
                        <a:rPr lang="en-US" sz="1800" dirty="0">
                          <a:solidFill>
                            <a:schemeClr val="tx2"/>
                          </a:solidFill>
                        </a:rPr>
                        <a:t>0</a:t>
                      </a:r>
                    </a:p>
                  </a:txBody>
                  <a:tcPr/>
                </a:tc>
                <a:extLst>
                  <a:ext uri="{0D108BD9-81ED-4DB2-BD59-A6C34878D82A}">
                    <a16:rowId xmlns:a16="http://schemas.microsoft.com/office/drawing/2014/main" val="14563170"/>
                  </a:ext>
                </a:extLst>
              </a:tr>
              <a:tr h="469885">
                <a:tc>
                  <a:txBody>
                    <a:bodyPr/>
                    <a:lstStyle/>
                    <a:p>
                      <a:pPr algn="ctr"/>
                      <a:r>
                        <a:rPr lang="en-US" sz="1600" b="1" dirty="0">
                          <a:solidFill>
                            <a:schemeClr val="tx2"/>
                          </a:solidFill>
                        </a:rPr>
                        <a:t>Tangible Property</a:t>
                      </a:r>
                    </a:p>
                  </a:txBody>
                  <a:tcPr/>
                </a:tc>
                <a:tc>
                  <a:txBody>
                    <a:bodyPr/>
                    <a:lstStyle/>
                    <a:p>
                      <a:pPr algn="ctr"/>
                      <a:r>
                        <a:rPr lang="en-US" sz="1800" dirty="0">
                          <a:solidFill>
                            <a:schemeClr val="tx2"/>
                          </a:solidFill>
                        </a:rPr>
                        <a:t>100</a:t>
                      </a:r>
                    </a:p>
                  </a:txBody>
                  <a:tcPr/>
                </a:tc>
                <a:tc>
                  <a:txBody>
                    <a:bodyPr/>
                    <a:lstStyle/>
                    <a:p>
                      <a:pPr algn="ctr"/>
                      <a:r>
                        <a:rPr lang="en-US" sz="1800" dirty="0">
                          <a:solidFill>
                            <a:schemeClr val="tx2"/>
                          </a:solidFill>
                        </a:rPr>
                        <a:t>600</a:t>
                      </a:r>
                    </a:p>
                  </a:txBody>
                  <a:tcPr/>
                </a:tc>
                <a:tc>
                  <a:txBody>
                    <a:bodyPr/>
                    <a:lstStyle/>
                    <a:p>
                      <a:pPr algn="ctr"/>
                      <a:r>
                        <a:rPr lang="en-US" sz="1800" dirty="0">
                          <a:solidFill>
                            <a:schemeClr val="tx2"/>
                          </a:solidFill>
                        </a:rPr>
                        <a:t>0</a:t>
                      </a:r>
                    </a:p>
                  </a:txBody>
                  <a:tcPr/>
                </a:tc>
                <a:tc>
                  <a:txBody>
                    <a:bodyPr/>
                    <a:lstStyle/>
                    <a:p>
                      <a:pPr algn="ctr"/>
                      <a:r>
                        <a:rPr lang="en-US" sz="1800" dirty="0">
                          <a:solidFill>
                            <a:schemeClr val="tx2"/>
                          </a:solidFill>
                        </a:rPr>
                        <a:t>800</a:t>
                      </a:r>
                    </a:p>
                  </a:txBody>
                  <a:tcPr/>
                </a:tc>
                <a:extLst>
                  <a:ext uri="{0D108BD9-81ED-4DB2-BD59-A6C34878D82A}">
                    <a16:rowId xmlns:a16="http://schemas.microsoft.com/office/drawing/2014/main" val="3282863495"/>
                  </a:ext>
                </a:extLst>
              </a:tr>
              <a:tr h="469885">
                <a:tc>
                  <a:txBody>
                    <a:bodyPr/>
                    <a:lstStyle/>
                    <a:p>
                      <a:pPr algn="ctr"/>
                      <a:r>
                        <a:rPr lang="en-US" sz="1600" b="1" dirty="0">
                          <a:solidFill>
                            <a:schemeClr val="tx2"/>
                          </a:solidFill>
                        </a:rPr>
                        <a:t>Allocable Deductions</a:t>
                      </a:r>
                    </a:p>
                  </a:txBody>
                  <a:tcPr/>
                </a:tc>
                <a:tc>
                  <a:txBody>
                    <a:bodyPr/>
                    <a:lstStyle/>
                    <a:p>
                      <a:pPr algn="ctr"/>
                      <a:r>
                        <a:rPr lang="en-US" sz="1800" dirty="0">
                          <a:solidFill>
                            <a:schemeClr val="tx2"/>
                          </a:solidFill>
                        </a:rPr>
                        <a:t>200</a:t>
                      </a:r>
                    </a:p>
                  </a:txBody>
                  <a:tcPr/>
                </a:tc>
                <a:tc>
                  <a:txBody>
                    <a:bodyPr/>
                    <a:lstStyle/>
                    <a:p>
                      <a:pPr algn="ctr"/>
                      <a:r>
                        <a:rPr lang="en-US" sz="1800" dirty="0">
                          <a:solidFill>
                            <a:schemeClr val="tx2"/>
                          </a:solidFill>
                        </a:rPr>
                        <a:t>50</a:t>
                      </a:r>
                    </a:p>
                  </a:txBody>
                  <a:tcPr/>
                </a:tc>
                <a:tc>
                  <a:txBody>
                    <a:bodyPr/>
                    <a:lstStyle/>
                    <a:p>
                      <a:pPr algn="ctr"/>
                      <a:r>
                        <a:rPr lang="en-US" sz="1800" dirty="0">
                          <a:solidFill>
                            <a:schemeClr val="tx2"/>
                          </a:solidFill>
                        </a:rPr>
                        <a:t>100</a:t>
                      </a:r>
                    </a:p>
                  </a:txBody>
                  <a:tcPr/>
                </a:tc>
                <a:tc>
                  <a:txBody>
                    <a:bodyPr/>
                    <a:lstStyle/>
                    <a:p>
                      <a:pPr algn="ctr"/>
                      <a:r>
                        <a:rPr lang="en-US" sz="1800" dirty="0">
                          <a:solidFill>
                            <a:schemeClr val="tx2"/>
                          </a:solidFill>
                        </a:rPr>
                        <a:t>300</a:t>
                      </a:r>
                    </a:p>
                  </a:txBody>
                  <a:tcPr/>
                </a:tc>
                <a:extLst>
                  <a:ext uri="{0D108BD9-81ED-4DB2-BD59-A6C34878D82A}">
                    <a16:rowId xmlns:a16="http://schemas.microsoft.com/office/drawing/2014/main" val="2412204122"/>
                  </a:ext>
                </a:extLst>
              </a:tr>
              <a:tr h="469885">
                <a:tc>
                  <a:txBody>
                    <a:bodyPr/>
                    <a:lstStyle/>
                    <a:p>
                      <a:pPr algn="ctr"/>
                      <a:r>
                        <a:rPr lang="en-US" sz="1600" b="1" dirty="0">
                          <a:solidFill>
                            <a:schemeClr val="tx2"/>
                          </a:solidFill>
                        </a:rPr>
                        <a:t>Tested Interest Exp</a:t>
                      </a:r>
                    </a:p>
                  </a:txBody>
                  <a:tcPr/>
                </a:tc>
                <a:tc>
                  <a:txBody>
                    <a:bodyPr/>
                    <a:lstStyle/>
                    <a:p>
                      <a:pPr algn="ctr"/>
                      <a:r>
                        <a:rPr lang="en-US" sz="1800" dirty="0">
                          <a:solidFill>
                            <a:schemeClr val="tx2"/>
                          </a:solidFill>
                        </a:rPr>
                        <a:t>0</a:t>
                      </a:r>
                    </a:p>
                  </a:txBody>
                  <a:tcPr/>
                </a:tc>
                <a:tc>
                  <a:txBody>
                    <a:bodyPr/>
                    <a:lstStyle/>
                    <a:p>
                      <a:pPr algn="ctr"/>
                      <a:r>
                        <a:rPr lang="en-US" sz="1800" dirty="0">
                          <a:solidFill>
                            <a:schemeClr val="tx2"/>
                          </a:solidFill>
                        </a:rPr>
                        <a:t>30</a:t>
                      </a:r>
                    </a:p>
                  </a:txBody>
                  <a:tcPr/>
                </a:tc>
                <a:tc>
                  <a:txBody>
                    <a:bodyPr/>
                    <a:lstStyle/>
                    <a:p>
                      <a:pPr algn="ctr"/>
                      <a:r>
                        <a:rPr lang="en-US" sz="1800" dirty="0">
                          <a:solidFill>
                            <a:schemeClr val="tx2"/>
                          </a:solidFill>
                        </a:rPr>
                        <a:t>10</a:t>
                      </a:r>
                    </a:p>
                  </a:txBody>
                  <a:tcPr/>
                </a:tc>
                <a:tc>
                  <a:txBody>
                    <a:bodyPr/>
                    <a:lstStyle/>
                    <a:p>
                      <a:pPr algn="ctr"/>
                      <a:r>
                        <a:rPr lang="en-US" sz="1800" dirty="0">
                          <a:solidFill>
                            <a:schemeClr val="tx2"/>
                          </a:solidFill>
                        </a:rPr>
                        <a:t>100</a:t>
                      </a:r>
                    </a:p>
                  </a:txBody>
                  <a:tcPr/>
                </a:tc>
                <a:extLst>
                  <a:ext uri="{0D108BD9-81ED-4DB2-BD59-A6C34878D82A}">
                    <a16:rowId xmlns:a16="http://schemas.microsoft.com/office/drawing/2014/main" val="2710947333"/>
                  </a:ext>
                </a:extLst>
              </a:tr>
            </a:tbl>
          </a:graphicData>
        </a:graphic>
      </p:graphicFrame>
      <p:sp>
        <p:nvSpPr>
          <p:cNvPr id="3" name="Title 2">
            <a:extLst>
              <a:ext uri="{FF2B5EF4-FFF2-40B4-BE49-F238E27FC236}">
                <a16:creationId xmlns:a16="http://schemas.microsoft.com/office/drawing/2014/main" id="{E3C0FC83-DD6B-1315-061D-42650DBB0119}"/>
              </a:ext>
            </a:extLst>
          </p:cNvPr>
          <p:cNvSpPr>
            <a:spLocks noGrp="1"/>
          </p:cNvSpPr>
          <p:nvPr>
            <p:ph type="title"/>
          </p:nvPr>
        </p:nvSpPr>
        <p:spPr/>
        <p:txBody>
          <a:bodyPr/>
          <a:lstStyle/>
          <a:p>
            <a:r>
              <a:rPr lang="en-US" dirty="0"/>
              <a:t>GILTI Example</a:t>
            </a:r>
          </a:p>
        </p:txBody>
      </p:sp>
      <p:sp>
        <p:nvSpPr>
          <p:cNvPr id="4" name="Slide Number Placeholder 3">
            <a:extLst>
              <a:ext uri="{FF2B5EF4-FFF2-40B4-BE49-F238E27FC236}">
                <a16:creationId xmlns:a16="http://schemas.microsoft.com/office/drawing/2014/main" id="{4D38B096-1FA9-2294-0CC4-170882F03445}"/>
              </a:ext>
            </a:extLst>
          </p:cNvPr>
          <p:cNvSpPr>
            <a:spLocks noGrp="1"/>
          </p:cNvSpPr>
          <p:nvPr>
            <p:ph type="sldNum" sz="quarter" idx="10"/>
          </p:nvPr>
        </p:nvSpPr>
        <p:spPr/>
        <p:txBody>
          <a:bodyPr/>
          <a:lstStyle/>
          <a:p>
            <a:fld id="{7B3E355C-57B9-BC4B-95D8-406A1F834537}" type="slidenum">
              <a:rPr lang="en-US" altLang="en-US" smtClean="0"/>
              <a:pPr/>
              <a:t>33</a:t>
            </a:fld>
            <a:endParaRPr lang="en-US" altLang="en-US" dirty="0"/>
          </a:p>
        </p:txBody>
      </p:sp>
      <p:sp>
        <p:nvSpPr>
          <p:cNvPr id="5" name="Footer Placeholder 4">
            <a:extLst>
              <a:ext uri="{FF2B5EF4-FFF2-40B4-BE49-F238E27FC236}">
                <a16:creationId xmlns:a16="http://schemas.microsoft.com/office/drawing/2014/main" id="{FD5BDAB5-09B7-4C7F-AC3F-7843CA2DE530}"/>
              </a:ext>
            </a:extLst>
          </p:cNvPr>
          <p:cNvSpPr>
            <a:spLocks noGrp="1"/>
          </p:cNvSpPr>
          <p:nvPr>
            <p:ph type="ftr" sz="quarter" idx="11"/>
          </p:nvPr>
        </p:nvSpPr>
        <p:spPr/>
        <p:txBody>
          <a:bodyPr/>
          <a:lstStyle/>
          <a:p>
            <a:pPr>
              <a:defRPr/>
            </a:pPr>
            <a:r>
              <a:rPr lang="en-US"/>
              <a:t>CFCs: Subpart F &amp; GILTI</a:t>
            </a:r>
            <a:endParaRPr lang="en-US" dirty="0"/>
          </a:p>
        </p:txBody>
      </p:sp>
      <p:sp>
        <p:nvSpPr>
          <p:cNvPr id="7" name="TextBox 6">
            <a:extLst>
              <a:ext uri="{FF2B5EF4-FFF2-40B4-BE49-F238E27FC236}">
                <a16:creationId xmlns:a16="http://schemas.microsoft.com/office/drawing/2014/main" id="{73BF0B6E-792E-B9C1-8C8F-06D393E54692}"/>
              </a:ext>
            </a:extLst>
          </p:cNvPr>
          <p:cNvSpPr txBox="1"/>
          <p:nvPr/>
        </p:nvSpPr>
        <p:spPr>
          <a:xfrm>
            <a:off x="416872" y="609600"/>
            <a:ext cx="8425376" cy="2031325"/>
          </a:xfrm>
          <a:prstGeom prst="rect">
            <a:avLst/>
          </a:prstGeom>
          <a:noFill/>
          <a:ln>
            <a:solidFill>
              <a:srgbClr val="B01C2E"/>
            </a:solidFill>
          </a:ln>
        </p:spPr>
        <p:txBody>
          <a:bodyPr wrap="square" rtlCol="0">
            <a:spAutoFit/>
          </a:bodyPr>
          <a:lstStyle/>
          <a:p>
            <a:pPr algn="ctr"/>
            <a:r>
              <a:rPr lang="en-US" b="1" u="sng" dirty="0"/>
              <a:t>Example</a:t>
            </a:r>
          </a:p>
          <a:p>
            <a:pPr marL="285750" indent="-285750">
              <a:buFont typeface="Arial" panose="020B0604020202020204" pitchFamily="34" charset="0"/>
              <a:buChar char="•"/>
            </a:pPr>
            <a:r>
              <a:rPr lang="en-US" dirty="0"/>
              <a:t>USP owns 4 CFCs, some of which either manufacture or make substantial contributions to manufacturing, develop and license IP, and provide services to unrelated parties</a:t>
            </a:r>
          </a:p>
          <a:p>
            <a:pPr marL="285750" indent="-285750">
              <a:buFont typeface="Arial" panose="020B0604020202020204" pitchFamily="34" charset="0"/>
              <a:buChar char="•"/>
            </a:pPr>
            <a:r>
              <a:rPr lang="en-US" dirty="0"/>
              <a:t>All the amounts are in millions </a:t>
            </a:r>
          </a:p>
          <a:p>
            <a:pPr marL="285750" indent="-285750">
              <a:buFont typeface="Arial" panose="020B0604020202020204" pitchFamily="34" charset="0"/>
              <a:buChar char="•"/>
            </a:pPr>
            <a:r>
              <a:rPr lang="en-US" dirty="0"/>
              <a:t>There is no tested interest income</a:t>
            </a:r>
          </a:p>
          <a:p>
            <a:pPr marL="285750" indent="-285750">
              <a:buFont typeface="Arial" panose="020B0604020202020204" pitchFamily="34" charset="0"/>
              <a:buChar char="•"/>
            </a:pPr>
            <a:r>
              <a:rPr lang="en-US" dirty="0"/>
              <a:t>None of the CFCs have any subpart F, high-taxed income, ECI</a:t>
            </a:r>
          </a:p>
        </p:txBody>
      </p:sp>
    </p:spTree>
    <p:extLst>
      <p:ext uri="{BB962C8B-B14F-4D97-AF65-F5344CB8AC3E}">
        <p14:creationId xmlns:p14="http://schemas.microsoft.com/office/powerpoint/2010/main" val="9807630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C2E5F69-2AF5-5D4A-C5A6-545D0C922CFC}"/>
              </a:ext>
            </a:extLst>
          </p:cNvPr>
          <p:cNvSpPr>
            <a:spLocks noGrp="1"/>
          </p:cNvSpPr>
          <p:nvPr>
            <p:ph idx="1"/>
          </p:nvPr>
        </p:nvSpPr>
        <p:spPr/>
        <p:txBody>
          <a:bodyPr/>
          <a:lstStyle/>
          <a:p>
            <a:r>
              <a:rPr lang="en-US" sz="2800" dirty="0"/>
              <a:t>The USP’s </a:t>
            </a:r>
            <a:r>
              <a:rPr lang="en-US" sz="2800" i="1" dirty="0"/>
              <a:t>net CFC tested income:  </a:t>
            </a:r>
            <a:r>
              <a:rPr lang="en-US" sz="2800" dirty="0"/>
              <a:t>Sum of </a:t>
            </a:r>
            <a:r>
              <a:rPr lang="en-US" sz="2800" i="1" dirty="0"/>
              <a:t>CFC tested </a:t>
            </a:r>
            <a:r>
              <a:rPr lang="en-US" sz="2800" i="1" dirty="0" err="1"/>
              <a:t>inc</a:t>
            </a:r>
            <a:r>
              <a:rPr lang="en-US" sz="2800" dirty="0"/>
              <a:t> minus </a:t>
            </a:r>
            <a:r>
              <a:rPr lang="en-US" sz="2800" i="1" dirty="0"/>
              <a:t>CFC tested loss</a:t>
            </a:r>
          </a:p>
          <a:p>
            <a:endParaRPr lang="en-US" sz="2800" i="1" dirty="0"/>
          </a:p>
          <a:p>
            <a:endParaRPr lang="en-US" sz="2800" i="1" dirty="0"/>
          </a:p>
          <a:p>
            <a:endParaRPr lang="en-US" sz="2800" i="1" dirty="0"/>
          </a:p>
          <a:p>
            <a:endParaRPr lang="en-US" sz="2800" i="1" dirty="0"/>
          </a:p>
          <a:p>
            <a:endParaRPr lang="en-US" sz="2800" i="1" dirty="0"/>
          </a:p>
          <a:p>
            <a:endParaRPr lang="en-US" sz="2800" i="1" dirty="0"/>
          </a:p>
          <a:p>
            <a:endParaRPr lang="en-US" sz="2800" i="1" dirty="0"/>
          </a:p>
          <a:p>
            <a:endParaRPr lang="en-US" sz="2800" i="1" dirty="0"/>
          </a:p>
          <a:p>
            <a:r>
              <a:rPr lang="en-US" sz="2800" i="1" dirty="0"/>
              <a:t>Net equals 600</a:t>
            </a:r>
          </a:p>
        </p:txBody>
      </p:sp>
      <p:sp>
        <p:nvSpPr>
          <p:cNvPr id="3" name="Title 2">
            <a:extLst>
              <a:ext uri="{FF2B5EF4-FFF2-40B4-BE49-F238E27FC236}">
                <a16:creationId xmlns:a16="http://schemas.microsoft.com/office/drawing/2014/main" id="{BC79B028-DC05-4378-C7D4-44DAB6DDAA16}"/>
              </a:ext>
            </a:extLst>
          </p:cNvPr>
          <p:cNvSpPr>
            <a:spLocks noGrp="1"/>
          </p:cNvSpPr>
          <p:nvPr>
            <p:ph type="title"/>
          </p:nvPr>
        </p:nvSpPr>
        <p:spPr/>
        <p:txBody>
          <a:bodyPr/>
          <a:lstStyle/>
          <a:p>
            <a:r>
              <a:rPr lang="en-US" dirty="0"/>
              <a:t>GILTI Example Continued: Calculation of Net Tested Income</a:t>
            </a:r>
          </a:p>
        </p:txBody>
      </p:sp>
      <p:sp>
        <p:nvSpPr>
          <p:cNvPr id="4" name="Slide Number Placeholder 3">
            <a:extLst>
              <a:ext uri="{FF2B5EF4-FFF2-40B4-BE49-F238E27FC236}">
                <a16:creationId xmlns:a16="http://schemas.microsoft.com/office/drawing/2014/main" id="{F1C3BE71-15EE-213D-7310-464D6CCE6EA7}"/>
              </a:ext>
            </a:extLst>
          </p:cNvPr>
          <p:cNvSpPr>
            <a:spLocks noGrp="1"/>
          </p:cNvSpPr>
          <p:nvPr>
            <p:ph type="sldNum" sz="quarter" idx="10"/>
          </p:nvPr>
        </p:nvSpPr>
        <p:spPr/>
        <p:txBody>
          <a:bodyPr/>
          <a:lstStyle/>
          <a:p>
            <a:fld id="{7B3E355C-57B9-BC4B-95D8-406A1F834537}" type="slidenum">
              <a:rPr lang="en-US" altLang="en-US" smtClean="0"/>
              <a:pPr/>
              <a:t>34</a:t>
            </a:fld>
            <a:endParaRPr lang="en-US" altLang="en-US" dirty="0"/>
          </a:p>
        </p:txBody>
      </p:sp>
      <p:sp>
        <p:nvSpPr>
          <p:cNvPr id="5" name="Footer Placeholder 4">
            <a:extLst>
              <a:ext uri="{FF2B5EF4-FFF2-40B4-BE49-F238E27FC236}">
                <a16:creationId xmlns:a16="http://schemas.microsoft.com/office/drawing/2014/main" id="{1EC4FE9F-24D7-6EC3-8F25-AE3777B63468}"/>
              </a:ext>
            </a:extLst>
          </p:cNvPr>
          <p:cNvSpPr>
            <a:spLocks noGrp="1"/>
          </p:cNvSpPr>
          <p:nvPr>
            <p:ph type="ftr" sz="quarter" idx="11"/>
          </p:nvPr>
        </p:nvSpPr>
        <p:spPr/>
        <p:txBody>
          <a:bodyPr/>
          <a:lstStyle/>
          <a:p>
            <a:pPr>
              <a:defRPr/>
            </a:pPr>
            <a:r>
              <a:rPr lang="en-US"/>
              <a:t>CFCs: Subpart F &amp; GILTI</a:t>
            </a:r>
            <a:endParaRPr lang="en-US" dirty="0"/>
          </a:p>
        </p:txBody>
      </p:sp>
      <p:graphicFrame>
        <p:nvGraphicFramePr>
          <p:cNvPr id="6" name="Table 6">
            <a:extLst>
              <a:ext uri="{FF2B5EF4-FFF2-40B4-BE49-F238E27FC236}">
                <a16:creationId xmlns:a16="http://schemas.microsoft.com/office/drawing/2014/main" id="{0C523019-62F6-1769-9002-E5258FE2FC55}"/>
              </a:ext>
            </a:extLst>
          </p:cNvPr>
          <p:cNvGraphicFramePr>
            <a:graphicFrameLocks/>
          </p:cNvGraphicFramePr>
          <p:nvPr>
            <p:extLst>
              <p:ext uri="{D42A27DB-BD31-4B8C-83A1-F6EECF244321}">
                <p14:modId xmlns:p14="http://schemas.microsoft.com/office/powerpoint/2010/main" val="1419421869"/>
              </p:ext>
            </p:extLst>
          </p:nvPr>
        </p:nvGraphicFramePr>
        <p:xfrm>
          <a:off x="341376" y="2057400"/>
          <a:ext cx="8461248" cy="3147015"/>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1809503603"/>
                    </a:ext>
                  </a:extLst>
                </a:gridCol>
                <a:gridCol w="1328928">
                  <a:extLst>
                    <a:ext uri="{9D8B030D-6E8A-4147-A177-3AD203B41FA5}">
                      <a16:colId xmlns:a16="http://schemas.microsoft.com/office/drawing/2014/main" val="2381946054"/>
                    </a:ext>
                  </a:extLst>
                </a:gridCol>
                <a:gridCol w="1691640">
                  <a:extLst>
                    <a:ext uri="{9D8B030D-6E8A-4147-A177-3AD203B41FA5}">
                      <a16:colId xmlns:a16="http://schemas.microsoft.com/office/drawing/2014/main" val="2441729602"/>
                    </a:ext>
                  </a:extLst>
                </a:gridCol>
                <a:gridCol w="1691640">
                  <a:extLst>
                    <a:ext uri="{9D8B030D-6E8A-4147-A177-3AD203B41FA5}">
                      <a16:colId xmlns:a16="http://schemas.microsoft.com/office/drawing/2014/main" val="2057500677"/>
                    </a:ext>
                  </a:extLst>
                </a:gridCol>
                <a:gridCol w="1691640">
                  <a:extLst>
                    <a:ext uri="{9D8B030D-6E8A-4147-A177-3AD203B41FA5}">
                      <a16:colId xmlns:a16="http://schemas.microsoft.com/office/drawing/2014/main" val="3211270550"/>
                    </a:ext>
                  </a:extLst>
                </a:gridCol>
              </a:tblGrid>
              <a:tr h="469885">
                <a:tc>
                  <a:txBody>
                    <a:bodyPr/>
                    <a:lstStyle/>
                    <a:p>
                      <a:pPr algn="ctr"/>
                      <a:r>
                        <a:rPr lang="en-US" sz="1800" dirty="0">
                          <a:solidFill>
                            <a:schemeClr val="tx2"/>
                          </a:solidFill>
                        </a:rPr>
                        <a:t>Item</a:t>
                      </a:r>
                    </a:p>
                  </a:txBody>
                  <a:tcPr>
                    <a:solidFill>
                      <a:schemeClr val="accent3">
                        <a:lumMod val="10000"/>
                        <a:lumOff val="90000"/>
                      </a:schemeClr>
                    </a:solidFill>
                  </a:tcPr>
                </a:tc>
                <a:tc>
                  <a:txBody>
                    <a:bodyPr/>
                    <a:lstStyle/>
                    <a:p>
                      <a:pPr algn="ctr"/>
                      <a:r>
                        <a:rPr lang="en-US" sz="1800" dirty="0">
                          <a:solidFill>
                            <a:schemeClr val="tx2"/>
                          </a:solidFill>
                        </a:rPr>
                        <a:t>CFC1</a:t>
                      </a:r>
                    </a:p>
                  </a:txBody>
                  <a:tcPr>
                    <a:solidFill>
                      <a:schemeClr val="accent3">
                        <a:lumMod val="10000"/>
                        <a:lumOff val="90000"/>
                      </a:schemeClr>
                    </a:solidFill>
                  </a:tcPr>
                </a:tc>
                <a:tc>
                  <a:txBody>
                    <a:bodyPr/>
                    <a:lstStyle/>
                    <a:p>
                      <a:pPr algn="ctr"/>
                      <a:r>
                        <a:rPr lang="en-US" sz="1800" dirty="0">
                          <a:solidFill>
                            <a:schemeClr val="tx2"/>
                          </a:solidFill>
                        </a:rPr>
                        <a:t>CFC2</a:t>
                      </a:r>
                    </a:p>
                  </a:txBody>
                  <a:tcPr>
                    <a:solidFill>
                      <a:schemeClr val="accent3">
                        <a:lumMod val="10000"/>
                        <a:lumOff val="90000"/>
                      </a:schemeClr>
                    </a:solidFill>
                  </a:tcPr>
                </a:tc>
                <a:tc>
                  <a:txBody>
                    <a:bodyPr/>
                    <a:lstStyle/>
                    <a:p>
                      <a:pPr algn="ctr"/>
                      <a:r>
                        <a:rPr lang="en-US" sz="1800" dirty="0">
                          <a:solidFill>
                            <a:schemeClr val="tx2"/>
                          </a:solidFill>
                        </a:rPr>
                        <a:t>CFC3</a:t>
                      </a:r>
                    </a:p>
                  </a:txBody>
                  <a:tcPr>
                    <a:solidFill>
                      <a:schemeClr val="accent3">
                        <a:lumMod val="10000"/>
                        <a:lumOff val="90000"/>
                      </a:schemeClr>
                    </a:solidFill>
                  </a:tcPr>
                </a:tc>
                <a:tc>
                  <a:txBody>
                    <a:bodyPr/>
                    <a:lstStyle/>
                    <a:p>
                      <a:pPr algn="ctr"/>
                      <a:r>
                        <a:rPr lang="en-US" sz="1800" dirty="0">
                          <a:solidFill>
                            <a:schemeClr val="tx2"/>
                          </a:solidFill>
                        </a:rPr>
                        <a:t>CFC4</a:t>
                      </a:r>
                    </a:p>
                  </a:txBody>
                  <a:tcPr>
                    <a:solidFill>
                      <a:schemeClr val="accent3">
                        <a:lumMod val="10000"/>
                        <a:lumOff val="90000"/>
                      </a:schemeClr>
                    </a:solidFill>
                  </a:tcPr>
                </a:tc>
                <a:extLst>
                  <a:ext uri="{0D108BD9-81ED-4DB2-BD59-A6C34878D82A}">
                    <a16:rowId xmlns:a16="http://schemas.microsoft.com/office/drawing/2014/main" val="524067333"/>
                  </a:ext>
                </a:extLst>
              </a:tr>
              <a:tr h="469885">
                <a:tc>
                  <a:txBody>
                    <a:bodyPr/>
                    <a:lstStyle/>
                    <a:p>
                      <a:pPr algn="ctr"/>
                      <a:r>
                        <a:rPr lang="en-US" sz="1600" b="1" dirty="0">
                          <a:solidFill>
                            <a:schemeClr val="tx2"/>
                          </a:solidFill>
                        </a:rPr>
                        <a:t>Gross Tested Inc/&lt;Loss&gt;</a:t>
                      </a:r>
                    </a:p>
                  </a:txBody>
                  <a:tcPr/>
                </a:tc>
                <a:tc>
                  <a:txBody>
                    <a:bodyPr/>
                    <a:lstStyle/>
                    <a:p>
                      <a:pPr algn="ctr"/>
                      <a:r>
                        <a:rPr lang="en-US" sz="1800" dirty="0">
                          <a:solidFill>
                            <a:schemeClr val="tx2"/>
                          </a:solidFill>
                        </a:rPr>
                        <a:t>700</a:t>
                      </a:r>
                    </a:p>
                  </a:txBody>
                  <a:tcPr anchor="ctr"/>
                </a:tc>
                <a:tc>
                  <a:txBody>
                    <a:bodyPr/>
                    <a:lstStyle/>
                    <a:p>
                      <a:pPr algn="ctr"/>
                      <a:r>
                        <a:rPr lang="en-US" sz="1800" dirty="0">
                          <a:solidFill>
                            <a:schemeClr val="tx2"/>
                          </a:solidFill>
                        </a:rPr>
                        <a:t>150</a:t>
                      </a:r>
                    </a:p>
                  </a:txBody>
                  <a:tcPr anchor="ctr"/>
                </a:tc>
                <a:tc>
                  <a:txBody>
                    <a:bodyPr/>
                    <a:lstStyle/>
                    <a:p>
                      <a:pPr algn="ctr"/>
                      <a:r>
                        <a:rPr lang="en-US" sz="1800" dirty="0">
                          <a:solidFill>
                            <a:schemeClr val="tx2"/>
                          </a:solidFill>
                        </a:rPr>
                        <a:t>400</a:t>
                      </a:r>
                    </a:p>
                  </a:txBody>
                  <a:tcPr anchor="ctr"/>
                </a:tc>
                <a:tc>
                  <a:txBody>
                    <a:bodyPr/>
                    <a:lstStyle/>
                    <a:p>
                      <a:pPr algn="ctr"/>
                      <a:r>
                        <a:rPr lang="en-US" sz="1800" dirty="0">
                          <a:solidFill>
                            <a:schemeClr val="tx2"/>
                          </a:solidFill>
                        </a:rPr>
                        <a:t>0</a:t>
                      </a:r>
                    </a:p>
                  </a:txBody>
                  <a:tcPr anchor="ctr"/>
                </a:tc>
                <a:extLst>
                  <a:ext uri="{0D108BD9-81ED-4DB2-BD59-A6C34878D82A}">
                    <a16:rowId xmlns:a16="http://schemas.microsoft.com/office/drawing/2014/main" val="14563170"/>
                  </a:ext>
                </a:extLst>
              </a:tr>
              <a:tr h="469885">
                <a:tc>
                  <a:txBody>
                    <a:bodyPr/>
                    <a:lstStyle/>
                    <a:p>
                      <a:pPr algn="ctr"/>
                      <a:r>
                        <a:rPr lang="en-US" sz="1600" b="1" dirty="0">
                          <a:solidFill>
                            <a:schemeClr val="tx2"/>
                          </a:solidFill>
                        </a:rPr>
                        <a:t>&lt; ECI, subpart F, high-taxed&gt;</a:t>
                      </a:r>
                    </a:p>
                  </a:txBody>
                  <a:tcPr/>
                </a:tc>
                <a:tc>
                  <a:txBody>
                    <a:bodyPr/>
                    <a:lstStyle/>
                    <a:p>
                      <a:pPr algn="ctr"/>
                      <a:r>
                        <a:rPr lang="en-US" sz="1800" dirty="0">
                          <a:solidFill>
                            <a:schemeClr val="tx2"/>
                          </a:solidFill>
                        </a:rPr>
                        <a:t>0</a:t>
                      </a:r>
                    </a:p>
                  </a:txBody>
                  <a:tcPr anchor="ct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0</a:t>
                      </a:r>
                    </a:p>
                  </a:txBody>
                  <a:tcPr anchor="ct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rPr>
                        <a:t>0</a:t>
                      </a: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a:txBody>
                  <a:tcPr anchor="ct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0</a:t>
                      </a:r>
                    </a:p>
                  </a:txBody>
                  <a:tcPr anchor="ctr"/>
                </a:tc>
                <a:extLst>
                  <a:ext uri="{0D108BD9-81ED-4DB2-BD59-A6C34878D82A}">
                    <a16:rowId xmlns:a16="http://schemas.microsoft.com/office/drawing/2014/main" val="3282863495"/>
                  </a:ext>
                </a:extLst>
              </a:tr>
              <a:tr h="469885">
                <a:tc>
                  <a:txBody>
                    <a:bodyPr/>
                    <a:lstStyle/>
                    <a:p>
                      <a:pPr algn="ctr"/>
                      <a:r>
                        <a:rPr lang="en-US" sz="1600" b="1" dirty="0">
                          <a:solidFill>
                            <a:schemeClr val="tx2"/>
                          </a:solidFill>
                        </a:rPr>
                        <a:t>Gross Tested Income</a:t>
                      </a:r>
                    </a:p>
                  </a:txBody>
                  <a:tcPr/>
                </a:tc>
                <a:tc>
                  <a:txBody>
                    <a:bodyPr/>
                    <a:lstStyle/>
                    <a:p>
                      <a:pPr algn="ctr"/>
                      <a:r>
                        <a:rPr lang="en-US" sz="1800" dirty="0">
                          <a:solidFill>
                            <a:schemeClr val="tx2"/>
                          </a:solidFill>
                        </a:rPr>
                        <a:t>700</a:t>
                      </a:r>
                    </a:p>
                  </a:txBody>
                  <a:tcPr anchor="ctr"/>
                </a:tc>
                <a:tc>
                  <a:txBody>
                    <a:bodyPr/>
                    <a:lstStyle/>
                    <a:p>
                      <a:pPr algn="ctr"/>
                      <a:r>
                        <a:rPr lang="en-US" sz="1800" dirty="0">
                          <a:solidFill>
                            <a:schemeClr val="tx2"/>
                          </a:solidFill>
                        </a:rPr>
                        <a:t>150</a:t>
                      </a:r>
                    </a:p>
                  </a:txBody>
                  <a:tcPr anchor="ctr"/>
                </a:tc>
                <a:tc>
                  <a:txBody>
                    <a:bodyPr/>
                    <a:lstStyle/>
                    <a:p>
                      <a:pPr algn="ctr"/>
                      <a:r>
                        <a:rPr lang="en-US" sz="1800" dirty="0">
                          <a:solidFill>
                            <a:schemeClr val="tx2"/>
                          </a:solidFill>
                        </a:rPr>
                        <a:t>400</a:t>
                      </a:r>
                    </a:p>
                  </a:txBody>
                  <a:tcPr anchor="ctr"/>
                </a:tc>
                <a:tc>
                  <a:txBody>
                    <a:bodyPr/>
                    <a:lstStyle/>
                    <a:p>
                      <a:pPr algn="ctr"/>
                      <a:r>
                        <a:rPr lang="en-US" sz="1800" dirty="0">
                          <a:solidFill>
                            <a:schemeClr val="tx2"/>
                          </a:solidFill>
                        </a:rPr>
                        <a:t>0</a:t>
                      </a:r>
                    </a:p>
                  </a:txBody>
                  <a:tcPr anchor="ctr"/>
                </a:tc>
                <a:extLst>
                  <a:ext uri="{0D108BD9-81ED-4DB2-BD59-A6C34878D82A}">
                    <a16:rowId xmlns:a16="http://schemas.microsoft.com/office/drawing/2014/main" val="2412204122"/>
                  </a:ext>
                </a:extLst>
              </a:tr>
              <a:tr h="469885">
                <a:tc>
                  <a:txBody>
                    <a:bodyPr/>
                    <a:lstStyle/>
                    <a:p>
                      <a:pPr algn="ctr"/>
                      <a:r>
                        <a:rPr lang="en-US" sz="1600" b="1" dirty="0">
                          <a:solidFill>
                            <a:schemeClr val="tx2"/>
                          </a:solidFill>
                        </a:rPr>
                        <a:t>Allocable Deductions</a:t>
                      </a:r>
                    </a:p>
                  </a:txBody>
                  <a:tcPr/>
                </a:tc>
                <a:tc>
                  <a:txBody>
                    <a:bodyPr/>
                    <a:lstStyle/>
                    <a:p>
                      <a:pPr algn="ctr"/>
                      <a:r>
                        <a:rPr lang="en-US" sz="1800" u="sng" dirty="0">
                          <a:solidFill>
                            <a:schemeClr val="tx2"/>
                          </a:solidFill>
                        </a:rPr>
                        <a:t>&lt;200&gt;</a:t>
                      </a:r>
                    </a:p>
                  </a:txBody>
                  <a:tcPr anchor="ctr"/>
                </a:tc>
                <a:tc>
                  <a:txBody>
                    <a:bodyPr/>
                    <a:lstStyle/>
                    <a:p>
                      <a:pPr algn="ctr"/>
                      <a:r>
                        <a:rPr lang="en-US" sz="1800" u="sng" dirty="0">
                          <a:solidFill>
                            <a:schemeClr val="tx2"/>
                          </a:solidFill>
                        </a:rPr>
                        <a:t>&lt;50&gt;</a:t>
                      </a:r>
                    </a:p>
                  </a:txBody>
                  <a:tcPr anchor="ctr"/>
                </a:tc>
                <a:tc>
                  <a:txBody>
                    <a:bodyPr/>
                    <a:lstStyle/>
                    <a:p>
                      <a:pPr algn="ctr"/>
                      <a:r>
                        <a:rPr lang="en-US" sz="1800" u="sng" dirty="0">
                          <a:solidFill>
                            <a:schemeClr val="tx2"/>
                          </a:solidFill>
                        </a:rPr>
                        <a:t>&lt;100&gt;</a:t>
                      </a:r>
                    </a:p>
                  </a:txBody>
                  <a:tcPr anchor="ctr"/>
                </a:tc>
                <a:tc>
                  <a:txBody>
                    <a:bodyPr/>
                    <a:lstStyle/>
                    <a:p>
                      <a:pPr algn="ctr"/>
                      <a:r>
                        <a:rPr lang="en-US" sz="1800" u="sng" dirty="0">
                          <a:solidFill>
                            <a:schemeClr val="tx2"/>
                          </a:solidFill>
                        </a:rPr>
                        <a:t>&lt;300&gt;</a:t>
                      </a:r>
                    </a:p>
                  </a:txBody>
                  <a:tcPr anchor="ctr"/>
                </a:tc>
                <a:extLst>
                  <a:ext uri="{0D108BD9-81ED-4DB2-BD59-A6C34878D82A}">
                    <a16:rowId xmlns:a16="http://schemas.microsoft.com/office/drawing/2014/main" val="2710947333"/>
                  </a:ext>
                </a:extLst>
              </a:tr>
              <a:tr h="469885">
                <a:tc>
                  <a:txBody>
                    <a:bodyPr/>
                    <a:lstStyle/>
                    <a:p>
                      <a:pPr algn="ctr"/>
                      <a:r>
                        <a:rPr lang="en-US" sz="1600" b="1" dirty="0">
                          <a:solidFill>
                            <a:schemeClr val="tx2"/>
                          </a:solidFill>
                        </a:rPr>
                        <a:t>CFC Tested Income/&lt;Loss&gt;</a:t>
                      </a:r>
                    </a:p>
                  </a:txBody>
                  <a:tcPr/>
                </a:tc>
                <a:tc>
                  <a:txBody>
                    <a:bodyPr/>
                    <a:lstStyle/>
                    <a:p>
                      <a:pPr algn="ctr"/>
                      <a:r>
                        <a:rPr lang="en-US" sz="1800" dirty="0">
                          <a:solidFill>
                            <a:schemeClr val="tx2"/>
                          </a:solidFill>
                        </a:rPr>
                        <a:t>500</a:t>
                      </a:r>
                    </a:p>
                  </a:txBody>
                  <a:tcPr anchor="ctr"/>
                </a:tc>
                <a:tc>
                  <a:txBody>
                    <a:bodyPr/>
                    <a:lstStyle/>
                    <a:p>
                      <a:pPr algn="ctr"/>
                      <a:r>
                        <a:rPr lang="en-US" sz="1800" dirty="0">
                          <a:solidFill>
                            <a:schemeClr val="tx2"/>
                          </a:solidFill>
                        </a:rPr>
                        <a:t>100</a:t>
                      </a:r>
                    </a:p>
                  </a:txBody>
                  <a:tcPr anchor="ctr"/>
                </a:tc>
                <a:tc>
                  <a:txBody>
                    <a:bodyPr/>
                    <a:lstStyle/>
                    <a:p>
                      <a:pPr algn="ctr"/>
                      <a:r>
                        <a:rPr lang="en-US" sz="1800" dirty="0">
                          <a:solidFill>
                            <a:schemeClr val="tx2"/>
                          </a:solidFill>
                        </a:rPr>
                        <a:t>300</a:t>
                      </a:r>
                    </a:p>
                  </a:txBody>
                  <a:tcPr anchor="ctr"/>
                </a:tc>
                <a:tc>
                  <a:txBody>
                    <a:bodyPr/>
                    <a:lstStyle/>
                    <a:p>
                      <a:pPr algn="ctr"/>
                      <a:r>
                        <a:rPr lang="en-US" sz="1800" dirty="0">
                          <a:solidFill>
                            <a:schemeClr val="tx2"/>
                          </a:solidFill>
                        </a:rPr>
                        <a:t>&lt;300&gt;</a:t>
                      </a:r>
                    </a:p>
                  </a:txBody>
                  <a:tcPr anchor="ctr"/>
                </a:tc>
                <a:extLst>
                  <a:ext uri="{0D108BD9-81ED-4DB2-BD59-A6C34878D82A}">
                    <a16:rowId xmlns:a16="http://schemas.microsoft.com/office/drawing/2014/main" val="63163599"/>
                  </a:ext>
                </a:extLst>
              </a:tr>
            </a:tbl>
          </a:graphicData>
        </a:graphic>
      </p:graphicFrame>
    </p:spTree>
    <p:extLst>
      <p:ext uri="{BB962C8B-B14F-4D97-AF65-F5344CB8AC3E}">
        <p14:creationId xmlns:p14="http://schemas.microsoft.com/office/powerpoint/2010/main" val="23153297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37FF9295-AB58-0FA9-28AD-8C964B2E846B}"/>
              </a:ext>
            </a:extLst>
          </p:cNvPr>
          <p:cNvGraphicFramePr>
            <a:graphicFrameLocks noGrp="1"/>
          </p:cNvGraphicFramePr>
          <p:nvPr>
            <p:ph idx="1"/>
            <p:extLst>
              <p:ext uri="{D42A27DB-BD31-4B8C-83A1-F6EECF244321}">
                <p14:modId xmlns:p14="http://schemas.microsoft.com/office/powerpoint/2010/main" val="2986985651"/>
              </p:ext>
            </p:extLst>
          </p:nvPr>
        </p:nvGraphicFramePr>
        <p:xfrm>
          <a:off x="342900" y="838200"/>
          <a:ext cx="8458200" cy="2180615"/>
        </p:xfrm>
        <a:graphic>
          <a:graphicData uri="http://schemas.openxmlformats.org/drawingml/2006/table">
            <a:tbl>
              <a:tblPr firstRow="1" bandRow="1">
                <a:tableStyleId>{5C22544A-7EE6-4342-B048-85BDC9FD1C3A}</a:tableStyleId>
              </a:tblPr>
              <a:tblGrid>
                <a:gridCol w="1409700">
                  <a:extLst>
                    <a:ext uri="{9D8B030D-6E8A-4147-A177-3AD203B41FA5}">
                      <a16:colId xmlns:a16="http://schemas.microsoft.com/office/drawing/2014/main" val="614068933"/>
                    </a:ext>
                  </a:extLst>
                </a:gridCol>
                <a:gridCol w="1409700">
                  <a:extLst>
                    <a:ext uri="{9D8B030D-6E8A-4147-A177-3AD203B41FA5}">
                      <a16:colId xmlns:a16="http://schemas.microsoft.com/office/drawing/2014/main" val="36827480"/>
                    </a:ext>
                  </a:extLst>
                </a:gridCol>
                <a:gridCol w="1409700">
                  <a:extLst>
                    <a:ext uri="{9D8B030D-6E8A-4147-A177-3AD203B41FA5}">
                      <a16:colId xmlns:a16="http://schemas.microsoft.com/office/drawing/2014/main" val="1461724479"/>
                    </a:ext>
                  </a:extLst>
                </a:gridCol>
                <a:gridCol w="1409700">
                  <a:extLst>
                    <a:ext uri="{9D8B030D-6E8A-4147-A177-3AD203B41FA5}">
                      <a16:colId xmlns:a16="http://schemas.microsoft.com/office/drawing/2014/main" val="784010624"/>
                    </a:ext>
                  </a:extLst>
                </a:gridCol>
                <a:gridCol w="1409700">
                  <a:extLst>
                    <a:ext uri="{9D8B030D-6E8A-4147-A177-3AD203B41FA5}">
                      <a16:colId xmlns:a16="http://schemas.microsoft.com/office/drawing/2014/main" val="3999562067"/>
                    </a:ext>
                  </a:extLst>
                </a:gridCol>
                <a:gridCol w="1409700">
                  <a:extLst>
                    <a:ext uri="{9D8B030D-6E8A-4147-A177-3AD203B41FA5}">
                      <a16:colId xmlns:a16="http://schemas.microsoft.com/office/drawing/2014/main" val="2503534721"/>
                    </a:ext>
                  </a:extLst>
                </a:gridCol>
              </a:tblGrid>
              <a:tr h="593065">
                <a:tc>
                  <a:txBody>
                    <a:bodyPr/>
                    <a:lstStyle/>
                    <a:p>
                      <a:pPr algn="ctr"/>
                      <a:r>
                        <a:rPr lang="en-US" sz="1800" dirty="0">
                          <a:solidFill>
                            <a:schemeClr val="tx2"/>
                          </a:solidFill>
                        </a:rPr>
                        <a:t>Item</a:t>
                      </a:r>
                    </a:p>
                  </a:txBody>
                  <a:tcPr anchor="ctr">
                    <a:solidFill>
                      <a:schemeClr val="accent3">
                        <a:lumMod val="10000"/>
                        <a:lumOff val="90000"/>
                      </a:schemeClr>
                    </a:solidFill>
                  </a:tcPr>
                </a:tc>
                <a:tc>
                  <a:txBody>
                    <a:bodyPr/>
                    <a:lstStyle/>
                    <a:p>
                      <a:pPr algn="ctr"/>
                      <a:r>
                        <a:rPr lang="en-US" sz="2000" dirty="0">
                          <a:solidFill>
                            <a:schemeClr val="tx2"/>
                          </a:solidFill>
                        </a:rPr>
                        <a:t>CFC1</a:t>
                      </a:r>
                    </a:p>
                  </a:txBody>
                  <a:tcPr anchor="ctr">
                    <a:solidFill>
                      <a:schemeClr val="accent3">
                        <a:lumMod val="10000"/>
                        <a:lumOff val="90000"/>
                      </a:schemeClr>
                    </a:solidFill>
                  </a:tcPr>
                </a:tc>
                <a:tc>
                  <a:txBody>
                    <a:bodyPr/>
                    <a:lstStyle/>
                    <a:p>
                      <a:pPr algn="ctr"/>
                      <a:r>
                        <a:rPr lang="en-US" sz="2000" dirty="0">
                          <a:solidFill>
                            <a:schemeClr val="tx2"/>
                          </a:solidFill>
                        </a:rPr>
                        <a:t>CFC2</a:t>
                      </a:r>
                    </a:p>
                  </a:txBody>
                  <a:tcPr anchor="ctr">
                    <a:solidFill>
                      <a:schemeClr val="accent3">
                        <a:lumMod val="10000"/>
                        <a:lumOff val="90000"/>
                      </a:schemeClr>
                    </a:solidFill>
                  </a:tcPr>
                </a:tc>
                <a:tc>
                  <a:txBody>
                    <a:bodyPr/>
                    <a:lstStyle/>
                    <a:p>
                      <a:pPr algn="ctr"/>
                      <a:r>
                        <a:rPr lang="en-US" sz="2000" dirty="0">
                          <a:solidFill>
                            <a:schemeClr val="tx2"/>
                          </a:solidFill>
                        </a:rPr>
                        <a:t>CFC3</a:t>
                      </a:r>
                    </a:p>
                  </a:txBody>
                  <a:tcPr anchor="ctr">
                    <a:solidFill>
                      <a:schemeClr val="accent3">
                        <a:lumMod val="10000"/>
                        <a:lumOff val="90000"/>
                      </a:schemeClr>
                    </a:solidFill>
                  </a:tcPr>
                </a:tc>
                <a:tc>
                  <a:txBody>
                    <a:bodyPr/>
                    <a:lstStyle/>
                    <a:p>
                      <a:pPr algn="ctr"/>
                      <a:r>
                        <a:rPr lang="en-US" sz="2000" dirty="0">
                          <a:solidFill>
                            <a:schemeClr val="tx2"/>
                          </a:solidFill>
                        </a:rPr>
                        <a:t>CFC4</a:t>
                      </a:r>
                    </a:p>
                  </a:txBody>
                  <a:tcPr anchor="ctr">
                    <a:solidFill>
                      <a:schemeClr val="accent3">
                        <a:lumMod val="10000"/>
                        <a:lumOff val="90000"/>
                      </a:schemeClr>
                    </a:solidFill>
                  </a:tcPr>
                </a:tc>
                <a:tc>
                  <a:txBody>
                    <a:bodyPr/>
                    <a:lstStyle/>
                    <a:p>
                      <a:pPr algn="ctr"/>
                      <a:r>
                        <a:rPr lang="en-US" sz="1800" dirty="0">
                          <a:solidFill>
                            <a:schemeClr val="tx2"/>
                          </a:solidFill>
                        </a:rPr>
                        <a:t>Total</a:t>
                      </a:r>
                    </a:p>
                  </a:txBody>
                  <a:tcPr anchor="ctr">
                    <a:solidFill>
                      <a:schemeClr val="accent3">
                        <a:lumMod val="10000"/>
                        <a:lumOff val="90000"/>
                      </a:schemeClr>
                    </a:solidFill>
                  </a:tcPr>
                </a:tc>
                <a:extLst>
                  <a:ext uri="{0D108BD9-81ED-4DB2-BD59-A6C34878D82A}">
                    <a16:rowId xmlns:a16="http://schemas.microsoft.com/office/drawing/2014/main" val="2778230116"/>
                  </a:ext>
                </a:extLst>
              </a:tr>
              <a:tr h="593065">
                <a:tc>
                  <a:txBody>
                    <a:bodyPr/>
                    <a:lstStyle/>
                    <a:p>
                      <a:pPr algn="ctr"/>
                      <a:r>
                        <a:rPr lang="en-US" sz="1800" b="1" dirty="0">
                          <a:solidFill>
                            <a:schemeClr val="tx2"/>
                          </a:solidFill>
                        </a:rPr>
                        <a:t>Share of QBAI</a:t>
                      </a:r>
                    </a:p>
                  </a:txBody>
                  <a:tcPr anchor="ctr"/>
                </a:tc>
                <a:tc>
                  <a:txBody>
                    <a:bodyPr/>
                    <a:lstStyle/>
                    <a:p>
                      <a:pPr algn="ctr"/>
                      <a:r>
                        <a:rPr lang="en-US" sz="1800" dirty="0">
                          <a:solidFill>
                            <a:schemeClr val="tx2"/>
                          </a:solidFill>
                        </a:rPr>
                        <a:t>100</a:t>
                      </a:r>
                    </a:p>
                  </a:txBody>
                  <a:tcPr anchor="ctr"/>
                </a:tc>
                <a:tc>
                  <a:txBody>
                    <a:bodyPr/>
                    <a:lstStyle/>
                    <a:p>
                      <a:pPr algn="ctr"/>
                      <a:r>
                        <a:rPr lang="en-US" sz="1800" dirty="0">
                          <a:solidFill>
                            <a:schemeClr val="tx2"/>
                          </a:solidFill>
                        </a:rPr>
                        <a:t>600</a:t>
                      </a:r>
                    </a:p>
                  </a:txBody>
                  <a:tcPr anchor="ctr"/>
                </a:tc>
                <a:tc>
                  <a:txBody>
                    <a:bodyPr/>
                    <a:lstStyle/>
                    <a:p>
                      <a:pPr algn="ctr"/>
                      <a:r>
                        <a:rPr lang="en-US" sz="1800" dirty="0">
                          <a:solidFill>
                            <a:schemeClr val="tx2"/>
                          </a:solidFill>
                        </a:rPr>
                        <a:t>0</a:t>
                      </a:r>
                    </a:p>
                  </a:txBody>
                  <a:tcPr anchor="ctr"/>
                </a:tc>
                <a:tc>
                  <a:txBody>
                    <a:bodyPr/>
                    <a:lstStyle/>
                    <a:p>
                      <a:pPr algn="ctr"/>
                      <a:r>
                        <a:rPr lang="en-US" sz="1800" dirty="0">
                          <a:solidFill>
                            <a:schemeClr val="tx2"/>
                          </a:solidFill>
                        </a:rPr>
                        <a:t>0</a:t>
                      </a:r>
                    </a:p>
                  </a:txBody>
                  <a:tcPr anchor="ctr"/>
                </a:tc>
                <a:tc>
                  <a:txBody>
                    <a:bodyPr/>
                    <a:lstStyle/>
                    <a:p>
                      <a:pPr algn="ctr"/>
                      <a:r>
                        <a:rPr lang="en-US" sz="1800" dirty="0">
                          <a:solidFill>
                            <a:schemeClr val="tx2"/>
                          </a:solidFill>
                        </a:rPr>
                        <a:t>700</a:t>
                      </a:r>
                    </a:p>
                  </a:txBody>
                  <a:tcPr anchor="ctr"/>
                </a:tc>
                <a:extLst>
                  <a:ext uri="{0D108BD9-81ED-4DB2-BD59-A6C34878D82A}">
                    <a16:rowId xmlns:a16="http://schemas.microsoft.com/office/drawing/2014/main" val="1016961213"/>
                  </a:ext>
                </a:extLst>
              </a:tr>
              <a:tr h="947470">
                <a:tc>
                  <a:txBody>
                    <a:bodyPr/>
                    <a:lstStyle/>
                    <a:p>
                      <a:pPr algn="ctr"/>
                      <a:r>
                        <a:rPr lang="en-US" sz="1800" b="1" dirty="0">
                          <a:solidFill>
                            <a:schemeClr val="tx2"/>
                          </a:solidFill>
                        </a:rPr>
                        <a:t>Share of Specified Int Exp</a:t>
                      </a:r>
                    </a:p>
                  </a:txBody>
                  <a:tcPr anchor="ctr"/>
                </a:tc>
                <a:tc>
                  <a:txBody>
                    <a:bodyPr/>
                    <a:lstStyle/>
                    <a:p>
                      <a:pPr algn="ctr"/>
                      <a:r>
                        <a:rPr lang="en-US" sz="1800" dirty="0">
                          <a:solidFill>
                            <a:schemeClr val="tx2"/>
                          </a:solidFill>
                        </a:rPr>
                        <a:t>0</a:t>
                      </a:r>
                    </a:p>
                  </a:txBody>
                  <a:tcPr anchor="ctr"/>
                </a:tc>
                <a:tc>
                  <a:txBody>
                    <a:bodyPr/>
                    <a:lstStyle/>
                    <a:p>
                      <a:pPr algn="ctr"/>
                      <a:r>
                        <a:rPr lang="en-US" sz="1800" dirty="0">
                          <a:solidFill>
                            <a:schemeClr val="tx2"/>
                          </a:solidFill>
                        </a:rPr>
                        <a:t>30</a:t>
                      </a:r>
                    </a:p>
                  </a:txBody>
                  <a:tcPr anchor="ctr"/>
                </a:tc>
                <a:tc>
                  <a:txBody>
                    <a:bodyPr/>
                    <a:lstStyle/>
                    <a:p>
                      <a:pPr algn="ctr"/>
                      <a:r>
                        <a:rPr lang="en-US" sz="1800" dirty="0">
                          <a:solidFill>
                            <a:schemeClr val="tx2"/>
                          </a:solidFill>
                        </a:rPr>
                        <a:t>10</a:t>
                      </a:r>
                    </a:p>
                  </a:txBody>
                  <a:tcPr anchor="ctr"/>
                </a:tc>
                <a:tc>
                  <a:txBody>
                    <a:bodyPr/>
                    <a:lstStyle/>
                    <a:p>
                      <a:pPr algn="ctr"/>
                      <a:r>
                        <a:rPr lang="en-US" sz="1800" dirty="0">
                          <a:solidFill>
                            <a:schemeClr val="tx2"/>
                          </a:solidFill>
                        </a:rPr>
                        <a:t>20</a:t>
                      </a:r>
                    </a:p>
                  </a:txBody>
                  <a:tcPr anchor="ctr"/>
                </a:tc>
                <a:tc>
                  <a:txBody>
                    <a:bodyPr/>
                    <a:lstStyle/>
                    <a:p>
                      <a:pPr algn="ctr"/>
                      <a:r>
                        <a:rPr lang="en-US" sz="1800" dirty="0">
                          <a:solidFill>
                            <a:schemeClr val="tx2"/>
                          </a:solidFill>
                        </a:rPr>
                        <a:t>60</a:t>
                      </a:r>
                    </a:p>
                  </a:txBody>
                  <a:tcPr anchor="ctr"/>
                </a:tc>
                <a:extLst>
                  <a:ext uri="{0D108BD9-81ED-4DB2-BD59-A6C34878D82A}">
                    <a16:rowId xmlns:a16="http://schemas.microsoft.com/office/drawing/2014/main" val="1148400889"/>
                  </a:ext>
                </a:extLst>
              </a:tr>
            </a:tbl>
          </a:graphicData>
        </a:graphic>
      </p:graphicFrame>
      <p:sp>
        <p:nvSpPr>
          <p:cNvPr id="3" name="Title 2">
            <a:extLst>
              <a:ext uri="{FF2B5EF4-FFF2-40B4-BE49-F238E27FC236}">
                <a16:creationId xmlns:a16="http://schemas.microsoft.com/office/drawing/2014/main" id="{65E262A7-EBAD-7C34-BB85-DCF75A71C168}"/>
              </a:ext>
            </a:extLst>
          </p:cNvPr>
          <p:cNvSpPr>
            <a:spLocks noGrp="1"/>
          </p:cNvSpPr>
          <p:nvPr>
            <p:ph type="title"/>
          </p:nvPr>
        </p:nvSpPr>
        <p:spPr/>
        <p:txBody>
          <a:bodyPr/>
          <a:lstStyle/>
          <a:p>
            <a:r>
              <a:rPr lang="en-US" dirty="0"/>
              <a:t>GILTI Example Continued: Calculation of Net DTIR</a:t>
            </a:r>
          </a:p>
        </p:txBody>
      </p:sp>
      <p:sp>
        <p:nvSpPr>
          <p:cNvPr id="4" name="Slide Number Placeholder 3">
            <a:extLst>
              <a:ext uri="{FF2B5EF4-FFF2-40B4-BE49-F238E27FC236}">
                <a16:creationId xmlns:a16="http://schemas.microsoft.com/office/drawing/2014/main" id="{C1C33B08-1810-1CF1-5B96-F6209987CD55}"/>
              </a:ext>
            </a:extLst>
          </p:cNvPr>
          <p:cNvSpPr>
            <a:spLocks noGrp="1"/>
          </p:cNvSpPr>
          <p:nvPr>
            <p:ph type="sldNum" sz="quarter" idx="10"/>
          </p:nvPr>
        </p:nvSpPr>
        <p:spPr/>
        <p:txBody>
          <a:bodyPr/>
          <a:lstStyle/>
          <a:p>
            <a:fld id="{7B3E355C-57B9-BC4B-95D8-406A1F834537}" type="slidenum">
              <a:rPr lang="en-US" altLang="en-US" smtClean="0"/>
              <a:pPr/>
              <a:t>35</a:t>
            </a:fld>
            <a:endParaRPr lang="en-US" altLang="en-US" dirty="0"/>
          </a:p>
        </p:txBody>
      </p:sp>
      <p:sp>
        <p:nvSpPr>
          <p:cNvPr id="5" name="Footer Placeholder 4">
            <a:extLst>
              <a:ext uri="{FF2B5EF4-FFF2-40B4-BE49-F238E27FC236}">
                <a16:creationId xmlns:a16="http://schemas.microsoft.com/office/drawing/2014/main" id="{F9217E27-1930-8956-724D-0C3083AA4E54}"/>
              </a:ext>
            </a:extLst>
          </p:cNvPr>
          <p:cNvSpPr>
            <a:spLocks noGrp="1"/>
          </p:cNvSpPr>
          <p:nvPr>
            <p:ph type="ftr" sz="quarter" idx="11"/>
          </p:nvPr>
        </p:nvSpPr>
        <p:spPr/>
        <p:txBody>
          <a:bodyPr/>
          <a:lstStyle/>
          <a:p>
            <a:pPr>
              <a:defRPr/>
            </a:pPr>
            <a:r>
              <a:rPr lang="en-US"/>
              <a:t>CFCs: Subpart F &amp; GILTI</a:t>
            </a:r>
            <a:endParaRPr lang="en-US" dirty="0"/>
          </a:p>
        </p:txBody>
      </p:sp>
      <p:sp>
        <p:nvSpPr>
          <p:cNvPr id="7" name="TextBox 6">
            <a:extLst>
              <a:ext uri="{FF2B5EF4-FFF2-40B4-BE49-F238E27FC236}">
                <a16:creationId xmlns:a16="http://schemas.microsoft.com/office/drawing/2014/main" id="{488DAF0B-C129-05A5-1B85-50B53FFC85BB}"/>
              </a:ext>
            </a:extLst>
          </p:cNvPr>
          <p:cNvSpPr txBox="1"/>
          <p:nvPr/>
        </p:nvSpPr>
        <p:spPr>
          <a:xfrm>
            <a:off x="385220" y="3135963"/>
            <a:ext cx="8425376" cy="3323987"/>
          </a:xfrm>
          <a:prstGeom prst="rect">
            <a:avLst/>
          </a:prstGeom>
          <a:noFill/>
          <a:ln>
            <a:solidFill>
              <a:srgbClr val="B01C2E"/>
            </a:solidFill>
          </a:ln>
        </p:spPr>
        <p:txBody>
          <a:bodyPr wrap="square" rtlCol="0">
            <a:spAutoFit/>
          </a:bodyPr>
          <a:lstStyle/>
          <a:p>
            <a:pPr marL="285750" indent="-285750">
              <a:buFont typeface="Arial" panose="020B0604020202020204" pitchFamily="34" charset="0"/>
              <a:buChar char="•"/>
            </a:pPr>
            <a:r>
              <a:rPr lang="en-US" sz="2400" dirty="0"/>
              <a:t>CFC4 has a tested net loss so QBAI = 0</a:t>
            </a:r>
          </a:p>
          <a:p>
            <a:pPr marL="285750" indent="-285750">
              <a:buFont typeface="Arial" panose="020B0604020202020204" pitchFamily="34" charset="0"/>
              <a:buChar char="•"/>
            </a:pPr>
            <a:r>
              <a:rPr lang="en-US" sz="2400" dirty="0"/>
              <a:t>Since CFC4 has a tested net loss, its interest is </a:t>
            </a:r>
            <a:r>
              <a:rPr lang="en-US" sz="2400" i="1" dirty="0"/>
              <a:t>reduced </a:t>
            </a:r>
            <a:r>
              <a:rPr lang="en-US" sz="2400" dirty="0"/>
              <a:t>by the </a:t>
            </a:r>
            <a:r>
              <a:rPr lang="en-US" sz="2400" i="1" dirty="0"/>
              <a:t>tested loss QBAI amount</a:t>
            </a:r>
            <a:r>
              <a:rPr lang="en-US" sz="2400" dirty="0"/>
              <a:t>: 10% of the QBAI assuming CFC4 was a net income CFC</a:t>
            </a:r>
          </a:p>
          <a:p>
            <a:pPr marL="742950" lvl="1" indent="-285750">
              <a:buFont typeface="Arial" panose="020B0604020202020204" pitchFamily="34" charset="0"/>
              <a:buChar char="•"/>
            </a:pPr>
            <a:r>
              <a:rPr lang="en-US" sz="2400" dirty="0"/>
              <a:t>10% *  80 = 80</a:t>
            </a:r>
          </a:p>
          <a:p>
            <a:pPr marL="742950" lvl="1" indent="-285750">
              <a:buFont typeface="Arial" panose="020B0604020202020204" pitchFamily="34" charset="0"/>
              <a:buChar char="•"/>
            </a:pPr>
            <a:r>
              <a:rPr lang="en-US" sz="2400" dirty="0"/>
              <a:t>100 int exp – 80 = 20</a:t>
            </a:r>
          </a:p>
          <a:p>
            <a:pPr marL="285750" indent="-285750">
              <a:buFont typeface="Arial" panose="020B0604020202020204" pitchFamily="34" charset="0"/>
              <a:buChar char="•"/>
            </a:pPr>
            <a:r>
              <a:rPr lang="en-US" sz="2400" dirty="0"/>
              <a:t>Net DTIR = (10% * QBAI) minus </a:t>
            </a:r>
            <a:r>
              <a:rPr lang="en-US" sz="2400" i="1" dirty="0"/>
              <a:t>specified interest</a:t>
            </a:r>
          </a:p>
          <a:p>
            <a:pPr marL="742950" lvl="1" indent="-285750">
              <a:buFont typeface="Arial" panose="020B0604020202020204" pitchFamily="34" charset="0"/>
              <a:buChar char="•"/>
            </a:pPr>
            <a:r>
              <a:rPr lang="en-US" sz="2400" dirty="0"/>
              <a:t>70 – 60 = 10</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9424815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B2136E5-EB9E-7EB1-7C69-D743E1667E87}"/>
              </a:ext>
            </a:extLst>
          </p:cNvPr>
          <p:cNvSpPr>
            <a:spLocks noGrp="1"/>
          </p:cNvSpPr>
          <p:nvPr>
            <p:ph idx="1"/>
          </p:nvPr>
        </p:nvSpPr>
        <p:spPr/>
        <p:txBody>
          <a:bodyPr/>
          <a:lstStyle/>
          <a:p>
            <a:r>
              <a:rPr lang="en-US" sz="2800" dirty="0"/>
              <a:t>GILTI = Net CFC Tested Income – N DTIR</a:t>
            </a:r>
          </a:p>
          <a:p>
            <a:pPr lvl="1"/>
            <a:r>
              <a:rPr lang="en-US" dirty="0"/>
              <a:t> </a:t>
            </a:r>
            <a:r>
              <a:rPr lang="en-US" sz="2800" dirty="0"/>
              <a:t>600 – 10 = 590</a:t>
            </a:r>
          </a:p>
          <a:p>
            <a:r>
              <a:rPr lang="en-US" sz="2800" dirty="0"/>
              <a:t>But we’re not done yet….</a:t>
            </a:r>
          </a:p>
          <a:p>
            <a:r>
              <a:rPr lang="en-US" sz="2800" dirty="0"/>
              <a:t>The total GILTI inclusion has to be allocated among the CFCs in order to track PTI/PTEP, FTCs, basis adjustments</a:t>
            </a:r>
          </a:p>
          <a:p>
            <a:r>
              <a:rPr lang="en-US" sz="2800" dirty="0"/>
              <a:t>GILTI is allocated only among tested income CFCs in proportion to the amount of tested income.  Tested loss CFCs are not allocated any GILTI</a:t>
            </a:r>
          </a:p>
          <a:p>
            <a:pPr lvl="1"/>
            <a:r>
              <a:rPr lang="en-US" sz="2800" dirty="0"/>
              <a:t>CFC1 = 590 * 500/900 = 328</a:t>
            </a:r>
          </a:p>
          <a:p>
            <a:pPr lvl="1"/>
            <a:r>
              <a:rPr lang="en-US" sz="2800" dirty="0"/>
              <a:t>CFC2 = 590 * 100/900 = 65</a:t>
            </a:r>
          </a:p>
          <a:p>
            <a:pPr lvl="1"/>
            <a:r>
              <a:rPr lang="en-US" sz="2800" dirty="0"/>
              <a:t>CFC3 = 590 * 300/900 = 197</a:t>
            </a:r>
          </a:p>
          <a:p>
            <a:pPr lvl="1"/>
            <a:r>
              <a:rPr lang="en-US" sz="2800" dirty="0"/>
              <a:t>CFC4 = 590 * 0/900 = 0</a:t>
            </a:r>
          </a:p>
          <a:p>
            <a:endParaRPr lang="en-US" sz="2800" dirty="0"/>
          </a:p>
          <a:p>
            <a:endParaRPr lang="en-US" sz="2800" dirty="0"/>
          </a:p>
        </p:txBody>
      </p:sp>
      <p:sp>
        <p:nvSpPr>
          <p:cNvPr id="3" name="Title 2">
            <a:extLst>
              <a:ext uri="{FF2B5EF4-FFF2-40B4-BE49-F238E27FC236}">
                <a16:creationId xmlns:a16="http://schemas.microsoft.com/office/drawing/2014/main" id="{A050D0B2-E1B5-9340-75E3-564D5A97812B}"/>
              </a:ext>
            </a:extLst>
          </p:cNvPr>
          <p:cNvSpPr>
            <a:spLocks noGrp="1"/>
          </p:cNvSpPr>
          <p:nvPr>
            <p:ph type="title"/>
          </p:nvPr>
        </p:nvSpPr>
        <p:spPr/>
        <p:txBody>
          <a:bodyPr/>
          <a:lstStyle/>
          <a:p>
            <a:r>
              <a:rPr lang="en-US" dirty="0"/>
              <a:t>GILTI Example Continued: Allocation of GILTI Inclusion among CFCs</a:t>
            </a:r>
          </a:p>
        </p:txBody>
      </p:sp>
      <p:sp>
        <p:nvSpPr>
          <p:cNvPr id="4" name="Slide Number Placeholder 3">
            <a:extLst>
              <a:ext uri="{FF2B5EF4-FFF2-40B4-BE49-F238E27FC236}">
                <a16:creationId xmlns:a16="http://schemas.microsoft.com/office/drawing/2014/main" id="{5CAF0305-C088-0BD5-CD84-586FD2BD379D}"/>
              </a:ext>
            </a:extLst>
          </p:cNvPr>
          <p:cNvSpPr>
            <a:spLocks noGrp="1"/>
          </p:cNvSpPr>
          <p:nvPr>
            <p:ph type="sldNum" sz="quarter" idx="10"/>
          </p:nvPr>
        </p:nvSpPr>
        <p:spPr/>
        <p:txBody>
          <a:bodyPr/>
          <a:lstStyle/>
          <a:p>
            <a:fld id="{7B3E355C-57B9-BC4B-95D8-406A1F834537}" type="slidenum">
              <a:rPr lang="en-US" altLang="en-US" smtClean="0"/>
              <a:pPr/>
              <a:t>36</a:t>
            </a:fld>
            <a:endParaRPr lang="en-US" altLang="en-US" dirty="0"/>
          </a:p>
        </p:txBody>
      </p:sp>
      <p:sp>
        <p:nvSpPr>
          <p:cNvPr id="5" name="Footer Placeholder 4">
            <a:extLst>
              <a:ext uri="{FF2B5EF4-FFF2-40B4-BE49-F238E27FC236}">
                <a16:creationId xmlns:a16="http://schemas.microsoft.com/office/drawing/2014/main" id="{5A7669E5-FF11-B534-787F-B8B1970DC934}"/>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14756498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E3C8563-F737-396C-0627-E217EEAA52DA}"/>
              </a:ext>
            </a:extLst>
          </p:cNvPr>
          <p:cNvSpPr>
            <a:spLocks noGrp="1"/>
          </p:cNvSpPr>
          <p:nvPr>
            <p:ph idx="1"/>
          </p:nvPr>
        </p:nvSpPr>
        <p:spPr/>
        <p:txBody>
          <a:bodyPr/>
          <a:lstStyle/>
          <a:p>
            <a:r>
              <a:rPr lang="en-US" sz="2800" dirty="0"/>
              <a:t>Under §951A(c)(2)(A)(</a:t>
            </a:r>
            <a:r>
              <a:rPr lang="en-US" sz="2800" dirty="0" err="1"/>
              <a:t>i</a:t>
            </a:r>
            <a:r>
              <a:rPr lang="en-US" sz="2800" dirty="0"/>
              <a:t>)(III), GILTI doesn’t include any income that would otherwise be subpart F if it is taxed at a rate &gt; 18.9%</a:t>
            </a:r>
          </a:p>
          <a:p>
            <a:pPr marL="0" indent="0">
              <a:buNone/>
            </a:pPr>
            <a:endParaRPr lang="en-US" sz="2800" dirty="0"/>
          </a:p>
          <a:p>
            <a:r>
              <a:rPr lang="en-US" sz="2800" dirty="0"/>
              <a:t> Regulations extended this treatment to </a:t>
            </a:r>
            <a:r>
              <a:rPr lang="en-US" sz="2800" b="1" dirty="0"/>
              <a:t>any </a:t>
            </a:r>
            <a:r>
              <a:rPr lang="en-US" sz="2800" dirty="0"/>
              <a:t>item of income </a:t>
            </a:r>
            <a:r>
              <a:rPr lang="en-US" sz="2800" b="1" dirty="0"/>
              <a:t>(not only subpart F) </a:t>
            </a:r>
            <a:r>
              <a:rPr lang="en-US" sz="2800" dirty="0"/>
              <a:t>that is subject to tax at a rate &gt; 18.9%. Reg. §1.951-2(c)(7)</a:t>
            </a:r>
          </a:p>
          <a:p>
            <a:pPr lvl="1"/>
            <a:r>
              <a:rPr lang="en-US" sz="2800" dirty="0"/>
              <a:t>The US controlling parent must make an election to apply the high tax exception. Reg. §1.951-2(c)(7)(viii)</a:t>
            </a:r>
          </a:p>
          <a:p>
            <a:pPr lvl="1"/>
            <a:endParaRPr lang="en-US" sz="2800" dirty="0"/>
          </a:p>
        </p:txBody>
      </p:sp>
      <p:sp>
        <p:nvSpPr>
          <p:cNvPr id="3" name="Title 2">
            <a:extLst>
              <a:ext uri="{FF2B5EF4-FFF2-40B4-BE49-F238E27FC236}">
                <a16:creationId xmlns:a16="http://schemas.microsoft.com/office/drawing/2014/main" id="{F1DDF753-9729-EFEE-1573-C5CD1AE7174A}"/>
              </a:ext>
            </a:extLst>
          </p:cNvPr>
          <p:cNvSpPr>
            <a:spLocks noGrp="1"/>
          </p:cNvSpPr>
          <p:nvPr>
            <p:ph type="title"/>
          </p:nvPr>
        </p:nvSpPr>
        <p:spPr/>
        <p:txBody>
          <a:bodyPr/>
          <a:lstStyle/>
          <a:p>
            <a:r>
              <a:rPr lang="en-US" sz="2000" dirty="0"/>
              <a:t>GILTI: High-Tax Exception and High-Tax Regulatory Exception</a:t>
            </a:r>
          </a:p>
        </p:txBody>
      </p:sp>
      <p:sp>
        <p:nvSpPr>
          <p:cNvPr id="4" name="Slide Number Placeholder 3">
            <a:extLst>
              <a:ext uri="{FF2B5EF4-FFF2-40B4-BE49-F238E27FC236}">
                <a16:creationId xmlns:a16="http://schemas.microsoft.com/office/drawing/2014/main" id="{1F9F628F-6C5C-6B32-6336-D519FE4B6383}"/>
              </a:ext>
            </a:extLst>
          </p:cNvPr>
          <p:cNvSpPr>
            <a:spLocks noGrp="1"/>
          </p:cNvSpPr>
          <p:nvPr>
            <p:ph type="sldNum" sz="quarter" idx="10"/>
          </p:nvPr>
        </p:nvSpPr>
        <p:spPr/>
        <p:txBody>
          <a:bodyPr/>
          <a:lstStyle/>
          <a:p>
            <a:fld id="{7B3E355C-57B9-BC4B-95D8-406A1F834537}" type="slidenum">
              <a:rPr lang="en-US" altLang="en-US" smtClean="0"/>
              <a:pPr/>
              <a:t>37</a:t>
            </a:fld>
            <a:endParaRPr lang="en-US" altLang="en-US" dirty="0"/>
          </a:p>
        </p:txBody>
      </p:sp>
      <p:sp>
        <p:nvSpPr>
          <p:cNvPr id="5" name="Footer Placeholder 4">
            <a:extLst>
              <a:ext uri="{FF2B5EF4-FFF2-40B4-BE49-F238E27FC236}">
                <a16:creationId xmlns:a16="http://schemas.microsoft.com/office/drawing/2014/main" id="{3CB6B8C0-B001-EF8F-0B20-9F1943759616}"/>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2873049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66075AD-9048-F485-13C1-2028CC840E3A}"/>
              </a:ext>
            </a:extLst>
          </p:cNvPr>
          <p:cNvSpPr>
            <a:spLocks noGrp="1"/>
          </p:cNvSpPr>
          <p:nvPr>
            <p:ph idx="1"/>
          </p:nvPr>
        </p:nvSpPr>
        <p:spPr/>
        <p:txBody>
          <a:bodyPr>
            <a:normAutofit lnSpcReduction="10000"/>
          </a:bodyPr>
          <a:lstStyle/>
          <a:p>
            <a:r>
              <a:rPr lang="en-US" sz="2400" dirty="0"/>
              <a:t>The TCJA enacted an participation exemption/territorial system for E&amp;Ps of certain foreign corporations distributed to U.S corporations in §245A.</a:t>
            </a:r>
          </a:p>
          <a:p>
            <a:r>
              <a:rPr lang="en-US" sz="2400" dirty="0"/>
              <a:t>§245A allows a 100% DRD for dividends received by a U.S. corporation (</a:t>
            </a:r>
            <a:r>
              <a:rPr lang="en-US" sz="2400" b="1" dirty="0"/>
              <a:t>not individual) </a:t>
            </a:r>
            <a:r>
              <a:rPr lang="en-US" sz="2400" dirty="0"/>
              <a:t>for the foreign source portion of the dividend from a </a:t>
            </a:r>
            <a:r>
              <a:rPr lang="en-US" sz="2400" i="1" dirty="0"/>
              <a:t>specified 10% owned foreign corporation (SFC)</a:t>
            </a:r>
            <a:r>
              <a:rPr lang="en-US" sz="2400" dirty="0"/>
              <a:t>. §245A(a).</a:t>
            </a:r>
          </a:p>
          <a:p>
            <a:r>
              <a:rPr lang="en-US" sz="2400" b="1" dirty="0"/>
              <a:t>SFC</a:t>
            </a:r>
            <a:r>
              <a:rPr lang="en-US" sz="2400" dirty="0"/>
              <a:t>: any foreign corporation in which a U.S. corporation owns 10% or more of the vote or value but excluding passive foreign investment companies (PFICs). §245A(b).</a:t>
            </a:r>
          </a:p>
          <a:p>
            <a:r>
              <a:rPr lang="en-US" sz="2400" dirty="0"/>
              <a:t>No FTC is allowed with respect to any amount deducted or for any hybrid dividend (a dividend that is deductible in the foreign country). §245A(d) and (e).</a:t>
            </a:r>
          </a:p>
          <a:p>
            <a:r>
              <a:rPr lang="en-US" sz="2400" dirty="0"/>
              <a:t>Regulations limit the 100% DRD in certain abusive situations that effectively eliminate from tax amounts included under subpart F/GILTI.  </a:t>
            </a:r>
            <a:r>
              <a:rPr lang="en-US" sz="2400" i="1" dirty="0"/>
              <a:t>See </a:t>
            </a:r>
            <a:r>
              <a:rPr lang="en-US" sz="2400" dirty="0"/>
              <a:t>Reg. §1.245A-5.</a:t>
            </a:r>
          </a:p>
          <a:p>
            <a:endParaRPr lang="en-US" dirty="0"/>
          </a:p>
        </p:txBody>
      </p:sp>
      <p:sp>
        <p:nvSpPr>
          <p:cNvPr id="3" name="Title 2">
            <a:extLst>
              <a:ext uri="{FF2B5EF4-FFF2-40B4-BE49-F238E27FC236}">
                <a16:creationId xmlns:a16="http://schemas.microsoft.com/office/drawing/2014/main" id="{2C0A7277-28B5-9254-9C25-B6764E06EE33}"/>
              </a:ext>
            </a:extLst>
          </p:cNvPr>
          <p:cNvSpPr>
            <a:spLocks noGrp="1"/>
          </p:cNvSpPr>
          <p:nvPr>
            <p:ph type="title"/>
          </p:nvPr>
        </p:nvSpPr>
        <p:spPr/>
        <p:txBody>
          <a:bodyPr/>
          <a:lstStyle/>
          <a:p>
            <a:r>
              <a:rPr lang="en-US" dirty="0"/>
              <a:t>Participation Exemption: </a:t>
            </a:r>
            <a:r>
              <a:rPr lang="en-US" sz="1800" dirty="0"/>
              <a:t>§245A</a:t>
            </a:r>
            <a:r>
              <a:rPr lang="en-US" dirty="0"/>
              <a:t> </a:t>
            </a:r>
          </a:p>
        </p:txBody>
      </p:sp>
      <p:sp>
        <p:nvSpPr>
          <p:cNvPr id="4" name="Slide Number Placeholder 3">
            <a:extLst>
              <a:ext uri="{FF2B5EF4-FFF2-40B4-BE49-F238E27FC236}">
                <a16:creationId xmlns:a16="http://schemas.microsoft.com/office/drawing/2014/main" id="{77C21C82-33B0-D883-E71C-F12D0BCB75CE}"/>
              </a:ext>
            </a:extLst>
          </p:cNvPr>
          <p:cNvSpPr>
            <a:spLocks noGrp="1"/>
          </p:cNvSpPr>
          <p:nvPr>
            <p:ph type="sldNum" sz="quarter" idx="10"/>
          </p:nvPr>
        </p:nvSpPr>
        <p:spPr/>
        <p:txBody>
          <a:bodyPr/>
          <a:lstStyle/>
          <a:p>
            <a:fld id="{7B3E355C-57B9-BC4B-95D8-406A1F834537}" type="slidenum">
              <a:rPr lang="en-US" altLang="en-US" smtClean="0"/>
              <a:pPr/>
              <a:t>38</a:t>
            </a:fld>
            <a:endParaRPr lang="en-US" altLang="en-US" dirty="0"/>
          </a:p>
        </p:txBody>
      </p:sp>
      <p:sp>
        <p:nvSpPr>
          <p:cNvPr id="5" name="Footer Placeholder 4">
            <a:extLst>
              <a:ext uri="{FF2B5EF4-FFF2-40B4-BE49-F238E27FC236}">
                <a16:creationId xmlns:a16="http://schemas.microsoft.com/office/drawing/2014/main" id="{F83E182B-A5F3-35F8-C483-D43EE5E9A682}"/>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2866301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FDAD00A-DFAA-6FC6-A585-F874D57EFDA7}"/>
              </a:ext>
            </a:extLst>
          </p:cNvPr>
          <p:cNvSpPr>
            <a:spLocks noGrp="1"/>
          </p:cNvSpPr>
          <p:nvPr>
            <p:ph idx="1"/>
          </p:nvPr>
        </p:nvSpPr>
        <p:spPr/>
        <p:txBody>
          <a:bodyPr>
            <a:normAutofit/>
          </a:bodyPr>
          <a:lstStyle/>
          <a:p>
            <a:r>
              <a:rPr lang="en-US" sz="2400" dirty="0"/>
              <a:t>A USH is taxed on its pro rata share of subpart F income and on its pro rata share of the </a:t>
            </a:r>
            <a:r>
              <a:rPr lang="en-US" sz="2400" b="1" i="1" dirty="0"/>
              <a:t>956 amount</a:t>
            </a:r>
            <a:r>
              <a:rPr lang="en-US" sz="2400" dirty="0"/>
              <a:t>, i.e., any increases in investment of earnings in “US property.” §§951(a)(1)(B); 956.</a:t>
            </a:r>
          </a:p>
          <a:p>
            <a:endParaRPr lang="en-US" sz="2400" dirty="0"/>
          </a:p>
          <a:p>
            <a:r>
              <a:rPr lang="en-US" sz="2400" b="1" dirty="0"/>
              <a:t>US Property </a:t>
            </a:r>
            <a:r>
              <a:rPr lang="en-US" sz="2400" dirty="0"/>
              <a:t>(§ 959(c)(1), (2)):</a:t>
            </a:r>
          </a:p>
          <a:p>
            <a:pPr lvl="1"/>
            <a:r>
              <a:rPr lang="en-US" dirty="0"/>
              <a:t>Tangible property located in US, except export property</a:t>
            </a:r>
          </a:p>
          <a:p>
            <a:pPr lvl="1"/>
            <a:r>
              <a:rPr lang="en-US" dirty="0"/>
              <a:t>Stock of domestic corporation, except stock of USCO that is not a USSH or USCO that is 25% owned by USSHs</a:t>
            </a:r>
          </a:p>
          <a:p>
            <a:pPr lvl="1"/>
            <a:r>
              <a:rPr lang="en-US" dirty="0"/>
              <a:t>Obligation of US person, except US debt, deposits in US banks, debt of USCO that is not a USSH or USCO that is 25% owned by USSHs</a:t>
            </a:r>
          </a:p>
          <a:p>
            <a:pPr lvl="1"/>
            <a:r>
              <a:rPr lang="en-US" dirty="0"/>
              <a:t>Right to use in US certain IP of CFC acquired or developed for use in the US</a:t>
            </a:r>
          </a:p>
          <a:p>
            <a:pPr lvl="1"/>
            <a:r>
              <a:rPr lang="en-US" dirty="0"/>
              <a:t>CFC treated as owning obligation of USP that CFC guarantees or secures with a pledge of its property (§ 956(d)); pledge of &gt;2/3 of CFC stock treated as pledge of CFC’s assets</a:t>
            </a:r>
          </a:p>
          <a:p>
            <a:endParaRPr lang="en-US" sz="2800" dirty="0"/>
          </a:p>
          <a:p>
            <a:endParaRPr lang="en-US" dirty="0"/>
          </a:p>
          <a:p>
            <a:endParaRPr lang="en-US" dirty="0"/>
          </a:p>
        </p:txBody>
      </p:sp>
      <p:sp>
        <p:nvSpPr>
          <p:cNvPr id="3" name="Title 2">
            <a:extLst>
              <a:ext uri="{FF2B5EF4-FFF2-40B4-BE49-F238E27FC236}">
                <a16:creationId xmlns:a16="http://schemas.microsoft.com/office/drawing/2014/main" id="{C840C906-4422-D8EB-6415-8366F5E83F54}"/>
              </a:ext>
            </a:extLst>
          </p:cNvPr>
          <p:cNvSpPr>
            <a:spLocks noGrp="1"/>
          </p:cNvSpPr>
          <p:nvPr>
            <p:ph type="title"/>
          </p:nvPr>
        </p:nvSpPr>
        <p:spPr/>
        <p:txBody>
          <a:bodyPr/>
          <a:lstStyle/>
          <a:p>
            <a:r>
              <a:rPr lang="en-US" dirty="0"/>
              <a:t>Investment in US Property: </a:t>
            </a:r>
            <a:r>
              <a:rPr lang="en-US" sz="1800" dirty="0"/>
              <a:t>§956</a:t>
            </a:r>
            <a:endParaRPr lang="en-US" dirty="0"/>
          </a:p>
        </p:txBody>
      </p:sp>
      <p:sp>
        <p:nvSpPr>
          <p:cNvPr id="4" name="Slide Number Placeholder 3">
            <a:extLst>
              <a:ext uri="{FF2B5EF4-FFF2-40B4-BE49-F238E27FC236}">
                <a16:creationId xmlns:a16="http://schemas.microsoft.com/office/drawing/2014/main" id="{22BC735A-950D-9850-81F9-393516A48E98}"/>
              </a:ext>
            </a:extLst>
          </p:cNvPr>
          <p:cNvSpPr>
            <a:spLocks noGrp="1"/>
          </p:cNvSpPr>
          <p:nvPr>
            <p:ph type="sldNum" sz="quarter" idx="10"/>
          </p:nvPr>
        </p:nvSpPr>
        <p:spPr/>
        <p:txBody>
          <a:bodyPr/>
          <a:lstStyle/>
          <a:p>
            <a:fld id="{7B3E355C-57B9-BC4B-95D8-406A1F834537}" type="slidenum">
              <a:rPr lang="en-US" altLang="en-US" smtClean="0"/>
              <a:pPr/>
              <a:t>39</a:t>
            </a:fld>
            <a:endParaRPr lang="en-US" altLang="en-US" dirty="0"/>
          </a:p>
        </p:txBody>
      </p:sp>
      <p:sp>
        <p:nvSpPr>
          <p:cNvPr id="5" name="Footer Placeholder 4">
            <a:extLst>
              <a:ext uri="{FF2B5EF4-FFF2-40B4-BE49-F238E27FC236}">
                <a16:creationId xmlns:a16="http://schemas.microsoft.com/office/drawing/2014/main" id="{C3D17AC1-73F9-4924-2D9E-A3DC067EE529}"/>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190541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3665BDD-2CC1-399A-5F07-4538374B4644}"/>
              </a:ext>
            </a:extLst>
          </p:cNvPr>
          <p:cNvSpPr>
            <a:spLocks noGrp="1"/>
          </p:cNvSpPr>
          <p:nvPr>
            <p:ph idx="1"/>
          </p:nvPr>
        </p:nvSpPr>
        <p:spPr/>
        <p:txBody>
          <a:bodyPr/>
          <a:lstStyle/>
          <a:p>
            <a:r>
              <a:rPr lang="en-US" sz="2400" dirty="0"/>
              <a:t>If the sum of FBCI is less than the lessor of 5% of GI or 1 million, none of the GI is treated as FBCI (§ 954(b)(3)(A))</a:t>
            </a:r>
          </a:p>
          <a:p>
            <a:endParaRPr lang="en-US" sz="2400" dirty="0"/>
          </a:p>
          <a:p>
            <a:r>
              <a:rPr lang="en-US" sz="2400" dirty="0"/>
              <a:t>If FBCI is greater than 70% of GI, entire GI is FBCI (§ 954(b)(3)(B))</a:t>
            </a:r>
          </a:p>
          <a:p>
            <a:endParaRPr lang="en-US" sz="2400" dirty="0"/>
          </a:p>
          <a:p>
            <a:r>
              <a:rPr lang="en-US" sz="2400" dirty="0"/>
              <a:t>If an item of income is subject to foreign tax at a rate greater than 18.9% (90% of 21%), it is not treated as FBCI (§ 954(b)(4)(A))</a:t>
            </a:r>
          </a:p>
          <a:p>
            <a:endParaRPr lang="en-US" dirty="0"/>
          </a:p>
        </p:txBody>
      </p:sp>
      <p:sp>
        <p:nvSpPr>
          <p:cNvPr id="3" name="Title 2">
            <a:extLst>
              <a:ext uri="{FF2B5EF4-FFF2-40B4-BE49-F238E27FC236}">
                <a16:creationId xmlns:a16="http://schemas.microsoft.com/office/drawing/2014/main" id="{D20D32AA-9FC6-8F00-2EFC-0A87D9F18595}"/>
              </a:ext>
            </a:extLst>
          </p:cNvPr>
          <p:cNvSpPr>
            <a:spLocks noGrp="1"/>
          </p:cNvSpPr>
          <p:nvPr>
            <p:ph type="title"/>
          </p:nvPr>
        </p:nvSpPr>
        <p:spPr/>
        <p:txBody>
          <a:bodyPr/>
          <a:lstStyle/>
          <a:p>
            <a:r>
              <a:rPr lang="en-US" dirty="0"/>
              <a:t>Subpart F: Special Rules</a:t>
            </a:r>
          </a:p>
        </p:txBody>
      </p:sp>
      <p:sp>
        <p:nvSpPr>
          <p:cNvPr id="4" name="Slide Number Placeholder 3">
            <a:extLst>
              <a:ext uri="{FF2B5EF4-FFF2-40B4-BE49-F238E27FC236}">
                <a16:creationId xmlns:a16="http://schemas.microsoft.com/office/drawing/2014/main" id="{03237694-87BC-F561-E8A3-7F780E5DD7AB}"/>
              </a:ext>
            </a:extLst>
          </p:cNvPr>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
        <p:nvSpPr>
          <p:cNvPr id="5" name="Footer Placeholder 4">
            <a:extLst>
              <a:ext uri="{FF2B5EF4-FFF2-40B4-BE49-F238E27FC236}">
                <a16:creationId xmlns:a16="http://schemas.microsoft.com/office/drawing/2014/main" id="{383010EC-8FDD-EDC4-762B-9C26A6881D80}"/>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2321409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6A0D249-7A99-F120-AB16-C3FC84120988}"/>
              </a:ext>
            </a:extLst>
          </p:cNvPr>
          <p:cNvSpPr>
            <a:spLocks noGrp="1"/>
          </p:cNvSpPr>
          <p:nvPr>
            <p:ph idx="1"/>
          </p:nvPr>
        </p:nvSpPr>
        <p:spPr/>
        <p:txBody>
          <a:bodyPr/>
          <a:lstStyle/>
          <a:p>
            <a:r>
              <a:rPr lang="en-US" sz="2800" dirty="0"/>
              <a:t>With the enactment of the participation exemption, the need for §956 has been greatly reduced.  Why?</a:t>
            </a:r>
          </a:p>
          <a:p>
            <a:endParaRPr lang="en-US" sz="2800" dirty="0"/>
          </a:p>
          <a:p>
            <a:r>
              <a:rPr lang="en-US" sz="2800" dirty="0"/>
              <a:t>Recognizing that an actual dividend of non-subpart F/GILTI paid to a USSH would be eligible for the 100% DRD, Treasury has basically eliminated §956 for US </a:t>
            </a:r>
            <a:r>
              <a:rPr lang="en-US" sz="2800" b="1" dirty="0"/>
              <a:t>corporate</a:t>
            </a:r>
            <a:r>
              <a:rPr lang="en-US" sz="2800" dirty="0"/>
              <a:t> shareholders.</a:t>
            </a:r>
          </a:p>
          <a:p>
            <a:endParaRPr lang="en-US" sz="2800" dirty="0"/>
          </a:p>
          <a:p>
            <a:r>
              <a:rPr lang="en-US" sz="2800" dirty="0"/>
              <a:t>Under Reg. §1.956-1(a)(2), any 956 amount for a corporate shareholder is reduced by any amount allowed under §245A.</a:t>
            </a:r>
          </a:p>
          <a:p>
            <a:pPr marL="0" indent="0">
              <a:buNone/>
            </a:pPr>
            <a:r>
              <a:rPr lang="en-US" sz="2800" dirty="0"/>
              <a:t> </a:t>
            </a:r>
          </a:p>
        </p:txBody>
      </p:sp>
      <p:sp>
        <p:nvSpPr>
          <p:cNvPr id="3" name="Title 2">
            <a:extLst>
              <a:ext uri="{FF2B5EF4-FFF2-40B4-BE49-F238E27FC236}">
                <a16:creationId xmlns:a16="http://schemas.microsoft.com/office/drawing/2014/main" id="{075276E8-1C3C-EA8D-57E8-2B01838BCB73}"/>
              </a:ext>
            </a:extLst>
          </p:cNvPr>
          <p:cNvSpPr>
            <a:spLocks noGrp="1"/>
          </p:cNvSpPr>
          <p:nvPr>
            <p:ph type="title"/>
          </p:nvPr>
        </p:nvSpPr>
        <p:spPr/>
        <p:txBody>
          <a:bodyPr/>
          <a:lstStyle/>
          <a:p>
            <a:r>
              <a:rPr lang="en-US" sz="2000" dirty="0"/>
              <a:t>Investment in US Property: §956</a:t>
            </a:r>
          </a:p>
        </p:txBody>
      </p:sp>
      <p:sp>
        <p:nvSpPr>
          <p:cNvPr id="4" name="Slide Number Placeholder 3">
            <a:extLst>
              <a:ext uri="{FF2B5EF4-FFF2-40B4-BE49-F238E27FC236}">
                <a16:creationId xmlns:a16="http://schemas.microsoft.com/office/drawing/2014/main" id="{AB60DC0A-0A8E-5448-4761-682AEA17C02C}"/>
              </a:ext>
            </a:extLst>
          </p:cNvPr>
          <p:cNvSpPr>
            <a:spLocks noGrp="1"/>
          </p:cNvSpPr>
          <p:nvPr>
            <p:ph type="sldNum" sz="quarter" idx="10"/>
          </p:nvPr>
        </p:nvSpPr>
        <p:spPr/>
        <p:txBody>
          <a:bodyPr/>
          <a:lstStyle/>
          <a:p>
            <a:fld id="{7B3E355C-57B9-BC4B-95D8-406A1F834537}" type="slidenum">
              <a:rPr lang="en-US" altLang="en-US" smtClean="0"/>
              <a:pPr/>
              <a:t>40</a:t>
            </a:fld>
            <a:endParaRPr lang="en-US" altLang="en-US" dirty="0"/>
          </a:p>
        </p:txBody>
      </p:sp>
      <p:sp>
        <p:nvSpPr>
          <p:cNvPr id="5" name="Footer Placeholder 4">
            <a:extLst>
              <a:ext uri="{FF2B5EF4-FFF2-40B4-BE49-F238E27FC236}">
                <a16:creationId xmlns:a16="http://schemas.microsoft.com/office/drawing/2014/main" id="{A8A040B9-3F6B-031F-CE37-A6A8A5C40CD9}"/>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302797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C79F99B-9361-2C08-4382-1A82714B9CC7}"/>
              </a:ext>
            </a:extLst>
          </p:cNvPr>
          <p:cNvSpPr>
            <a:spLocks noGrp="1"/>
          </p:cNvSpPr>
          <p:nvPr>
            <p:ph idx="1"/>
          </p:nvPr>
        </p:nvSpPr>
        <p:spPr/>
        <p:txBody>
          <a:bodyPr/>
          <a:lstStyle/>
          <a:p>
            <a:r>
              <a:rPr lang="en-US" sz="2400" dirty="0"/>
              <a:t>If an amount is included in a USSH’s income as an investment in U.S. property, subpart F, or GILTI, when the E&amp;Ps attributable to the previously taxed income (“PTEP”) are actually distributed, they are not taxed again.  (§959(a)).</a:t>
            </a:r>
          </a:p>
          <a:p>
            <a:endParaRPr lang="en-US" sz="2400" dirty="0"/>
          </a:p>
          <a:p>
            <a:r>
              <a:rPr lang="en-US" sz="2400" dirty="0"/>
              <a:t>This same rule applies to investments in U.S. property, subpart F, and GILTI distributed from lower-tier subsidiaries through a chain of upper-tier subsidiaries.  (§959(b)). </a:t>
            </a:r>
          </a:p>
          <a:p>
            <a:endParaRPr lang="en-US" sz="2400" dirty="0"/>
          </a:p>
          <a:p>
            <a:r>
              <a:rPr lang="en-US" sz="2400" dirty="0"/>
              <a:t>Ordering of Distributions of PTEP (§ 959(c)(2), (3))</a:t>
            </a:r>
          </a:p>
          <a:p>
            <a:pPr lvl="1"/>
            <a:r>
              <a:rPr lang="en-US" sz="2400" dirty="0"/>
              <a:t>Current PTI</a:t>
            </a:r>
          </a:p>
          <a:p>
            <a:pPr lvl="1"/>
            <a:r>
              <a:rPr lang="en-US" sz="2400" dirty="0"/>
              <a:t>Accumulated PTI</a:t>
            </a:r>
          </a:p>
          <a:p>
            <a:pPr lvl="1"/>
            <a:r>
              <a:rPr lang="en-US" sz="2400" dirty="0"/>
              <a:t>Current non-PTI E&amp;Ps</a:t>
            </a:r>
          </a:p>
          <a:p>
            <a:pPr lvl="1"/>
            <a:r>
              <a:rPr lang="en-US" sz="2400" dirty="0"/>
              <a:t>Accumulated non-PTI E&amp;Ps</a:t>
            </a:r>
            <a:endParaRPr lang="en-US" dirty="0"/>
          </a:p>
        </p:txBody>
      </p:sp>
      <p:sp>
        <p:nvSpPr>
          <p:cNvPr id="3" name="Title 2">
            <a:extLst>
              <a:ext uri="{FF2B5EF4-FFF2-40B4-BE49-F238E27FC236}">
                <a16:creationId xmlns:a16="http://schemas.microsoft.com/office/drawing/2014/main" id="{D8BADAEE-3ED4-48C7-09A9-7F9F164CE133}"/>
              </a:ext>
            </a:extLst>
          </p:cNvPr>
          <p:cNvSpPr>
            <a:spLocks noGrp="1"/>
          </p:cNvSpPr>
          <p:nvPr>
            <p:ph type="title"/>
          </p:nvPr>
        </p:nvSpPr>
        <p:spPr/>
        <p:txBody>
          <a:bodyPr/>
          <a:lstStyle/>
          <a:p>
            <a:r>
              <a:rPr lang="en-US" dirty="0"/>
              <a:t>PTEP (PTI): </a:t>
            </a:r>
          </a:p>
        </p:txBody>
      </p:sp>
      <p:sp>
        <p:nvSpPr>
          <p:cNvPr id="4" name="Slide Number Placeholder 3">
            <a:extLst>
              <a:ext uri="{FF2B5EF4-FFF2-40B4-BE49-F238E27FC236}">
                <a16:creationId xmlns:a16="http://schemas.microsoft.com/office/drawing/2014/main" id="{43CB17B1-DE9A-01E2-2A74-F8DA770E744B}"/>
              </a:ext>
            </a:extLst>
          </p:cNvPr>
          <p:cNvSpPr>
            <a:spLocks noGrp="1"/>
          </p:cNvSpPr>
          <p:nvPr>
            <p:ph type="sldNum" sz="quarter" idx="10"/>
          </p:nvPr>
        </p:nvSpPr>
        <p:spPr/>
        <p:txBody>
          <a:bodyPr/>
          <a:lstStyle/>
          <a:p>
            <a:fld id="{7B3E355C-57B9-BC4B-95D8-406A1F834537}" type="slidenum">
              <a:rPr lang="en-US" altLang="en-US" smtClean="0"/>
              <a:pPr/>
              <a:t>41</a:t>
            </a:fld>
            <a:endParaRPr lang="en-US" altLang="en-US" dirty="0"/>
          </a:p>
        </p:txBody>
      </p:sp>
      <p:sp>
        <p:nvSpPr>
          <p:cNvPr id="5" name="Footer Placeholder 4">
            <a:extLst>
              <a:ext uri="{FF2B5EF4-FFF2-40B4-BE49-F238E27FC236}">
                <a16:creationId xmlns:a16="http://schemas.microsoft.com/office/drawing/2014/main" id="{C18F7B64-E6B0-BC5C-CE25-959736C5C83E}"/>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27530106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Diagram&#10;&#10;Description automatically generated">
            <a:extLst>
              <a:ext uri="{FF2B5EF4-FFF2-40B4-BE49-F238E27FC236}">
                <a16:creationId xmlns:a16="http://schemas.microsoft.com/office/drawing/2014/main" id="{A01190C0-8F02-7B77-F1A5-BFC31419D859}"/>
              </a:ext>
            </a:extLst>
          </p:cNvPr>
          <p:cNvPicPr>
            <a:picLocks noGrp="1" noChangeAspect="1"/>
          </p:cNvPicPr>
          <p:nvPr>
            <p:ph idx="1"/>
          </p:nvPr>
        </p:nvPicPr>
        <p:blipFill>
          <a:blip r:embed="rId2"/>
          <a:stretch>
            <a:fillRect/>
          </a:stretch>
        </p:blipFill>
        <p:spPr>
          <a:xfrm>
            <a:off x="384175" y="533400"/>
            <a:ext cx="8458200" cy="5715000"/>
          </a:xfrm>
        </p:spPr>
      </p:pic>
      <p:sp>
        <p:nvSpPr>
          <p:cNvPr id="3" name="Title 2">
            <a:extLst>
              <a:ext uri="{FF2B5EF4-FFF2-40B4-BE49-F238E27FC236}">
                <a16:creationId xmlns:a16="http://schemas.microsoft.com/office/drawing/2014/main" id="{0D22274E-4DC7-717C-25F9-D6D5090792E1}"/>
              </a:ext>
            </a:extLst>
          </p:cNvPr>
          <p:cNvSpPr>
            <a:spLocks noGrp="1"/>
          </p:cNvSpPr>
          <p:nvPr>
            <p:ph type="title"/>
          </p:nvPr>
        </p:nvSpPr>
        <p:spPr/>
        <p:txBody>
          <a:bodyPr/>
          <a:lstStyle/>
          <a:p>
            <a:r>
              <a:rPr lang="en-US" dirty="0"/>
              <a:t>PTEP (PTI): Notice 2019-1</a:t>
            </a:r>
          </a:p>
        </p:txBody>
      </p:sp>
      <p:sp>
        <p:nvSpPr>
          <p:cNvPr id="4" name="Slide Number Placeholder 3">
            <a:extLst>
              <a:ext uri="{FF2B5EF4-FFF2-40B4-BE49-F238E27FC236}">
                <a16:creationId xmlns:a16="http://schemas.microsoft.com/office/drawing/2014/main" id="{FA2470DF-DC24-E00A-C465-A2A999E62F92}"/>
              </a:ext>
            </a:extLst>
          </p:cNvPr>
          <p:cNvSpPr>
            <a:spLocks noGrp="1"/>
          </p:cNvSpPr>
          <p:nvPr>
            <p:ph type="sldNum" sz="quarter" idx="10"/>
          </p:nvPr>
        </p:nvSpPr>
        <p:spPr/>
        <p:txBody>
          <a:bodyPr/>
          <a:lstStyle/>
          <a:p>
            <a:fld id="{7B3E355C-57B9-BC4B-95D8-406A1F834537}" type="slidenum">
              <a:rPr lang="en-US" altLang="en-US" smtClean="0"/>
              <a:pPr/>
              <a:t>42</a:t>
            </a:fld>
            <a:endParaRPr lang="en-US" altLang="en-US" dirty="0"/>
          </a:p>
        </p:txBody>
      </p:sp>
      <p:sp>
        <p:nvSpPr>
          <p:cNvPr id="5" name="Footer Placeholder 4">
            <a:extLst>
              <a:ext uri="{FF2B5EF4-FFF2-40B4-BE49-F238E27FC236}">
                <a16:creationId xmlns:a16="http://schemas.microsoft.com/office/drawing/2014/main" id="{ED251BE7-CC47-D4F8-7A66-74F9522DD988}"/>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28668591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0A1B1B0-2EFB-5BF2-556A-53525BD209CB}"/>
              </a:ext>
            </a:extLst>
          </p:cNvPr>
          <p:cNvSpPr>
            <a:spLocks noGrp="1"/>
          </p:cNvSpPr>
          <p:nvPr>
            <p:ph idx="1"/>
          </p:nvPr>
        </p:nvSpPr>
        <p:spPr/>
        <p:txBody>
          <a:bodyPr>
            <a:normAutofit fontScale="92500"/>
          </a:bodyPr>
          <a:lstStyle/>
          <a:p>
            <a:r>
              <a:rPr lang="en-US" sz="2400" dirty="0"/>
              <a:t>Original purpose of §1248:  </a:t>
            </a:r>
          </a:p>
          <a:p>
            <a:pPr lvl="1"/>
            <a:r>
              <a:rPr lang="en-US" sz="2400" dirty="0"/>
              <a:t>Prevent repatriation of untaxed E&amp;Ps of CFCs at capital gains rates.  </a:t>
            </a:r>
          </a:p>
          <a:p>
            <a:endParaRPr lang="en-US" sz="2400" dirty="0"/>
          </a:p>
          <a:p>
            <a:r>
              <a:rPr lang="en-US" sz="2400" b="1" dirty="0"/>
              <a:t>Section 1248</a:t>
            </a:r>
            <a:r>
              <a:rPr lang="en-US" sz="2400" dirty="0"/>
              <a:t>:</a:t>
            </a:r>
          </a:p>
          <a:p>
            <a:pPr lvl="1"/>
            <a:r>
              <a:rPr lang="en-US" sz="2400" dirty="0"/>
              <a:t>US person sells or exchanges (redeems or liquidates) stock of FC</a:t>
            </a:r>
          </a:p>
          <a:p>
            <a:pPr lvl="1"/>
            <a:r>
              <a:rPr lang="en-US" sz="2400" dirty="0"/>
              <a:t>US person is a 10%  shareholder of FC while FC was a CFC at any time during last five years</a:t>
            </a:r>
          </a:p>
          <a:p>
            <a:pPr lvl="1"/>
            <a:r>
              <a:rPr lang="en-US" sz="2400" dirty="0"/>
              <a:t>Gain to the extent of non-PTEP, post-’62 E&amp;Ps accumulated while the US person was a shareholder of FC while FC was a CFC is treated as a dividend</a:t>
            </a:r>
          </a:p>
          <a:p>
            <a:pPr lvl="1"/>
            <a:r>
              <a:rPr lang="en-US" sz="2400" dirty="0"/>
              <a:t>Notice 2004-70: §1248 dividends eligible for capital gains rate for qualified dividends</a:t>
            </a:r>
          </a:p>
          <a:p>
            <a:pPr lvl="1"/>
            <a:r>
              <a:rPr lang="en-US" sz="2400" dirty="0"/>
              <a:t>Any amount treated as a dividend and received by a U.S. corporation is treated as a dividend for purposes of §245A. §1248(j).</a:t>
            </a:r>
            <a:endParaRPr lang="en-US" dirty="0"/>
          </a:p>
        </p:txBody>
      </p:sp>
      <p:sp>
        <p:nvSpPr>
          <p:cNvPr id="3" name="Title 2">
            <a:extLst>
              <a:ext uri="{FF2B5EF4-FFF2-40B4-BE49-F238E27FC236}">
                <a16:creationId xmlns:a16="http://schemas.microsoft.com/office/drawing/2014/main" id="{1A4F34BA-9665-EA9C-7449-E29A8E2A2493}"/>
              </a:ext>
            </a:extLst>
          </p:cNvPr>
          <p:cNvSpPr>
            <a:spLocks noGrp="1"/>
          </p:cNvSpPr>
          <p:nvPr>
            <p:ph type="title"/>
          </p:nvPr>
        </p:nvSpPr>
        <p:spPr/>
        <p:txBody>
          <a:bodyPr/>
          <a:lstStyle/>
          <a:p>
            <a:r>
              <a:rPr lang="en-US" dirty="0"/>
              <a:t>Section 1248</a:t>
            </a:r>
          </a:p>
        </p:txBody>
      </p:sp>
      <p:sp>
        <p:nvSpPr>
          <p:cNvPr id="4" name="Slide Number Placeholder 3">
            <a:extLst>
              <a:ext uri="{FF2B5EF4-FFF2-40B4-BE49-F238E27FC236}">
                <a16:creationId xmlns:a16="http://schemas.microsoft.com/office/drawing/2014/main" id="{5B820BF2-25EA-B7DF-747E-21ED9D58ED80}"/>
              </a:ext>
            </a:extLst>
          </p:cNvPr>
          <p:cNvSpPr>
            <a:spLocks noGrp="1"/>
          </p:cNvSpPr>
          <p:nvPr>
            <p:ph type="sldNum" sz="quarter" idx="10"/>
          </p:nvPr>
        </p:nvSpPr>
        <p:spPr/>
        <p:txBody>
          <a:bodyPr/>
          <a:lstStyle/>
          <a:p>
            <a:fld id="{7B3E355C-57B9-BC4B-95D8-406A1F834537}" type="slidenum">
              <a:rPr lang="en-US" altLang="en-US" smtClean="0"/>
              <a:pPr/>
              <a:t>43</a:t>
            </a:fld>
            <a:endParaRPr lang="en-US" altLang="en-US" dirty="0"/>
          </a:p>
        </p:txBody>
      </p:sp>
      <p:sp>
        <p:nvSpPr>
          <p:cNvPr id="5" name="Footer Placeholder 4">
            <a:extLst>
              <a:ext uri="{FF2B5EF4-FFF2-40B4-BE49-F238E27FC236}">
                <a16:creationId xmlns:a16="http://schemas.microsoft.com/office/drawing/2014/main" id="{E579FF3A-FE76-203B-3F7F-A9DDD7BC0E02}"/>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28537981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8886997-E132-3A52-96A9-0E237FAD1B9E}"/>
              </a:ext>
            </a:extLst>
          </p:cNvPr>
          <p:cNvSpPr>
            <a:spLocks noGrp="1"/>
          </p:cNvSpPr>
          <p:nvPr>
            <p:ph idx="1"/>
          </p:nvPr>
        </p:nvSpPr>
        <p:spPr/>
        <p:txBody>
          <a:bodyPr/>
          <a:lstStyle/>
          <a:p>
            <a:r>
              <a:rPr lang="en-US" sz="2800" dirty="0"/>
              <a:t>Enacted in 1986, the PFIC provisions are intended to plug the gaps in the CFC regime (and formerly the FPHC regime) by eliminating the benefits of deferral for US persons owning stock in any foreign corporation earning substantial amounts of passive income or owning substantial amounts of passive assets. (§§1291-1298)</a:t>
            </a:r>
          </a:p>
          <a:p>
            <a:endParaRPr lang="en-US" dirty="0"/>
          </a:p>
        </p:txBody>
      </p:sp>
      <p:sp>
        <p:nvSpPr>
          <p:cNvPr id="3" name="Title 2">
            <a:extLst>
              <a:ext uri="{FF2B5EF4-FFF2-40B4-BE49-F238E27FC236}">
                <a16:creationId xmlns:a16="http://schemas.microsoft.com/office/drawing/2014/main" id="{056CF955-619A-62B8-E88D-17BCA869FCF3}"/>
              </a:ext>
            </a:extLst>
          </p:cNvPr>
          <p:cNvSpPr>
            <a:spLocks noGrp="1"/>
          </p:cNvSpPr>
          <p:nvPr>
            <p:ph type="title"/>
          </p:nvPr>
        </p:nvSpPr>
        <p:spPr/>
        <p:txBody>
          <a:bodyPr/>
          <a:lstStyle/>
          <a:p>
            <a:r>
              <a:rPr lang="en-US" dirty="0"/>
              <a:t>Passive foreign investment companies (PFICs)</a:t>
            </a:r>
          </a:p>
        </p:txBody>
      </p:sp>
      <p:sp>
        <p:nvSpPr>
          <p:cNvPr id="4" name="Slide Number Placeholder 3">
            <a:extLst>
              <a:ext uri="{FF2B5EF4-FFF2-40B4-BE49-F238E27FC236}">
                <a16:creationId xmlns:a16="http://schemas.microsoft.com/office/drawing/2014/main" id="{70A2EBDE-15A5-9724-D295-379989433D56}"/>
              </a:ext>
            </a:extLst>
          </p:cNvPr>
          <p:cNvSpPr>
            <a:spLocks noGrp="1"/>
          </p:cNvSpPr>
          <p:nvPr>
            <p:ph type="sldNum" sz="quarter" idx="10"/>
          </p:nvPr>
        </p:nvSpPr>
        <p:spPr/>
        <p:txBody>
          <a:bodyPr/>
          <a:lstStyle/>
          <a:p>
            <a:fld id="{7B3E355C-57B9-BC4B-95D8-406A1F834537}" type="slidenum">
              <a:rPr lang="en-US" altLang="en-US" smtClean="0"/>
              <a:pPr/>
              <a:t>44</a:t>
            </a:fld>
            <a:endParaRPr lang="en-US" altLang="en-US" dirty="0"/>
          </a:p>
        </p:txBody>
      </p:sp>
      <p:sp>
        <p:nvSpPr>
          <p:cNvPr id="5" name="Footer Placeholder 4">
            <a:extLst>
              <a:ext uri="{FF2B5EF4-FFF2-40B4-BE49-F238E27FC236}">
                <a16:creationId xmlns:a16="http://schemas.microsoft.com/office/drawing/2014/main" id="{603E9267-C581-BC2B-1E0E-733A304EA549}"/>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12445826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9B9629C-3012-A5E3-73CD-A54CCF3EE43F}"/>
              </a:ext>
            </a:extLst>
          </p:cNvPr>
          <p:cNvSpPr>
            <a:spLocks noGrp="1"/>
          </p:cNvSpPr>
          <p:nvPr>
            <p:ph idx="1"/>
          </p:nvPr>
        </p:nvSpPr>
        <p:spPr/>
        <p:txBody>
          <a:bodyPr/>
          <a:lstStyle/>
          <a:p>
            <a:r>
              <a:rPr lang="en-US" sz="2400" b="1" dirty="0"/>
              <a:t>Definition of PFIC:  </a:t>
            </a:r>
          </a:p>
          <a:p>
            <a:pPr lvl="1"/>
            <a:r>
              <a:rPr lang="en-US" sz="2400" dirty="0"/>
              <a:t>Any foreign corporation if:</a:t>
            </a:r>
          </a:p>
          <a:p>
            <a:pPr lvl="2"/>
            <a:r>
              <a:rPr lang="en-US" sz="2400" dirty="0"/>
              <a:t>75% or more of its GI is passive income (§ 954(c)) or</a:t>
            </a:r>
          </a:p>
          <a:p>
            <a:pPr lvl="2"/>
            <a:r>
              <a:rPr lang="en-US" sz="2400" dirty="0"/>
              <a:t>the average percentage of its passive income producing assets is 50% or more (§1297(a))</a:t>
            </a:r>
          </a:p>
          <a:p>
            <a:endParaRPr lang="en-US" sz="2400" dirty="0"/>
          </a:p>
          <a:p>
            <a:r>
              <a:rPr lang="en-US" sz="2400" b="1" dirty="0"/>
              <a:t>Holding Company Rule</a:t>
            </a:r>
            <a:r>
              <a:rPr lang="en-US" sz="2400" dirty="0"/>
              <a:t>:  </a:t>
            </a:r>
          </a:p>
          <a:p>
            <a:pPr lvl="1"/>
            <a:r>
              <a:rPr lang="en-US" sz="2400" dirty="0"/>
              <a:t>If a FC owns 25% or more of another corporation, FC is treated as holding and earning its proportionate share of the other corporation’s assets and income  (§1297(c)) </a:t>
            </a:r>
          </a:p>
          <a:p>
            <a:endParaRPr lang="en-US" dirty="0"/>
          </a:p>
        </p:txBody>
      </p:sp>
      <p:sp>
        <p:nvSpPr>
          <p:cNvPr id="3" name="Title 2">
            <a:extLst>
              <a:ext uri="{FF2B5EF4-FFF2-40B4-BE49-F238E27FC236}">
                <a16:creationId xmlns:a16="http://schemas.microsoft.com/office/drawing/2014/main" id="{7BDDEC4B-CD46-F6D2-3F95-B9E1555484CF}"/>
              </a:ext>
            </a:extLst>
          </p:cNvPr>
          <p:cNvSpPr>
            <a:spLocks noGrp="1"/>
          </p:cNvSpPr>
          <p:nvPr>
            <p:ph type="title"/>
          </p:nvPr>
        </p:nvSpPr>
        <p:spPr/>
        <p:txBody>
          <a:bodyPr/>
          <a:lstStyle/>
          <a:p>
            <a:r>
              <a:rPr lang="en-US" dirty="0"/>
              <a:t>PFICs</a:t>
            </a:r>
          </a:p>
        </p:txBody>
      </p:sp>
      <p:sp>
        <p:nvSpPr>
          <p:cNvPr id="4" name="Slide Number Placeholder 3">
            <a:extLst>
              <a:ext uri="{FF2B5EF4-FFF2-40B4-BE49-F238E27FC236}">
                <a16:creationId xmlns:a16="http://schemas.microsoft.com/office/drawing/2014/main" id="{0907A20E-2E03-6E74-0811-BF75E8D90386}"/>
              </a:ext>
            </a:extLst>
          </p:cNvPr>
          <p:cNvSpPr>
            <a:spLocks noGrp="1"/>
          </p:cNvSpPr>
          <p:nvPr>
            <p:ph type="sldNum" sz="quarter" idx="10"/>
          </p:nvPr>
        </p:nvSpPr>
        <p:spPr/>
        <p:txBody>
          <a:bodyPr/>
          <a:lstStyle/>
          <a:p>
            <a:fld id="{7B3E355C-57B9-BC4B-95D8-406A1F834537}" type="slidenum">
              <a:rPr lang="en-US" altLang="en-US" smtClean="0"/>
              <a:pPr/>
              <a:t>45</a:t>
            </a:fld>
            <a:endParaRPr lang="en-US" altLang="en-US" dirty="0"/>
          </a:p>
        </p:txBody>
      </p:sp>
      <p:sp>
        <p:nvSpPr>
          <p:cNvPr id="5" name="Footer Placeholder 4">
            <a:extLst>
              <a:ext uri="{FF2B5EF4-FFF2-40B4-BE49-F238E27FC236}">
                <a16:creationId xmlns:a16="http://schemas.microsoft.com/office/drawing/2014/main" id="{A6ED5F32-EF7E-8A91-4CE2-CD7EE3FE7707}"/>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23908860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17CBBEC-25DF-FC91-EDF8-0000652BCE8B}"/>
              </a:ext>
            </a:extLst>
          </p:cNvPr>
          <p:cNvSpPr>
            <a:spLocks noGrp="1"/>
          </p:cNvSpPr>
          <p:nvPr>
            <p:ph idx="1"/>
          </p:nvPr>
        </p:nvSpPr>
        <p:spPr/>
        <p:txBody>
          <a:bodyPr/>
          <a:lstStyle/>
          <a:p>
            <a:r>
              <a:rPr lang="en-US" sz="3200" dirty="0"/>
              <a:t>Once a PFIC, always a PFIC (§1298(b)(1))</a:t>
            </a:r>
          </a:p>
          <a:p>
            <a:endParaRPr lang="en-US" sz="3200" dirty="0"/>
          </a:p>
          <a:p>
            <a:r>
              <a:rPr lang="en-US" sz="3200" dirty="0"/>
              <a:t>If PFIC </a:t>
            </a:r>
            <a:r>
              <a:rPr lang="en-US" sz="3200" b="1" dirty="0"/>
              <a:t>and</a:t>
            </a:r>
            <a:r>
              <a:rPr lang="en-US" sz="3200" dirty="0"/>
              <a:t> CFC, treated only as CFC for US shareholders (§1297(d))</a:t>
            </a:r>
          </a:p>
          <a:p>
            <a:endParaRPr lang="en-US" sz="3200" dirty="0"/>
          </a:p>
          <a:p>
            <a:r>
              <a:rPr lang="en-US" sz="3200" dirty="0"/>
              <a:t>Exceptions for start-up years and changing businesses (§1298(b)(2), (3))</a:t>
            </a:r>
          </a:p>
          <a:p>
            <a:endParaRPr lang="en-US" dirty="0"/>
          </a:p>
        </p:txBody>
      </p:sp>
      <p:sp>
        <p:nvSpPr>
          <p:cNvPr id="3" name="Title 2">
            <a:extLst>
              <a:ext uri="{FF2B5EF4-FFF2-40B4-BE49-F238E27FC236}">
                <a16:creationId xmlns:a16="http://schemas.microsoft.com/office/drawing/2014/main" id="{51B2486D-A5E8-F2A6-5C99-B2A47031DBFF}"/>
              </a:ext>
            </a:extLst>
          </p:cNvPr>
          <p:cNvSpPr>
            <a:spLocks noGrp="1"/>
          </p:cNvSpPr>
          <p:nvPr>
            <p:ph type="title"/>
          </p:nvPr>
        </p:nvSpPr>
        <p:spPr/>
        <p:txBody>
          <a:bodyPr/>
          <a:lstStyle/>
          <a:p>
            <a:r>
              <a:rPr lang="en-US" dirty="0"/>
              <a:t>PFICs: Special rules</a:t>
            </a:r>
          </a:p>
        </p:txBody>
      </p:sp>
      <p:sp>
        <p:nvSpPr>
          <p:cNvPr id="4" name="Slide Number Placeholder 3">
            <a:extLst>
              <a:ext uri="{FF2B5EF4-FFF2-40B4-BE49-F238E27FC236}">
                <a16:creationId xmlns:a16="http://schemas.microsoft.com/office/drawing/2014/main" id="{5E78313C-6732-700D-4DEC-111F18B90D8B}"/>
              </a:ext>
            </a:extLst>
          </p:cNvPr>
          <p:cNvSpPr>
            <a:spLocks noGrp="1"/>
          </p:cNvSpPr>
          <p:nvPr>
            <p:ph type="sldNum" sz="quarter" idx="10"/>
          </p:nvPr>
        </p:nvSpPr>
        <p:spPr/>
        <p:txBody>
          <a:bodyPr/>
          <a:lstStyle/>
          <a:p>
            <a:fld id="{7B3E355C-57B9-BC4B-95D8-406A1F834537}" type="slidenum">
              <a:rPr lang="en-US" altLang="en-US" smtClean="0"/>
              <a:pPr/>
              <a:t>46</a:t>
            </a:fld>
            <a:endParaRPr lang="en-US" altLang="en-US" dirty="0"/>
          </a:p>
        </p:txBody>
      </p:sp>
      <p:sp>
        <p:nvSpPr>
          <p:cNvPr id="5" name="Footer Placeholder 4">
            <a:extLst>
              <a:ext uri="{FF2B5EF4-FFF2-40B4-BE49-F238E27FC236}">
                <a16:creationId xmlns:a16="http://schemas.microsoft.com/office/drawing/2014/main" id="{C5B01C98-F77F-060A-5026-187E8AFE522B}"/>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3425197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B7C2228-9963-57C2-54A5-B40F81D6D191}"/>
              </a:ext>
            </a:extLst>
          </p:cNvPr>
          <p:cNvSpPr>
            <a:spLocks noGrp="1"/>
          </p:cNvSpPr>
          <p:nvPr>
            <p:ph idx="1"/>
          </p:nvPr>
        </p:nvSpPr>
        <p:spPr/>
        <p:txBody>
          <a:bodyPr>
            <a:normAutofit lnSpcReduction="10000"/>
          </a:bodyPr>
          <a:lstStyle/>
          <a:p>
            <a:r>
              <a:rPr lang="en-US" b="1" dirty="0"/>
              <a:t>1291 Regime</a:t>
            </a:r>
            <a:r>
              <a:rPr lang="en-US" dirty="0"/>
              <a:t>: </a:t>
            </a:r>
          </a:p>
          <a:p>
            <a:pPr lvl="1"/>
            <a:r>
              <a:rPr lang="en-US" dirty="0"/>
              <a:t>Any “excess distribution,” including gain from the sale of PFIC stock, is allocated ratably across the SH’s holding period.  </a:t>
            </a:r>
          </a:p>
          <a:p>
            <a:pPr lvl="1"/>
            <a:r>
              <a:rPr lang="en-US" dirty="0"/>
              <a:t>Amounts allocated to the current year and pre-PFIC years are included as OI.</a:t>
            </a:r>
          </a:p>
          <a:p>
            <a:pPr lvl="1"/>
            <a:r>
              <a:rPr lang="en-US" dirty="0"/>
              <a:t>The SH’s taxes are also increased by the amounts allocated to the remaining years times the highest tax rate in effect for those years.  </a:t>
            </a:r>
          </a:p>
          <a:p>
            <a:pPr lvl="1"/>
            <a:r>
              <a:rPr lang="en-US" dirty="0"/>
              <a:t>Finally, interest is charged on the increased taxes.  (§1291(a)(1) and (2), (c)) </a:t>
            </a:r>
          </a:p>
          <a:p>
            <a:endParaRPr lang="en-US" dirty="0"/>
          </a:p>
          <a:p>
            <a:r>
              <a:rPr lang="en-US" b="1" dirty="0"/>
              <a:t>QEF Regime</a:t>
            </a:r>
            <a:r>
              <a:rPr lang="en-US" dirty="0"/>
              <a:t>:  </a:t>
            </a:r>
          </a:p>
          <a:p>
            <a:pPr lvl="1"/>
            <a:r>
              <a:rPr lang="en-US" dirty="0"/>
              <a:t>Each SH of a QEF includes as OI his pro rata share of the QEF’s </a:t>
            </a:r>
            <a:r>
              <a:rPr lang="en-US" b="1" dirty="0"/>
              <a:t>ordinary earnings </a:t>
            </a:r>
            <a:r>
              <a:rPr lang="en-US" dirty="0"/>
              <a:t>and as </a:t>
            </a:r>
            <a:r>
              <a:rPr lang="en-US" b="1" dirty="0"/>
              <a:t>CG his pro rata share of the QEF’s NCG</a:t>
            </a:r>
            <a:r>
              <a:rPr lang="en-US" dirty="0"/>
              <a:t>.  (§1293(a)).  </a:t>
            </a:r>
          </a:p>
          <a:p>
            <a:pPr lvl="1"/>
            <a:r>
              <a:rPr lang="en-US" dirty="0"/>
              <a:t>Basis and PTEP adjustments similar to CFC regime.</a:t>
            </a:r>
          </a:p>
          <a:p>
            <a:endParaRPr lang="en-US" dirty="0"/>
          </a:p>
          <a:p>
            <a:r>
              <a:rPr lang="en-US" b="1" dirty="0"/>
              <a:t>Mark-to-Market Regime</a:t>
            </a:r>
            <a:r>
              <a:rPr lang="en-US" dirty="0"/>
              <a:t>:  </a:t>
            </a:r>
          </a:p>
          <a:p>
            <a:pPr lvl="1"/>
            <a:r>
              <a:rPr lang="en-US" dirty="0"/>
              <a:t>Marketable PFIC stock is MTM at year end; </a:t>
            </a:r>
          </a:p>
          <a:p>
            <a:pPr lvl="1"/>
            <a:r>
              <a:rPr lang="en-US" dirty="0"/>
              <a:t>Gain is included as OI income and losses are treated as ordinary and deductible to the extent of “unreversed inclusions.”  (§1296(a), (c))</a:t>
            </a:r>
          </a:p>
          <a:p>
            <a:endParaRPr lang="en-US" dirty="0"/>
          </a:p>
        </p:txBody>
      </p:sp>
      <p:sp>
        <p:nvSpPr>
          <p:cNvPr id="3" name="Title 2">
            <a:extLst>
              <a:ext uri="{FF2B5EF4-FFF2-40B4-BE49-F238E27FC236}">
                <a16:creationId xmlns:a16="http://schemas.microsoft.com/office/drawing/2014/main" id="{3A0747D6-77AF-B5E9-BC02-74BB15CC6CCE}"/>
              </a:ext>
            </a:extLst>
          </p:cNvPr>
          <p:cNvSpPr>
            <a:spLocks noGrp="1"/>
          </p:cNvSpPr>
          <p:nvPr>
            <p:ph type="title"/>
          </p:nvPr>
        </p:nvSpPr>
        <p:spPr/>
        <p:txBody>
          <a:bodyPr/>
          <a:lstStyle/>
          <a:p>
            <a:r>
              <a:rPr lang="en-US" dirty="0"/>
              <a:t>PFICs: The 3 Different Paths</a:t>
            </a:r>
          </a:p>
        </p:txBody>
      </p:sp>
      <p:sp>
        <p:nvSpPr>
          <p:cNvPr id="4" name="Slide Number Placeholder 3">
            <a:extLst>
              <a:ext uri="{FF2B5EF4-FFF2-40B4-BE49-F238E27FC236}">
                <a16:creationId xmlns:a16="http://schemas.microsoft.com/office/drawing/2014/main" id="{546C9546-6494-DC80-6F18-CB5F5ED20690}"/>
              </a:ext>
            </a:extLst>
          </p:cNvPr>
          <p:cNvSpPr>
            <a:spLocks noGrp="1"/>
          </p:cNvSpPr>
          <p:nvPr>
            <p:ph type="sldNum" sz="quarter" idx="10"/>
          </p:nvPr>
        </p:nvSpPr>
        <p:spPr/>
        <p:txBody>
          <a:bodyPr/>
          <a:lstStyle/>
          <a:p>
            <a:fld id="{7B3E355C-57B9-BC4B-95D8-406A1F834537}" type="slidenum">
              <a:rPr lang="en-US" altLang="en-US" smtClean="0"/>
              <a:pPr/>
              <a:t>47</a:t>
            </a:fld>
            <a:endParaRPr lang="en-US" altLang="en-US" dirty="0"/>
          </a:p>
        </p:txBody>
      </p:sp>
      <p:sp>
        <p:nvSpPr>
          <p:cNvPr id="5" name="Footer Placeholder 4">
            <a:extLst>
              <a:ext uri="{FF2B5EF4-FFF2-40B4-BE49-F238E27FC236}">
                <a16:creationId xmlns:a16="http://schemas.microsoft.com/office/drawing/2014/main" id="{F852AA23-BB65-1FFA-38D1-A40499656015}"/>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28390072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2D12667-05C1-F970-6514-E501C961AF93}"/>
              </a:ext>
            </a:extLst>
          </p:cNvPr>
          <p:cNvSpPr>
            <a:spLocks noGrp="1"/>
          </p:cNvSpPr>
          <p:nvPr>
            <p:ph idx="1"/>
          </p:nvPr>
        </p:nvSpPr>
        <p:spPr/>
        <p:txBody>
          <a:bodyPr/>
          <a:lstStyle/>
          <a:p>
            <a:pPr marL="0" indent="0" algn="ctr" eaLnBrk="1" hangingPunct="1">
              <a:buFontTx/>
              <a:buNone/>
            </a:pPr>
            <a:r>
              <a:rPr lang="en-US" sz="2000" b="1" u="sng" dirty="0"/>
              <a:t>PFIC Example</a:t>
            </a:r>
            <a:r>
              <a:rPr lang="en-US" sz="2400" b="1" dirty="0"/>
              <a:t>  </a:t>
            </a:r>
          </a:p>
          <a:p>
            <a:pPr marL="0" indent="0" eaLnBrk="1" hangingPunct="1">
              <a:buFontTx/>
              <a:buNone/>
            </a:pPr>
            <a:r>
              <a:rPr lang="en-US" sz="2000" dirty="0"/>
              <a:t>USSH purchases stock of FC on Dec. 31, 2019, for $100 and sells it on Dec. 31, 2024, for $200.  FC owns only passive assets and earns $5 per year, none of which is distributed.  FC increases in value $20 per year.  </a:t>
            </a:r>
            <a:endParaRPr lang="en-US" dirty="0"/>
          </a:p>
          <a:p>
            <a:endParaRPr lang="en-US" dirty="0"/>
          </a:p>
        </p:txBody>
      </p:sp>
      <p:sp>
        <p:nvSpPr>
          <p:cNvPr id="3" name="Title 2">
            <a:extLst>
              <a:ext uri="{FF2B5EF4-FFF2-40B4-BE49-F238E27FC236}">
                <a16:creationId xmlns:a16="http://schemas.microsoft.com/office/drawing/2014/main" id="{6E3E6366-5D70-F447-4181-5578607F6E5D}"/>
              </a:ext>
            </a:extLst>
          </p:cNvPr>
          <p:cNvSpPr>
            <a:spLocks noGrp="1"/>
          </p:cNvSpPr>
          <p:nvPr>
            <p:ph type="title"/>
          </p:nvPr>
        </p:nvSpPr>
        <p:spPr/>
        <p:txBody>
          <a:bodyPr/>
          <a:lstStyle/>
          <a:p>
            <a:r>
              <a:rPr lang="en-US" dirty="0"/>
              <a:t>PFICs</a:t>
            </a:r>
          </a:p>
        </p:txBody>
      </p:sp>
      <p:sp>
        <p:nvSpPr>
          <p:cNvPr id="4" name="Slide Number Placeholder 3">
            <a:extLst>
              <a:ext uri="{FF2B5EF4-FFF2-40B4-BE49-F238E27FC236}">
                <a16:creationId xmlns:a16="http://schemas.microsoft.com/office/drawing/2014/main" id="{9975EA97-BB55-F156-514A-AE180F6B9528}"/>
              </a:ext>
            </a:extLst>
          </p:cNvPr>
          <p:cNvSpPr>
            <a:spLocks noGrp="1"/>
          </p:cNvSpPr>
          <p:nvPr>
            <p:ph type="sldNum" sz="quarter" idx="10"/>
          </p:nvPr>
        </p:nvSpPr>
        <p:spPr/>
        <p:txBody>
          <a:bodyPr/>
          <a:lstStyle/>
          <a:p>
            <a:fld id="{7B3E355C-57B9-BC4B-95D8-406A1F834537}" type="slidenum">
              <a:rPr lang="en-US" altLang="en-US" smtClean="0"/>
              <a:pPr/>
              <a:t>48</a:t>
            </a:fld>
            <a:endParaRPr lang="en-US" altLang="en-US" dirty="0"/>
          </a:p>
        </p:txBody>
      </p:sp>
      <p:sp>
        <p:nvSpPr>
          <p:cNvPr id="5" name="Footer Placeholder 4">
            <a:extLst>
              <a:ext uri="{FF2B5EF4-FFF2-40B4-BE49-F238E27FC236}">
                <a16:creationId xmlns:a16="http://schemas.microsoft.com/office/drawing/2014/main" id="{C0E1F517-1D2A-4542-9BF7-7227C4EAAE24}"/>
              </a:ext>
            </a:extLst>
          </p:cNvPr>
          <p:cNvSpPr>
            <a:spLocks noGrp="1"/>
          </p:cNvSpPr>
          <p:nvPr>
            <p:ph type="ftr" sz="quarter" idx="11"/>
          </p:nvPr>
        </p:nvSpPr>
        <p:spPr/>
        <p:txBody>
          <a:bodyPr/>
          <a:lstStyle/>
          <a:p>
            <a:pPr>
              <a:defRPr/>
            </a:pPr>
            <a:r>
              <a:rPr lang="en-US"/>
              <a:t>CFCs: Subpart F &amp; GILTI</a:t>
            </a:r>
            <a:endParaRPr lang="en-US" dirty="0"/>
          </a:p>
        </p:txBody>
      </p:sp>
      <p:graphicFrame>
        <p:nvGraphicFramePr>
          <p:cNvPr id="6" name="Object 2">
            <a:extLst>
              <a:ext uri="{FF2B5EF4-FFF2-40B4-BE49-F238E27FC236}">
                <a16:creationId xmlns:a16="http://schemas.microsoft.com/office/drawing/2014/main" id="{067498D3-4169-9AC4-F61B-CD605A19BDC2}"/>
              </a:ext>
            </a:extLst>
          </p:cNvPr>
          <p:cNvGraphicFramePr>
            <a:graphicFrameLocks noChangeAspect="1"/>
          </p:cNvGraphicFramePr>
          <p:nvPr>
            <p:extLst>
              <p:ext uri="{D42A27DB-BD31-4B8C-83A1-F6EECF244321}">
                <p14:modId xmlns:p14="http://schemas.microsoft.com/office/powerpoint/2010/main" val="1264226991"/>
              </p:ext>
            </p:extLst>
          </p:nvPr>
        </p:nvGraphicFramePr>
        <p:xfrm>
          <a:off x="534860" y="2286000"/>
          <a:ext cx="8307388" cy="3629025"/>
        </p:xfrm>
        <a:graphic>
          <a:graphicData uri="http://schemas.openxmlformats.org/presentationml/2006/ole">
            <mc:AlternateContent xmlns:mc="http://schemas.openxmlformats.org/markup-compatibility/2006">
              <mc:Choice xmlns:v="urn:schemas-microsoft-com:vml" Requires="v">
                <p:oleObj name="Worksheet" r:id="rId2" imgW="7658100" imgH="3937000" progId="Excel.Sheet.8">
                  <p:embed/>
                </p:oleObj>
              </mc:Choice>
              <mc:Fallback>
                <p:oleObj name="Worksheet" r:id="rId2" imgW="7658100" imgH="3937000" progId="Excel.Sheet.8">
                  <p:embed/>
                  <p:pic>
                    <p:nvPicPr>
                      <p:cNvPr id="6" name="Object 2">
                        <a:extLst>
                          <a:ext uri="{FF2B5EF4-FFF2-40B4-BE49-F238E27FC236}">
                            <a16:creationId xmlns:a16="http://schemas.microsoft.com/office/drawing/2014/main" id="{067498D3-4169-9AC4-F61B-CD605A19BDC2}"/>
                          </a:ext>
                        </a:extLst>
                      </p:cNvPr>
                      <p:cNvPicPr>
                        <a:picLocks noChangeAspect="1" noChangeArrowheads="1"/>
                      </p:cNvPicPr>
                      <p:nvPr/>
                    </p:nvPicPr>
                    <p:blipFill>
                      <a:blip r:embed="rId3"/>
                      <a:srcRect/>
                      <a:stretch>
                        <a:fillRect/>
                      </a:stretch>
                    </p:blipFill>
                    <p:spPr bwMode="auto">
                      <a:xfrm>
                        <a:off x="534860" y="2286000"/>
                        <a:ext cx="8307388" cy="3629025"/>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913369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21BE130-AFCA-EA73-F9CC-CDFD3BCEA3F6}"/>
              </a:ext>
            </a:extLst>
          </p:cNvPr>
          <p:cNvSpPr>
            <a:spLocks noGrp="1"/>
          </p:cNvSpPr>
          <p:nvPr>
            <p:ph idx="1"/>
          </p:nvPr>
        </p:nvSpPr>
        <p:spPr/>
        <p:txBody>
          <a:bodyPr>
            <a:normAutofit fontScale="92500" lnSpcReduction="10000"/>
          </a:bodyPr>
          <a:lstStyle/>
          <a:p>
            <a:r>
              <a:rPr lang="en-US" sz="2400" dirty="0"/>
              <a:t>Dividends, interest, rents, royalties, and capital gains</a:t>
            </a:r>
          </a:p>
          <a:p>
            <a:endParaRPr lang="en-US" sz="2400" dirty="0"/>
          </a:p>
          <a:p>
            <a:r>
              <a:rPr lang="en-US" sz="2400" dirty="0"/>
              <a:t>Sale of property that doesn’t give rise to any income</a:t>
            </a:r>
          </a:p>
          <a:p>
            <a:endParaRPr lang="en-US" sz="2400" dirty="0"/>
          </a:p>
          <a:p>
            <a:r>
              <a:rPr lang="en-US" sz="2400" dirty="0"/>
              <a:t>Foreign currency gains</a:t>
            </a:r>
          </a:p>
          <a:p>
            <a:endParaRPr lang="en-US" sz="2400" dirty="0"/>
          </a:p>
          <a:p>
            <a:r>
              <a:rPr lang="en-US" sz="2400" dirty="0"/>
              <a:t>Commodities Income</a:t>
            </a:r>
          </a:p>
          <a:p>
            <a:endParaRPr lang="en-US" sz="2400" dirty="0"/>
          </a:p>
          <a:p>
            <a:r>
              <a:rPr lang="en-US" sz="2400" dirty="0"/>
              <a:t>Income from 25% owned loan-out corporations</a:t>
            </a:r>
          </a:p>
          <a:p>
            <a:endParaRPr lang="en-US" sz="2400" dirty="0"/>
          </a:p>
          <a:p>
            <a:r>
              <a:rPr lang="en-US" sz="2400" dirty="0"/>
              <a:t>Swap Income</a:t>
            </a:r>
          </a:p>
          <a:p>
            <a:endParaRPr lang="en-US" sz="2400" dirty="0"/>
          </a:p>
          <a:p>
            <a:r>
              <a:rPr lang="en-US" sz="2400" dirty="0"/>
              <a:t>Substitute Dividends</a:t>
            </a:r>
          </a:p>
          <a:p>
            <a:endParaRPr lang="en-US" sz="2400" dirty="0"/>
          </a:p>
          <a:p>
            <a:r>
              <a:rPr lang="en-US" sz="2400" dirty="0"/>
              <a:t>Aggregate approach for sale of 25%-owned partnerships (§954(c)(4))</a:t>
            </a:r>
          </a:p>
          <a:p>
            <a:endParaRPr lang="en-US" dirty="0"/>
          </a:p>
        </p:txBody>
      </p:sp>
      <p:sp>
        <p:nvSpPr>
          <p:cNvPr id="3" name="Title 2">
            <a:extLst>
              <a:ext uri="{FF2B5EF4-FFF2-40B4-BE49-F238E27FC236}">
                <a16:creationId xmlns:a16="http://schemas.microsoft.com/office/drawing/2014/main" id="{6F949865-B9F3-BB6B-0B2D-628A3D6E6D09}"/>
              </a:ext>
            </a:extLst>
          </p:cNvPr>
          <p:cNvSpPr>
            <a:spLocks noGrp="1"/>
          </p:cNvSpPr>
          <p:nvPr>
            <p:ph type="title"/>
          </p:nvPr>
        </p:nvSpPr>
        <p:spPr/>
        <p:txBody>
          <a:bodyPr/>
          <a:lstStyle/>
          <a:p>
            <a:r>
              <a:rPr lang="en-US" sz="1400" b="1" dirty="0"/>
              <a:t>FPHCI</a:t>
            </a:r>
            <a:r>
              <a:rPr lang="en-US" sz="1400" dirty="0"/>
              <a:t>: </a:t>
            </a:r>
            <a:r>
              <a:rPr lang="en-US" sz="1400" b="1" dirty="0">
                <a:solidFill>
                  <a:schemeClr val="tx1"/>
                </a:solidFill>
              </a:rPr>
              <a:t>§954(c)</a:t>
            </a:r>
            <a:endParaRPr lang="en-US" dirty="0"/>
          </a:p>
        </p:txBody>
      </p:sp>
      <p:sp>
        <p:nvSpPr>
          <p:cNvPr id="4" name="Slide Number Placeholder 3">
            <a:extLst>
              <a:ext uri="{FF2B5EF4-FFF2-40B4-BE49-F238E27FC236}">
                <a16:creationId xmlns:a16="http://schemas.microsoft.com/office/drawing/2014/main" id="{4E7675AF-B1A2-A57E-437C-80F4DA8EA8DB}"/>
              </a:ext>
            </a:extLst>
          </p:cNvPr>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
        <p:nvSpPr>
          <p:cNvPr id="5" name="Footer Placeholder 4">
            <a:extLst>
              <a:ext uri="{FF2B5EF4-FFF2-40B4-BE49-F238E27FC236}">
                <a16:creationId xmlns:a16="http://schemas.microsoft.com/office/drawing/2014/main" id="{9E8D793E-CD65-DFE0-7B3E-224089DA4683}"/>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3945164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3EC3388-D481-3B80-E12B-E7B54622E0B6}"/>
              </a:ext>
            </a:extLst>
          </p:cNvPr>
          <p:cNvSpPr>
            <a:spLocks noGrp="1"/>
          </p:cNvSpPr>
          <p:nvPr>
            <p:ph idx="1"/>
          </p:nvPr>
        </p:nvSpPr>
        <p:spPr/>
        <p:txBody>
          <a:bodyPr/>
          <a:lstStyle/>
          <a:p>
            <a:r>
              <a:rPr lang="en-US" sz="2000" dirty="0"/>
              <a:t>Rents and royalties derived in an active business and received from non-related persons. (§ 954(c)(2)(A))</a:t>
            </a:r>
          </a:p>
          <a:p>
            <a:endParaRPr lang="en-US" sz="2000" dirty="0"/>
          </a:p>
          <a:p>
            <a:r>
              <a:rPr lang="en-US" sz="2000" dirty="0"/>
              <a:t>Rents and royalties received from related </a:t>
            </a:r>
            <a:r>
              <a:rPr lang="en-US" sz="2000" dirty="0" err="1"/>
              <a:t>corp</a:t>
            </a:r>
            <a:r>
              <a:rPr lang="en-US" sz="2000" dirty="0"/>
              <a:t> for the privilege of using property within the CFC’s country of formation. (§954(c)(3)(A)(ii))</a:t>
            </a:r>
          </a:p>
          <a:p>
            <a:endParaRPr lang="en-US" sz="2000" dirty="0"/>
          </a:p>
          <a:p>
            <a:r>
              <a:rPr lang="en-US" sz="2000" dirty="0"/>
              <a:t>Dividends and interest received from related </a:t>
            </a:r>
            <a:r>
              <a:rPr lang="en-US" sz="2000" dirty="0" err="1"/>
              <a:t>corp</a:t>
            </a:r>
            <a:r>
              <a:rPr lang="en-US" sz="2000" dirty="0"/>
              <a:t> organized in the same country as the CFC and which has a substantial part of its assets used in its trade or business in the same country. (§954(c)(3)(A)(</a:t>
            </a:r>
            <a:r>
              <a:rPr lang="en-US" sz="2000" dirty="0" err="1"/>
              <a:t>i</a:t>
            </a:r>
            <a:r>
              <a:rPr lang="en-US" sz="2000" dirty="0"/>
              <a:t>))</a:t>
            </a:r>
          </a:p>
          <a:p>
            <a:endParaRPr lang="en-US" sz="2000" dirty="0"/>
          </a:p>
          <a:p>
            <a:r>
              <a:rPr lang="en-US" sz="2000" dirty="0"/>
              <a:t>Income derived in the active conduct of banking, financing, or similar business. (§954(h))</a:t>
            </a:r>
          </a:p>
          <a:p>
            <a:endParaRPr lang="en-US" sz="2000" dirty="0"/>
          </a:p>
          <a:p>
            <a:r>
              <a:rPr lang="en-US" sz="2000" dirty="0"/>
              <a:t>Dividends, interest, rents, royalties from a related CFC to the extent not attributable to SF income. (§954(c)(6)).  See Notice 2007-9.</a:t>
            </a:r>
          </a:p>
          <a:p>
            <a:endParaRPr lang="en-US" sz="2000" dirty="0"/>
          </a:p>
          <a:p>
            <a:r>
              <a:rPr lang="en-US" sz="2000" dirty="0"/>
              <a:t>Certain income derived in the active conduct of insurance business (§954(</a:t>
            </a:r>
            <a:r>
              <a:rPr lang="en-US" sz="2000" dirty="0" err="1"/>
              <a:t>i</a:t>
            </a:r>
            <a:r>
              <a:rPr lang="en-US" sz="2000" dirty="0"/>
              <a:t>))</a:t>
            </a:r>
          </a:p>
          <a:p>
            <a:endParaRPr lang="en-US" dirty="0"/>
          </a:p>
        </p:txBody>
      </p:sp>
      <p:sp>
        <p:nvSpPr>
          <p:cNvPr id="3" name="Title 2">
            <a:extLst>
              <a:ext uri="{FF2B5EF4-FFF2-40B4-BE49-F238E27FC236}">
                <a16:creationId xmlns:a16="http://schemas.microsoft.com/office/drawing/2014/main" id="{58FEC27E-9904-F7F6-FFDF-E8C7FE30CA57}"/>
              </a:ext>
            </a:extLst>
          </p:cNvPr>
          <p:cNvSpPr>
            <a:spLocks noGrp="1"/>
          </p:cNvSpPr>
          <p:nvPr>
            <p:ph type="title"/>
          </p:nvPr>
        </p:nvSpPr>
        <p:spPr/>
        <p:txBody>
          <a:bodyPr/>
          <a:lstStyle/>
          <a:p>
            <a:r>
              <a:rPr lang="en-US" sz="1800" dirty="0"/>
              <a:t>Exceptions to FPHCI: §954(c)</a:t>
            </a:r>
          </a:p>
        </p:txBody>
      </p:sp>
      <p:sp>
        <p:nvSpPr>
          <p:cNvPr id="4" name="Slide Number Placeholder 3">
            <a:extLst>
              <a:ext uri="{FF2B5EF4-FFF2-40B4-BE49-F238E27FC236}">
                <a16:creationId xmlns:a16="http://schemas.microsoft.com/office/drawing/2014/main" id="{D6A51533-4C43-2340-37B9-4553BC0AA067}"/>
              </a:ext>
            </a:extLst>
          </p:cNvPr>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
        <p:nvSpPr>
          <p:cNvPr id="5" name="Footer Placeholder 4">
            <a:extLst>
              <a:ext uri="{FF2B5EF4-FFF2-40B4-BE49-F238E27FC236}">
                <a16:creationId xmlns:a16="http://schemas.microsoft.com/office/drawing/2014/main" id="{D0C556BD-D3CA-0860-3012-468B37F72F8A}"/>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2560711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sz="2000" b="1" dirty="0"/>
              <a:t>Dover Corp. v. CIR: Check and Sell</a:t>
            </a:r>
          </a:p>
        </p:txBody>
      </p:sp>
      <p:sp>
        <p:nvSpPr>
          <p:cNvPr id="11268" name="Slide Number Placeholder 4"/>
          <p:cNvSpPr>
            <a:spLocks noGrp="1"/>
          </p:cNvSpPr>
          <p:nvPr>
            <p:ph type="sldNum" sz="quarter" idx="10"/>
          </p:nvPr>
        </p:nvSpPr>
        <p:spPr>
          <a:noFill/>
        </p:spPr>
        <p:txBody>
          <a:bodyPr/>
          <a:lstStyle/>
          <a:p>
            <a:fld id="{4AD9974A-A109-4673-8C6B-D48073F7A410}" type="slidenum">
              <a:rPr lang="en-US"/>
              <a:pPr/>
              <a:t>7</a:t>
            </a:fld>
            <a:endParaRPr lang="en-US"/>
          </a:p>
        </p:txBody>
      </p:sp>
      <p:sp>
        <p:nvSpPr>
          <p:cNvPr id="11267" name="Footer Placeholder 3"/>
          <p:cNvSpPr>
            <a:spLocks noGrp="1"/>
          </p:cNvSpPr>
          <p:nvPr>
            <p:ph type="ftr" sz="quarter" idx="11"/>
          </p:nvPr>
        </p:nvSpPr>
        <p:spPr>
          <a:noFill/>
        </p:spPr>
        <p:txBody>
          <a:bodyPr/>
          <a:lstStyle/>
          <a:p>
            <a:r>
              <a:rPr lang="en-US">
                <a:ea typeface="ＭＳ Ｐゴシック" charset="-128"/>
              </a:rPr>
              <a:t>CFCs: Subpart F &amp; GILTI</a:t>
            </a:r>
            <a:endParaRPr lang="en-US" dirty="0">
              <a:ea typeface="ＭＳ Ｐゴシック" charset="-128"/>
            </a:endParaRPr>
          </a:p>
        </p:txBody>
      </p:sp>
      <p:sp>
        <p:nvSpPr>
          <p:cNvPr id="25604" name="Rectangle 5"/>
          <p:cNvSpPr>
            <a:spLocks noChangeArrowheads="1"/>
          </p:cNvSpPr>
          <p:nvPr/>
        </p:nvSpPr>
        <p:spPr bwMode="auto">
          <a:xfrm>
            <a:off x="4648200" y="1676241"/>
            <a:ext cx="990600" cy="609600"/>
          </a:xfrm>
          <a:prstGeom prst="rect">
            <a:avLst/>
          </a:prstGeom>
          <a:gradFill rotWithShape="1">
            <a:gsLst>
              <a:gs pos="0">
                <a:srgbClr val="FFE9DD"/>
              </a:gs>
              <a:gs pos="64999">
                <a:srgbClr val="FFCBAF"/>
              </a:gs>
              <a:gs pos="100000">
                <a:srgbClr val="FFB78E"/>
              </a:gs>
            </a:gsLst>
            <a:lin ang="5400000" scaled="1"/>
          </a:gradFill>
          <a:ln w="9525">
            <a:solidFill>
              <a:srgbClr val="FD9460"/>
            </a:solidFill>
            <a:miter lim="800000"/>
            <a:headEnd/>
            <a:tailEnd/>
          </a:ln>
          <a:effectLst>
            <a:outerShdw dist="20000" dir="5400000" rotWithShape="0">
              <a:srgbClr val="808080">
                <a:alpha val="37999"/>
              </a:srgbClr>
            </a:outerShdw>
          </a:effectLst>
        </p:spPr>
        <p:txBody>
          <a:bodyPr anchor="ctr"/>
          <a:lstStyle/>
          <a:p>
            <a:pPr algn="ctr">
              <a:defRPr/>
            </a:pPr>
            <a:r>
              <a:rPr lang="en-US" sz="1600" dirty="0">
                <a:solidFill>
                  <a:srgbClr val="000000"/>
                </a:solidFill>
                <a:latin typeface="Calibri"/>
              </a:rPr>
              <a:t>Dover</a:t>
            </a:r>
          </a:p>
          <a:p>
            <a:pPr algn="ctr">
              <a:defRPr/>
            </a:pPr>
            <a:r>
              <a:rPr lang="en-US" sz="1600" dirty="0">
                <a:solidFill>
                  <a:srgbClr val="000000"/>
                </a:solidFill>
                <a:latin typeface="Calibri"/>
              </a:rPr>
              <a:t>US</a:t>
            </a:r>
            <a:endParaRPr lang="en-US" dirty="0">
              <a:solidFill>
                <a:srgbClr val="000000"/>
              </a:solidFill>
              <a:latin typeface="Calibri"/>
            </a:endParaRPr>
          </a:p>
        </p:txBody>
      </p:sp>
      <p:sp>
        <p:nvSpPr>
          <p:cNvPr id="7" name="Rectangle 6"/>
          <p:cNvSpPr>
            <a:spLocks noChangeArrowheads="1"/>
          </p:cNvSpPr>
          <p:nvPr/>
        </p:nvSpPr>
        <p:spPr bwMode="auto">
          <a:xfrm>
            <a:off x="4648200" y="2666841"/>
            <a:ext cx="990600" cy="609600"/>
          </a:xfrm>
          <a:prstGeom prst="rect">
            <a:avLst/>
          </a:prstGeom>
          <a:gradFill rotWithShape="1">
            <a:gsLst>
              <a:gs pos="0">
                <a:srgbClr val="FFE9DD"/>
              </a:gs>
              <a:gs pos="64999">
                <a:srgbClr val="FFCBAF"/>
              </a:gs>
              <a:gs pos="100000">
                <a:srgbClr val="FFB78E"/>
              </a:gs>
            </a:gsLst>
            <a:lin ang="5400000" scaled="1"/>
          </a:gradFill>
          <a:ln w="9525">
            <a:solidFill>
              <a:srgbClr val="FD9460"/>
            </a:solidFill>
            <a:miter lim="800000"/>
            <a:headEnd/>
            <a:tailEnd/>
          </a:ln>
          <a:effectLst>
            <a:outerShdw dist="20000" dir="5400000" rotWithShape="0">
              <a:srgbClr val="808080">
                <a:alpha val="37999"/>
              </a:srgbClr>
            </a:outerShdw>
          </a:effectLst>
        </p:spPr>
        <p:txBody>
          <a:bodyPr anchor="ctr"/>
          <a:lstStyle/>
          <a:p>
            <a:pPr algn="ctr">
              <a:defRPr/>
            </a:pPr>
            <a:r>
              <a:rPr lang="en-US" sz="1600" dirty="0">
                <a:solidFill>
                  <a:schemeClr val="dk1"/>
                </a:solidFill>
                <a:latin typeface="Calibri"/>
                <a:ea typeface="+mn-ea"/>
              </a:rPr>
              <a:t>Dover</a:t>
            </a:r>
          </a:p>
          <a:p>
            <a:pPr algn="ctr">
              <a:defRPr/>
            </a:pPr>
            <a:r>
              <a:rPr lang="en-US" sz="1600" dirty="0">
                <a:solidFill>
                  <a:schemeClr val="dk1"/>
                </a:solidFill>
                <a:latin typeface="Calibri"/>
                <a:ea typeface="+mn-ea"/>
              </a:rPr>
              <a:t>UK</a:t>
            </a:r>
          </a:p>
        </p:txBody>
      </p:sp>
      <p:cxnSp>
        <p:nvCxnSpPr>
          <p:cNvPr id="25606" name="Straight Connector 8"/>
          <p:cNvCxnSpPr>
            <a:cxnSpLocks noChangeShapeType="1"/>
            <a:stCxn id="25604" idx="2"/>
          </p:cNvCxnSpPr>
          <p:nvPr/>
        </p:nvCxnSpPr>
        <p:spPr bwMode="auto">
          <a:xfrm rot="5400000">
            <a:off x="4953001" y="2476341"/>
            <a:ext cx="381000" cy="3175"/>
          </a:xfrm>
          <a:prstGeom prst="line">
            <a:avLst/>
          </a:prstGeom>
          <a:noFill/>
          <a:ln w="9525">
            <a:solidFill>
              <a:srgbClr val="FD9460"/>
            </a:solidFill>
            <a:round/>
            <a:headEnd/>
            <a:tailEnd/>
          </a:ln>
          <a:effectLst>
            <a:outerShdw dist="20000" dir="5400000" rotWithShape="0">
              <a:srgbClr val="808080">
                <a:alpha val="37999"/>
              </a:srgbClr>
            </a:outerShdw>
          </a:effectLst>
        </p:spPr>
      </p:cxnSp>
      <p:sp>
        <p:nvSpPr>
          <p:cNvPr id="10" name="Rectangle 9"/>
          <p:cNvSpPr>
            <a:spLocks noChangeArrowheads="1"/>
          </p:cNvSpPr>
          <p:nvPr/>
        </p:nvSpPr>
        <p:spPr bwMode="auto">
          <a:xfrm>
            <a:off x="4648200" y="3733641"/>
            <a:ext cx="990600" cy="609600"/>
          </a:xfrm>
          <a:prstGeom prst="rect">
            <a:avLst/>
          </a:prstGeom>
          <a:gradFill rotWithShape="1">
            <a:gsLst>
              <a:gs pos="0">
                <a:srgbClr val="FFE9DD"/>
              </a:gs>
              <a:gs pos="64999">
                <a:srgbClr val="FFCBAF"/>
              </a:gs>
              <a:gs pos="100000">
                <a:srgbClr val="FFB78E"/>
              </a:gs>
            </a:gsLst>
            <a:lin ang="5400000" scaled="1"/>
          </a:gradFill>
          <a:ln w="9525">
            <a:solidFill>
              <a:srgbClr val="FD9460"/>
            </a:solidFill>
            <a:miter lim="800000"/>
            <a:headEnd/>
            <a:tailEnd/>
          </a:ln>
          <a:effectLst>
            <a:outerShdw dist="20000" dir="5400000" rotWithShape="0">
              <a:srgbClr val="808080">
                <a:alpha val="37999"/>
              </a:srgbClr>
            </a:outerShdw>
          </a:effectLst>
        </p:spPr>
        <p:txBody>
          <a:bodyPr anchor="ctr"/>
          <a:lstStyle/>
          <a:p>
            <a:pPr algn="ctr">
              <a:defRPr/>
            </a:pPr>
            <a:r>
              <a:rPr lang="en-US" sz="1600" dirty="0">
                <a:solidFill>
                  <a:schemeClr val="dk1"/>
                </a:solidFill>
                <a:latin typeface="Calibri"/>
                <a:ea typeface="+mn-ea"/>
              </a:rPr>
              <a:t>H&amp;C</a:t>
            </a:r>
          </a:p>
          <a:p>
            <a:pPr algn="ctr">
              <a:defRPr/>
            </a:pPr>
            <a:r>
              <a:rPr lang="en-US" sz="1600" dirty="0">
                <a:solidFill>
                  <a:schemeClr val="dk1"/>
                </a:solidFill>
                <a:latin typeface="Calibri"/>
                <a:ea typeface="+mn-ea"/>
              </a:rPr>
              <a:t>UK</a:t>
            </a:r>
          </a:p>
        </p:txBody>
      </p:sp>
      <p:cxnSp>
        <p:nvCxnSpPr>
          <p:cNvPr id="25608" name="Straight Connector 10"/>
          <p:cNvCxnSpPr>
            <a:cxnSpLocks noChangeShapeType="1"/>
            <a:stCxn id="7" idx="2"/>
            <a:endCxn id="10" idx="0"/>
          </p:cNvCxnSpPr>
          <p:nvPr/>
        </p:nvCxnSpPr>
        <p:spPr bwMode="auto">
          <a:xfrm rot="5400000">
            <a:off x="4914901" y="3505041"/>
            <a:ext cx="457200" cy="3175"/>
          </a:xfrm>
          <a:prstGeom prst="line">
            <a:avLst/>
          </a:prstGeom>
          <a:noFill/>
          <a:ln w="9525">
            <a:solidFill>
              <a:srgbClr val="FD9460"/>
            </a:solidFill>
            <a:round/>
            <a:headEnd/>
            <a:tailEnd/>
          </a:ln>
          <a:effectLst>
            <a:outerShdw dist="20000" dir="5400000" rotWithShape="0">
              <a:srgbClr val="808080">
                <a:alpha val="37999"/>
              </a:srgbClr>
            </a:outerShdw>
          </a:effectLst>
        </p:spPr>
      </p:cxnSp>
      <p:cxnSp>
        <p:nvCxnSpPr>
          <p:cNvPr id="20" name="Straight Arrow Connector 19"/>
          <p:cNvCxnSpPr/>
          <p:nvPr/>
        </p:nvCxnSpPr>
        <p:spPr>
          <a:xfrm>
            <a:off x="5638800" y="3428841"/>
            <a:ext cx="1600200" cy="1588"/>
          </a:xfrm>
          <a:prstGeom prst="straightConnector1">
            <a:avLst/>
          </a:prstGeom>
          <a:ln>
            <a:tailEnd type="arrow"/>
          </a:ln>
        </p:spPr>
        <p:style>
          <a:lnRef idx="1">
            <a:schemeClr val="accent4"/>
          </a:lnRef>
          <a:fillRef idx="0">
            <a:schemeClr val="accent4"/>
          </a:fillRef>
          <a:effectRef idx="0">
            <a:schemeClr val="accent4"/>
          </a:effectRef>
          <a:fontRef idx="minor">
            <a:schemeClr val="tx1"/>
          </a:fontRef>
        </p:style>
      </p:cxnSp>
      <p:sp>
        <p:nvSpPr>
          <p:cNvPr id="22" name="Rectangle 21"/>
          <p:cNvSpPr>
            <a:spLocks noChangeArrowheads="1"/>
          </p:cNvSpPr>
          <p:nvPr/>
        </p:nvSpPr>
        <p:spPr bwMode="auto">
          <a:xfrm>
            <a:off x="7467600" y="3200241"/>
            <a:ext cx="990600" cy="609600"/>
          </a:xfrm>
          <a:prstGeom prst="rect">
            <a:avLst/>
          </a:prstGeom>
          <a:gradFill rotWithShape="1">
            <a:gsLst>
              <a:gs pos="0">
                <a:srgbClr val="FFE9DD"/>
              </a:gs>
              <a:gs pos="64999">
                <a:srgbClr val="FFCBAF"/>
              </a:gs>
              <a:gs pos="100000">
                <a:srgbClr val="FFB78E"/>
              </a:gs>
            </a:gsLst>
            <a:lin ang="5400000" scaled="1"/>
          </a:gradFill>
          <a:ln w="9525">
            <a:solidFill>
              <a:srgbClr val="FD9460"/>
            </a:solidFill>
            <a:miter lim="800000"/>
            <a:headEnd/>
            <a:tailEnd/>
          </a:ln>
          <a:effectLst>
            <a:outerShdw dist="20000" dir="5400000" rotWithShape="0">
              <a:srgbClr val="808080">
                <a:alpha val="37999"/>
              </a:srgbClr>
            </a:outerShdw>
          </a:effectLst>
        </p:spPr>
        <p:txBody>
          <a:bodyPr anchor="ctr"/>
          <a:lstStyle/>
          <a:p>
            <a:pPr algn="ctr">
              <a:defRPr/>
            </a:pPr>
            <a:r>
              <a:rPr lang="en-US" sz="1600" dirty="0" err="1">
                <a:solidFill>
                  <a:schemeClr val="dk1"/>
                </a:solidFill>
                <a:latin typeface="Calibri"/>
                <a:ea typeface="+mn-ea"/>
              </a:rPr>
              <a:t>Thyssen</a:t>
            </a:r>
            <a:endParaRPr lang="en-US" sz="1600" dirty="0">
              <a:solidFill>
                <a:schemeClr val="dk1"/>
              </a:solidFill>
              <a:latin typeface="Calibri"/>
              <a:ea typeface="+mn-ea"/>
            </a:endParaRPr>
          </a:p>
          <a:p>
            <a:pPr algn="ctr">
              <a:defRPr/>
            </a:pPr>
            <a:r>
              <a:rPr lang="en-US" sz="1600" dirty="0">
                <a:solidFill>
                  <a:schemeClr val="dk1"/>
                </a:solidFill>
                <a:latin typeface="Calibri"/>
                <a:ea typeface="+mn-ea"/>
              </a:rPr>
              <a:t>UK</a:t>
            </a:r>
          </a:p>
        </p:txBody>
      </p:sp>
      <p:cxnSp>
        <p:nvCxnSpPr>
          <p:cNvPr id="23" name="Straight Arrow Connector 22"/>
          <p:cNvCxnSpPr/>
          <p:nvPr/>
        </p:nvCxnSpPr>
        <p:spPr>
          <a:xfrm rot="10800000">
            <a:off x="5638800" y="3581241"/>
            <a:ext cx="1600200" cy="1588"/>
          </a:xfrm>
          <a:prstGeom prst="straightConnector1">
            <a:avLst/>
          </a:prstGeom>
          <a:ln>
            <a:tailEnd type="arrow"/>
          </a:ln>
        </p:spPr>
        <p:style>
          <a:lnRef idx="1">
            <a:schemeClr val="accent4"/>
          </a:lnRef>
          <a:fillRef idx="0">
            <a:schemeClr val="accent4"/>
          </a:fillRef>
          <a:effectRef idx="0">
            <a:schemeClr val="accent4"/>
          </a:effectRef>
          <a:fontRef idx="minor">
            <a:schemeClr val="tx1"/>
          </a:fontRef>
        </p:style>
      </p:cxnSp>
      <p:sp>
        <p:nvSpPr>
          <p:cNvPr id="26" name="TextBox 25"/>
          <p:cNvSpPr txBox="1"/>
          <p:nvPr/>
        </p:nvSpPr>
        <p:spPr>
          <a:xfrm>
            <a:off x="5909311" y="3006458"/>
            <a:ext cx="1227452" cy="307777"/>
          </a:xfrm>
          <a:prstGeom prst="rect">
            <a:avLst/>
          </a:prstGeom>
          <a:noFill/>
        </p:spPr>
        <p:txBody>
          <a:bodyPr wrap="none">
            <a:spAutoFit/>
          </a:bodyPr>
          <a:lstStyle/>
          <a:p>
            <a:pPr>
              <a:defRPr/>
            </a:pPr>
            <a:r>
              <a:rPr lang="en-US" sz="1400" dirty="0">
                <a:latin typeface="Calibri"/>
                <a:ea typeface="+mn-ea"/>
              </a:rPr>
              <a:t>Shares of H&amp;C</a:t>
            </a:r>
          </a:p>
        </p:txBody>
      </p:sp>
      <p:sp>
        <p:nvSpPr>
          <p:cNvPr id="27" name="TextBox 26"/>
          <p:cNvSpPr txBox="1"/>
          <p:nvPr/>
        </p:nvSpPr>
        <p:spPr>
          <a:xfrm>
            <a:off x="6324600" y="3657441"/>
            <a:ext cx="276038" cy="307777"/>
          </a:xfrm>
          <a:prstGeom prst="rect">
            <a:avLst/>
          </a:prstGeom>
          <a:noFill/>
        </p:spPr>
        <p:txBody>
          <a:bodyPr wrap="none">
            <a:spAutoFit/>
          </a:bodyPr>
          <a:lstStyle/>
          <a:p>
            <a:pPr>
              <a:defRPr/>
            </a:pPr>
            <a:r>
              <a:rPr lang="en-US" sz="1400" dirty="0">
                <a:latin typeface="Calibri"/>
                <a:ea typeface="+mn-ea"/>
              </a:rPr>
              <a:t>$</a:t>
            </a:r>
          </a:p>
        </p:txBody>
      </p:sp>
      <p:cxnSp>
        <p:nvCxnSpPr>
          <p:cNvPr id="25614" name="Straight Connector 27"/>
          <p:cNvCxnSpPr>
            <a:cxnSpLocks noChangeShapeType="1"/>
            <a:stCxn id="10" idx="2"/>
            <a:endCxn id="29" idx="0"/>
          </p:cNvCxnSpPr>
          <p:nvPr/>
        </p:nvCxnSpPr>
        <p:spPr bwMode="auto">
          <a:xfrm>
            <a:off x="5143500" y="4343241"/>
            <a:ext cx="0" cy="533559"/>
          </a:xfrm>
          <a:prstGeom prst="line">
            <a:avLst/>
          </a:prstGeom>
          <a:noFill/>
          <a:ln w="9525">
            <a:solidFill>
              <a:srgbClr val="FD9460"/>
            </a:solidFill>
            <a:round/>
            <a:headEnd/>
            <a:tailEnd/>
          </a:ln>
          <a:effectLst>
            <a:outerShdw dist="20000" dir="5400000" rotWithShape="0">
              <a:srgbClr val="808080">
                <a:alpha val="37999"/>
              </a:srgbClr>
            </a:outerShdw>
          </a:effectLst>
        </p:spPr>
      </p:cxnSp>
      <p:sp>
        <p:nvSpPr>
          <p:cNvPr id="29" name="Oval 28"/>
          <p:cNvSpPr>
            <a:spLocks noChangeArrowheads="1"/>
          </p:cNvSpPr>
          <p:nvPr/>
        </p:nvSpPr>
        <p:spPr bwMode="auto">
          <a:xfrm>
            <a:off x="4724400" y="4876800"/>
            <a:ext cx="838200" cy="381000"/>
          </a:xfrm>
          <a:prstGeom prst="ellipse">
            <a:avLst/>
          </a:prstGeom>
          <a:gradFill rotWithShape="1">
            <a:gsLst>
              <a:gs pos="0">
                <a:srgbClr val="FFFFDC"/>
              </a:gs>
              <a:gs pos="64999">
                <a:srgbClr val="FFFFAC"/>
              </a:gs>
              <a:gs pos="100000">
                <a:srgbClr val="FFFF88"/>
              </a:gs>
            </a:gsLst>
            <a:lin ang="5400000" scaled="1"/>
          </a:gradFill>
          <a:ln w="9525">
            <a:solidFill>
              <a:srgbClr val="FADD4D"/>
            </a:solidFill>
            <a:round/>
            <a:headEnd/>
            <a:tailEnd/>
          </a:ln>
          <a:effectLst>
            <a:outerShdw dist="20000" dir="5400000" rotWithShape="0">
              <a:srgbClr val="808080">
                <a:alpha val="37999"/>
              </a:srgbClr>
            </a:outerShdw>
          </a:effectLst>
        </p:spPr>
        <p:txBody>
          <a:bodyPr anchor="ctr"/>
          <a:lstStyle/>
          <a:p>
            <a:pPr algn="ctr">
              <a:defRPr/>
            </a:pPr>
            <a:r>
              <a:rPr lang="en-US" sz="1200" dirty="0">
                <a:solidFill>
                  <a:schemeClr val="dk1"/>
                </a:solidFill>
                <a:latin typeface="Calibri"/>
                <a:ea typeface="+mn-ea"/>
              </a:rPr>
              <a:t>assets</a:t>
            </a:r>
          </a:p>
        </p:txBody>
      </p:sp>
      <p:sp>
        <p:nvSpPr>
          <p:cNvPr id="11281" name="TextBox 33"/>
          <p:cNvSpPr txBox="1">
            <a:spLocks noChangeArrowheads="1"/>
          </p:cNvSpPr>
          <p:nvPr/>
        </p:nvSpPr>
        <p:spPr bwMode="auto">
          <a:xfrm>
            <a:off x="453342" y="1630382"/>
            <a:ext cx="3696382" cy="3139321"/>
          </a:xfrm>
          <a:prstGeom prst="rect">
            <a:avLst/>
          </a:prstGeom>
          <a:noFill/>
          <a:ln w="9525">
            <a:solidFill>
              <a:schemeClr val="tx1"/>
            </a:solidFill>
            <a:miter lim="800000"/>
            <a:headEnd/>
            <a:tailEnd/>
          </a:ln>
        </p:spPr>
        <p:txBody>
          <a:bodyPr wrap="square">
            <a:spAutoFit/>
          </a:bodyPr>
          <a:lstStyle/>
          <a:p>
            <a:pPr marL="114300" indent="-114300">
              <a:buFont typeface="Arial" pitchFamily="34" charset="0"/>
              <a:buChar char="•"/>
            </a:pPr>
            <a:r>
              <a:rPr lang="en-US" dirty="0">
                <a:latin typeface="Calibri"/>
              </a:rPr>
              <a:t> 6/30/97: Sale of shares of H&amp;C</a:t>
            </a:r>
          </a:p>
          <a:p>
            <a:pPr marL="114300" indent="-114300">
              <a:buFont typeface="Arial" pitchFamily="34" charset="0"/>
              <a:buChar char="•"/>
            </a:pPr>
            <a:r>
              <a:rPr lang="en-US" dirty="0">
                <a:latin typeface="Calibri"/>
              </a:rPr>
              <a:t>12/3/98: Request to IRS to file retroactive election for H&amp;C to be treated as DRE effective 6/30/97</a:t>
            </a:r>
          </a:p>
          <a:p>
            <a:pPr marL="114300" indent="-114300">
              <a:buFont typeface="Arial" pitchFamily="34" charset="0"/>
              <a:buChar char="•"/>
            </a:pPr>
            <a:r>
              <a:rPr lang="en-US" dirty="0">
                <a:latin typeface="Calibri"/>
              </a:rPr>
              <a:t>Under </a:t>
            </a:r>
            <a:r>
              <a:rPr lang="en-US" dirty="0" err="1">
                <a:latin typeface="Calibri"/>
              </a:rPr>
              <a:t>regs</a:t>
            </a:r>
            <a:r>
              <a:rPr lang="en-US" dirty="0">
                <a:latin typeface="Calibri"/>
              </a:rPr>
              <a:t>, a DRE election for a corporation is treated as a deemed liquidation.</a:t>
            </a:r>
          </a:p>
          <a:p>
            <a:pPr marL="114300" indent="-114300">
              <a:buFont typeface="Arial" pitchFamily="34" charset="0"/>
              <a:buChar char="•"/>
            </a:pPr>
            <a:r>
              <a:rPr lang="en-US" dirty="0">
                <a:latin typeface="Calibri"/>
              </a:rPr>
              <a:t>Under US law, parent-sub liquidations are tax free to both the parent and subsidiary.  </a:t>
            </a:r>
            <a:r>
              <a:rPr lang="en-US" i="1" dirty="0">
                <a:latin typeface="Calibri"/>
              </a:rPr>
              <a:t>See</a:t>
            </a:r>
            <a:r>
              <a:rPr lang="en-US" dirty="0">
                <a:latin typeface="Calibri"/>
              </a:rPr>
              <a:t> sections 332 and 337.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8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60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60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60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561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4" grpId="0" animBg="1"/>
      <p:bldP spid="7" grpId="0" animBg="1"/>
      <p:bldP spid="10" grpId="0" animBg="1"/>
      <p:bldP spid="22" grpId="0" animBg="1"/>
      <p:bldP spid="26" grpId="0"/>
      <p:bldP spid="27" grpId="0"/>
      <p:bldP spid="29" grpId="0" animBg="1"/>
      <p:bldP spid="1128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CF91C00-7235-C2DB-1FE4-130E1C922ADF}"/>
              </a:ext>
            </a:extLst>
          </p:cNvPr>
          <p:cNvSpPr>
            <a:spLocks noGrp="1"/>
          </p:cNvSpPr>
          <p:nvPr>
            <p:ph idx="1"/>
          </p:nvPr>
        </p:nvSpPr>
        <p:spPr/>
        <p:txBody>
          <a:bodyPr/>
          <a:lstStyle/>
          <a:p>
            <a:r>
              <a:rPr lang="en-US" sz="2000" b="1" u="sng" dirty="0" err="1"/>
              <a:t>FBCSalesI</a:t>
            </a:r>
            <a:r>
              <a:rPr lang="en-US" sz="2000" b="1" u="sng" dirty="0"/>
              <a:t> (§954(d))</a:t>
            </a:r>
          </a:p>
          <a:p>
            <a:pPr lvl="1"/>
            <a:r>
              <a:rPr lang="en-US" sz="2000" dirty="0"/>
              <a:t>Income derived in connection with the </a:t>
            </a:r>
            <a:r>
              <a:rPr lang="en-US" sz="2000" b="1" dirty="0"/>
              <a:t>sale or purchase </a:t>
            </a:r>
            <a:r>
              <a:rPr lang="en-US" sz="2000" dirty="0"/>
              <a:t>of property involving a </a:t>
            </a:r>
            <a:r>
              <a:rPr lang="en-US" sz="2000" b="1" dirty="0"/>
              <a:t>related person </a:t>
            </a:r>
            <a:r>
              <a:rPr lang="en-US" sz="2000" dirty="0"/>
              <a:t>(&gt;50%) if </a:t>
            </a:r>
          </a:p>
          <a:p>
            <a:pPr lvl="2"/>
            <a:r>
              <a:rPr lang="en-US" sz="2000" dirty="0"/>
              <a:t>the property is manufactured  or produced outside of the CFC’s country of incorporation, </a:t>
            </a:r>
            <a:r>
              <a:rPr lang="en-US" sz="2000" b="1" dirty="0"/>
              <a:t>and </a:t>
            </a:r>
          </a:p>
          <a:p>
            <a:pPr lvl="2"/>
            <a:r>
              <a:rPr lang="en-US" sz="2000" dirty="0"/>
              <a:t>the property is sold (or purchased) for use or consumption outside the country of incorporation.</a:t>
            </a:r>
            <a:r>
              <a:rPr lang="en-US" sz="2000" b="1" dirty="0">
                <a:latin typeface="Calibri"/>
              </a:rPr>
              <a:t> </a:t>
            </a:r>
          </a:p>
          <a:p>
            <a:pPr lvl="1"/>
            <a:r>
              <a:rPr lang="en-US" sz="2000" b="1" dirty="0">
                <a:latin typeface="Calibri"/>
              </a:rPr>
              <a:t>Exception</a:t>
            </a:r>
            <a:r>
              <a:rPr lang="en-US" sz="2000" dirty="0">
                <a:latin typeface="Calibri"/>
              </a:rPr>
              <a:t>:  agricultural products not grown in commercially marketable quantities</a:t>
            </a:r>
            <a:r>
              <a:rPr lang="en-US" sz="2000" i="1" dirty="0">
                <a:latin typeface="Calibri"/>
              </a:rPr>
              <a:t>, e.g</a:t>
            </a:r>
            <a:r>
              <a:rPr lang="en-US" sz="2000" dirty="0">
                <a:latin typeface="Calibri"/>
              </a:rPr>
              <a:t>., coffee, cocoa, tea</a:t>
            </a:r>
            <a:endParaRPr lang="en-US" sz="3200" dirty="0">
              <a:latin typeface="Calibri"/>
            </a:endParaRPr>
          </a:p>
          <a:p>
            <a:pPr lvl="2"/>
            <a:endParaRPr lang="en-US" sz="1800" dirty="0"/>
          </a:p>
          <a:p>
            <a:endParaRPr lang="en-US" dirty="0"/>
          </a:p>
        </p:txBody>
      </p:sp>
      <p:sp>
        <p:nvSpPr>
          <p:cNvPr id="3" name="Title 2">
            <a:extLst>
              <a:ext uri="{FF2B5EF4-FFF2-40B4-BE49-F238E27FC236}">
                <a16:creationId xmlns:a16="http://schemas.microsoft.com/office/drawing/2014/main" id="{C76DBF26-A4BA-DBB5-3623-8B6F98837BF4}"/>
              </a:ext>
            </a:extLst>
          </p:cNvPr>
          <p:cNvSpPr>
            <a:spLocks noGrp="1"/>
          </p:cNvSpPr>
          <p:nvPr>
            <p:ph type="title"/>
          </p:nvPr>
        </p:nvSpPr>
        <p:spPr/>
        <p:txBody>
          <a:bodyPr/>
          <a:lstStyle/>
          <a:p>
            <a:r>
              <a:rPr lang="en-US" sz="1800" b="1" dirty="0"/>
              <a:t>Foreign Base Company Sales Income: </a:t>
            </a:r>
            <a:r>
              <a:rPr lang="en-US" sz="1600" b="1" dirty="0">
                <a:solidFill>
                  <a:schemeClr val="tx1"/>
                </a:solidFill>
              </a:rPr>
              <a:t>§954(d)</a:t>
            </a:r>
            <a:endParaRPr lang="en-US" sz="1600" dirty="0"/>
          </a:p>
        </p:txBody>
      </p:sp>
      <p:sp>
        <p:nvSpPr>
          <p:cNvPr id="4" name="Slide Number Placeholder 3">
            <a:extLst>
              <a:ext uri="{FF2B5EF4-FFF2-40B4-BE49-F238E27FC236}">
                <a16:creationId xmlns:a16="http://schemas.microsoft.com/office/drawing/2014/main" id="{2D1BD446-8753-6467-D7F5-B9A09E946B68}"/>
              </a:ext>
            </a:extLst>
          </p:cNvPr>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
        <p:nvSpPr>
          <p:cNvPr id="5" name="Footer Placeholder 4">
            <a:extLst>
              <a:ext uri="{FF2B5EF4-FFF2-40B4-BE49-F238E27FC236}">
                <a16:creationId xmlns:a16="http://schemas.microsoft.com/office/drawing/2014/main" id="{86EA1285-EC77-ED6A-0203-B3E58F4B6CBF}"/>
              </a:ext>
            </a:extLst>
          </p:cNvPr>
          <p:cNvSpPr>
            <a:spLocks noGrp="1"/>
          </p:cNvSpPr>
          <p:nvPr>
            <p:ph type="ftr" sz="quarter" idx="11"/>
          </p:nvPr>
        </p:nvSpPr>
        <p:spPr/>
        <p:txBody>
          <a:bodyPr/>
          <a:lstStyle/>
          <a:p>
            <a:pPr>
              <a:defRPr/>
            </a:pPr>
            <a:r>
              <a:rPr lang="en-US"/>
              <a:t>CFCs: Subpart F &amp; GILTI</a:t>
            </a:r>
            <a:endParaRPr lang="en-US" dirty="0"/>
          </a:p>
        </p:txBody>
      </p:sp>
      <p:graphicFrame>
        <p:nvGraphicFramePr>
          <p:cNvPr id="6" name="Object 2">
            <a:extLst>
              <a:ext uri="{FF2B5EF4-FFF2-40B4-BE49-F238E27FC236}">
                <a16:creationId xmlns:a16="http://schemas.microsoft.com/office/drawing/2014/main" id="{1D857880-B95D-7A14-7C2E-5BAA2FE7E00E}"/>
              </a:ext>
            </a:extLst>
          </p:cNvPr>
          <p:cNvGraphicFramePr>
            <a:graphicFrameLocks noChangeAspect="1"/>
          </p:cNvGraphicFramePr>
          <p:nvPr>
            <p:extLst>
              <p:ext uri="{D42A27DB-BD31-4B8C-83A1-F6EECF244321}">
                <p14:modId xmlns:p14="http://schemas.microsoft.com/office/powerpoint/2010/main" val="3917672883"/>
              </p:ext>
            </p:extLst>
          </p:nvPr>
        </p:nvGraphicFramePr>
        <p:xfrm>
          <a:off x="412835" y="4495800"/>
          <a:ext cx="2324100" cy="873125"/>
        </p:xfrm>
        <a:graphic>
          <a:graphicData uri="http://schemas.openxmlformats.org/presentationml/2006/ole">
            <mc:AlternateContent xmlns:mc="http://schemas.openxmlformats.org/markup-compatibility/2006">
              <mc:Choice xmlns:v="urn:schemas-microsoft-com:vml" Requires="v">
                <p:oleObj name="Microsoft Organization Chart" r:id="rId2" imgW="2331360" imgH="1718640" progId="OrgPlusWOPX.4">
                  <p:embed followColorScheme="full"/>
                </p:oleObj>
              </mc:Choice>
              <mc:Fallback>
                <p:oleObj name="Microsoft Organization Chart" r:id="rId2" imgW="2331360" imgH="1718640" progId="OrgPlusWOPX.4">
                  <p:embed followColorScheme="full"/>
                  <p:pic>
                    <p:nvPicPr>
                      <p:cNvPr id="6" name="Object 2">
                        <a:extLst>
                          <a:ext uri="{FF2B5EF4-FFF2-40B4-BE49-F238E27FC236}">
                            <a16:creationId xmlns:a16="http://schemas.microsoft.com/office/drawing/2014/main" id="{1D857880-B95D-7A14-7C2E-5BAA2FE7E0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835" y="4495800"/>
                        <a:ext cx="2324100" cy="873125"/>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7" name="Text Box 5">
            <a:extLst>
              <a:ext uri="{FF2B5EF4-FFF2-40B4-BE49-F238E27FC236}">
                <a16:creationId xmlns:a16="http://schemas.microsoft.com/office/drawing/2014/main" id="{B0F3A6F9-58AB-E433-C28B-176DD573CB53}"/>
              </a:ext>
            </a:extLst>
          </p:cNvPr>
          <p:cNvSpPr txBox="1">
            <a:spLocks noChangeArrowheads="1"/>
          </p:cNvSpPr>
          <p:nvPr/>
        </p:nvSpPr>
        <p:spPr bwMode="auto">
          <a:xfrm>
            <a:off x="3044952" y="4343400"/>
            <a:ext cx="5715000" cy="1320800"/>
          </a:xfrm>
          <a:prstGeom prst="rect">
            <a:avLst/>
          </a:prstGeom>
          <a:noFill/>
          <a:ln w="9525">
            <a:solidFill>
              <a:schemeClr val="tx1"/>
            </a:solidFill>
            <a:miter lim="800000"/>
            <a:headEnd/>
            <a:tailEnd/>
          </a:ln>
        </p:spPr>
        <p:txBody>
          <a:bodyPr>
            <a:spAutoFit/>
          </a:bodyPr>
          <a:lstStyle/>
          <a:p>
            <a:pPr eaLnBrk="0" hangingPunct="0"/>
            <a:r>
              <a:rPr lang="en-US" sz="2000" dirty="0">
                <a:latin typeface="Calibri"/>
              </a:rPr>
              <a:t>CFC2, a Swiss corporation, purchases telephones manufactured by CFC1, a Finnish corporation, and sells them to either an unrelated non-Swiss party or to DC</a:t>
            </a:r>
            <a:endParaRPr lang="en-US" sz="3200" dirty="0">
              <a:latin typeface="Calibri"/>
            </a:endParaRPr>
          </a:p>
        </p:txBody>
      </p:sp>
    </p:spTree>
    <p:extLst>
      <p:ext uri="{BB962C8B-B14F-4D97-AF65-F5344CB8AC3E}">
        <p14:creationId xmlns:p14="http://schemas.microsoft.com/office/powerpoint/2010/main" val="3825101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2C3325F-19D9-5145-028A-066622B4AEEF}"/>
              </a:ext>
            </a:extLst>
          </p:cNvPr>
          <p:cNvSpPr>
            <a:spLocks noGrp="1"/>
          </p:cNvSpPr>
          <p:nvPr>
            <p:ph idx="1"/>
          </p:nvPr>
        </p:nvSpPr>
        <p:spPr/>
        <p:txBody>
          <a:bodyPr/>
          <a:lstStyle/>
          <a:p>
            <a:r>
              <a:rPr lang="en-US" sz="2000" dirty="0" err="1"/>
              <a:t>FBCSalesI</a:t>
            </a:r>
            <a:r>
              <a:rPr lang="en-US" sz="2000" dirty="0"/>
              <a:t> does not include income from the sale of property </a:t>
            </a:r>
            <a:r>
              <a:rPr lang="en-US" sz="2000" b="1" dirty="0"/>
              <a:t>manufactured</a:t>
            </a:r>
            <a:r>
              <a:rPr lang="en-US" sz="2000" dirty="0"/>
              <a:t> by the CFC, regardless to whom it is sold.</a:t>
            </a:r>
          </a:p>
          <a:p>
            <a:endParaRPr lang="en-US" sz="2000" dirty="0"/>
          </a:p>
          <a:p>
            <a:r>
              <a:rPr lang="en-US" sz="2000" dirty="0"/>
              <a:t>Purchased property is considered to be manufactured if the CFC </a:t>
            </a:r>
            <a:r>
              <a:rPr lang="en-US" sz="2000" b="1" dirty="0"/>
              <a:t>substantially transforms </a:t>
            </a:r>
            <a:r>
              <a:rPr lang="en-US" sz="2000" dirty="0"/>
              <a:t>the property (e.g., converting wood pulp into paper, steel rods into screws, or tuna fish into canned tuna), or in case of component parts, the CFC’s activities are considered “substantial” and are generally considered to constitute manufacturing, production, or construction.  Reg. §1.954-3(a)(4)(</a:t>
            </a:r>
            <a:r>
              <a:rPr lang="en-US" sz="2000" dirty="0" err="1"/>
              <a:t>i</a:t>
            </a:r>
            <a:r>
              <a:rPr lang="en-US" sz="2000" dirty="0"/>
              <a:t>) and (ii).  </a:t>
            </a:r>
          </a:p>
          <a:p>
            <a:endParaRPr lang="en-US" sz="2000" dirty="0"/>
          </a:p>
          <a:p>
            <a:r>
              <a:rPr lang="en-US" sz="2000" dirty="0"/>
              <a:t>This test is satisfied if conversion costs are 20% or greater of the total cost of goods sold, provided the activities are not packaging, repackaging, labeling, or minor assembly operations.  Reg. §1.954-3(a)(4)(iii). </a:t>
            </a:r>
          </a:p>
          <a:p>
            <a:endParaRPr lang="en-US" sz="2000" dirty="0"/>
          </a:p>
          <a:p>
            <a:r>
              <a:rPr lang="en-US" sz="2000" dirty="0"/>
              <a:t>Packaging, repackaging, labeling, or minor assembly operations will not constitute manufacturing.  </a:t>
            </a:r>
            <a:r>
              <a:rPr lang="en-US" sz="2000" i="1" dirty="0"/>
              <a:t>Id.</a:t>
            </a:r>
          </a:p>
          <a:p>
            <a:endParaRPr lang="en-US" dirty="0"/>
          </a:p>
        </p:txBody>
      </p:sp>
      <p:sp>
        <p:nvSpPr>
          <p:cNvPr id="3" name="Title 2">
            <a:extLst>
              <a:ext uri="{FF2B5EF4-FFF2-40B4-BE49-F238E27FC236}">
                <a16:creationId xmlns:a16="http://schemas.microsoft.com/office/drawing/2014/main" id="{4A258B35-D91D-6310-661D-9070379BF485}"/>
              </a:ext>
            </a:extLst>
          </p:cNvPr>
          <p:cNvSpPr>
            <a:spLocks noGrp="1"/>
          </p:cNvSpPr>
          <p:nvPr>
            <p:ph type="title"/>
          </p:nvPr>
        </p:nvSpPr>
        <p:spPr/>
        <p:txBody>
          <a:bodyPr/>
          <a:lstStyle/>
          <a:p>
            <a:r>
              <a:rPr lang="en-US" sz="1600" b="1" dirty="0" err="1"/>
              <a:t>FBCSalesI</a:t>
            </a:r>
            <a:r>
              <a:rPr lang="en-US" sz="1600" b="1" dirty="0"/>
              <a:t>:  Manufacturing Exception</a:t>
            </a:r>
            <a:endParaRPr lang="en-US" sz="1400" dirty="0"/>
          </a:p>
        </p:txBody>
      </p:sp>
      <p:sp>
        <p:nvSpPr>
          <p:cNvPr id="4" name="Slide Number Placeholder 3">
            <a:extLst>
              <a:ext uri="{FF2B5EF4-FFF2-40B4-BE49-F238E27FC236}">
                <a16:creationId xmlns:a16="http://schemas.microsoft.com/office/drawing/2014/main" id="{D996E36B-F2D8-81F5-D439-5C1CDC27D13F}"/>
              </a:ext>
            </a:extLst>
          </p:cNvPr>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
        <p:nvSpPr>
          <p:cNvPr id="5" name="Footer Placeholder 4">
            <a:extLst>
              <a:ext uri="{FF2B5EF4-FFF2-40B4-BE49-F238E27FC236}">
                <a16:creationId xmlns:a16="http://schemas.microsoft.com/office/drawing/2014/main" id="{974E84F1-3CF6-6266-463D-09FDE31F5232}"/>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1859471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10103</TotalTime>
  <Words>5787</Words>
  <Application>Microsoft Macintosh PowerPoint</Application>
  <PresentationFormat>On-screen Show (4:3)</PresentationFormat>
  <Paragraphs>667</Paragraphs>
  <Slides>48</Slides>
  <Notes>6</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2</vt:i4>
      </vt:variant>
      <vt:variant>
        <vt:lpstr>Slide Titles</vt:lpstr>
      </vt:variant>
      <vt:variant>
        <vt:i4>48</vt:i4>
      </vt:variant>
    </vt:vector>
  </HeadingPairs>
  <TitlesOfParts>
    <vt:vector size="60" baseType="lpstr">
      <vt:lpstr>NSimSun</vt:lpstr>
      <vt:lpstr>Arial</vt:lpstr>
      <vt:lpstr>Calibri</vt:lpstr>
      <vt:lpstr>Calibri Regular</vt:lpstr>
      <vt:lpstr>Courier New</vt:lpstr>
      <vt:lpstr>Times New Roman</vt:lpstr>
      <vt:lpstr>Verdana</vt:lpstr>
      <vt:lpstr>Wingdings</vt:lpstr>
      <vt:lpstr>Wingdings 2</vt:lpstr>
      <vt:lpstr>CG Body - Standard</vt:lpstr>
      <vt:lpstr>Microsoft Organization Chart</vt:lpstr>
      <vt:lpstr>Worksheet</vt:lpstr>
      <vt:lpstr>Controlled Foreign Corporations: CFCs</vt:lpstr>
      <vt:lpstr>CFC: Overview of Subpart F Regime</vt:lpstr>
      <vt:lpstr>Subpart F Income (§ 952, 954)</vt:lpstr>
      <vt:lpstr>Subpart F: Special Rules</vt:lpstr>
      <vt:lpstr>FPHCI: §954(c)</vt:lpstr>
      <vt:lpstr>Exceptions to FPHCI: §954(c)</vt:lpstr>
      <vt:lpstr>Dover Corp. v. CIR: Check and Sell</vt:lpstr>
      <vt:lpstr>Foreign Base Company Sales Income: §954(d)</vt:lpstr>
      <vt:lpstr>FBCSalesI:  Manufacturing Exception</vt:lpstr>
      <vt:lpstr>FBCSalesI:  Manufacturing Exception</vt:lpstr>
      <vt:lpstr>Branch Rule: §954(d)(2)</vt:lpstr>
      <vt:lpstr>Branch Rule: §954(d)(2)</vt:lpstr>
      <vt:lpstr>Branch Rule:   §954(d)(2); Regs. §1.954-3(b)</vt:lpstr>
      <vt:lpstr>Branch Rule:   §954(d)(2); Regs. §1.954-3(b)</vt:lpstr>
      <vt:lpstr>Branch Rule:   §954(d)(2); Regs. §1.954-3(b)</vt:lpstr>
      <vt:lpstr>Branch Rule:   §954(d)(2); Regs. §1.954-3(b)</vt:lpstr>
      <vt:lpstr>Branch Rule:  §954(d)(2); Regs. §1.954-3(b); Rev. Rul. 75-7 (contract manufacturing)</vt:lpstr>
      <vt:lpstr>Ashland Oil v. CIR, 95 TC 348 (1990)</vt:lpstr>
      <vt:lpstr>Branch Rule Issues</vt:lpstr>
      <vt:lpstr>Whirlpool v. CIR (6th Cir 2021)</vt:lpstr>
      <vt:lpstr>Foreign Base Company Services Income (FBCSerI): §954(e)</vt:lpstr>
      <vt:lpstr>FBCServiceInc:  Notice 2007-13</vt:lpstr>
      <vt:lpstr>US Taxation of USMNs</vt:lpstr>
      <vt:lpstr>Stateless Income: Google Double Dutch/Irish Sandwich</vt:lpstr>
      <vt:lpstr>Where are we now?</vt:lpstr>
      <vt:lpstr>Overview of Global Low-Taxed Intangible Income (GILTI):  §951(A)</vt:lpstr>
      <vt:lpstr>GILTI: Some Gory Details</vt:lpstr>
      <vt:lpstr>GILTI: Some More Gory Details</vt:lpstr>
      <vt:lpstr>GILTI Done Graphically</vt:lpstr>
      <vt:lpstr>GILTI: Separate Computations and Inclusions</vt:lpstr>
      <vt:lpstr>GILTI: Some more rules</vt:lpstr>
      <vt:lpstr>GILTI: Specified Interest Expense: Regs. §§1.951A-1(a)(c)(iii) and 1.951A-4</vt:lpstr>
      <vt:lpstr>GILTI Example</vt:lpstr>
      <vt:lpstr>GILTI Example Continued: Calculation of Net Tested Income</vt:lpstr>
      <vt:lpstr>GILTI Example Continued: Calculation of Net DTIR</vt:lpstr>
      <vt:lpstr>GILTI Example Continued: Allocation of GILTI Inclusion among CFCs</vt:lpstr>
      <vt:lpstr>GILTI: High-Tax Exception and High-Tax Regulatory Exception</vt:lpstr>
      <vt:lpstr>Participation Exemption: §245A </vt:lpstr>
      <vt:lpstr>Investment in US Property: §956</vt:lpstr>
      <vt:lpstr>Investment in US Property: §956</vt:lpstr>
      <vt:lpstr>PTEP (PTI): </vt:lpstr>
      <vt:lpstr>PTEP (PTI): Notice 2019-1</vt:lpstr>
      <vt:lpstr>Section 1248</vt:lpstr>
      <vt:lpstr>Passive foreign investment companies (PFICs)</vt:lpstr>
      <vt:lpstr>PFICs</vt:lpstr>
      <vt:lpstr>PFICs: Special rules</vt:lpstr>
      <vt:lpstr>PFICs: The 3 Different Paths</vt:lpstr>
      <vt:lpstr>PFICs</vt:lpstr>
    </vt:vector>
  </TitlesOfParts>
  <Company>Fordham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XPUser</dc:creator>
  <cp:lastModifiedBy>Jeffrey M. Colon</cp:lastModifiedBy>
  <cp:revision>189</cp:revision>
  <dcterms:created xsi:type="dcterms:W3CDTF">2010-04-05T22:58:31Z</dcterms:created>
  <dcterms:modified xsi:type="dcterms:W3CDTF">2023-03-31T17:37:23Z</dcterms:modified>
</cp:coreProperties>
</file>