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42"/>
  </p:notesMasterIdLst>
  <p:handoutMasterIdLst>
    <p:handoutMasterId r:id="rId43"/>
  </p:handoutMasterIdLst>
  <p:sldIdLst>
    <p:sldId id="294" r:id="rId5"/>
    <p:sldId id="265" r:id="rId6"/>
    <p:sldId id="266" r:id="rId7"/>
    <p:sldId id="281" r:id="rId8"/>
    <p:sldId id="291" r:id="rId9"/>
    <p:sldId id="268" r:id="rId10"/>
    <p:sldId id="267" r:id="rId11"/>
    <p:sldId id="269" r:id="rId12"/>
    <p:sldId id="292" r:id="rId13"/>
    <p:sldId id="270" r:id="rId14"/>
    <p:sldId id="271" r:id="rId15"/>
    <p:sldId id="273" r:id="rId16"/>
    <p:sldId id="272" r:id="rId17"/>
    <p:sldId id="275" r:id="rId18"/>
    <p:sldId id="274" r:id="rId19"/>
    <p:sldId id="277" r:id="rId20"/>
    <p:sldId id="282" r:id="rId21"/>
    <p:sldId id="278" r:id="rId22"/>
    <p:sldId id="279" r:id="rId23"/>
    <p:sldId id="280" r:id="rId24"/>
    <p:sldId id="285" r:id="rId25"/>
    <p:sldId id="287" r:id="rId26"/>
    <p:sldId id="284" r:id="rId27"/>
    <p:sldId id="293" r:id="rId28"/>
    <p:sldId id="286" r:id="rId29"/>
    <p:sldId id="288" r:id="rId30"/>
    <p:sldId id="289" r:id="rId31"/>
    <p:sldId id="290" r:id="rId32"/>
    <p:sldId id="295" r:id="rId33"/>
    <p:sldId id="296" r:id="rId34"/>
    <p:sldId id="297" r:id="rId35"/>
    <p:sldId id="298" r:id="rId36"/>
    <p:sldId id="299" r:id="rId37"/>
    <p:sldId id="259" r:id="rId38"/>
    <p:sldId id="263" r:id="rId39"/>
    <p:sldId id="264" r:id="rId40"/>
    <p:sldId id="260"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A740F-681A-9048-8998-289B46019385}" v="43" dt="2025-03-14T12:0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94694"/>
  </p:normalViewPr>
  <p:slideViewPr>
    <p:cSldViewPr snapToGrid="0" snapToObjects="1">
      <p:cViewPr varScale="1">
        <p:scale>
          <a:sx n="117" d="100"/>
          <a:sy n="117" d="100"/>
        </p:scale>
        <p:origin x="1688"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517AE86-8334-4CE3-AB47-5EF2AC5581DD}"/>
    <pc:docChg chg="modSld modMainMaster">
      <pc:chgData name="Colon, Jeffrey M." userId="615143b1-cdee-493d-9a9d-1565ce8666d9" providerId="ADAL" clId="{F517AE86-8334-4CE3-AB47-5EF2AC5581DD}" dt="2025-03-06T21:37:14.239" v="14" actId="20577"/>
      <pc:docMkLst>
        <pc:docMk/>
      </pc:docMkLst>
      <pc:sldChg chg="modSp">
        <pc:chgData name="Colon, Jeffrey M." userId="615143b1-cdee-493d-9a9d-1565ce8666d9" providerId="ADAL" clId="{F517AE86-8334-4CE3-AB47-5EF2AC5581DD}" dt="2025-03-06T21:37:14.239" v="14" actId="20577"/>
        <pc:sldMkLst>
          <pc:docMk/>
          <pc:sldMk cId="1966873829" sldId="294"/>
        </pc:sldMkLst>
        <pc:spChg chg="mod">
          <ac:chgData name="Colon, Jeffrey M." userId="615143b1-cdee-493d-9a9d-1565ce8666d9" providerId="ADAL" clId="{F517AE86-8334-4CE3-AB47-5EF2AC5581DD}" dt="2025-03-06T21:37:14.239" v="14" actId="20577"/>
          <ac:spMkLst>
            <pc:docMk/>
            <pc:sldMk cId="1966873829" sldId="294"/>
            <ac:spMk id="5" creationId="{8FAE8ABE-3CD9-B21B-70D9-40E329402C97}"/>
          </ac:spMkLst>
        </pc:spChg>
      </pc:sldChg>
      <pc:sldMasterChg chg="modSp">
        <pc:chgData name="Colon, Jeffrey M." userId="615143b1-cdee-493d-9a9d-1565ce8666d9" providerId="ADAL" clId="{F517AE86-8334-4CE3-AB47-5EF2AC5581DD}" dt="2025-03-06T21:37:00.181" v="3" actId="20577"/>
        <pc:sldMasterMkLst>
          <pc:docMk/>
          <pc:sldMasterMk cId="3188129850" sldId="2147483843"/>
        </pc:sldMasterMkLst>
        <pc:spChg chg="mod">
          <ac:chgData name="Colon, Jeffrey M." userId="615143b1-cdee-493d-9a9d-1565ce8666d9" providerId="ADAL" clId="{F517AE86-8334-4CE3-AB47-5EF2AC5581DD}" dt="2025-03-06T21:37:00.181" v="3" actId="20577"/>
          <ac:spMkLst>
            <pc:docMk/>
            <pc:sldMasterMk cId="3188129850" sldId="2147483843"/>
            <ac:spMk id="9" creationId="{00000000-0000-0000-0000-000000000000}"/>
          </ac:spMkLst>
        </pc:spChg>
      </pc:sldMasterChg>
    </pc:docChg>
  </pc:docChgLst>
  <pc:docChgLst>
    <pc:chgData name="Jeffrey M. Colon" userId="615143b1-cdee-493d-9a9d-1565ce8666d9" providerId="ADAL" clId="{046A740F-681A-9048-8998-289B46019385}"/>
    <pc:docChg chg="custSel modSld">
      <pc:chgData name="Jeffrey M. Colon" userId="615143b1-cdee-493d-9a9d-1565ce8666d9" providerId="ADAL" clId="{046A740F-681A-9048-8998-289B46019385}" dt="2025-03-14T12:07:27.772" v="78" actId="14100"/>
      <pc:docMkLst>
        <pc:docMk/>
      </pc:docMkLst>
      <pc:sldChg chg="modSp">
        <pc:chgData name="Jeffrey M. Colon" userId="615143b1-cdee-493d-9a9d-1565ce8666d9" providerId="ADAL" clId="{046A740F-681A-9048-8998-289B46019385}" dt="2025-03-14T12:04:48.967" v="41" actId="20577"/>
        <pc:sldMkLst>
          <pc:docMk/>
          <pc:sldMk cId="884852033" sldId="259"/>
        </pc:sldMkLst>
        <pc:spChg chg="mod">
          <ac:chgData name="Jeffrey M. Colon" userId="615143b1-cdee-493d-9a9d-1565ce8666d9" providerId="ADAL" clId="{046A740F-681A-9048-8998-289B46019385}" dt="2025-03-14T12:04:48.967" v="41" actId="20577"/>
          <ac:spMkLst>
            <pc:docMk/>
            <pc:sldMk cId="884852033" sldId="259"/>
            <ac:spMk id="2" creationId="{29D3BC10-0033-AEAD-ED55-8EFB2E5882EE}"/>
          </ac:spMkLst>
        </pc:spChg>
      </pc:sldChg>
      <pc:sldChg chg="modSp">
        <pc:chgData name="Jeffrey M. Colon" userId="615143b1-cdee-493d-9a9d-1565ce8666d9" providerId="ADAL" clId="{046A740F-681A-9048-8998-289B46019385}" dt="2025-03-14T12:05:32" v="43" actId="6549"/>
        <pc:sldMkLst>
          <pc:docMk/>
          <pc:sldMk cId="3599764093" sldId="263"/>
        </pc:sldMkLst>
        <pc:spChg chg="mod">
          <ac:chgData name="Jeffrey M. Colon" userId="615143b1-cdee-493d-9a9d-1565ce8666d9" providerId="ADAL" clId="{046A740F-681A-9048-8998-289B46019385}" dt="2025-03-14T12:05:32" v="43" actId="6549"/>
          <ac:spMkLst>
            <pc:docMk/>
            <pc:sldMk cId="3599764093" sldId="263"/>
            <ac:spMk id="2" creationId="{94EBC8B6-C6CD-6A16-CB66-AFDB32111AAC}"/>
          </ac:spMkLst>
        </pc:spChg>
      </pc:sldChg>
      <pc:sldChg chg="modSp mod modAnim">
        <pc:chgData name="Jeffrey M. Colon" userId="615143b1-cdee-493d-9a9d-1565ce8666d9" providerId="ADAL" clId="{046A740F-681A-9048-8998-289B46019385}" dt="2025-03-13T14:52:31.864" v="12" actId="20577"/>
        <pc:sldMkLst>
          <pc:docMk/>
          <pc:sldMk cId="0" sldId="269"/>
        </pc:sldMkLst>
        <pc:spChg chg="mod">
          <ac:chgData name="Jeffrey M. Colon" userId="615143b1-cdee-493d-9a9d-1565ce8666d9" providerId="ADAL" clId="{046A740F-681A-9048-8998-289B46019385}" dt="2025-03-13T14:52:31.864" v="12" actId="20577"/>
          <ac:spMkLst>
            <pc:docMk/>
            <pc:sldMk cId="0" sldId="269"/>
            <ac:spMk id="21506" creationId="{00000000-0000-0000-0000-000000000000}"/>
          </ac:spMkLst>
        </pc:spChg>
      </pc:sldChg>
      <pc:sldChg chg="modSp mod">
        <pc:chgData name="Jeffrey M. Colon" userId="615143b1-cdee-493d-9a9d-1565ce8666d9" providerId="ADAL" clId="{046A740F-681A-9048-8998-289B46019385}" dt="2025-03-14T12:06:46.867" v="73" actId="114"/>
        <pc:sldMkLst>
          <pc:docMk/>
          <pc:sldMk cId="1848903342" sldId="284"/>
        </pc:sldMkLst>
        <pc:spChg chg="mod">
          <ac:chgData name="Jeffrey M. Colon" userId="615143b1-cdee-493d-9a9d-1565ce8666d9" providerId="ADAL" clId="{046A740F-681A-9048-8998-289B46019385}" dt="2025-03-14T12:06:46.867" v="73" actId="114"/>
          <ac:spMkLst>
            <pc:docMk/>
            <pc:sldMk cId="1848903342" sldId="284"/>
            <ac:spMk id="3" creationId="{00000000-0000-0000-0000-000000000000}"/>
          </ac:spMkLst>
        </pc:spChg>
      </pc:sldChg>
      <pc:sldChg chg="modSp">
        <pc:chgData name="Jeffrey M. Colon" userId="615143b1-cdee-493d-9a9d-1565ce8666d9" providerId="ADAL" clId="{046A740F-681A-9048-8998-289B46019385}" dt="2025-03-13T14:28:16.254" v="4" actId="20577"/>
        <pc:sldMkLst>
          <pc:docMk/>
          <pc:sldMk cId="956987512" sldId="291"/>
        </pc:sldMkLst>
        <pc:spChg chg="mod">
          <ac:chgData name="Jeffrey M. Colon" userId="615143b1-cdee-493d-9a9d-1565ce8666d9" providerId="ADAL" clId="{046A740F-681A-9048-8998-289B46019385}" dt="2025-03-13T14:28:16.254" v="4" actId="20577"/>
          <ac:spMkLst>
            <pc:docMk/>
            <pc:sldMk cId="956987512" sldId="291"/>
            <ac:spMk id="2" creationId="{56E49387-552C-2746-B2F6-5CDA1772B24B}"/>
          </ac:spMkLst>
        </pc:spChg>
      </pc:sldChg>
      <pc:sldChg chg="modSp mod">
        <pc:chgData name="Jeffrey M. Colon" userId="615143b1-cdee-493d-9a9d-1565ce8666d9" providerId="ADAL" clId="{046A740F-681A-9048-8998-289B46019385}" dt="2025-03-14T12:07:27.772" v="78" actId="14100"/>
        <pc:sldMkLst>
          <pc:docMk/>
          <pc:sldMk cId="1885951536" sldId="296"/>
        </pc:sldMkLst>
        <pc:spChg chg="mod">
          <ac:chgData name="Jeffrey M. Colon" userId="615143b1-cdee-493d-9a9d-1565ce8666d9" providerId="ADAL" clId="{046A740F-681A-9048-8998-289B46019385}" dt="2025-03-14T12:07:27.772" v="78" actId="14100"/>
          <ac:spMkLst>
            <pc:docMk/>
            <pc:sldMk cId="1885951536" sldId="296"/>
            <ac:spMk id="2" creationId="{73AE8716-67FD-ACDB-705B-047035EDF60B}"/>
          </ac:spMkLst>
        </pc:spChg>
      </pc:sldChg>
    </pc:docChg>
  </pc:docChgLst>
  <pc:docChgLst>
    <pc:chgData name="Colon, Jeffrey M." userId="615143b1-cdee-493d-9a9d-1565ce8666d9" providerId="ADAL" clId="{709FDC69-35EA-45EC-A50E-CBE5DBE959EF}"/>
    <pc:docChg chg="modSld">
      <pc:chgData name="Colon, Jeffrey M." userId="615143b1-cdee-493d-9a9d-1565ce8666d9" providerId="ADAL" clId="{709FDC69-35EA-45EC-A50E-CBE5DBE959EF}" dt="2025-03-13T17:40:19.957" v="3" actId="6549"/>
      <pc:docMkLst>
        <pc:docMk/>
      </pc:docMkLst>
      <pc:sldChg chg="modSp">
        <pc:chgData name="Colon, Jeffrey M." userId="615143b1-cdee-493d-9a9d-1565ce8666d9" providerId="ADAL" clId="{709FDC69-35EA-45EC-A50E-CBE5DBE959EF}" dt="2025-03-13T17:27:39.693" v="1" actId="20577"/>
        <pc:sldMkLst>
          <pc:docMk/>
          <pc:sldMk cId="0" sldId="279"/>
        </pc:sldMkLst>
        <pc:spChg chg="mod">
          <ac:chgData name="Colon, Jeffrey M." userId="615143b1-cdee-493d-9a9d-1565ce8666d9" providerId="ADAL" clId="{709FDC69-35EA-45EC-A50E-CBE5DBE959EF}" dt="2025-03-13T17:27:39.693" v="1" actId="20577"/>
          <ac:spMkLst>
            <pc:docMk/>
            <pc:sldMk cId="0" sldId="279"/>
            <ac:spMk id="37891" creationId="{00000000-0000-0000-0000-000000000000}"/>
          </ac:spMkLst>
        </pc:spChg>
      </pc:sldChg>
      <pc:sldChg chg="modSp">
        <pc:chgData name="Colon, Jeffrey M." userId="615143b1-cdee-493d-9a9d-1565ce8666d9" providerId="ADAL" clId="{709FDC69-35EA-45EC-A50E-CBE5DBE959EF}" dt="2025-03-13T17:40:19.957" v="3" actId="6549"/>
        <pc:sldMkLst>
          <pc:docMk/>
          <pc:sldMk cId="1816935097" sldId="288"/>
        </pc:sldMkLst>
        <pc:spChg chg="mod">
          <ac:chgData name="Colon, Jeffrey M." userId="615143b1-cdee-493d-9a9d-1565ce8666d9" providerId="ADAL" clId="{709FDC69-35EA-45EC-A50E-CBE5DBE959EF}" dt="2025-03-13T17:40:19.957" v="3" actId="6549"/>
          <ac:spMkLst>
            <pc:docMk/>
            <pc:sldMk cId="1816935097" sldId="288"/>
            <ac:spMk id="3" creationId="{00000000-0000-0000-0000-000000000000}"/>
          </ac:spMkLst>
        </pc:spChg>
      </pc:sldChg>
      <pc:sldChg chg="modSp">
        <pc:chgData name="Colon, Jeffrey M." userId="615143b1-cdee-493d-9a9d-1565ce8666d9" providerId="ADAL" clId="{709FDC69-35EA-45EC-A50E-CBE5DBE959EF}" dt="2025-03-13T17:30:53.562" v="2" actId="6549"/>
        <pc:sldMkLst>
          <pc:docMk/>
          <pc:sldMk cId="1068290328" sldId="293"/>
        </pc:sldMkLst>
        <pc:spChg chg="mod">
          <ac:chgData name="Colon, Jeffrey M." userId="615143b1-cdee-493d-9a9d-1565ce8666d9" providerId="ADAL" clId="{709FDC69-35EA-45EC-A50E-CBE5DBE959EF}" dt="2025-03-13T17:30:53.562" v="2" actId="6549"/>
          <ac:spMkLst>
            <pc:docMk/>
            <pc:sldMk cId="1068290328" sldId="293"/>
            <ac:spMk id="3" creationId="{B2F2C4C2-4B43-9545-A4AD-5FD431CA31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3/13/25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3/13/25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PSH_P_Trans_2025</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Spring 2025</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a:lnSpc>
                <a:spcPct val="90000"/>
              </a:lnSpc>
              <a:tabLst>
                <a:tab pos="508000" algn="l"/>
              </a:tabLst>
            </a:pPr>
            <a:r>
              <a:rPr lang="en-US" altLang="en-US" sz="2400" dirty="0"/>
              <a:t>Service provider’</a:t>
            </a:r>
            <a:r>
              <a:rPr lang="en-US" altLang="ja-JP" sz="2400" dirty="0"/>
              <a:t>s Capital Account increased by amount taken into income under </a:t>
            </a:r>
            <a:r>
              <a:rPr lang="en-US"/>
              <a:t>§</a:t>
            </a:r>
            <a:r>
              <a:rPr lang="en-US" altLang="ja-JP" sz="2400" dirty="0"/>
              <a:t>83.  In essence, PSH is deemed to transfer cash to P, who, in turn, transfers it back to PSH in exchange for its capital account.</a:t>
            </a:r>
            <a:endParaRPr lang="en-US" altLang="ja-JP" sz="2400"/>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CGs.  </a:t>
            </a:r>
            <a:r>
              <a:rPr lang="en-US" i="1" dirty="0"/>
              <a:t>See Rigas v. US</a:t>
            </a:r>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a:t>
            </a:r>
            <a:r>
              <a:rPr lang="en-US" sz="2000"/>
              <a:t>payment</a:t>
            </a:r>
            <a:r>
              <a:rPr lang="en-US" sz="2000" dirty="0"/>
              <a:t>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576944"/>
            <a:ext cx="6498771" cy="5660570"/>
          </a:xfrm>
          <a:ln>
            <a:solidFill>
              <a:schemeClr val="accent1"/>
            </a:solidFill>
          </a:ln>
        </p:spPr>
        <p:txBody>
          <a:bodyPr>
            <a:normAutofit/>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6762751" y="1630396"/>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643181"/>
            <a:ext cx="8461248" cy="5711124"/>
          </a:xfrm>
        </p:spPr>
        <p:txBody>
          <a:bodyPr>
            <a:normAutofit fontScale="92500"/>
          </a:bodyPr>
          <a:lstStyle/>
          <a:p>
            <a:r>
              <a:rPr lang="en-US" sz="2400" dirty="0">
                <a:solidFill>
                  <a:srgbClr val="000000"/>
                </a:solidFill>
                <a:latin typeface="+mn-lt"/>
              </a:rPr>
              <a:t>October 14, 2011, </a:t>
            </a:r>
            <a:r>
              <a:rPr lang="en-US" sz="2400" b="1" dirty="0">
                <a:solidFill>
                  <a:srgbClr val="000000"/>
                </a:solidFill>
                <a:latin typeface="+mn-lt"/>
              </a:rPr>
              <a:t>NPA, LLC </a:t>
            </a:r>
            <a:r>
              <a:rPr lang="en-US" sz="2400" dirty="0">
                <a:solidFill>
                  <a:srgbClr val="000000"/>
                </a:solidFill>
                <a:latin typeface="+mn-lt"/>
              </a:rPr>
              <a:t>entered into revenue-sharing agreements with the consumer loan businesses, CCS, NOU, and ACC. </a:t>
            </a:r>
          </a:p>
          <a:p>
            <a:r>
              <a:rPr lang="en-US" sz="2400" dirty="0">
                <a:solidFill>
                  <a:srgbClr val="000000"/>
                </a:solidFill>
                <a:latin typeface="+mn-lt"/>
              </a:rPr>
              <a:t>NPA Investors, LP (</a:t>
            </a:r>
            <a:r>
              <a:rPr lang="en-US" sz="2400" b="1" dirty="0">
                <a:solidFill>
                  <a:srgbClr val="000000"/>
                </a:solidFill>
                <a:latin typeface="+mn-lt"/>
              </a:rPr>
              <a:t>NPA Investors</a:t>
            </a:r>
            <a:r>
              <a:rPr lang="en-US" sz="2400" dirty="0">
                <a:solidFill>
                  <a:srgbClr val="000000"/>
                </a:solidFill>
                <a:latin typeface="+mn-lt"/>
              </a:rPr>
              <a:t>) purchased all </a:t>
            </a:r>
            <a:r>
              <a:rPr lang="en-US" sz="2400" b="1" dirty="0">
                <a:solidFill>
                  <a:srgbClr val="000000"/>
                </a:solidFill>
                <a:latin typeface="+mn-lt"/>
              </a:rPr>
              <a:t>of NPA, LLC’s class A </a:t>
            </a:r>
            <a:r>
              <a:rPr lang="en-US" sz="2400" dirty="0">
                <a:solidFill>
                  <a:srgbClr val="000000"/>
                </a:solidFill>
                <a:latin typeface="+mn-lt"/>
              </a:rPr>
              <a:t>units from IDS for $14,502,436. </a:t>
            </a:r>
          </a:p>
          <a:p>
            <a:r>
              <a:rPr lang="en-US" sz="2400" b="1" dirty="0">
                <a:solidFill>
                  <a:srgbClr val="000000"/>
                </a:solidFill>
                <a:latin typeface="+mn-lt"/>
              </a:rPr>
              <a:t>ES NPA </a:t>
            </a:r>
            <a:r>
              <a:rPr lang="en-US" sz="24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latin typeface="+mn-lt"/>
              </a:rPr>
              <a:t>strategic advice </a:t>
            </a:r>
            <a:r>
              <a:rPr lang="en-US" sz="24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normAutofit fontScale="92500" lnSpcReduction="10000"/>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dirty="0"/>
              <a:t>Federal Income:</a:t>
            </a:r>
          </a:p>
          <a:p>
            <a:pPr lvl="1"/>
            <a:r>
              <a:rPr lang="en-US" dirty="0"/>
              <a:t>Compensation is generally taxed as ordinary income, but  see </a:t>
            </a:r>
            <a:r>
              <a:rPr lang="en-US" altLang="en-US" dirty="0"/>
              <a:t>§</a:t>
            </a:r>
            <a:r>
              <a:rPr lang="en-US" dirty="0"/>
              <a:t>199A</a:t>
            </a:r>
          </a:p>
          <a:p>
            <a:pPr lvl="1" algn="l"/>
            <a:r>
              <a:rPr lang="en-US" dirty="0"/>
              <a:t>Investment income: 3.8% tax on </a:t>
            </a:r>
            <a:r>
              <a:rPr lang="en-US" b="1" dirty="0"/>
              <a:t>investment income</a:t>
            </a:r>
            <a:r>
              <a:rPr lang="en-US" dirty="0"/>
              <a:t>, e.g., dividends, interest, rents, royalties for income: &gt; $200,000 (single), $250,000 (joint). </a:t>
            </a:r>
            <a:r>
              <a:rPr lang="en-US" altLang="en-US" dirty="0"/>
              <a:t>§1411. </a:t>
            </a:r>
          </a:p>
          <a:p>
            <a:pPr lvl="2" algn="l"/>
            <a:r>
              <a:rPr lang="en-US" altLang="en-US" dirty="0"/>
              <a:t>Note: doesn’t apply to T/B of trading in financial instruments. §1411(c)(2)(B).</a:t>
            </a:r>
            <a:br>
              <a:rPr lang="en-US" altLang="en-US" dirty="0"/>
            </a:br>
            <a:endParaRPr lang="en-US" sz="2800" dirty="0"/>
          </a:p>
          <a:p>
            <a:r>
              <a:rPr lang="en-US" dirty="0"/>
              <a:t>Social Security Taxes on Wages:</a:t>
            </a:r>
          </a:p>
          <a:p>
            <a:pPr lvl="1"/>
            <a:r>
              <a:rPr lang="en-US" dirty="0"/>
              <a:t>7.65% [6.2% (OASDI) + 1.45% (Medicare)] </a:t>
            </a:r>
            <a:r>
              <a:rPr lang="en-US" b="1" dirty="0"/>
              <a:t>to</a:t>
            </a:r>
            <a:r>
              <a:rPr lang="en-US" dirty="0"/>
              <a:t> $176,100 (2025) (employers &amp; employees, each). </a:t>
            </a:r>
            <a:r>
              <a:rPr lang="en-US" altLang="en-US" dirty="0"/>
              <a:t>§§3101(a) and (b)(1); 3111(a) and (b).</a:t>
            </a:r>
            <a:endParaRPr lang="en-US" dirty="0"/>
          </a:p>
          <a:p>
            <a:pPr lvl="1"/>
            <a:r>
              <a:rPr lang="en-US" dirty="0"/>
              <a:t>1.45%  (employer &amp; employee) on earned income </a:t>
            </a:r>
            <a:r>
              <a:rPr lang="en-US" b="1" dirty="0"/>
              <a:t>&gt;</a:t>
            </a:r>
            <a:r>
              <a:rPr lang="en-US" dirty="0"/>
              <a:t> $176,100 (2025). </a:t>
            </a:r>
            <a:r>
              <a:rPr lang="en-US" altLang="en-US" dirty="0"/>
              <a:t>§§</a:t>
            </a:r>
            <a:r>
              <a:rPr lang="en-US" dirty="0"/>
              <a:t>3101(b)(1) and 3111(b). </a:t>
            </a:r>
          </a:p>
          <a:p>
            <a:pPr lvl="1"/>
            <a:r>
              <a:rPr lang="en-US" dirty="0"/>
              <a:t>0.9% Additional Medicare tax (employee) on earned income </a:t>
            </a:r>
            <a:r>
              <a:rPr lang="en-US" b="1" dirty="0"/>
              <a:t>&gt;</a:t>
            </a:r>
            <a:r>
              <a:rPr lang="en-US" dirty="0"/>
              <a:t> $200,000 (single); 250,000 (joint). </a:t>
            </a:r>
            <a:r>
              <a:rPr lang="en-US" altLang="en-US" dirty="0"/>
              <a:t>§3101(b)(2)</a:t>
            </a:r>
          </a:p>
          <a:p>
            <a:pPr lvl="1"/>
            <a:r>
              <a:rPr lang="en-US" b="1" dirty="0"/>
              <a:t>Total: 15.3% up to 176.2K; 2.9% &gt; 176.1K to 200K/250K; 3.8% &gt; 200K/250K</a:t>
            </a:r>
          </a:p>
          <a:p>
            <a:endParaRPr lang="en-US" sz="2800"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a:t>
            </a:r>
          </a:p>
          <a:p>
            <a:r>
              <a:rPr lang="en-US" sz="2100" dirty="0"/>
              <a:t>Big LP cases in the pipeline:  </a:t>
            </a:r>
            <a:r>
              <a:rPr lang="en-US" sz="2100" i="1" dirty="0"/>
              <a:t>Point72, Soroban Capital, </a:t>
            </a:r>
            <a:r>
              <a:rPr lang="en-US" sz="2100" dirty="0"/>
              <a:t>and </a:t>
            </a:r>
            <a:r>
              <a:rPr lang="en-US" sz="2100" i="1" dirty="0"/>
              <a:t>Denham Capital </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PSH income/loss.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lnSpcReduction="10000"/>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2"/>
            <a:r>
              <a:rPr lang="en-US" dirty="0"/>
              <a:t>Arrangement in which a service provider waives its right to receive payment for the future performance of services in a manner that is non-binding or fails to timely notify the partnership and its partners of the waiver and its terms.</a:t>
            </a:r>
            <a:endParaRPr lang="en-US" altLang="en-US" dirty="0"/>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5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19BE06-208E-42F9-9E7B-52DF27AA5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2C25C0-4790-42C4-82BF-4E200DA72298}">
  <ds:schemaRefs>
    <ds:schemaRef ds:uri="dee7606c-638d-4687-a004-8de278f93ba2"/>
    <ds:schemaRef ds:uri="http://purl.org/dc/dcmitype/"/>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f450584a-cb59-46a6-8009-931c1e5e40a6"/>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B7E9DAC1-A5EF-43CC-B8C1-52CE094258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23222</TotalTime>
  <Words>4716</Words>
  <Application>Microsoft Macintosh PowerPoint</Application>
  <PresentationFormat>On-screen Show (4:3)</PresentationFormat>
  <Paragraphs>387</Paragraphs>
  <Slides>37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Colon, Jeffrey M.</cp:lastModifiedBy>
  <cp:revision>149</cp:revision>
  <dcterms:created xsi:type="dcterms:W3CDTF">2010-10-25T10:35:43Z</dcterms:created>
  <dcterms:modified xsi:type="dcterms:W3CDTF">2025-03-14T12:07:33Z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