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19"/>
  </p:notesMasterIdLst>
  <p:handoutMasterIdLst>
    <p:handoutMasterId r:id="rId20"/>
  </p:handoutMasterIdLst>
  <p:sldIdLst>
    <p:sldId id="416" r:id="rId2"/>
    <p:sldId id="403" r:id="rId3"/>
    <p:sldId id="437" r:id="rId4"/>
    <p:sldId id="438" r:id="rId5"/>
    <p:sldId id="451" r:id="rId6"/>
    <p:sldId id="420" r:id="rId7"/>
    <p:sldId id="431" r:id="rId8"/>
    <p:sldId id="421" r:id="rId9"/>
    <p:sldId id="422" r:id="rId10"/>
    <p:sldId id="441" r:id="rId11"/>
    <p:sldId id="442" r:id="rId12"/>
    <p:sldId id="452" r:id="rId13"/>
    <p:sldId id="443" r:id="rId14"/>
    <p:sldId id="444" r:id="rId15"/>
    <p:sldId id="450" r:id="rId16"/>
    <p:sldId id="445" r:id="rId17"/>
    <p:sldId id="449" r:id="rId18"/>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1F5CE-C7D6-884B-A81B-1EE58266F58F}" v="6" dt="2021-12-24T21:37:31.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94694"/>
  </p:normalViewPr>
  <p:slideViewPr>
    <p:cSldViewPr>
      <p:cViewPr varScale="1">
        <p:scale>
          <a:sx n="117" d="100"/>
          <a:sy n="117" d="100"/>
        </p:scale>
        <p:origin x="206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2</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3</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6</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8</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9</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11</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13</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17</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PSH_Formation_22</a:t>
            </a:r>
            <a:endParaRPr lang="en-US" sz="6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pPr algn="just" eaLnBrk="1" hangingPunct="1"/>
            <a:r>
              <a:rPr lang="en-US" sz="2400" dirty="0">
                <a:ea typeface="ＭＳ Ｐゴシック" charset="0"/>
                <a:cs typeface="ＭＳ Ｐゴシック" charset="0"/>
              </a:rPr>
              <a:t>Why is 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In the absence of 704(c), what would be the result if </a:t>
            </a:r>
            <a:r>
              <a:rPr lang="en-US" sz="2400" dirty="0" err="1">
                <a:ea typeface="ＭＳ Ｐゴシック" charset="0"/>
                <a:cs typeface="ＭＳ Ｐゴシック" charset="0"/>
              </a:rPr>
              <a:t>XY</a:t>
            </a:r>
            <a:r>
              <a:rPr lang="en-US" sz="2400" dirty="0">
                <a:ea typeface="ＭＳ Ｐゴシック" charset="0"/>
                <a:cs typeface="ＭＳ Ｐゴシック" charset="0"/>
              </a:rPr>
              <a:t>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spid="_x0000_s1025" name="Worksheet" r:id="rId3" imgW="4025900" imgH="1130300" progId="Excel.Sheet.8">
                  <p:embed/>
                </p:oleObj>
              </mc:Choice>
              <mc:Fallback>
                <p:oleObj name="Worksheet" r:id="rId3" imgW="4025900" imgH="1130300" progId="Excel.Sheet.8">
                  <p:embed/>
                  <p:pic>
                    <p:nvPicPr>
                      <p:cNvPr id="3" name="Object 2"/>
                      <p:cNvPicPr/>
                      <p:nvPr/>
                    </p:nvPicPr>
                    <p:blipFill>
                      <a:blip r:embed="rId4"/>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400" i="1" dirty="0">
                <a:ea typeface="ＭＳ Ｐゴシック" charset="0"/>
                <a:cs typeface="ＭＳ Ｐゴシック" charset="0"/>
              </a:rPr>
              <a:t>Liabilities:</a:t>
            </a:r>
          </a:p>
          <a:p>
            <a:pPr lvl="1">
              <a:lnSpc>
                <a:spcPct val="90000"/>
              </a:lnSpc>
            </a:pPr>
            <a:r>
              <a:rPr lang="en-US" sz="2000" dirty="0"/>
              <a:t>Reg. §</a:t>
            </a:r>
            <a:r>
              <a:rPr lang="en-US" sz="2000" dirty="0">
                <a:ea typeface="ＭＳ Ｐゴシック" charset="0"/>
              </a:rPr>
              <a:t>1.752-1 Liabilities (mortgage, unsecured loan)</a:t>
            </a:r>
          </a:p>
          <a:p>
            <a:pPr lvl="2" eaLnBrk="1" hangingPunct="1">
              <a:lnSpc>
                <a:spcPct val="90000"/>
              </a:lnSpc>
            </a:pPr>
            <a:r>
              <a:rPr lang="en-US" sz="1800" dirty="0">
                <a:ea typeface="ＭＳ Ｐゴシック" charset="0"/>
              </a:rPr>
              <a:t>Creates or increases basis</a:t>
            </a:r>
          </a:p>
          <a:p>
            <a:pPr lvl="2" eaLnBrk="1" hangingPunct="1">
              <a:lnSpc>
                <a:spcPct val="90000"/>
              </a:lnSpc>
            </a:pPr>
            <a:r>
              <a:rPr lang="en-US" sz="1800" dirty="0">
                <a:ea typeface="ＭＳ Ｐゴシック" charset="0"/>
              </a:rPr>
              <a:t>Gives rise to immediate deduction</a:t>
            </a:r>
          </a:p>
          <a:p>
            <a:pPr lvl="2" eaLnBrk="1" hangingPunct="1">
              <a:lnSpc>
                <a:spcPct val="90000"/>
              </a:lnSpc>
            </a:pPr>
            <a:r>
              <a:rPr lang="en-US" sz="1800" dirty="0">
                <a:ea typeface="ＭＳ Ｐゴシック" charset="0"/>
              </a:rPr>
              <a:t>Gives rise to expense that is not deductible or </a:t>
            </a:r>
            <a:r>
              <a:rPr lang="en-US" sz="1800" dirty="0" err="1">
                <a:ea typeface="ＭＳ Ｐゴシック" charset="0"/>
              </a:rPr>
              <a:t>capitalizable</a:t>
            </a:r>
            <a:r>
              <a:rPr lang="en-US" sz="1800" dirty="0">
                <a:ea typeface="ＭＳ Ｐゴシック" charset="0"/>
              </a:rPr>
              <a:t>  (-1(a)(4))</a:t>
            </a:r>
          </a:p>
          <a:p>
            <a:pPr lvl="1">
              <a:lnSpc>
                <a:spcPct val="90000"/>
              </a:lnSpc>
            </a:pPr>
            <a:r>
              <a:rPr lang="en-US" sz="2000" dirty="0"/>
              <a:t>Reg. §</a:t>
            </a:r>
            <a:r>
              <a:rPr lang="en-US" sz="2000" dirty="0">
                <a:ea typeface="ＭＳ Ｐゴシック" charset="0"/>
              </a:rPr>
              <a:t>1.752-7 Liabilities (environmental liabilities, financial product liabilities, tort obligations)</a:t>
            </a:r>
          </a:p>
          <a:p>
            <a:pPr eaLnBrk="1" hangingPunct="1">
              <a:lnSpc>
                <a:spcPct val="90000"/>
              </a:lnSpc>
            </a:pPr>
            <a:r>
              <a:rPr lang="en-US" sz="2400" i="1" dirty="0">
                <a:ea typeface="ＭＳ Ｐゴシック" charset="0"/>
                <a:cs typeface="ＭＳ Ｐゴシック" charset="0"/>
              </a:rPr>
              <a:t>Recourse Liabilities</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Portion of liability for which a P (or related person) bears </a:t>
            </a:r>
            <a:r>
              <a:rPr lang="en-US" sz="2000" i="1" dirty="0">
                <a:ea typeface="ＭＳ Ｐゴシック" charset="0"/>
              </a:rPr>
              <a:t>Economic Risk of Loss </a:t>
            </a:r>
          </a:p>
          <a:p>
            <a:pPr lvl="1" eaLnBrk="1" hangingPunct="1">
              <a:lnSpc>
                <a:spcPct val="90000"/>
              </a:lnSpc>
            </a:pPr>
            <a:r>
              <a:rPr lang="en-US" sz="2000" dirty="0">
                <a:ea typeface="ＭＳ Ｐゴシック" charset="0"/>
              </a:rPr>
              <a:t>Shared in the same way the Ps share EROL</a:t>
            </a:r>
          </a:p>
          <a:p>
            <a:pPr eaLnBrk="1" hangingPunct="1">
              <a:lnSpc>
                <a:spcPct val="90000"/>
              </a:lnSpc>
            </a:pPr>
            <a:r>
              <a:rPr lang="en-US" sz="2400" i="1" dirty="0">
                <a:ea typeface="ＭＳ Ｐゴシック" charset="0"/>
                <a:cs typeface="ＭＳ Ｐゴシック" charset="0"/>
              </a:rPr>
              <a:t>Nonrecourse Liabilities: </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No P bears EROL</a:t>
            </a:r>
            <a:endParaRPr lang="en-US" sz="1600" dirty="0">
              <a:ea typeface="ＭＳ Ｐゴシック" charset="0"/>
            </a:endParaRPr>
          </a:p>
          <a:p>
            <a:pPr lvl="1">
              <a:lnSpc>
                <a:spcPct val="90000"/>
              </a:lnSpc>
            </a:pPr>
            <a:r>
              <a:rPr lang="en-US" sz="2000" dirty="0">
                <a:ea typeface="ＭＳ Ｐゴシック" charset="0"/>
              </a:rPr>
              <a:t>Shared based on each P’</a:t>
            </a:r>
            <a:r>
              <a:rPr lang="en-US" altLang="ja-JP" sz="2000" dirty="0">
                <a:ea typeface="ＭＳ Ｐゴシック" charset="0"/>
              </a:rPr>
              <a:t>s interest in the PSH (generally how gains are shared).</a:t>
            </a:r>
            <a:r>
              <a:rPr lang="en-US" sz="2000" dirty="0"/>
              <a:t> Reg. §</a:t>
            </a:r>
            <a:r>
              <a:rPr lang="en-US" sz="20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400" dirty="0">
                <a:ea typeface="ＭＳ Ｐゴシック" charset="0"/>
                <a:cs typeface="ＭＳ Ｐゴシック" charset="0"/>
              </a:rPr>
              <a:t>X contributes 1,000, and Y contributes property worth 2,000 with an AB of 1,000, subject to a liability of 1,000 to </a:t>
            </a:r>
            <a:r>
              <a:rPr lang="en-US" sz="2400" dirty="0" err="1">
                <a:ea typeface="ＭＳ Ｐゴシック" charset="0"/>
                <a:cs typeface="ＭＳ Ｐゴシック" charset="0"/>
              </a:rPr>
              <a:t>XY</a:t>
            </a:r>
            <a:r>
              <a:rPr lang="en-US" sz="2400" dirty="0">
                <a:ea typeface="ＭＳ Ｐゴシック" charset="0"/>
                <a:cs typeface="ＭＳ Ｐゴシック" charset="0"/>
              </a:rPr>
              <a:t> PSH.  X and Y are equal partners and the liability is recourse.</a:t>
            </a:r>
          </a:p>
          <a:p>
            <a:pPr lvl="1" algn="just"/>
            <a:r>
              <a:rPr lang="en-US" sz="2000" dirty="0">
                <a:ea typeface="ＭＳ Ｐゴシック" charset="0"/>
              </a:rPr>
              <a:t>What are X’s and Y’</a:t>
            </a:r>
            <a:r>
              <a:rPr lang="en-US" altLang="ja-JP" sz="2000" dirty="0">
                <a:ea typeface="ＭＳ Ｐゴシック" charset="0"/>
              </a:rPr>
              <a:t>s basis in their </a:t>
            </a:r>
            <a:r>
              <a:rPr lang="en-US" altLang="ja-JP" sz="2000" dirty="0" err="1">
                <a:ea typeface="ＭＳ Ｐゴシック" charset="0"/>
              </a:rPr>
              <a:t>XY</a:t>
            </a:r>
            <a:r>
              <a:rPr lang="en-US" altLang="ja-JP" sz="2000" dirty="0">
                <a:ea typeface="ＭＳ Ｐゴシック" charset="0"/>
              </a:rPr>
              <a:t> interest?</a:t>
            </a:r>
          </a:p>
          <a:p>
            <a:pPr lvl="1" algn="just"/>
            <a:r>
              <a:rPr lang="en-US" sz="2000" dirty="0">
                <a:ea typeface="ＭＳ Ｐゴシック" charset="0"/>
              </a:rPr>
              <a:t>What is </a:t>
            </a:r>
            <a:r>
              <a:rPr lang="en-US" sz="2000" dirty="0" err="1">
                <a:ea typeface="ＭＳ Ｐゴシック" charset="0"/>
              </a:rPr>
              <a:t>PSH</a:t>
            </a:r>
            <a:r>
              <a:rPr lang="en-US" sz="2000" dirty="0">
                <a:ea typeface="ＭＳ Ｐゴシック" charset="0"/>
              </a:rPr>
              <a:t> </a:t>
            </a:r>
            <a:r>
              <a:rPr lang="en-US" sz="2000" dirty="0" err="1">
                <a:ea typeface="ＭＳ Ｐゴシック" charset="0"/>
              </a:rPr>
              <a:t>XY’</a:t>
            </a:r>
            <a:r>
              <a:rPr lang="en-US" altLang="ja-JP" sz="2000" dirty="0" err="1">
                <a:ea typeface="ＭＳ Ｐゴシック" charset="0"/>
              </a:rPr>
              <a:t>s</a:t>
            </a:r>
            <a:r>
              <a:rPr lang="en-US" altLang="ja-JP" sz="2000" dirty="0">
                <a:ea typeface="ＭＳ Ｐゴシック" charset="0"/>
              </a:rPr>
              <a:t> basis in the property?</a:t>
            </a:r>
          </a:p>
          <a:p>
            <a:pPr lvl="1" algn="just"/>
            <a:r>
              <a:rPr lang="en-US" sz="2000" dirty="0">
                <a:ea typeface="ＭＳ Ｐゴシック" charset="0"/>
              </a:rPr>
              <a:t>What if Y’</a:t>
            </a:r>
            <a:r>
              <a:rPr lang="en-US" altLang="ja-JP" sz="2000" dirty="0">
                <a:ea typeface="ＭＳ Ｐゴシック" charset="0"/>
              </a:rPr>
              <a:t>s basis in the property were only 250?</a:t>
            </a:r>
            <a:endParaRPr lang="en-US" sz="20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lnSpc>
                <a:spcPct val="80000"/>
              </a:lnSpc>
            </a:pPr>
            <a:r>
              <a:rPr lang="en-US" sz="2000" dirty="0">
                <a:ea typeface="ＭＳ Ｐゴシック" charset="0"/>
              </a:rPr>
              <a:t>Incident to creation of PSH</a:t>
            </a:r>
          </a:p>
          <a:p>
            <a:pPr lvl="1" algn="just" eaLnBrk="1" hangingPunct="1">
              <a:lnSpc>
                <a:spcPct val="80000"/>
              </a:lnSpc>
            </a:pPr>
            <a:r>
              <a:rPr lang="en-US" sz="2000" dirty="0">
                <a:ea typeface="ＭＳ Ｐゴシック" charset="0"/>
              </a:rPr>
              <a:t>Chargeable to capital account</a:t>
            </a:r>
          </a:p>
          <a:p>
            <a:pPr lvl="1" algn="just" eaLnBrk="1" hangingPunct="1">
              <a:lnSpc>
                <a:spcPct val="80000"/>
              </a:lnSpc>
            </a:pPr>
            <a:r>
              <a:rPr lang="en-US" sz="2000" dirty="0">
                <a:ea typeface="ＭＳ Ｐゴシック" charset="0"/>
              </a:rPr>
              <a:t>Of a character which, if expended incident to the creation of a PSH having an ascertainable life, would be amortized over such life.</a:t>
            </a:r>
          </a:p>
          <a:p>
            <a:pPr lvl="1" algn="just" eaLnBrk="1" hangingPunct="1">
              <a:lnSpc>
                <a:spcPct val="80000"/>
              </a:lnSpc>
            </a:pPr>
            <a:r>
              <a:rPr lang="en-US" sz="2000" dirty="0">
                <a:ea typeface="ＭＳ Ｐゴシック" charset="0"/>
              </a:rPr>
              <a:t>Examples:  legal fees for negotiation and preparation of </a:t>
            </a:r>
            <a:r>
              <a:rPr lang="en-US" sz="2000">
                <a:ea typeface="ＭＳ Ｐゴシック" charset="0"/>
              </a:rPr>
              <a:t>PSH agreement and </a:t>
            </a:r>
            <a:r>
              <a:rPr lang="en-US" sz="2000" dirty="0">
                <a:ea typeface="ＭＳ Ｐゴシック" charset="0"/>
              </a:rPr>
              <a:t>filing fees. </a:t>
            </a:r>
          </a:p>
          <a:p>
            <a:pPr lvl="1">
              <a:lnSpc>
                <a:spcPct val="80000"/>
              </a:lnSpc>
            </a:pPr>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lnSpc>
                <a:spcPct val="80000"/>
              </a:lnSpc>
            </a:pPr>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gn="just" eaLnBrk="1" hangingPunct="1">
              <a:lnSpc>
                <a:spcPct val="80000"/>
              </a:lnSpc>
              <a:tabLst>
                <a:tab pos="1022350" algn="l"/>
              </a:tabLst>
            </a:pPr>
            <a:r>
              <a:rPr lang="en-US" sz="2000" dirty="0">
                <a:ea typeface="ＭＳ Ｐゴシック" charset="0"/>
              </a:rPr>
              <a:t>Compare sections 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AB basis of property contributed, plus any gain recognized </a:t>
            </a:r>
            <a:r>
              <a:rPr lang="en-US" altLang="ja-JP" sz="2400" u="sng" dirty="0">
                <a:ea typeface="ＭＳ Ｐゴシック" charset="0"/>
                <a:cs typeface="ＭＳ Ｐゴシック" charset="0"/>
              </a:rPr>
              <a:t>under section 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shares.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section 721(b)</a:t>
            </a:r>
            <a:r>
              <a:rPr lang="en-US" altLang="ja-JP" sz="2400" dirty="0">
                <a:ea typeface="ＭＳ Ｐゴシック" charset="0"/>
                <a:cs typeface="ＭＳ Ｐゴシック" charset="0"/>
              </a:rPr>
              <a:t>.</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eaLnBrk="1" hangingPunct="1">
              <a:lnSpc>
                <a:spcPct val="90000"/>
              </a:lnSpc>
            </a:pPr>
            <a:r>
              <a:rPr lang="en-US" sz="2400" dirty="0">
                <a:ea typeface="ＭＳ Ｐゴシック" charset="0"/>
                <a:cs typeface="ＭＳ Ｐゴシック" charset="0"/>
              </a:rPr>
              <a:t>Property for purposes of section 721 is expansively defined (</a:t>
            </a:r>
            <a:r>
              <a:rPr lang="en-US" sz="2400" i="1" dirty="0">
                <a:ea typeface="ＭＳ Ｐゴシック" charset="0"/>
                <a:cs typeface="ＭＳ Ｐゴシック" charset="0"/>
              </a:rPr>
              <a:t>see also </a:t>
            </a:r>
            <a:r>
              <a:rPr lang="en-US" sz="2400" dirty="0">
                <a:ea typeface="ＭＳ Ｐゴシック" charset="0"/>
                <a:cs typeface="ＭＳ Ｐゴシック" charset="0"/>
              </a:rPr>
              <a:t>section 351)</a:t>
            </a:r>
          </a:p>
          <a:p>
            <a:pPr marL="571500" lvl="1" indent="-279400" eaLnBrk="1" hangingPunct="1">
              <a:lnSpc>
                <a:spcPct val="90000"/>
              </a:lnSpc>
            </a:pPr>
            <a:r>
              <a:rPr lang="en-US" sz="2000" dirty="0">
                <a:ea typeface="ＭＳ Ｐゴシック" charset="0"/>
              </a:rPr>
              <a:t> </a:t>
            </a:r>
            <a:r>
              <a:rPr lang="en-US" sz="2000" i="1" dirty="0">
                <a:ea typeface="ＭＳ Ｐゴシック" charset="0"/>
              </a:rPr>
              <a:t>Stafford v. U.S.</a:t>
            </a:r>
            <a:r>
              <a:rPr lang="en-US" sz="2000" dirty="0">
                <a:ea typeface="ＭＳ Ｐゴシック" charset="0"/>
              </a:rPr>
              <a:t> (unenforceable letter of intent)</a:t>
            </a:r>
          </a:p>
          <a:p>
            <a:pPr marL="571500" lvl="1" indent="-279400" eaLnBrk="1" hangingPunct="1">
              <a:lnSpc>
                <a:spcPct val="90000"/>
              </a:lnSpc>
            </a:pPr>
            <a:r>
              <a:rPr lang="en-US" sz="2000" dirty="0">
                <a:ea typeface="ＭＳ Ｐゴシック" charset="0"/>
              </a:rPr>
              <a:t> </a:t>
            </a: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a:t>
            </a:r>
            <a:r>
              <a:rPr lang="en-US" sz="2400" i="1" dirty="0">
                <a:ea typeface="ＭＳ Ｐゴシック" charset="0"/>
                <a:cs typeface="ＭＳ Ｐゴシック" charset="0"/>
              </a:rPr>
              <a:t>See 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sz="2400" dirty="0">
                <a:ea typeface="ＭＳ Ｐゴシック" charset="0"/>
                <a:cs typeface="ＭＳ Ｐゴシック" charset="0"/>
              </a:rPr>
              <a:t>If depreciable tangible property or section 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197(f)(2))</a:t>
            </a:r>
          </a:p>
          <a:p>
            <a:r>
              <a:rPr lang="en-US" sz="2400" i="1" dirty="0">
                <a:ea typeface="ＭＳ Ｐゴシック" charset="0"/>
                <a:cs typeface="ＭＳ Ｐゴシック" charset="0"/>
              </a:rPr>
              <a:t>Book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if property exchanged is 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a:t>
            </a:r>
            <a:r>
              <a:rPr lang="en-US" sz="2000" dirty="0" err="1">
                <a:ea typeface="ＭＳ Ｐゴシック" charset="0"/>
              </a:rPr>
              <a:t>nonidentical</a:t>
            </a:r>
            <a:r>
              <a:rPr lang="en-US" sz="2000" dirty="0">
                <a:ea typeface="ＭＳ Ｐゴシック" charset="0"/>
              </a:rPr>
              <a:t>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6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1.704-1(b)(2)(iv)(b).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52740</TotalTime>
  <Words>2112</Words>
  <Application>Microsoft Macintosh PowerPoint</Application>
  <PresentationFormat>On-screen Show (4:3)</PresentationFormat>
  <Paragraphs>189</Paragraphs>
  <Slides>17</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NSimSun</vt:lpstr>
      <vt:lpstr>Arial</vt:lpstr>
      <vt:lpstr>Calibri</vt:lpstr>
      <vt:lpstr>Courier New</vt:lpstr>
      <vt:lpstr>Gill Sans</vt:lpstr>
      <vt:lpstr>Times New Roman</vt:lpstr>
      <vt:lpstr>Wingdings</vt:lpstr>
      <vt:lpstr>Wingdings 2</vt:lpstr>
      <vt:lpstr>CG Body - Standard</vt:lpstr>
      <vt:lpstr>Worksheet</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518</cp:revision>
  <cp:lastPrinted>2018-01-19T18:48:02Z</cp:lastPrinted>
  <dcterms:created xsi:type="dcterms:W3CDTF">2010-08-31T11:37:14Z</dcterms:created>
  <dcterms:modified xsi:type="dcterms:W3CDTF">2021-12-24T21:37:34Z</dcterms:modified>
</cp:coreProperties>
</file>