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  <p:sldId id="305" r:id="rId30"/>
    <p:sldId id="303" r:id="rId31"/>
    <p:sldId id="304" r:id="rId32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2AFE4-7522-4842-B736-216F14618288}" v="79" dt="2025-01-22T15:45:08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/>
    <p:restoredTop sz="95366"/>
  </p:normalViewPr>
  <p:slideViewPr>
    <p:cSldViewPr>
      <p:cViewPr varScale="1">
        <p:scale>
          <a:sx n="124" d="100"/>
          <a:sy n="124" d="100"/>
        </p:scale>
        <p:origin x="176" y="17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52B220CB-FDDC-480E-83A9-76D1DFA24669}"/>
    <pc:docChg chg="modSld">
      <pc:chgData name="Colon, Jeffrey M." userId="615143b1-cdee-493d-9a9d-1565ce8666d9" providerId="ADAL" clId="{52B220CB-FDDC-480E-83A9-76D1DFA24669}" dt="2025-01-21T17:58:45.928" v="16" actId="20577"/>
      <pc:docMkLst>
        <pc:docMk/>
      </pc:docMkLst>
      <pc:sldChg chg="modSp modAnim">
        <pc:chgData name="Colon, Jeffrey M." userId="615143b1-cdee-493d-9a9d-1565ce8666d9" providerId="ADAL" clId="{52B220CB-FDDC-480E-83A9-76D1DFA24669}" dt="2025-01-21T17:57:19.553" v="9" actId="20577"/>
        <pc:sldMkLst>
          <pc:docMk/>
          <pc:sldMk cId="0" sldId="262"/>
        </pc:sldMkLst>
        <pc:spChg chg="mod">
          <ac:chgData name="Colon, Jeffrey M." userId="615143b1-cdee-493d-9a9d-1565ce8666d9" providerId="ADAL" clId="{52B220CB-FDDC-480E-83A9-76D1DFA24669}" dt="2025-01-21T17:57:19.553" v="9" actId="20577"/>
          <ac:spMkLst>
            <pc:docMk/>
            <pc:sldMk cId="0" sldId="262"/>
            <ac:spMk id="9219" creationId="{00000000-0000-0000-0000-000000000000}"/>
          </ac:spMkLst>
        </pc:spChg>
      </pc:sldChg>
      <pc:sldChg chg="modSp">
        <pc:chgData name="Colon, Jeffrey M." userId="615143b1-cdee-493d-9a9d-1565ce8666d9" providerId="ADAL" clId="{52B220CB-FDDC-480E-83A9-76D1DFA24669}" dt="2025-01-21T17:57:37.865" v="14" actId="20577"/>
        <pc:sldMkLst>
          <pc:docMk/>
          <pc:sldMk cId="0" sldId="275"/>
        </pc:sldMkLst>
        <pc:spChg chg="mod">
          <ac:chgData name="Colon, Jeffrey M." userId="615143b1-cdee-493d-9a9d-1565ce8666d9" providerId="ADAL" clId="{52B220CB-FDDC-480E-83A9-76D1DFA24669}" dt="2025-01-21T17:57:37.865" v="14" actId="20577"/>
          <ac:spMkLst>
            <pc:docMk/>
            <pc:sldMk cId="0" sldId="275"/>
            <ac:spMk id="89091" creationId="{00000000-0000-0000-0000-000000000000}"/>
          </ac:spMkLst>
        </pc:spChg>
      </pc:sldChg>
      <pc:sldChg chg="modSp">
        <pc:chgData name="Colon, Jeffrey M." userId="615143b1-cdee-493d-9a9d-1565ce8666d9" providerId="ADAL" clId="{52B220CB-FDDC-480E-83A9-76D1DFA24669}" dt="2025-01-21T17:58:45.928" v="16" actId="20577"/>
        <pc:sldMkLst>
          <pc:docMk/>
          <pc:sldMk cId="1720391937" sldId="287"/>
        </pc:sldMkLst>
        <pc:spChg chg="mod">
          <ac:chgData name="Colon, Jeffrey M." userId="615143b1-cdee-493d-9a9d-1565ce8666d9" providerId="ADAL" clId="{52B220CB-FDDC-480E-83A9-76D1DFA24669}" dt="2025-01-21T17:58:45.928" v="16" actId="20577"/>
          <ac:spMkLst>
            <pc:docMk/>
            <pc:sldMk cId="1720391937" sldId="287"/>
            <ac:spMk id="2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20C2AFE4-7522-4842-B736-216F14618288}"/>
    <pc:docChg chg="modSld">
      <pc:chgData name="Colon, Jeffrey M." userId="615143b1-cdee-493d-9a9d-1565ce8666d9" providerId="ADAL" clId="{20C2AFE4-7522-4842-B736-216F14618288}" dt="2025-01-22T15:45:08.660" v="128" actId="20577"/>
      <pc:docMkLst>
        <pc:docMk/>
      </pc:docMkLst>
      <pc:sldChg chg="modSp">
        <pc:chgData name="Colon, Jeffrey M." userId="615143b1-cdee-493d-9a9d-1565ce8666d9" providerId="ADAL" clId="{20C2AFE4-7522-4842-B736-216F14618288}" dt="2025-01-12T20:41:35.794" v="49" actId="20577"/>
        <pc:sldMkLst>
          <pc:docMk/>
          <pc:sldMk cId="0" sldId="285"/>
        </pc:sldMkLst>
        <pc:spChg chg="mod">
          <ac:chgData name="Colon, Jeffrey M." userId="615143b1-cdee-493d-9a9d-1565ce8666d9" providerId="ADAL" clId="{20C2AFE4-7522-4842-B736-216F14618288}" dt="2025-01-12T20:41:35.794" v="49" actId="20577"/>
          <ac:spMkLst>
            <pc:docMk/>
            <pc:sldMk cId="0" sldId="285"/>
            <ac:spMk id="41988" creationId="{00000000-0000-0000-0000-000000000000}"/>
          </ac:spMkLst>
        </pc:spChg>
      </pc:sldChg>
      <pc:sldChg chg="modSp modAnim">
        <pc:chgData name="Colon, Jeffrey M." userId="615143b1-cdee-493d-9a9d-1565ce8666d9" providerId="ADAL" clId="{20C2AFE4-7522-4842-B736-216F14618288}" dt="2025-01-22T15:45:08.660" v="128" actId="20577"/>
        <pc:sldMkLst>
          <pc:docMk/>
          <pc:sldMk cId="1867103464" sldId="288"/>
        </pc:sldMkLst>
        <pc:spChg chg="mod">
          <ac:chgData name="Colon, Jeffrey M." userId="615143b1-cdee-493d-9a9d-1565ce8666d9" providerId="ADAL" clId="{20C2AFE4-7522-4842-B736-216F14618288}" dt="2025-01-22T15:45:08.660" v="128" actId="20577"/>
          <ac:spMkLst>
            <pc:docMk/>
            <pc:sldMk cId="1867103464" sldId="288"/>
            <ac:spMk id="2" creationId="{00000000-0000-0000-0000-000000000000}"/>
          </ac:spMkLst>
        </pc:spChg>
      </pc:sldChg>
      <pc:sldChg chg="modSp">
        <pc:chgData name="Colon, Jeffrey M." userId="615143b1-cdee-493d-9a9d-1565ce8666d9" providerId="ADAL" clId="{20C2AFE4-7522-4842-B736-216F14618288}" dt="2025-01-12T20:06:47.488" v="1" actId="20577"/>
        <pc:sldMkLst>
          <pc:docMk/>
          <pc:sldMk cId="4133093744" sldId="300"/>
        </pc:sldMkLst>
        <pc:spChg chg="mod">
          <ac:chgData name="Colon, Jeffrey M." userId="615143b1-cdee-493d-9a9d-1565ce8666d9" providerId="ADAL" clId="{20C2AFE4-7522-4842-B736-216F14618288}" dt="2025-01-12T20:06:47.488" v="1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PSH_COE_2025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$197,300 ($394,600) (inflation adjusted limits for 2025)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 the T/B of being an employee, and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$197,300 ($394,600) (2025),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the IRA of 2022, many business tax credits have been increased, </a:t>
            </a:r>
            <a:r>
              <a:rPr lang="en-US" i="1" dirty="0"/>
              <a:t>e.g.</a:t>
            </a:r>
            <a:r>
              <a:rPr lang="en-US" dirty="0"/>
              <a:t>, clean hydrogen, advanced manufacturing, nuclear power (good!), clean energy production,…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marL="171450" lvl="1" indent="0">
              <a:buNone/>
            </a:pPr>
            <a:endParaRPr lang="en-US" altLang="ja-JP" sz="20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PSH 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C2FDD80-AF89-2BF5-0F38-AD3A606AE330}"/>
              </a:ext>
            </a:extLst>
          </p:cNvPr>
          <p:cNvSpPr/>
          <p:nvPr/>
        </p:nvSpPr>
        <p:spPr>
          <a:xfrm>
            <a:off x="1219200" y="1219201"/>
            <a:ext cx="6033562" cy="4058927"/>
          </a:xfrm>
          <a:custGeom>
            <a:avLst/>
            <a:gdLst>
              <a:gd name="connsiteX0" fmla="*/ 2519261 w 6408338"/>
              <a:gd name="connsiteY0" fmla="*/ 283028 h 4662004"/>
              <a:gd name="connsiteX1" fmla="*/ 309461 w 6408338"/>
              <a:gd name="connsiteY1" fmla="*/ 0 h 4662004"/>
              <a:gd name="connsiteX2" fmla="*/ 309461 w 6408338"/>
              <a:gd name="connsiteY2" fmla="*/ 0 h 4662004"/>
              <a:gd name="connsiteX3" fmla="*/ 494518 w 6408338"/>
              <a:gd name="connsiteY3" fmla="*/ 4365171 h 4662004"/>
              <a:gd name="connsiteX4" fmla="*/ 6372804 w 6408338"/>
              <a:gd name="connsiteY4" fmla="*/ 3831771 h 4662004"/>
              <a:gd name="connsiteX5" fmla="*/ 2519261 w 6408338"/>
              <a:gd name="connsiteY5" fmla="*/ 283028 h 4662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8338" h="4662004">
                <a:moveTo>
                  <a:pt x="2519261" y="283028"/>
                </a:moveTo>
                <a:lnTo>
                  <a:pt x="309461" y="0"/>
                </a:lnTo>
                <a:lnTo>
                  <a:pt x="309461" y="0"/>
                </a:lnTo>
                <a:cubicBezTo>
                  <a:pt x="340304" y="727529"/>
                  <a:pt x="-516039" y="3726543"/>
                  <a:pt x="494518" y="4365171"/>
                </a:cubicBezTo>
                <a:cubicBezTo>
                  <a:pt x="1505075" y="5003799"/>
                  <a:pt x="6037161" y="4512128"/>
                  <a:pt x="6372804" y="3831771"/>
                </a:cubicBezTo>
                <a:cubicBezTo>
                  <a:pt x="6708447" y="3151414"/>
                  <a:pt x="4608411" y="1717221"/>
                  <a:pt x="2519261" y="2830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T/B);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securities;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extracted), </a:t>
            </a:r>
          </a:p>
          <a:p>
            <a:pPr lvl="1"/>
            <a:r>
              <a:rPr lang="en-US" sz="2100" dirty="0">
                <a:ea typeface="ＭＳ Ｐゴシック" charset="0"/>
                <a:cs typeface="ＭＳ Ｐゴシック" charset="0"/>
              </a:rPr>
              <a:t>if the income of the members can be determined without the computation of PSH TI. </a:t>
            </a:r>
            <a:r>
              <a:rPr lang="en-US" sz="2100" dirty="0"/>
              <a:t>§</a:t>
            </a:r>
            <a:r>
              <a:rPr lang="en-US" sz="2100" dirty="0">
                <a:ea typeface="ＭＳ Ｐゴシック" charset="0"/>
                <a:cs typeface="ＭＳ Ｐゴシック" charset="0"/>
              </a:rPr>
              <a:t>761(a)(1)-(3)</a:t>
            </a:r>
          </a:p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When could such an election be beneficial?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2400" dirty="0">
                <a:ea typeface="ＭＳ Ｐゴシック" charset="0"/>
                <a:cs typeface="ＭＳ Ｐゴシック" charset="0"/>
              </a:rPr>
              <a:t>New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 regulations (Nov. 2024): allow certain </a:t>
            </a:r>
            <a:r>
              <a:rPr lang="en-US" sz="2400">
                <a:ea typeface="ＭＳ Ｐゴシック" charset="0"/>
                <a:cs typeface="ＭＳ Ｐゴシック" charset="0"/>
              </a:rPr>
              <a:t>unincorporated organizations (LLCs, PSHs)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owned in whole or in part by certain “applicable entities” (</a:t>
            </a:r>
            <a:r>
              <a:rPr lang="en-US" sz="2400">
                <a:ea typeface="ＭＳ Ｐゴシック" charset="0"/>
                <a:cs typeface="ＭＳ Ｐゴシック" charset="0"/>
              </a:rPr>
              <a:t>tax exempts)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to elect to be excluded from the application of </a:t>
            </a:r>
            <a:r>
              <a:rPr lang="en-US" sz="2400">
                <a:ea typeface="ＭＳ Ｐゴシック" charset="0"/>
                <a:cs typeface="ＭＳ Ｐゴシック" charset="0"/>
              </a:rPr>
              <a:t>the PSH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tax rules</a:t>
            </a:r>
            <a:br>
              <a:rPr lang="en-US" sz="2400" dirty="0">
                <a:ea typeface="ＭＳ Ｐゴシック" charset="0"/>
                <a:cs typeface="ＭＳ Ｐゴシック" charset="0"/>
              </a:rPr>
            </a:br>
            <a:br>
              <a:rPr lang="en-US" sz="2400" dirty="0">
                <a:ea typeface="ＭＳ Ｐゴシック" charset="0"/>
                <a:cs typeface="ＭＳ Ｐゴシック" charset="0"/>
              </a:rPr>
            </a:b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>
                <a:ea typeface="ＭＳ Ｐゴシック" charset="0"/>
                <a:cs typeface="ＭＳ Ｐゴシック" charset="0"/>
              </a:rPr>
              <a:t>Under </a:t>
            </a:r>
            <a:r>
              <a:rPr lang="en-US" sz="2400"/>
              <a:t>§</a:t>
            </a:r>
            <a:r>
              <a:rPr lang="en-US" sz="2400">
                <a:ea typeface="ＭＳ Ｐゴシック" charset="0"/>
                <a:cs typeface="ＭＳ Ｐゴシック" charset="0"/>
              </a:rPr>
              <a:t>7704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Reg.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7704(d)(1)(C) and (D))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production, exploration, mining, refining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7704(d)(1)(E)) 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7704(d)(2))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and white graph&#10;&#10;Description automatically generated">
            <a:extLst>
              <a:ext uri="{FF2B5EF4-FFF2-40B4-BE49-F238E27FC236}">
                <a16:creationId xmlns:a16="http://schemas.microsoft.com/office/drawing/2014/main" id="{108F1FD9-51B0-E061-D532-DDFA63669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10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Rate for Large Partnerships (&gt;100MM assets and &gt;100 total partners)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C3B2A-910B-A70A-1B69-BEA3929165A1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0948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4AFE66B2-E5A9-06B9-8822-98E8518E2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22505"/>
            <a:ext cx="8458200" cy="550313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F81C0-6DAA-9E15-0D5E-E8EF1907065B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3672822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944A2DC4-3C71-004B-3AE2-1643D44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946044"/>
            <a:ext cx="8458200" cy="49865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8770E-7BED-F730-7476-AD02E915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Rates for Audits of Large Partnerships and Large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E411-2891-E6E1-E986-AAB79103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15F90-E275-CC98-9D92-A19FE685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1B7F6-E452-37B6-B0B2-41C35DEDFA17}"/>
              </a:ext>
            </a:extLst>
          </p:cNvPr>
          <p:cNvSpPr txBox="1"/>
          <p:nvPr/>
        </p:nvSpPr>
        <p:spPr>
          <a:xfrm>
            <a:off x="5867400" y="6227044"/>
            <a:ext cx="18517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GAO, GAO-23-106020 </a:t>
            </a:r>
          </a:p>
        </p:txBody>
      </p:sp>
    </p:spTree>
    <p:extLst>
      <p:ext uri="{BB962C8B-B14F-4D97-AF65-F5344CB8AC3E}">
        <p14:creationId xmlns:p14="http://schemas.microsoft.com/office/powerpoint/2010/main" val="102446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941859" y="6216678"/>
            <a:ext cx="12602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5" name="Picture 4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76550F4-0936-8287-174F-4854AED2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492580"/>
            <a:ext cx="8442390" cy="3590710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F48B61F3-6725-C75A-E8E2-45FA8532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2" y="4389579"/>
            <a:ext cx="4158644" cy="181422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7912579D-6548-1E8C-0620-45C12F3CB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501296"/>
            <a:ext cx="4051300" cy="1562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ACF58-B452-FF0D-C9BB-025AB316BFD7}"/>
              </a:ext>
            </a:extLst>
          </p:cNvPr>
          <p:cNvSpPr txBox="1"/>
          <p:nvPr/>
        </p:nvSpPr>
        <p:spPr>
          <a:xfrm>
            <a:off x="934788" y="4126649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Capital Gains Rates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D187D6-0093-DBCA-BD4F-C33DF0BEE9E7}"/>
              </a:ext>
            </a:extLst>
          </p:cNvPr>
          <p:cNvSpPr txBox="1"/>
          <p:nvPr/>
        </p:nvSpPr>
        <p:spPr>
          <a:xfrm>
            <a:off x="5535726" y="4158747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400" b="1" dirty="0"/>
              <a:t>199A Threshold</a:t>
            </a:r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76800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PSH/S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PSH/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17655</TotalTime>
  <Words>2798</Words>
  <Application>Microsoft Macintosh PowerPoint</Application>
  <PresentationFormat>On-screen Show (4:3)</PresentationFormat>
  <Paragraphs>463</Paragraphs>
  <Slides>31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ＭＳ Ｐゴシック</vt:lpstr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2025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  <vt:lpstr>Audit Rate for Large Partnerships (&gt;100MM assets and &gt;100 total partners)</vt:lpstr>
      <vt:lpstr>Audits of Large Partnerships and Large Corporations</vt:lpstr>
      <vt:lpstr>No Change Rates for Audits of Large Partnerships and Large Corporations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219</cp:revision>
  <cp:lastPrinted>2018-01-19T18:43:32Z</cp:lastPrinted>
  <dcterms:created xsi:type="dcterms:W3CDTF">2010-08-19T17:45:35Z</dcterms:created>
  <dcterms:modified xsi:type="dcterms:W3CDTF">2025-01-22T15:45:17Z</dcterms:modified>
</cp:coreProperties>
</file>