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20"/>
  </p:notesMasterIdLst>
  <p:handoutMasterIdLst>
    <p:handoutMasterId r:id="rId21"/>
  </p:handoutMasterIdLst>
  <p:sldIdLst>
    <p:sldId id="454" r:id="rId2"/>
    <p:sldId id="416" r:id="rId3"/>
    <p:sldId id="403" r:id="rId4"/>
    <p:sldId id="437" r:id="rId5"/>
    <p:sldId id="438" r:id="rId6"/>
    <p:sldId id="451" r:id="rId7"/>
    <p:sldId id="420" r:id="rId8"/>
    <p:sldId id="431" r:id="rId9"/>
    <p:sldId id="421" r:id="rId10"/>
    <p:sldId id="422" r:id="rId11"/>
    <p:sldId id="441" r:id="rId12"/>
    <p:sldId id="442" r:id="rId13"/>
    <p:sldId id="452" r:id="rId14"/>
    <p:sldId id="443" r:id="rId15"/>
    <p:sldId id="444" r:id="rId16"/>
    <p:sldId id="450" r:id="rId17"/>
    <p:sldId id="445" r:id="rId18"/>
    <p:sldId id="449" r:id="rId19"/>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6"/>
    <p:restoredTop sz="94694"/>
  </p:normalViewPr>
  <p:slideViewPr>
    <p:cSldViewPr>
      <p:cViewPr varScale="1">
        <p:scale>
          <a:sx n="117" d="100"/>
          <a:sy n="117" d="100"/>
        </p:scale>
        <p:origin x="204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A65400F6-CC31-574F-B577-C9176C93CE36}"/>
    <pc:docChg chg="modSld modMainMaster">
      <pc:chgData name="Colon, Jeffrey M." userId="615143b1-cdee-493d-9a9d-1565ce8666d9" providerId="ADAL" clId="{A65400F6-CC31-574F-B577-C9176C93CE36}" dt="2025-01-22T23:33:03.340" v="5" actId="27107"/>
      <pc:docMkLst>
        <pc:docMk/>
      </pc:docMkLst>
      <pc:sldChg chg="modSp mod">
        <pc:chgData name="Colon, Jeffrey M." userId="615143b1-cdee-493d-9a9d-1565ce8666d9" providerId="ADAL" clId="{A65400F6-CC31-574F-B577-C9176C93CE36}" dt="2025-01-22T23:33:03.340" v="5" actId="27107"/>
        <pc:sldMkLst>
          <pc:docMk/>
          <pc:sldMk cId="0" sldId="421"/>
        </pc:sldMkLst>
        <pc:spChg chg="mod">
          <ac:chgData name="Colon, Jeffrey M." userId="615143b1-cdee-493d-9a9d-1565ce8666d9" providerId="ADAL" clId="{A65400F6-CC31-574F-B577-C9176C93CE36}" dt="2025-01-22T23:33:03.340" v="5" actId="27107"/>
          <ac:spMkLst>
            <pc:docMk/>
            <pc:sldMk cId="0" sldId="421"/>
            <ac:spMk id="26628" creationId="{00000000-0000-0000-0000-000000000000}"/>
          </ac:spMkLst>
        </pc:spChg>
      </pc:sldChg>
      <pc:sldMasterChg chg="modSp mod">
        <pc:chgData name="Colon, Jeffrey M." userId="615143b1-cdee-493d-9a9d-1565ce8666d9" providerId="ADAL" clId="{A65400F6-CC31-574F-B577-C9176C93CE36}" dt="2025-01-12T20:54:41.178" v="1" actId="20577"/>
        <pc:sldMasterMkLst>
          <pc:docMk/>
          <pc:sldMasterMk cId="1593836428" sldId="2147483845"/>
        </pc:sldMasterMkLst>
        <pc:spChg chg="mod">
          <ac:chgData name="Colon, Jeffrey M." userId="615143b1-cdee-493d-9a9d-1565ce8666d9" providerId="ADAL" clId="{A65400F6-CC31-574F-B577-C9176C93CE36}" dt="2025-01-12T20:54:41.178" v="1" actId="20577"/>
          <ac:spMkLst>
            <pc:docMk/>
            <pc:sldMasterMk cId="1593836428" sldId="2147483845"/>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3</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4</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7</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9</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10</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12</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14</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18</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Partnership Formation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22394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6647243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PSH_Formation_2025</a:t>
            </a:r>
            <a:endParaRPr lang="en-US" sz="8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2" r:id="rId55"/>
    <p:sldLayoutId id="2147483903"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Formation and Contributions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endParaRPr lang="en-US" b="1" dirty="0"/>
          </a:p>
          <a:p>
            <a:r>
              <a:rPr lang="en-US" b="1" dirty="0"/>
              <a:t>Prof. Colon</a:t>
            </a:r>
          </a:p>
          <a:p>
            <a:r>
              <a:rPr lang="en-US" b="1" dirty="0"/>
              <a:t>Spring 2025</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a:t>
            </a:r>
            <a:r>
              <a:rPr lang="en-US" sz="2400" b="1" i="1" dirty="0">
                <a:ea typeface="ＭＳ Ｐゴシック" charset="0"/>
                <a:cs typeface="ＭＳ Ｐゴシック" charset="0"/>
              </a:rPr>
              <a:t>.</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r>
              <a:rPr lang="en-US" sz="2400" dirty="0">
                <a:ea typeface="ＭＳ Ｐゴシック" charset="0"/>
                <a:cs typeface="ＭＳ Ｐゴシック" charset="0"/>
              </a:rPr>
              <a:t>Why is </a:t>
            </a:r>
            <a:r>
              <a:rPr lang="en-US" sz="2400" dirty="0"/>
              <a:t>§</a:t>
            </a:r>
            <a:r>
              <a:rPr lang="en-US" sz="2400" dirty="0">
                <a:ea typeface="ＭＳ Ｐゴシック" charset="0"/>
                <a:cs typeface="ＭＳ Ｐゴシック" charset="0"/>
              </a:rPr>
              <a:t>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a:t>
            </a:r>
            <a:r>
              <a:rPr lang="en-US" sz="2000" dirty="0"/>
              <a:t>§</a:t>
            </a:r>
            <a:r>
              <a:rPr lang="en-US" sz="2000" b="1" dirty="0">
                <a:ea typeface="ＭＳ Ｐゴシック" charset="0"/>
                <a:cs typeface="ＭＳ Ｐゴシック" charset="0"/>
              </a:rPr>
              <a:t>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r>
              <a:rPr lang="en-US" sz="2400" dirty="0">
                <a:ea typeface="ＭＳ Ｐゴシック" charset="0"/>
                <a:cs typeface="ＭＳ Ｐゴシック" charset="0"/>
              </a:rPr>
              <a:t>In the absence of </a:t>
            </a:r>
            <a:r>
              <a:rPr lang="en-US" sz="2400" dirty="0"/>
              <a:t>§</a:t>
            </a:r>
            <a:r>
              <a:rPr lang="en-US" sz="2400" dirty="0">
                <a:ea typeface="ＭＳ Ｐゴシック" charset="0"/>
                <a:cs typeface="ＭＳ Ｐゴシック" charset="0"/>
              </a:rPr>
              <a:t>704(c), what would be the result if XY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800" i="1" dirty="0">
                <a:ea typeface="ＭＳ Ｐゴシック" charset="0"/>
                <a:cs typeface="ＭＳ Ｐゴシック" charset="0"/>
              </a:rPr>
              <a:t>Liabilities:</a:t>
            </a:r>
          </a:p>
          <a:p>
            <a:pPr lvl="1">
              <a:lnSpc>
                <a:spcPct val="90000"/>
              </a:lnSpc>
            </a:pPr>
            <a:r>
              <a:rPr lang="en-US" sz="2400" dirty="0"/>
              <a:t>Reg. §</a:t>
            </a:r>
            <a:r>
              <a:rPr lang="en-US" sz="2400" dirty="0">
                <a:ea typeface="ＭＳ Ｐゴシック" charset="0"/>
              </a:rPr>
              <a:t>1.752-1 Liabilities (mortgage, unsecured loan)</a:t>
            </a:r>
          </a:p>
          <a:p>
            <a:pPr lvl="2" eaLnBrk="1" hangingPunct="1">
              <a:lnSpc>
                <a:spcPct val="90000"/>
              </a:lnSpc>
            </a:pPr>
            <a:r>
              <a:rPr lang="en-US" sz="2000" dirty="0">
                <a:ea typeface="ＭＳ Ｐゴシック" charset="0"/>
              </a:rPr>
              <a:t>Creates or increases basis</a:t>
            </a:r>
          </a:p>
          <a:p>
            <a:pPr lvl="2" eaLnBrk="1" hangingPunct="1">
              <a:lnSpc>
                <a:spcPct val="90000"/>
              </a:lnSpc>
            </a:pPr>
            <a:r>
              <a:rPr lang="en-US" sz="2000" dirty="0">
                <a:ea typeface="ＭＳ Ｐゴシック" charset="0"/>
              </a:rPr>
              <a:t>Gives rise to immediate deduction</a:t>
            </a:r>
          </a:p>
          <a:p>
            <a:pPr lvl="2" eaLnBrk="1" hangingPunct="1">
              <a:lnSpc>
                <a:spcPct val="90000"/>
              </a:lnSpc>
            </a:pPr>
            <a:r>
              <a:rPr lang="en-US" sz="2000" dirty="0">
                <a:ea typeface="ＭＳ Ｐゴシック" charset="0"/>
              </a:rPr>
              <a:t>Gives rise to expense that is not deductible or </a:t>
            </a:r>
            <a:r>
              <a:rPr lang="en-US" sz="2000" dirty="0" err="1">
                <a:ea typeface="ＭＳ Ｐゴシック" charset="0"/>
              </a:rPr>
              <a:t>capitalizable</a:t>
            </a:r>
            <a:r>
              <a:rPr lang="en-US" sz="2000" dirty="0">
                <a:ea typeface="ＭＳ Ｐゴシック" charset="0"/>
              </a:rPr>
              <a:t>  (-1(a)(4))</a:t>
            </a:r>
          </a:p>
          <a:p>
            <a:pPr lvl="1">
              <a:lnSpc>
                <a:spcPct val="90000"/>
              </a:lnSpc>
            </a:pPr>
            <a:r>
              <a:rPr lang="en-US" sz="2400" dirty="0"/>
              <a:t>Reg. §</a:t>
            </a:r>
            <a:r>
              <a:rPr lang="en-US" sz="2400" dirty="0">
                <a:ea typeface="ＭＳ Ｐゴシック" charset="0"/>
              </a:rPr>
              <a:t>1.752-7 Liabilities (environmental liabilities, financial product liabilities, tort obligations)</a:t>
            </a:r>
          </a:p>
          <a:p>
            <a:pPr eaLnBrk="1" hangingPunct="1">
              <a:lnSpc>
                <a:spcPct val="90000"/>
              </a:lnSpc>
            </a:pPr>
            <a:r>
              <a:rPr lang="en-US" sz="2800" i="1" dirty="0">
                <a:ea typeface="ＭＳ Ｐゴシック" charset="0"/>
                <a:cs typeface="ＭＳ Ｐゴシック" charset="0"/>
              </a:rPr>
              <a:t>Recourse Liabilities</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Portion of liability for which a P (or related person) bears </a:t>
            </a:r>
            <a:r>
              <a:rPr lang="en-US" sz="2400" i="1" dirty="0">
                <a:ea typeface="ＭＳ Ｐゴシック" charset="0"/>
              </a:rPr>
              <a:t>Economic Risk of Loss </a:t>
            </a:r>
          </a:p>
          <a:p>
            <a:pPr lvl="1" eaLnBrk="1" hangingPunct="1">
              <a:lnSpc>
                <a:spcPct val="90000"/>
              </a:lnSpc>
            </a:pPr>
            <a:r>
              <a:rPr lang="en-US" sz="2400" dirty="0">
                <a:ea typeface="ＭＳ Ｐゴシック" charset="0"/>
              </a:rPr>
              <a:t>Shared in the same way the Ps share EROL</a:t>
            </a:r>
          </a:p>
          <a:p>
            <a:pPr eaLnBrk="1" hangingPunct="1">
              <a:lnSpc>
                <a:spcPct val="90000"/>
              </a:lnSpc>
            </a:pPr>
            <a:r>
              <a:rPr lang="en-US" sz="2800" i="1" dirty="0">
                <a:ea typeface="ＭＳ Ｐゴシック" charset="0"/>
                <a:cs typeface="ＭＳ Ｐゴシック" charset="0"/>
              </a:rPr>
              <a:t>Nonrecourse Liabilities: </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No P bears EROL</a:t>
            </a:r>
            <a:endParaRPr lang="en-US" sz="1800" dirty="0">
              <a:ea typeface="ＭＳ Ｐゴシック" charset="0"/>
            </a:endParaRPr>
          </a:p>
          <a:p>
            <a:pPr lvl="1">
              <a:lnSpc>
                <a:spcPct val="90000"/>
              </a:lnSpc>
            </a:pPr>
            <a:r>
              <a:rPr lang="en-US" sz="2400" dirty="0">
                <a:ea typeface="ＭＳ Ｐゴシック" charset="0"/>
              </a:rPr>
              <a:t>Shared based on each P’</a:t>
            </a:r>
            <a:r>
              <a:rPr lang="en-US" altLang="ja-JP" sz="2400" dirty="0">
                <a:ea typeface="ＭＳ Ｐゴシック" charset="0"/>
              </a:rPr>
              <a:t>s interest in the PSH (</a:t>
            </a:r>
            <a:r>
              <a:rPr lang="en-US" altLang="ja-JP" sz="2400" i="1" dirty="0">
                <a:ea typeface="ＭＳ Ｐゴシック" charset="0"/>
              </a:rPr>
              <a:t>generally</a:t>
            </a:r>
            <a:r>
              <a:rPr lang="en-US" altLang="ja-JP" sz="2400" dirty="0">
                <a:ea typeface="ＭＳ Ｐゴシック" charset="0"/>
              </a:rPr>
              <a:t> how gains are shared).</a:t>
            </a:r>
            <a:r>
              <a:rPr lang="en-US" sz="2400" dirty="0"/>
              <a:t> Reg. §</a:t>
            </a:r>
            <a:r>
              <a:rPr lang="en-US" sz="24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a:t>
            </a:r>
            <a:r>
              <a:rPr lang="en-US" sz="2400" dirty="0"/>
              <a:t>§</a:t>
            </a:r>
            <a:r>
              <a:rPr lang="en-US" altLang="ja-JP" sz="2400" dirty="0">
                <a:ea typeface="ＭＳ Ｐゴシック" charset="0"/>
                <a:cs typeface="ＭＳ Ｐゴシック" charset="0"/>
              </a:rPr>
              <a:t>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a:t>
            </a:r>
            <a:r>
              <a:rPr lang="en-US" sz="2400" dirty="0"/>
              <a:t>§</a:t>
            </a:r>
            <a:r>
              <a:rPr lang="en-US" altLang="ja-JP" sz="2400" dirty="0">
                <a:ea typeface="ＭＳ Ｐゴシック" charset="0"/>
                <a:cs typeface="ＭＳ Ｐゴシック" charset="0"/>
              </a:rPr>
              <a:t>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 i.e., the PSH interest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nSpc>
                <a:spcPct val="80000"/>
              </a:lnSpc>
              <a:tabLst>
                <a:tab pos="1022350" algn="l"/>
              </a:tabLst>
            </a:pPr>
            <a:r>
              <a:rPr lang="en-US" sz="2000" dirty="0">
                <a:ea typeface="ＭＳ Ｐゴシック" charset="0"/>
              </a:rPr>
              <a:t>Compare </a:t>
            </a:r>
            <a:r>
              <a:rPr lang="en-US" sz="2000" dirty="0"/>
              <a:t>§§</a:t>
            </a:r>
            <a:r>
              <a:rPr lang="en-US" sz="2000" dirty="0">
                <a:ea typeface="ＭＳ Ｐゴシック" charset="0"/>
              </a:rPr>
              <a:t>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the AB basis of property contributed,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stock of a corporation.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a:t>
            </a:r>
            <a:r>
              <a:rPr lang="en-US" altLang="ja-JP" sz="2400" dirty="0">
                <a:ea typeface="ＭＳ Ｐゴシック" charset="0"/>
                <a:cs typeface="ＭＳ Ｐゴシック" charset="0"/>
              </a:rPr>
              <a:t>. </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a:lnSpc>
                <a:spcPct val="90000"/>
              </a:lnSpc>
            </a:pPr>
            <a:r>
              <a:rPr lang="en-US" sz="2400" dirty="0">
                <a:ea typeface="ＭＳ Ｐゴシック" charset="0"/>
                <a:cs typeface="ＭＳ Ｐゴシック" charset="0"/>
              </a:rPr>
              <a:t>Property for purposes of </a:t>
            </a:r>
            <a:r>
              <a:rPr lang="en-US" sz="2400" dirty="0"/>
              <a:t>§</a:t>
            </a:r>
            <a:r>
              <a:rPr lang="en-US" sz="2400" dirty="0">
                <a:ea typeface="ＭＳ Ｐゴシック" charset="0"/>
                <a:cs typeface="ＭＳ Ｐゴシック" charset="0"/>
              </a:rPr>
              <a:t>721 is expansively defined (</a:t>
            </a:r>
            <a:r>
              <a:rPr lang="en-US" sz="2400" i="1" dirty="0">
                <a:ea typeface="ＭＳ Ｐゴシック" charset="0"/>
                <a:cs typeface="ＭＳ Ｐゴシック" charset="0"/>
              </a:rPr>
              <a:t>see also </a:t>
            </a:r>
            <a:r>
              <a:rPr lang="en-US" sz="2400" dirty="0"/>
              <a:t>§</a:t>
            </a:r>
            <a:r>
              <a:rPr lang="en-US" sz="2400" dirty="0">
                <a:ea typeface="ＭＳ Ｐゴシック" charset="0"/>
                <a:cs typeface="ＭＳ Ｐゴシック" charset="0"/>
              </a:rPr>
              <a:t>351)</a:t>
            </a:r>
          </a:p>
          <a:p>
            <a:pPr marL="571500" lvl="1" indent="-279400" eaLnBrk="1" hangingPunct="1">
              <a:lnSpc>
                <a:spcPct val="90000"/>
              </a:lnSpc>
            </a:pPr>
            <a:r>
              <a:rPr lang="en-US" sz="2000" i="1" dirty="0">
                <a:ea typeface="ＭＳ Ｐゴシック" charset="0"/>
              </a:rPr>
              <a:t>Stafford v. U.S.</a:t>
            </a:r>
            <a:r>
              <a:rPr lang="en-US" sz="2000" dirty="0">
                <a:ea typeface="ＭＳ Ｐゴシック" charset="0"/>
              </a:rPr>
              <a:t> (unenforceable letter of intent is property)</a:t>
            </a:r>
          </a:p>
          <a:p>
            <a:pPr marL="571500" lvl="1" indent="-279400" eaLnBrk="1" hangingPunct="1">
              <a:lnSpc>
                <a:spcPct val="90000"/>
              </a:lnSpc>
            </a:pP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Rev. Proc. 93-27. </a:t>
            </a:r>
            <a:r>
              <a:rPr lang="en-US" sz="2400" i="1" dirty="0">
                <a:ea typeface="ＭＳ Ｐゴシック" charset="0"/>
                <a:cs typeface="ＭＳ Ｐゴシック" charset="0"/>
              </a:rPr>
              <a:t>See also </a:t>
            </a:r>
            <a:r>
              <a:rPr lang="en-US" sz="2400" dirty="0">
                <a:ea typeface="ＭＳ Ｐゴシック" charset="0"/>
                <a:cs typeface="ＭＳ Ｐゴシック" charset="0"/>
              </a:rPr>
              <a:t>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a:t>
            </a:r>
            <a:r>
              <a:rPr lang="en-US" sz="2400" dirty="0"/>
              <a:t>§</a:t>
            </a:r>
            <a:r>
              <a:rPr lang="en-US" sz="2400" dirty="0">
                <a:ea typeface="ＭＳ Ｐゴシック" charset="0"/>
                <a:cs typeface="ＭＳ Ｐゴシック" charset="0"/>
              </a:rPr>
              <a:t>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and 197(f)(2))</a:t>
            </a:r>
          </a:p>
          <a:p>
            <a:endParaRPr lang="en-US" sz="2400" dirty="0">
              <a:ea typeface="ＭＳ Ｐゴシック" charset="0"/>
              <a:cs typeface="ＭＳ Ｐゴシック" charset="0"/>
            </a:endParaRP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Reg.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holding period if property exchanged is </a:t>
            </a:r>
            <a:r>
              <a:rPr lang="en-US" sz="2000" dirty="0"/>
              <a:t>§</a:t>
            </a:r>
            <a:r>
              <a:rPr lang="en-US" altLang="ja-JP" sz="2000" dirty="0">
                <a:ea typeface="ＭＳ Ｐゴシック" charset="0"/>
              </a:rPr>
              <a:t>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non-identical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52896</TotalTime>
  <Words>2167</Words>
  <Application>Microsoft Macintosh PowerPoint</Application>
  <PresentationFormat>On-screen Show (4:3)</PresentationFormat>
  <Paragraphs>200</Paragraphs>
  <Slides>18</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ＭＳ Ｐゴシック</vt:lpstr>
      <vt:lpstr>NSimSun</vt:lpstr>
      <vt:lpstr>Arial</vt:lpstr>
      <vt:lpstr>Calibri</vt:lpstr>
      <vt:lpstr>Courier New</vt:lpstr>
      <vt:lpstr>Gill Sans</vt:lpstr>
      <vt:lpstr>Times New Roman</vt:lpstr>
      <vt:lpstr>Wingdings</vt:lpstr>
      <vt:lpstr>Wingdings 2</vt:lpstr>
      <vt:lpstr>CG Body - Standard</vt:lpstr>
      <vt:lpstr>Worksheet</vt:lpstr>
      <vt:lpstr>Partnership Taxation Partnership Formation and Contributions</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521</cp:revision>
  <cp:lastPrinted>2018-01-19T18:48:02Z</cp:lastPrinted>
  <dcterms:created xsi:type="dcterms:W3CDTF">2010-08-31T11:37:14Z</dcterms:created>
  <dcterms:modified xsi:type="dcterms:W3CDTF">2025-01-22T23:33:06Z</dcterms:modified>
</cp:coreProperties>
</file>