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20"/>
  </p:notesMasterIdLst>
  <p:handoutMasterIdLst>
    <p:handoutMasterId r:id="rId21"/>
  </p:handoutMasterIdLst>
  <p:sldIdLst>
    <p:sldId id="454" r:id="rId2"/>
    <p:sldId id="277" r:id="rId3"/>
    <p:sldId id="300" r:id="rId4"/>
    <p:sldId id="356" r:id="rId5"/>
    <p:sldId id="355" r:id="rId6"/>
    <p:sldId id="357" r:id="rId7"/>
    <p:sldId id="358" r:id="rId8"/>
    <p:sldId id="359" r:id="rId9"/>
    <p:sldId id="366" r:id="rId10"/>
    <p:sldId id="364" r:id="rId11"/>
    <p:sldId id="362" r:id="rId12"/>
    <p:sldId id="365" r:id="rId13"/>
    <p:sldId id="363" r:id="rId14"/>
    <p:sldId id="299" r:id="rId15"/>
    <p:sldId id="298" r:id="rId16"/>
    <p:sldId id="367" r:id="rId17"/>
    <p:sldId id="301" r:id="rId18"/>
    <p:sldId id="302" r:id="rId19"/>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B5B38-9527-C64E-83BE-00B6238D6DF4}" v="1" dt="2023-08-24T20:39:58.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64"/>
    <p:restoredTop sz="94706"/>
  </p:normalViewPr>
  <p:slideViewPr>
    <p:cSldViewPr>
      <p:cViewPr varScale="1">
        <p:scale>
          <a:sx n="121" d="100"/>
          <a:sy n="121" d="100"/>
        </p:scale>
        <p:origin x="176" y="1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2</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3</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11</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13</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8745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PSH_Operations_23</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 id="2147483866"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Operations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r>
              <a:rPr lang="en-US" b="1" dirty="0"/>
              <a:t>Prof. Colon</a:t>
            </a:r>
          </a:p>
          <a:p>
            <a:r>
              <a:rPr lang="en-US" b="1" dirty="0"/>
              <a:t>Fall 2023</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Foreign taxes</a:t>
            </a:r>
          </a:p>
          <a:p>
            <a:pPr lvl="1"/>
            <a:r>
              <a:rPr lang="en-US" sz="2000" dirty="0">
                <a:ea typeface="ＭＳ Ｐゴシック" charset="0"/>
              </a:rPr>
              <a:t>NOL deduction</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SALT, medical expenses, </a:t>
            </a:r>
            <a:r>
              <a:rPr lang="en-US" sz="2000" strike="sngStrike" dirty="0">
                <a:ea typeface="ＭＳ Ｐゴシック" charset="0"/>
              </a:rPr>
              <a:t>alimony</a:t>
            </a:r>
            <a:r>
              <a:rPr lang="en-US" sz="2000" dirty="0">
                <a:ea typeface="ＭＳ Ｐゴシック" charset="0"/>
              </a:rPr>
              <a: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starting in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pPr lvl="1"/>
            <a:r>
              <a:rPr lang="en-US" sz="2250" dirty="0">
                <a:ea typeface="ＭＳ Ｐゴシック" charset="0"/>
                <a:cs typeface="ＭＳ Ｐゴシック" charset="0"/>
              </a:rPr>
              <a:t>How do you get additional basis in your PSH interest?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r>
              <a:rPr lang="en-US" sz="2000" dirty="0">
                <a:ea typeface="ＭＳ Ｐゴシック" charset="0"/>
              </a:rPr>
              <a:t>Taxable income</a:t>
            </a:r>
          </a:p>
          <a:p>
            <a:pPr lvl="1"/>
            <a:r>
              <a:rPr lang="en-US" sz="2000" dirty="0">
                <a:ea typeface="ＭＳ Ｐゴシック" charset="0"/>
              </a:rPr>
              <a:t>Tax-exempt income.  Why?</a:t>
            </a:r>
          </a:p>
          <a:p>
            <a:endParaRPr lang="en-US" sz="2400" dirty="0">
              <a:ea typeface="ＭＳ Ｐゴシック" charset="0"/>
              <a:cs typeface="ＭＳ Ｐゴシック" charset="0"/>
            </a:endParaRPr>
          </a:p>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r>
              <a:rPr lang="en-US" sz="2000" dirty="0">
                <a:ea typeface="ＭＳ Ｐゴシック" charset="0"/>
              </a:rPr>
              <a:t>PSH losses</a:t>
            </a:r>
          </a:p>
          <a:p>
            <a:pPr lvl="1"/>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733)</a:t>
            </a:r>
          </a:p>
          <a:p>
            <a:pPr lvl="1"/>
            <a:r>
              <a:rPr lang="en-US" sz="2000" dirty="0">
                <a:ea typeface="ＭＳ Ｐゴシック" charset="0"/>
              </a:rPr>
              <a:t>Rev. Rul. 96-11 (charitable contributions) and Rev. Rul. 96-10 (disallowed losses)</a:t>
            </a:r>
          </a:p>
          <a:p>
            <a:endParaRPr lang="en-US" sz="2600" dirty="0">
              <a:ea typeface="ＭＳ Ｐゴシック" charset="0"/>
              <a:cs typeface="ＭＳ Ｐゴシック" charset="0"/>
            </a:endParaRPr>
          </a:p>
          <a:p>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t>
            </a:r>
            <a:r>
              <a:rPr lang="en-US" altLang="en-US" sz="2000" dirty="0"/>
              <a:t>§§163(j)(3); </a:t>
            </a:r>
            <a:r>
              <a:rPr lang="en-US" sz="2000" dirty="0"/>
              <a:t>448(c)(1)</a:t>
            </a:r>
          </a:p>
          <a:p>
            <a:pPr lvl="2"/>
            <a:r>
              <a:rPr lang="en-US" sz="2000" dirty="0"/>
              <a:t>Exceptions for </a:t>
            </a:r>
            <a:r>
              <a:rPr lang="en-US" sz="2000" i="1" dirty="0"/>
              <a:t>electing real property T/B </a:t>
            </a:r>
            <a:r>
              <a:rPr lang="en-US" sz="2000" dirty="0"/>
              <a:t>and </a:t>
            </a:r>
            <a:r>
              <a:rPr lang="en-US" sz="2000" i="1" dirty="0"/>
              <a:t>electing farming business</a:t>
            </a:r>
            <a:endParaRPr lang="en-US" sz="2000" dirty="0"/>
          </a:p>
          <a:p>
            <a:pPr lvl="1"/>
            <a:r>
              <a:rPr lang="en-US" sz="2000" dirty="0"/>
              <a:t>Interest deduction limited to the sum of:</a:t>
            </a:r>
            <a:endParaRPr lang="en-US" sz="2000" b="1" dirty="0"/>
          </a:p>
          <a:p>
            <a:pPr lvl="2"/>
            <a:r>
              <a:rPr lang="en-US" sz="2000" i="1" dirty="0"/>
              <a:t>Business interest income, plus</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a:t>
            </a:r>
            <a:r>
              <a:rPr lang="en-US" sz="2000"/>
              <a:t>close to EBIT </a:t>
            </a:r>
            <a:r>
              <a:rPr lang="en-US" sz="2000" strike="sngStrike" dirty="0"/>
              <a:t>EBITDA</a:t>
            </a:r>
            <a:r>
              <a:rPr lang="en-US" sz="2000" dirty="0"/>
              <a:t>): TI computed </a:t>
            </a:r>
            <a:r>
              <a:rPr lang="en-US" sz="2000" i="1" dirty="0"/>
              <a:t>without</a:t>
            </a:r>
            <a:r>
              <a:rPr lang="en-US" sz="2000" dirty="0"/>
              <a:t> regard to: </a:t>
            </a:r>
          </a:p>
          <a:p>
            <a:pPr lvl="2"/>
            <a:r>
              <a:rPr lang="en-US" sz="2000" dirty="0"/>
              <a:t>business interest or business interest income</a:t>
            </a:r>
          </a:p>
          <a:p>
            <a:pPr lvl="2"/>
            <a:r>
              <a:rPr lang="en-US" sz="2000" dirty="0"/>
              <a:t>Non-business income, gain, deduction, or loss,</a:t>
            </a:r>
          </a:p>
          <a:p>
            <a:pPr lvl="2"/>
            <a:r>
              <a:rPr lang="en-US" sz="2000" dirty="0"/>
              <a:t>NOLs </a:t>
            </a:r>
          </a:p>
          <a:p>
            <a:pPr lvl="2"/>
            <a:r>
              <a:rPr lang="en-US" sz="2000" strike="sngStrike" dirty="0"/>
              <a:t>Depreciation and amortization (for pre-Jan. 1, ‘22 </a:t>
            </a:r>
            <a:r>
              <a:rPr lang="en-US" sz="2000" strike="sngStrike" dirty="0" err="1"/>
              <a:t>TYs</a:t>
            </a:r>
            <a:r>
              <a:rPr lang="en-US" sz="2000" strike="sngStrike"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1"/>
            <a:endParaRPr lang="en-US" sz="2000" dirty="0"/>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PSH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600" b="1" i="1" dirty="0"/>
              <a:t>If the PSH  can’t use it, the Ps can use it</a:t>
            </a:r>
            <a:endParaRPr lang="en-US" sz="2600" dirty="0"/>
          </a:p>
          <a:p>
            <a:r>
              <a:rPr lang="en-US" sz="2400" dirty="0"/>
              <a:t>If a PSH has interest expense in excess of the 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Generally no G/L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9" name="TextBox 20"/>
          <p:cNvSpPr txBox="1">
            <a:spLocks noChangeArrowheads="1"/>
          </p:cNvSpPr>
          <p:nvPr/>
        </p:nvSpPr>
        <p:spPr bwMode="auto">
          <a:xfrm>
            <a:off x="3602473" y="5162200"/>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sp>
        <p:nvSpPr>
          <p:cNvPr id="2" name="Content Placeholder 1">
            <a:extLst>
              <a:ext uri="{FF2B5EF4-FFF2-40B4-BE49-F238E27FC236}">
                <a16:creationId xmlns:a16="http://schemas.microsoft.com/office/drawing/2014/main" id="{9CA60F5C-979A-7253-9148-240578B8C4BA}"/>
              </a:ext>
            </a:extLst>
          </p:cNvPr>
          <p:cNvSpPr>
            <a:spLocks noGrp="1"/>
          </p:cNvSpPr>
          <p:nvPr>
            <p:ph idx="1"/>
          </p:nvPr>
        </p:nvSpPr>
        <p:spPr>
          <a:xfrm>
            <a:off x="457200" y="625515"/>
            <a:ext cx="8458200" cy="1143000"/>
          </a:xfrm>
          <a:solidFill>
            <a:schemeClr val="bg1"/>
          </a:solidFill>
          <a:ln>
            <a:solidFill>
              <a:schemeClr val="accent1"/>
            </a:solidFill>
          </a:ln>
        </p:spPr>
        <p:txBody>
          <a:bodyPr/>
          <a:lstStyle/>
          <a:p>
            <a:r>
              <a:rPr lang="en-US" sz="1950" dirty="0">
                <a:latin typeface="+mn-lt"/>
              </a:rPr>
              <a:t>What’s the best PSH TY to choose if the PSH expects gains? Losses?</a:t>
            </a:r>
          </a:p>
          <a:p>
            <a:r>
              <a:rPr lang="en-US" sz="1950" dirty="0">
                <a:latin typeface="+mn-lt"/>
              </a:rPr>
              <a:t>A P includes in income his share of PSH items under </a:t>
            </a:r>
            <a:r>
              <a:rPr lang="en-US" altLang="en-US" sz="1950" dirty="0">
                <a:latin typeface="+mn-lt"/>
              </a:rPr>
              <a:t>§</a:t>
            </a:r>
            <a:r>
              <a:rPr lang="en-US" sz="1950" dirty="0">
                <a:latin typeface="+mn-lt"/>
              </a:rPr>
              <a:t>702 for the taxable year of </a:t>
            </a:r>
            <a:r>
              <a:rPr lang="en-US" sz="1950" i="1" u="sng" dirty="0">
                <a:latin typeface="+mn-lt"/>
              </a:rPr>
              <a:t>the PSH </a:t>
            </a:r>
            <a:r>
              <a:rPr lang="en-US" sz="1950" dirty="0">
                <a:latin typeface="+mn-lt"/>
              </a:rPr>
              <a:t>that ends within or with the taxable year of </a:t>
            </a:r>
            <a:r>
              <a:rPr lang="en-US" sz="1950" i="1" dirty="0">
                <a:latin typeface="+mn-lt"/>
              </a:rPr>
              <a:t>the P</a:t>
            </a:r>
            <a:r>
              <a:rPr lang="en-US" sz="1950" dirty="0">
                <a:latin typeface="+mn-lt"/>
              </a:rPr>
              <a:t>. </a:t>
            </a:r>
            <a:r>
              <a:rPr lang="en-US" altLang="en-US" sz="1950" dirty="0">
                <a:latin typeface="+mn-lt"/>
              </a:rPr>
              <a:t>§7</a:t>
            </a:r>
            <a:r>
              <a:rPr lang="en-US" sz="1950" dirty="0">
                <a:latin typeface="+mn-lt"/>
              </a:rPr>
              <a:t>06(a)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1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1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P spid="2"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eaLnBrk="1" hangingPunct="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1.706-1(b)(3))</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1.706-1(b)(4)(ii)(A) and (B).  </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92500" lnSpcReduction="20000"/>
          </a:bodyPr>
          <a:lstStyle/>
          <a:p>
            <a:pPr eaLnBrk="1" hangingPunct="1"/>
            <a:r>
              <a:rPr lang="en-US" sz="2800" dirty="0">
                <a:ea typeface="ＭＳ Ｐゴシック" charset="0"/>
                <a:cs typeface="ＭＳ Ｐゴシック" charset="0"/>
              </a:rPr>
              <a:t>Business purpose:</a:t>
            </a:r>
          </a:p>
          <a:p>
            <a:pPr lvl="1"/>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r>
              <a:rPr lang="en-US" sz="2400" i="1" dirty="0">
                <a:ea typeface="ＭＳ Ｐゴシック" charset="0"/>
              </a:rPr>
              <a:t>Natural Business Year</a:t>
            </a:r>
          </a:p>
          <a:p>
            <a:pPr lvl="2" eaLnBrk="1" hangingPunct="1"/>
            <a:r>
              <a:rPr lang="en-US" sz="2000" dirty="0">
                <a:ea typeface="ＭＳ Ｐゴシック" charset="0"/>
              </a:rPr>
              <a:t>25% or more of PSH gross receipts are earned in the last two months of the current and each of the preceding prior 2 years.  </a:t>
            </a:r>
          </a:p>
          <a:p>
            <a:pPr lvl="2"/>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sz="2000" dirty="0">
                <a:ea typeface="ＭＳ Ｐゴシック" charset="0"/>
              </a:rPr>
              <a:t>§5.02 and 5.03.</a:t>
            </a:r>
          </a:p>
          <a:p>
            <a:pPr lvl="1" eaLnBrk="1" hangingPunct="1"/>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r>
              <a:rPr lang="en-US" sz="2000" dirty="0">
                <a:ea typeface="ＭＳ Ｐゴシック" charset="0"/>
              </a:rPr>
              <a:t>Use of TY for regulatory and accounting purposes</a:t>
            </a:r>
          </a:p>
          <a:p>
            <a:pPr lvl="2" eaLnBrk="1" hangingPunct="1"/>
            <a:r>
              <a:rPr lang="en-US" sz="2000" dirty="0">
                <a:ea typeface="ＭＳ Ｐゴシック" charset="0"/>
              </a:rPr>
              <a:t>Seasonal hiring patterns</a:t>
            </a:r>
          </a:p>
          <a:p>
            <a:pPr lvl="2" eaLnBrk="1" hangingPunct="1"/>
            <a:r>
              <a:rPr lang="en-US" sz="2000" dirty="0">
                <a:ea typeface="ＭＳ Ｐゴシック" charset="0"/>
              </a:rPr>
              <a:t>Use of TY for administrative purposes (retirements, promotions)  </a:t>
            </a:r>
          </a:p>
          <a:p>
            <a:pPr lvl="2"/>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endParaRPr lang="en-US" sz="2000" dirty="0">
              <a:ea typeface="ＭＳ Ｐゴシック" charset="0"/>
            </a:endParaRPr>
          </a:p>
          <a:p>
            <a:pPr eaLnBrk="1" hangingPunct="1"/>
            <a:r>
              <a:rPr lang="en-US" sz="2800" dirty="0">
                <a:ea typeface="ＭＳ Ｐゴシック" charset="0"/>
                <a:cs typeface="ＭＳ Ｐゴシック" charset="0"/>
              </a:rPr>
              <a:t>Section 444 Election:</a:t>
            </a:r>
          </a:p>
          <a:p>
            <a:pPr lvl="1" eaLnBrk="1" hangingPunct="1"/>
            <a:r>
              <a:rPr lang="en-US" sz="2400" dirty="0">
                <a:ea typeface="ＭＳ Ｐゴシック" charset="0"/>
              </a:rPr>
              <a:t>Up to 3 months deferral from </a:t>
            </a:r>
            <a:r>
              <a:rPr lang="en-US" sz="2400" i="1" dirty="0">
                <a:ea typeface="ＭＳ Ｐゴシック" charset="0"/>
              </a:rPr>
              <a:t>required taxable year</a:t>
            </a:r>
          </a:p>
          <a:p>
            <a:pPr lvl="1" eaLnBrk="1" hangingPunct="1"/>
            <a:r>
              <a:rPr lang="en-US" sz="2400" dirty="0">
                <a:ea typeface="ＭＳ Ｐゴシック" charset="0"/>
              </a:rPr>
              <a:t>Required payments under section 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a:ea typeface="ＭＳ Ｐゴシック" charset="0"/>
              </a:rPr>
              <a:t>PSH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a:t>
            </a:r>
            <a:r>
              <a:rPr lang="en-US" altLang="en-US" sz="2400" dirty="0"/>
              <a:t>§</a:t>
            </a:r>
            <a:r>
              <a:rPr lang="en-US" sz="2400" dirty="0">
                <a:ea typeface="ＭＳ Ｐゴシック" charset="0"/>
              </a:rPr>
              <a:t>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(adjusted for inflation)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10640</TotalTime>
  <Words>2210</Words>
  <Application>Microsoft Macintosh PowerPoint</Application>
  <PresentationFormat>On-screen Show (4:3)</PresentationFormat>
  <Paragraphs>219</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vt:lpstr>
      <vt:lpstr>Times New Roman</vt:lpstr>
      <vt:lpstr>Wingdings</vt:lpstr>
      <vt:lpstr>Wingdings 2</vt:lpstr>
      <vt:lpstr>CG Body - Standard</vt:lpstr>
      <vt:lpstr>Partnership Taxation Partnership Operations</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289</cp:revision>
  <cp:lastPrinted>2019-01-30T18:09:20Z</cp:lastPrinted>
  <dcterms:created xsi:type="dcterms:W3CDTF">2010-09-06T00:47:27Z</dcterms:created>
  <dcterms:modified xsi:type="dcterms:W3CDTF">2023-08-28T21:33:35Z</dcterms:modified>
</cp:coreProperties>
</file>