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3" r:id="rId1"/>
  </p:sldMasterIdLst>
  <p:notesMasterIdLst>
    <p:notesMasterId r:id="rId12"/>
  </p:notesMasterIdLst>
  <p:handoutMasterIdLst>
    <p:handoutMasterId r:id="rId13"/>
  </p:handoutMasterIdLst>
  <p:sldIdLst>
    <p:sldId id="354" r:id="rId2"/>
    <p:sldId id="301" r:id="rId3"/>
    <p:sldId id="322" r:id="rId4"/>
    <p:sldId id="327" r:id="rId5"/>
    <p:sldId id="325" r:id="rId6"/>
    <p:sldId id="355" r:id="rId7"/>
    <p:sldId id="356" r:id="rId8"/>
    <p:sldId id="357" r:id="rId9"/>
    <p:sldId id="358" r:id="rId10"/>
    <p:sldId id="359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B276"/>
    <a:srgbClr val="FFFFCC"/>
    <a:srgbClr val="F31B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B14898-D8F7-764B-B22E-BD1D10195634}" v="109" dt="2021-03-08T19:08:07.2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6"/>
    <p:restoredTop sz="94737"/>
  </p:normalViewPr>
  <p:slideViewPr>
    <p:cSldViewPr>
      <p:cViewPr varScale="1">
        <p:scale>
          <a:sx n="181" d="100"/>
          <a:sy n="181" d="100"/>
        </p:scale>
        <p:origin x="34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rey M. Colon" userId="615143b1-cdee-493d-9a9d-1565ce8666d9" providerId="ADAL" clId="{CDB14898-D8F7-764B-B22E-BD1D10195634}"/>
    <pc:docChg chg="custSel modSld">
      <pc:chgData name="Jeffrey M. Colon" userId="615143b1-cdee-493d-9a9d-1565ce8666d9" providerId="ADAL" clId="{CDB14898-D8F7-764B-B22E-BD1D10195634}" dt="2021-03-08T19:47:43.603" v="94" actId="113"/>
      <pc:docMkLst>
        <pc:docMk/>
      </pc:docMkLst>
      <pc:sldChg chg="modSp">
        <pc:chgData name="Jeffrey M. Colon" userId="615143b1-cdee-493d-9a9d-1565ce8666d9" providerId="ADAL" clId="{CDB14898-D8F7-764B-B22E-BD1D10195634}" dt="2021-03-08T19:07:56.104" v="48" actId="20577"/>
        <pc:sldMkLst>
          <pc:docMk/>
          <pc:sldMk cId="0" sldId="322"/>
        </pc:sldMkLst>
        <pc:spChg chg="mod">
          <ac:chgData name="Jeffrey M. Colon" userId="615143b1-cdee-493d-9a9d-1565ce8666d9" providerId="ADAL" clId="{CDB14898-D8F7-764B-B22E-BD1D10195634}" dt="2021-03-08T19:07:56.104" v="48" actId="20577"/>
          <ac:spMkLst>
            <pc:docMk/>
            <pc:sldMk cId="0" sldId="322"/>
            <ac:spMk id="19461" creationId="{00000000-0000-0000-0000-000000000000}"/>
          </ac:spMkLst>
        </pc:spChg>
      </pc:sldChg>
      <pc:sldChg chg="modSp">
        <pc:chgData name="Jeffrey M. Colon" userId="615143b1-cdee-493d-9a9d-1565ce8666d9" providerId="ADAL" clId="{CDB14898-D8F7-764B-B22E-BD1D10195634}" dt="2021-03-08T19:08:07.297" v="52" actId="20577"/>
        <pc:sldMkLst>
          <pc:docMk/>
          <pc:sldMk cId="0" sldId="327"/>
        </pc:sldMkLst>
        <pc:spChg chg="mod">
          <ac:chgData name="Jeffrey M. Colon" userId="615143b1-cdee-493d-9a9d-1565ce8666d9" providerId="ADAL" clId="{CDB14898-D8F7-764B-B22E-BD1D10195634}" dt="2021-03-08T19:08:07.297" v="52" actId="20577"/>
          <ac:spMkLst>
            <pc:docMk/>
            <pc:sldMk cId="0" sldId="327"/>
            <ac:spMk id="23557" creationId="{00000000-0000-0000-0000-000000000000}"/>
          </ac:spMkLst>
        </pc:spChg>
      </pc:sldChg>
      <pc:sldChg chg="modSp mod">
        <pc:chgData name="Jeffrey M. Colon" userId="615143b1-cdee-493d-9a9d-1565ce8666d9" providerId="ADAL" clId="{CDB14898-D8F7-764B-B22E-BD1D10195634}" dt="2021-03-08T19:47:43.603" v="94" actId="113"/>
        <pc:sldMkLst>
          <pc:docMk/>
          <pc:sldMk cId="0" sldId="355"/>
        </pc:sldMkLst>
        <pc:spChg chg="mod">
          <ac:chgData name="Jeffrey M. Colon" userId="615143b1-cdee-493d-9a9d-1565ce8666d9" providerId="ADAL" clId="{CDB14898-D8F7-764B-B22E-BD1D10195634}" dt="2021-03-08T19:47:43.603" v="94" actId="113"/>
          <ac:spMkLst>
            <pc:docMk/>
            <pc:sldMk cId="0" sldId="355"/>
            <ac:spMk id="3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4" Type="http://schemas.openxmlformats.org/officeDocument/2006/relationships/image" Target="../media/image8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" pitchFamily="8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" pitchFamily="8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Gill Sans" pitchFamily="8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ill Sans" charset="0"/>
              </a:defRPr>
            </a:lvl1pPr>
          </a:lstStyle>
          <a:p>
            <a:pPr>
              <a:defRPr/>
            </a:pPr>
            <a:fld id="{6E429C6B-38A6-FB4F-A0AA-04F5A10648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102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8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8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8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pPr>
              <a:defRPr/>
            </a:pPr>
            <a:fld id="{97AE55C8-360C-934D-8CC2-46784FBD68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01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84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84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84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84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84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DC4C83-9588-0E40-AA11-78C8823B044A}" type="slidenum">
              <a:rPr lang="en-US"/>
              <a:pPr/>
              <a:t>2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741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E1C0BE-DEB6-E249-854A-01F4E1424E6A}" type="slidenum">
              <a:rPr lang="en-US"/>
              <a:pPr/>
              <a:t>3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81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008ED3-2C20-F447-B7EA-C91DD041DDE7}" type="slidenum">
              <a:rPr lang="en-US"/>
              <a:pPr/>
              <a:t>4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245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54A6DA-D1B9-294C-996A-0057366ECA0E}" type="slidenum">
              <a:rPr lang="en-US"/>
              <a:pPr/>
              <a:t>5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009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7AE55C8-360C-934D-8CC2-46784FBD684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890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4734"/>
            <a:ext cx="28956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NR Deductions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9979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NR Deductions</a:t>
            </a:r>
          </a:p>
        </p:txBody>
      </p:sp>
    </p:spTree>
    <p:extLst>
      <p:ext uri="{BB962C8B-B14F-4D97-AF65-F5344CB8AC3E}">
        <p14:creationId xmlns:p14="http://schemas.microsoft.com/office/powerpoint/2010/main" val="4098755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NR Deductions</a:t>
            </a:r>
          </a:p>
        </p:txBody>
      </p:sp>
    </p:spTree>
    <p:extLst>
      <p:ext uri="{BB962C8B-B14F-4D97-AF65-F5344CB8AC3E}">
        <p14:creationId xmlns:p14="http://schemas.microsoft.com/office/powerpoint/2010/main" val="4234913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NR Deductions</a:t>
            </a:r>
          </a:p>
        </p:txBody>
      </p:sp>
    </p:spTree>
    <p:extLst>
      <p:ext uri="{BB962C8B-B14F-4D97-AF65-F5344CB8AC3E}">
        <p14:creationId xmlns:p14="http://schemas.microsoft.com/office/powerpoint/2010/main" val="42636297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NR Deductions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433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NR Deductions</a:t>
            </a:r>
          </a:p>
        </p:txBody>
      </p:sp>
    </p:spTree>
    <p:extLst>
      <p:ext uri="{BB962C8B-B14F-4D97-AF65-F5344CB8AC3E}">
        <p14:creationId xmlns:p14="http://schemas.microsoft.com/office/powerpoint/2010/main" val="2407823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NR Deductions</a:t>
            </a:r>
          </a:p>
        </p:txBody>
      </p:sp>
    </p:spTree>
    <p:extLst>
      <p:ext uri="{BB962C8B-B14F-4D97-AF65-F5344CB8AC3E}">
        <p14:creationId xmlns:p14="http://schemas.microsoft.com/office/powerpoint/2010/main" val="25659154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NR Deductions</a:t>
            </a:r>
          </a:p>
        </p:txBody>
      </p:sp>
    </p:spTree>
    <p:extLst>
      <p:ext uri="{BB962C8B-B14F-4D97-AF65-F5344CB8AC3E}">
        <p14:creationId xmlns:p14="http://schemas.microsoft.com/office/powerpoint/2010/main" val="13852942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NR Deductions</a:t>
            </a:r>
          </a:p>
        </p:txBody>
      </p:sp>
    </p:spTree>
    <p:extLst>
      <p:ext uri="{BB962C8B-B14F-4D97-AF65-F5344CB8AC3E}">
        <p14:creationId xmlns:p14="http://schemas.microsoft.com/office/powerpoint/2010/main" val="29013791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9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2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9" y="3460752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NR Deductions</a:t>
            </a:r>
          </a:p>
        </p:txBody>
      </p:sp>
    </p:spTree>
    <p:extLst>
      <p:ext uri="{BB962C8B-B14F-4D97-AF65-F5344CB8AC3E}">
        <p14:creationId xmlns:p14="http://schemas.microsoft.com/office/powerpoint/2010/main" val="8909110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NR Deductions</a:t>
            </a:r>
          </a:p>
        </p:txBody>
      </p:sp>
    </p:spTree>
    <p:extLst>
      <p:ext uri="{BB962C8B-B14F-4D97-AF65-F5344CB8AC3E}">
        <p14:creationId xmlns:p14="http://schemas.microsoft.com/office/powerpoint/2010/main" val="3394959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1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165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165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5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20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6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NR Deductions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96895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NR Deductions</a:t>
            </a:r>
          </a:p>
        </p:txBody>
      </p:sp>
    </p:spTree>
    <p:extLst>
      <p:ext uri="{BB962C8B-B14F-4D97-AF65-F5344CB8AC3E}">
        <p14:creationId xmlns:p14="http://schemas.microsoft.com/office/powerpoint/2010/main" val="33736517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NR Deductions</a:t>
            </a:r>
          </a:p>
        </p:txBody>
      </p:sp>
    </p:spTree>
    <p:extLst>
      <p:ext uri="{BB962C8B-B14F-4D97-AF65-F5344CB8AC3E}">
        <p14:creationId xmlns:p14="http://schemas.microsoft.com/office/powerpoint/2010/main" val="6441713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6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1" y="1911352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1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9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NR Deductions</a:t>
            </a:r>
          </a:p>
        </p:txBody>
      </p:sp>
    </p:spTree>
    <p:extLst>
      <p:ext uri="{BB962C8B-B14F-4D97-AF65-F5344CB8AC3E}">
        <p14:creationId xmlns:p14="http://schemas.microsoft.com/office/powerpoint/2010/main" val="190687098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NR Deductions</a:t>
            </a:r>
          </a:p>
        </p:txBody>
      </p:sp>
    </p:spTree>
    <p:extLst>
      <p:ext uri="{BB962C8B-B14F-4D97-AF65-F5344CB8AC3E}">
        <p14:creationId xmlns:p14="http://schemas.microsoft.com/office/powerpoint/2010/main" val="9142886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NR Deductions</a:t>
            </a:r>
          </a:p>
        </p:txBody>
      </p:sp>
    </p:spTree>
    <p:extLst>
      <p:ext uri="{BB962C8B-B14F-4D97-AF65-F5344CB8AC3E}">
        <p14:creationId xmlns:p14="http://schemas.microsoft.com/office/powerpoint/2010/main" val="39316194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NR Deductions</a:t>
            </a:r>
          </a:p>
        </p:txBody>
      </p:sp>
    </p:spTree>
    <p:extLst>
      <p:ext uri="{BB962C8B-B14F-4D97-AF65-F5344CB8AC3E}">
        <p14:creationId xmlns:p14="http://schemas.microsoft.com/office/powerpoint/2010/main" val="29269468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NR Deductions</a:t>
            </a:r>
          </a:p>
        </p:txBody>
      </p:sp>
    </p:spTree>
    <p:extLst>
      <p:ext uri="{BB962C8B-B14F-4D97-AF65-F5344CB8AC3E}">
        <p14:creationId xmlns:p14="http://schemas.microsoft.com/office/powerpoint/2010/main" val="193075070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NR Deductions</a:t>
            </a:r>
          </a:p>
        </p:txBody>
      </p:sp>
    </p:spTree>
    <p:extLst>
      <p:ext uri="{BB962C8B-B14F-4D97-AF65-F5344CB8AC3E}">
        <p14:creationId xmlns:p14="http://schemas.microsoft.com/office/powerpoint/2010/main" val="41932703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NR Deductions</a:t>
            </a:r>
          </a:p>
        </p:txBody>
      </p:sp>
    </p:spTree>
    <p:extLst>
      <p:ext uri="{BB962C8B-B14F-4D97-AF65-F5344CB8AC3E}">
        <p14:creationId xmlns:p14="http://schemas.microsoft.com/office/powerpoint/2010/main" val="27372503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NR Deductions</a:t>
            </a:r>
          </a:p>
        </p:txBody>
      </p:sp>
    </p:spTree>
    <p:extLst>
      <p:ext uri="{BB962C8B-B14F-4D97-AF65-F5344CB8AC3E}">
        <p14:creationId xmlns:p14="http://schemas.microsoft.com/office/powerpoint/2010/main" val="195871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NR Deductions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30" y="53702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33447472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1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6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NR Deductions</a:t>
            </a:r>
          </a:p>
        </p:txBody>
      </p:sp>
    </p:spTree>
    <p:extLst>
      <p:ext uri="{BB962C8B-B14F-4D97-AF65-F5344CB8AC3E}">
        <p14:creationId xmlns:p14="http://schemas.microsoft.com/office/powerpoint/2010/main" val="37441159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NR Deductions</a:t>
            </a:r>
          </a:p>
        </p:txBody>
      </p:sp>
    </p:spTree>
    <p:extLst>
      <p:ext uri="{BB962C8B-B14F-4D97-AF65-F5344CB8AC3E}">
        <p14:creationId xmlns:p14="http://schemas.microsoft.com/office/powerpoint/2010/main" val="3518092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NR Deductions</a:t>
            </a:r>
          </a:p>
        </p:txBody>
      </p:sp>
    </p:spTree>
    <p:extLst>
      <p:ext uri="{BB962C8B-B14F-4D97-AF65-F5344CB8AC3E}">
        <p14:creationId xmlns:p14="http://schemas.microsoft.com/office/powerpoint/2010/main" val="11047826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NR Deductions</a:t>
            </a:r>
          </a:p>
        </p:txBody>
      </p:sp>
    </p:spTree>
    <p:extLst>
      <p:ext uri="{BB962C8B-B14F-4D97-AF65-F5344CB8AC3E}">
        <p14:creationId xmlns:p14="http://schemas.microsoft.com/office/powerpoint/2010/main" val="35987117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9" y="1981202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1" y="1982790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9" y="1981202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NR Deductions</a:t>
            </a:r>
          </a:p>
        </p:txBody>
      </p:sp>
    </p:spTree>
    <p:extLst>
      <p:ext uri="{BB962C8B-B14F-4D97-AF65-F5344CB8AC3E}">
        <p14:creationId xmlns:p14="http://schemas.microsoft.com/office/powerpoint/2010/main" val="4992668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9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 eaLnBrk="0" hangingPunct="0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NR Deductions</a:t>
            </a:r>
          </a:p>
        </p:txBody>
      </p:sp>
    </p:spTree>
    <p:extLst>
      <p:ext uri="{BB962C8B-B14F-4D97-AF65-F5344CB8AC3E}">
        <p14:creationId xmlns:p14="http://schemas.microsoft.com/office/powerpoint/2010/main" val="344529261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6" y="1497015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NR Deductions</a:t>
            </a:r>
          </a:p>
        </p:txBody>
      </p:sp>
    </p:spTree>
    <p:extLst>
      <p:ext uri="{BB962C8B-B14F-4D97-AF65-F5344CB8AC3E}">
        <p14:creationId xmlns:p14="http://schemas.microsoft.com/office/powerpoint/2010/main" val="263942958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8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6" y="3590927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5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NR Deductions</a:t>
            </a:r>
          </a:p>
        </p:txBody>
      </p:sp>
    </p:spTree>
    <p:extLst>
      <p:ext uri="{BB962C8B-B14F-4D97-AF65-F5344CB8AC3E}">
        <p14:creationId xmlns:p14="http://schemas.microsoft.com/office/powerpoint/2010/main" val="78389232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9" y="1782765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9" y="5300665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9" y="4129090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9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NR Deductions</a:t>
            </a:r>
          </a:p>
        </p:txBody>
      </p:sp>
    </p:spTree>
    <p:extLst>
      <p:ext uri="{BB962C8B-B14F-4D97-AF65-F5344CB8AC3E}">
        <p14:creationId xmlns:p14="http://schemas.microsoft.com/office/powerpoint/2010/main" val="419454793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5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90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NR Deductions</a:t>
            </a:r>
          </a:p>
        </p:txBody>
      </p:sp>
    </p:spTree>
    <p:extLst>
      <p:ext uri="{BB962C8B-B14F-4D97-AF65-F5344CB8AC3E}">
        <p14:creationId xmlns:p14="http://schemas.microsoft.com/office/powerpoint/2010/main" val="2812261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NR Deductions</a:t>
            </a:r>
          </a:p>
        </p:txBody>
      </p:sp>
    </p:spTree>
    <p:extLst>
      <p:ext uri="{BB962C8B-B14F-4D97-AF65-F5344CB8AC3E}">
        <p14:creationId xmlns:p14="http://schemas.microsoft.com/office/powerpoint/2010/main" val="378847726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4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9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20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4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NR Deductions</a:t>
            </a:r>
          </a:p>
        </p:txBody>
      </p:sp>
    </p:spTree>
    <p:extLst>
      <p:ext uri="{BB962C8B-B14F-4D97-AF65-F5344CB8AC3E}">
        <p14:creationId xmlns:p14="http://schemas.microsoft.com/office/powerpoint/2010/main" val="366672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2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4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4" y="1566865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4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1" y="1468440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6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NR Deductions</a:t>
            </a:r>
          </a:p>
        </p:txBody>
      </p:sp>
    </p:spTree>
    <p:extLst>
      <p:ext uri="{BB962C8B-B14F-4D97-AF65-F5344CB8AC3E}">
        <p14:creationId xmlns:p14="http://schemas.microsoft.com/office/powerpoint/2010/main" val="404099043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9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NR Deductions</a:t>
            </a:r>
          </a:p>
        </p:txBody>
      </p:sp>
    </p:spTree>
    <p:extLst>
      <p:ext uri="{BB962C8B-B14F-4D97-AF65-F5344CB8AC3E}">
        <p14:creationId xmlns:p14="http://schemas.microsoft.com/office/powerpoint/2010/main" val="253265278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NR Deductions</a:t>
            </a:r>
          </a:p>
        </p:txBody>
      </p:sp>
    </p:spTree>
    <p:extLst>
      <p:ext uri="{BB962C8B-B14F-4D97-AF65-F5344CB8AC3E}">
        <p14:creationId xmlns:p14="http://schemas.microsoft.com/office/powerpoint/2010/main" val="177842720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NR Deductions</a:t>
            </a:r>
          </a:p>
        </p:txBody>
      </p:sp>
    </p:spTree>
    <p:extLst>
      <p:ext uri="{BB962C8B-B14F-4D97-AF65-F5344CB8AC3E}">
        <p14:creationId xmlns:p14="http://schemas.microsoft.com/office/powerpoint/2010/main" val="301881432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NR Deductions</a:t>
            </a:r>
          </a:p>
        </p:txBody>
      </p:sp>
    </p:spTree>
    <p:extLst>
      <p:ext uri="{BB962C8B-B14F-4D97-AF65-F5344CB8AC3E}">
        <p14:creationId xmlns:p14="http://schemas.microsoft.com/office/powerpoint/2010/main" val="154972018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NR Deductions</a:t>
            </a:r>
          </a:p>
        </p:txBody>
      </p:sp>
    </p:spTree>
    <p:extLst>
      <p:ext uri="{BB962C8B-B14F-4D97-AF65-F5344CB8AC3E}">
        <p14:creationId xmlns:p14="http://schemas.microsoft.com/office/powerpoint/2010/main" val="119328610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NR Deductions</a:t>
            </a:r>
          </a:p>
        </p:txBody>
      </p:sp>
    </p:spTree>
    <p:extLst>
      <p:ext uri="{BB962C8B-B14F-4D97-AF65-F5344CB8AC3E}">
        <p14:creationId xmlns:p14="http://schemas.microsoft.com/office/powerpoint/2010/main" val="213556434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NR Deductions</a:t>
            </a:r>
          </a:p>
        </p:txBody>
      </p:sp>
    </p:spTree>
    <p:extLst>
      <p:ext uri="{BB962C8B-B14F-4D97-AF65-F5344CB8AC3E}">
        <p14:creationId xmlns:p14="http://schemas.microsoft.com/office/powerpoint/2010/main" val="41669819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1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1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NR Deductions</a:t>
            </a:r>
          </a:p>
        </p:txBody>
      </p:sp>
    </p:spTree>
    <p:extLst>
      <p:ext uri="{BB962C8B-B14F-4D97-AF65-F5344CB8AC3E}">
        <p14:creationId xmlns:p14="http://schemas.microsoft.com/office/powerpoint/2010/main" val="4149568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NR Deductions</a:t>
            </a:r>
          </a:p>
        </p:txBody>
      </p:sp>
    </p:spTree>
    <p:extLst>
      <p:ext uri="{BB962C8B-B14F-4D97-AF65-F5344CB8AC3E}">
        <p14:creationId xmlns:p14="http://schemas.microsoft.com/office/powerpoint/2010/main" val="33719029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NR Deductions</a:t>
            </a:r>
          </a:p>
        </p:txBody>
      </p:sp>
    </p:spTree>
    <p:extLst>
      <p:ext uri="{BB962C8B-B14F-4D97-AF65-F5344CB8AC3E}">
        <p14:creationId xmlns:p14="http://schemas.microsoft.com/office/powerpoint/2010/main" val="352809632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NR Deductions</a:t>
            </a:r>
          </a:p>
        </p:txBody>
      </p:sp>
    </p:spTree>
    <p:extLst>
      <p:ext uri="{BB962C8B-B14F-4D97-AF65-F5344CB8AC3E}">
        <p14:creationId xmlns:p14="http://schemas.microsoft.com/office/powerpoint/2010/main" val="16628727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NR Deductions</a:t>
            </a:r>
          </a:p>
        </p:txBody>
      </p:sp>
    </p:spTree>
    <p:extLst>
      <p:ext uri="{BB962C8B-B14F-4D97-AF65-F5344CB8AC3E}">
        <p14:creationId xmlns:p14="http://schemas.microsoft.com/office/powerpoint/2010/main" val="114950170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NR Deductions</a:t>
            </a:r>
          </a:p>
        </p:txBody>
      </p:sp>
    </p:spTree>
    <p:extLst>
      <p:ext uri="{BB962C8B-B14F-4D97-AF65-F5344CB8AC3E}">
        <p14:creationId xmlns:p14="http://schemas.microsoft.com/office/powerpoint/2010/main" val="259290778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NR Deductions</a:t>
            </a:r>
          </a:p>
        </p:txBody>
      </p:sp>
    </p:spTree>
    <p:extLst>
      <p:ext uri="{BB962C8B-B14F-4D97-AF65-F5344CB8AC3E}">
        <p14:creationId xmlns:p14="http://schemas.microsoft.com/office/powerpoint/2010/main" val="9355270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NR Deductions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098096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NR Deductions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EE2D7-1F05-0540-AD0D-C8F6AEBAE5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300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NR Deductions</a:t>
            </a:r>
          </a:p>
        </p:txBody>
      </p:sp>
    </p:spTree>
    <p:extLst>
      <p:ext uri="{BB962C8B-B14F-4D97-AF65-F5344CB8AC3E}">
        <p14:creationId xmlns:p14="http://schemas.microsoft.com/office/powerpoint/2010/main" val="415240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4048" y="805002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814835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SzPct val="75000"/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SzPct val="75000"/>
              <a:buFont typeface="Wingdings" panose="05000000000000000000" pitchFamily="2" charset="2"/>
              <a:buChar char="Ø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 indent="-171450">
              <a:buClr>
                <a:schemeClr val="accent1"/>
              </a:buClr>
              <a:buSzPct val="75000"/>
              <a:buFont typeface="Arial" pitchFamily="34" charset="0"/>
              <a:buChar char="•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NR Deductions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3"/>
            <a:ext cx="84582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42359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NR Deductions</a:t>
            </a:r>
          </a:p>
        </p:txBody>
      </p:sp>
    </p:spTree>
    <p:extLst>
      <p:ext uri="{BB962C8B-B14F-4D97-AF65-F5344CB8AC3E}">
        <p14:creationId xmlns:p14="http://schemas.microsoft.com/office/powerpoint/2010/main" val="2566939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NR Deductions</a:t>
            </a:r>
          </a:p>
        </p:txBody>
      </p:sp>
    </p:spTree>
    <p:extLst>
      <p:ext uri="{BB962C8B-B14F-4D97-AF65-F5344CB8AC3E}">
        <p14:creationId xmlns:p14="http://schemas.microsoft.com/office/powerpoint/2010/main" val="93606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9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NR Deductions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9"/>
            <a:ext cx="2362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baseline="0" dirty="0">
                <a:latin typeface="+mn-lt"/>
              </a:rPr>
              <a:t>PSH_NRDeductions_21S</a:t>
            </a:r>
            <a:endParaRPr lang="en-US" sz="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7752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4" r:id="rId21"/>
    <p:sldLayoutId id="2147483685" r:id="rId22"/>
    <p:sldLayoutId id="2147483686" r:id="rId23"/>
    <p:sldLayoutId id="2147483687" r:id="rId24"/>
    <p:sldLayoutId id="2147483688" r:id="rId25"/>
    <p:sldLayoutId id="2147483689" r:id="rId26"/>
    <p:sldLayoutId id="2147483690" r:id="rId27"/>
    <p:sldLayoutId id="2147483691" r:id="rId28"/>
    <p:sldLayoutId id="2147483692" r:id="rId29"/>
    <p:sldLayoutId id="2147483693" r:id="rId30"/>
    <p:sldLayoutId id="2147483694" r:id="rId31"/>
    <p:sldLayoutId id="2147483695" r:id="rId32"/>
    <p:sldLayoutId id="2147483696" r:id="rId33"/>
    <p:sldLayoutId id="2147483697" r:id="rId34"/>
    <p:sldLayoutId id="2147483698" r:id="rId35"/>
    <p:sldLayoutId id="2147483699" r:id="rId36"/>
    <p:sldLayoutId id="2147483700" r:id="rId37"/>
    <p:sldLayoutId id="2147483701" r:id="rId38"/>
    <p:sldLayoutId id="2147483702" r:id="rId39"/>
    <p:sldLayoutId id="2147483703" r:id="rId40"/>
    <p:sldLayoutId id="2147483704" r:id="rId41"/>
    <p:sldLayoutId id="2147483705" r:id="rId42"/>
    <p:sldLayoutId id="2147483706" r:id="rId43"/>
    <p:sldLayoutId id="2147483707" r:id="rId44"/>
    <p:sldLayoutId id="2147483708" r:id="rId45"/>
    <p:sldLayoutId id="2147483709" r:id="rId46"/>
    <p:sldLayoutId id="2147483710" r:id="rId47"/>
    <p:sldLayoutId id="2147483711" r:id="rId48"/>
    <p:sldLayoutId id="2147483712" r:id="rId49"/>
    <p:sldLayoutId id="2147483713" r:id="rId50"/>
    <p:sldLayoutId id="2147483714" r:id="rId51"/>
    <p:sldLayoutId id="2147483715" r:id="rId52"/>
    <p:sldLayoutId id="2147483716" r:id="rId53"/>
    <p:sldLayoutId id="2147483717" r:id="rId54"/>
    <p:sldLayoutId id="2147483718" r:id="rId55"/>
    <p:sldLayoutId id="2147483719" r:id="rId56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package" Target="../embeddings/Microsoft_Excel_Worksheet1.xlsx"/><Relationship Id="rId7" Type="http://schemas.openxmlformats.org/officeDocument/2006/relationships/package" Target="../embeddings/Microsoft_Excel_Worksheet3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emf"/><Relationship Id="rId5" Type="http://schemas.openxmlformats.org/officeDocument/2006/relationships/package" Target="../embeddings/Microsoft_Excel_Worksheet2.xlsx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Excel_Worksheet6.xlsx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package" Target="../embeddings/Microsoft_Excel_Worksheet5.xlsx"/><Relationship Id="rId11" Type="http://schemas.openxmlformats.org/officeDocument/2006/relationships/image" Target="../media/image8.png"/><Relationship Id="rId5" Type="http://schemas.openxmlformats.org/officeDocument/2006/relationships/image" Target="../media/image5.emf"/><Relationship Id="rId10" Type="http://schemas.openxmlformats.org/officeDocument/2006/relationships/package" Target="../embeddings/Microsoft_Excel_Worksheet7.xlsx"/><Relationship Id="rId4" Type="http://schemas.openxmlformats.org/officeDocument/2006/relationships/package" Target="../embeddings/Microsoft_Excel_Worksheet4.xlsx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000" dirty="0"/>
              <a:t>A and B form AB GP to build and operate building with 100% financing.  All PSH items are allocated 60-40.  Assume the building rental income equals all other expenses except for annual depreciation of 100.  At the end of Y4, the AB balance sheet is as follows:</a:t>
            </a:r>
            <a:r>
              <a:rPr lang="en-US" sz="2400" dirty="0"/>
              <a:t> 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1800" dirty="0"/>
          </a:p>
          <a:p>
            <a:pPr algn="just"/>
            <a:r>
              <a:rPr lang="en-US" sz="1800" dirty="0"/>
              <a:t>If building were sold for its book value at the end of Y4 and the mortgage were recourse, what are the tax consequences? </a:t>
            </a:r>
          </a:p>
          <a:p>
            <a:pPr algn="just"/>
            <a:r>
              <a:rPr lang="en-US" sz="1800" dirty="0"/>
              <a:t>If the mortgage were nonrecourse, what are the tax consequences?</a:t>
            </a:r>
            <a:r>
              <a:rPr lang="en-US" sz="2400" dirty="0"/>
              <a:t>   </a:t>
            </a:r>
          </a:p>
        </p:txBody>
      </p:sp>
      <p:sp>
        <p:nvSpPr>
          <p:cNvPr id="163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CIR v. Tufts</a:t>
            </a:r>
          </a:p>
        </p:txBody>
      </p:sp>
      <p:sp>
        <p:nvSpPr>
          <p:cNvPr id="1639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24F41692-DE99-0741-A830-5A0383C7604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6389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NR Deductions</a:t>
            </a:r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181515"/>
              </p:ext>
            </p:extLst>
          </p:nvPr>
        </p:nvGraphicFramePr>
        <p:xfrm>
          <a:off x="1295400" y="2133600"/>
          <a:ext cx="6096000" cy="213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Worksheet" r:id="rId3" imgW="4521200" imgH="1536700" progId="Excel.Sheet.12">
                  <p:embed/>
                </p:oleObj>
              </mc:Choice>
              <mc:Fallback>
                <p:oleObj name="Worksheet" r:id="rId3" imgW="4521200" imgH="1536700" progId="Excel.Sheet.12">
                  <p:embed/>
                  <p:pic>
                    <p:nvPicPr>
                      <p:cNvPr id="1638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133600"/>
                        <a:ext cx="6096000" cy="213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NR Deductions:  Example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DE3607-C0B5-E041-9475-6FBFC6E44BE2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NR Deductions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5676637"/>
              </p:ext>
            </p:extLst>
          </p:nvPr>
        </p:nvGraphicFramePr>
        <p:xfrm>
          <a:off x="704850" y="658813"/>
          <a:ext cx="8126413" cy="554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Worksheet" r:id="rId3" imgW="4699000" imgH="3403600" progId="Excel.Sheet.12">
                  <p:embed/>
                </p:oleObj>
              </mc:Choice>
              <mc:Fallback>
                <p:oleObj name="Worksheet" r:id="rId3" imgW="4699000" imgH="3403600" progId="Excel.Shee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4850" y="658813"/>
                        <a:ext cx="8126413" cy="554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PSH must satisfy the SEE safe harbor or alternate test for economic effect, including CA adjustments;</a:t>
            </a:r>
          </a:p>
          <a:p>
            <a:pPr eaLnBrk="1" hangingPunct="1"/>
            <a:r>
              <a:rPr lang="en-US" sz="2400" dirty="0"/>
              <a:t>NR deductions have to be allocated “in a manner that is reasonably consistent with allocations that have SEE of some other significant PSH item attributable to the property securing the NR liabilities;” </a:t>
            </a:r>
            <a:r>
              <a:rPr lang="en-US" sz="2400" i="1" dirty="0"/>
              <a:t>and</a:t>
            </a:r>
            <a:r>
              <a:rPr lang="en-US" sz="2400" dirty="0"/>
              <a:t> </a:t>
            </a:r>
          </a:p>
          <a:p>
            <a:pPr eaLnBrk="1" hangingPunct="1"/>
            <a:r>
              <a:rPr lang="en-US" sz="2400" dirty="0"/>
              <a:t>The PSH agreement must contain a “minimum gain chargeback” provision. Reg. §1.704-2(e).</a:t>
            </a:r>
          </a:p>
          <a:p>
            <a:pPr lvl="1" eaLnBrk="1" hangingPunct="1"/>
            <a:r>
              <a:rPr lang="en-US" sz="2000" dirty="0"/>
              <a:t>The Ps who have been allocated NR deductions must be allocated (charged back) a corresponding amount of gain when the PSH sells the property</a:t>
            </a:r>
          </a:p>
          <a:p>
            <a:pPr eaLnBrk="1" hangingPunct="1"/>
            <a:endParaRPr lang="en-US" sz="2000" dirty="0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/>
              <a:t>Allocation of NR Deductions:  Safe Harbor</a:t>
            </a:r>
            <a:endParaRPr lang="en-US" sz="2000" dirty="0"/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73D3E466-3EC2-1A43-8C6C-D0F951F4C9BF}" type="slidenum">
              <a:rPr lang="en-US"/>
              <a:pPr/>
              <a:t>2</a:t>
            </a:fld>
            <a:endParaRPr lang="en-US"/>
          </a:p>
        </p:txBody>
      </p:sp>
      <p:sp>
        <p:nvSpPr>
          <p:cNvPr id="1741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NR Deductions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 build="p" bldLvl="2" autoUpdateAnimBg="0"/>
      <p:bldP spid="120834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/>
            <a:r>
              <a:rPr lang="en-US" sz="2400" b="1" i="1" dirty="0"/>
              <a:t>PSH Minimum Gain (PMG)</a:t>
            </a:r>
            <a:r>
              <a:rPr lang="en-US" sz="2400" b="1" dirty="0"/>
              <a:t>:  </a:t>
            </a:r>
            <a:r>
              <a:rPr lang="en-US" sz="2400" dirty="0"/>
              <a:t>Gain PSH would realize (using </a:t>
            </a:r>
            <a:r>
              <a:rPr lang="en-US" sz="2400" u="sng" dirty="0"/>
              <a:t>book value</a:t>
            </a:r>
            <a:r>
              <a:rPr lang="en-US" sz="2400" dirty="0"/>
              <a:t>) if property subject to NR liability was disposed of for the amount of the liability (and no other consideration).  (-2(d)(1)).</a:t>
            </a:r>
          </a:p>
          <a:p>
            <a:pPr lvl="1" algn="just" eaLnBrk="1" hangingPunct="1"/>
            <a:r>
              <a:rPr lang="en-US" sz="2000" dirty="0"/>
              <a:t>Excess of loan amount over AB (or book value if different from AB)  </a:t>
            </a:r>
          </a:p>
          <a:p>
            <a:pPr algn="just" eaLnBrk="1" hangingPunct="1"/>
            <a:r>
              <a:rPr lang="en-US" sz="2400" b="1" i="1" dirty="0"/>
              <a:t>NR Deductions</a:t>
            </a:r>
            <a:r>
              <a:rPr lang="en-US" sz="2400" dirty="0"/>
              <a:t>:  Amount of yearly net </a:t>
            </a:r>
            <a:r>
              <a:rPr lang="en-US" sz="2400" i="1" dirty="0"/>
              <a:t>increase</a:t>
            </a:r>
            <a:r>
              <a:rPr lang="en-US" sz="2400" dirty="0"/>
              <a:t> in PMG, </a:t>
            </a:r>
            <a:r>
              <a:rPr lang="en-US" sz="2400" i="1" dirty="0"/>
              <a:t>reduced</a:t>
            </a:r>
            <a:r>
              <a:rPr lang="en-US" sz="2400" dirty="0"/>
              <a:t> by the distributions made during the year of the proceeds of NR liabilities allocable to an increase in PMG (</a:t>
            </a:r>
            <a:r>
              <a:rPr lang="en-US" sz="2400" i="1" dirty="0"/>
              <a:t>nonrecourse distributions)</a:t>
            </a:r>
            <a:r>
              <a:rPr lang="en-US" sz="2400" dirty="0"/>
              <a:t>.  </a:t>
            </a:r>
          </a:p>
          <a:p>
            <a:pPr lvl="1" algn="just" eaLnBrk="1" hangingPunct="1"/>
            <a:r>
              <a:rPr lang="en-US" sz="2000" dirty="0"/>
              <a:t>NR Deductions consist of:</a:t>
            </a:r>
          </a:p>
          <a:p>
            <a:pPr marL="804863" lvl="2" indent="-227013" algn="just" eaLnBrk="1" hangingPunct="1"/>
            <a:r>
              <a:rPr lang="en-US" b="1" dirty="0"/>
              <a:t>Depreciation</a:t>
            </a:r>
          </a:p>
          <a:p>
            <a:pPr marL="804863" lvl="2" indent="-227013" algn="just" eaLnBrk="1" hangingPunct="1"/>
            <a:r>
              <a:rPr lang="en-US" dirty="0"/>
              <a:t>Pro-rata share of other PSH losses, deductions, and section 705(a)(2)(B) expenditures</a:t>
            </a:r>
          </a:p>
          <a:p>
            <a:pPr marL="804863" lvl="2" indent="-227013" algn="just" eaLnBrk="1" hangingPunct="1"/>
            <a:r>
              <a:rPr lang="en-US" dirty="0"/>
              <a:t>Excess NR deductions are carried over to the following year. (-2(c)).</a:t>
            </a:r>
          </a:p>
          <a:p>
            <a:pPr algn="just" eaLnBrk="1" hangingPunct="1"/>
            <a:r>
              <a:rPr lang="en-US" sz="2400" dirty="0"/>
              <a:t>If there is no secondary financing, there will be sufficient depreciation deductions.</a:t>
            </a: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NR Deductions: Definitions</a:t>
            </a:r>
            <a:endParaRPr lang="en-US" dirty="0"/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5C505087-E6EF-D049-BFCC-ABE06B46610F}" type="slidenum">
              <a:rPr lang="en-US"/>
              <a:pPr/>
              <a:t>3</a:t>
            </a:fld>
            <a:endParaRPr lang="en-US"/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NR Deductions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A P’s share of PMG at the end of any PSH year equals:</a:t>
            </a:r>
          </a:p>
          <a:p>
            <a:pPr marL="520700" lvl="1" indent="-228600" eaLnBrk="1" hangingPunct="1"/>
            <a:r>
              <a:rPr lang="en-US" sz="2000" dirty="0"/>
              <a:t>(1) NR deductions allocated to him (and to any predecessor), </a:t>
            </a:r>
            <a:r>
              <a:rPr lang="en-US" sz="2000" i="1" dirty="0"/>
              <a:t>plus</a:t>
            </a:r>
          </a:p>
          <a:p>
            <a:pPr marL="520700" lvl="1" indent="-228600" eaLnBrk="1" hangingPunct="1"/>
            <a:r>
              <a:rPr lang="en-US" sz="2000" dirty="0"/>
              <a:t>(2) NR distributions made to him, </a:t>
            </a:r>
            <a:r>
              <a:rPr lang="en-US" sz="2000" i="1" dirty="0"/>
              <a:t>minus</a:t>
            </a:r>
          </a:p>
          <a:p>
            <a:pPr marL="520700" lvl="1" indent="-228600" eaLnBrk="1" hangingPunct="1"/>
            <a:r>
              <a:rPr lang="en-US" sz="2000" dirty="0"/>
              <a:t>(3) the P’s share of net </a:t>
            </a:r>
            <a:r>
              <a:rPr lang="en-US" sz="2000" i="1" dirty="0"/>
              <a:t>decreases</a:t>
            </a:r>
            <a:r>
              <a:rPr lang="en-US" sz="2000" dirty="0"/>
              <a:t> in PMG, </a:t>
            </a:r>
            <a:r>
              <a:rPr lang="en-US" sz="2000" i="1" dirty="0"/>
              <a:t>minus</a:t>
            </a:r>
          </a:p>
          <a:p>
            <a:pPr marL="520700" lvl="1" indent="-228600" eaLnBrk="1" hangingPunct="1"/>
            <a:r>
              <a:rPr lang="en-US" sz="2000" dirty="0"/>
              <a:t>(4) the P’s share of decreases in PMG resulting from revaluations. </a:t>
            </a:r>
          </a:p>
          <a:p>
            <a:pPr marL="292100" lvl="1" indent="0" eaLnBrk="1" hangingPunct="1">
              <a:buNone/>
            </a:pPr>
            <a:endParaRPr lang="en-US" sz="2000" dirty="0"/>
          </a:p>
          <a:p>
            <a:pPr marL="230188" indent="-223838"/>
            <a:r>
              <a:rPr lang="en-US" sz="2400" dirty="0"/>
              <a:t>A P’s share of PMG is added to the amount of any deficit balance in the P’s CA that the P is obligated to restore.</a:t>
            </a:r>
          </a:p>
          <a:p>
            <a:pPr marL="806450" lvl="1" eaLnBrk="1" hangingPunct="1"/>
            <a:r>
              <a:rPr lang="en-US" sz="2000" dirty="0"/>
              <a:t>Thus a CA can go negative at least to the extent of PMG </a:t>
            </a:r>
          </a:p>
          <a:p>
            <a:pPr marL="806450" lvl="1" eaLnBrk="1" hangingPunct="1"/>
            <a:endParaRPr lang="en-US" sz="2000" dirty="0"/>
          </a:p>
          <a:p>
            <a:pPr marL="230188" indent="-223838"/>
            <a:r>
              <a:rPr lang="en-US" sz="2400" dirty="0"/>
              <a:t>The PSH must keep track each P’s share of PSH PMG. Reg. §1.704-2(g)(1)(</a:t>
            </a:r>
            <a:r>
              <a:rPr lang="en-US" sz="2400" dirty="0" err="1"/>
              <a:t>i</a:t>
            </a:r>
            <a:r>
              <a:rPr lang="en-US" sz="2400" dirty="0"/>
              <a:t>) and (ii).</a:t>
            </a:r>
          </a:p>
          <a:p>
            <a:pPr eaLnBrk="1" hangingPunct="1"/>
            <a:endParaRPr lang="en-US" dirty="0"/>
          </a:p>
          <a:p>
            <a:pPr lvl="1" algn="ctr" eaLnBrk="1" hangingPunct="1">
              <a:buNone/>
            </a:pPr>
            <a:endParaRPr lang="en-US" b="1" u="sng" dirty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P’s Share of PMG</a:t>
            </a:r>
            <a:endParaRPr lang="en-US" dirty="0"/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D3E8090C-C074-6E48-B49B-9462F2A21F7C}" type="slidenum">
              <a:rPr lang="en-US"/>
              <a:pPr/>
              <a:t>4</a:t>
            </a:fld>
            <a:endParaRPr lang="en-US"/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NR Deductions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400" dirty="0"/>
              <a:t>If there is a </a:t>
            </a:r>
            <a:r>
              <a:rPr lang="en-US" sz="2400" i="1" dirty="0"/>
              <a:t>decrease</a:t>
            </a:r>
            <a:r>
              <a:rPr lang="en-US" sz="2400" dirty="0"/>
              <a:t> in PMG, each P must be allocated items of PSH income and gain equal to that P’s share of the net decrease in PMG. Reg. §1.704-2(f)(1).</a:t>
            </a:r>
          </a:p>
          <a:p>
            <a:pPr lvl="1" eaLnBrk="1" hangingPunct="1"/>
            <a:r>
              <a:rPr lang="en-US" sz="2000" dirty="0"/>
              <a:t>Any MGCB consists first of gains from disposition of property subject to NR liability and then a pro rata portion of other income and gain.  Any excess carries over.  (-2(f)(6)) 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sz="2400" dirty="0"/>
              <a:t>Exceptions:</a:t>
            </a:r>
          </a:p>
          <a:p>
            <a:pPr lvl="1" eaLnBrk="1" hangingPunct="1"/>
            <a:r>
              <a:rPr lang="en-US" sz="2000" dirty="0"/>
              <a:t>NR debt recharacterized as </a:t>
            </a:r>
            <a:r>
              <a:rPr lang="en-US" sz="2000" i="1" dirty="0"/>
              <a:t>Partner nonrecourse debt</a:t>
            </a:r>
          </a:p>
          <a:p>
            <a:pPr lvl="1" eaLnBrk="1" hangingPunct="1"/>
            <a:r>
              <a:rPr lang="en-US" sz="2000" dirty="0"/>
              <a:t>Capital contributions that are used to repay the NR liability or used to increase the basis of the property subject to the NR liability</a:t>
            </a:r>
          </a:p>
          <a:p>
            <a:pPr lvl="1" eaLnBrk="1" hangingPunct="1"/>
            <a:r>
              <a:rPr lang="en-US" sz="2000" dirty="0"/>
              <a:t>Revaluations</a:t>
            </a:r>
          </a:p>
          <a:p>
            <a:pPr lvl="1" eaLnBrk="1" hangingPunct="1"/>
            <a:r>
              <a:rPr lang="en-US" sz="2000" dirty="0"/>
              <a:t>Waiver.  Reg. §1.704-2(f)(2)-(4); -2(d)(4).  </a:t>
            </a:r>
          </a:p>
          <a:p>
            <a:pPr marL="457200" lvl="1" indent="0" eaLnBrk="1" hangingPunct="1">
              <a:buNone/>
            </a:pPr>
            <a:endParaRPr lang="en-US" dirty="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Minimum Gain Chargeback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fld id="{0B9D539D-557F-AD41-89D9-75713A3092C4}" type="slidenum">
              <a:rPr lang="en-US"/>
              <a:pPr/>
              <a:t>5</a:t>
            </a:fld>
            <a:endParaRPr lang="en-US"/>
          </a:p>
        </p:txBody>
      </p:sp>
      <p:sp>
        <p:nvSpPr>
          <p:cNvPr id="2560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NR Deductions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sz="2200" dirty="0"/>
              <a:t>G &amp; L form GL, a limited PSH, with G contributing 40 and L 360.  GL borrows on a nonrecourse basis 1,600 and purchases a building for 2,000.</a:t>
            </a:r>
          </a:p>
          <a:p>
            <a:pPr algn="just"/>
            <a:r>
              <a:rPr lang="en-US" sz="2200" dirty="0"/>
              <a:t>GL contains a MGCB provision</a:t>
            </a:r>
          </a:p>
          <a:p>
            <a:pPr algn="just"/>
            <a:r>
              <a:rPr lang="en-US" sz="2200" b="1" dirty="0"/>
              <a:t>Allocations and Distributions</a:t>
            </a:r>
          </a:p>
          <a:p>
            <a:pPr lvl="1"/>
            <a:r>
              <a:rPr lang="en-US" sz="2050" dirty="0"/>
              <a:t>All l</a:t>
            </a:r>
            <a:r>
              <a:rPr lang="en-US" sz="2050" b="1" dirty="0"/>
              <a:t>osses</a:t>
            </a:r>
            <a:r>
              <a:rPr lang="en-US" sz="2050" dirty="0"/>
              <a:t>, including NR deductions, allocated </a:t>
            </a:r>
            <a:r>
              <a:rPr lang="en-US" sz="2050" b="1" dirty="0"/>
              <a:t>90-10 </a:t>
            </a:r>
            <a:r>
              <a:rPr lang="en-US" sz="2050" dirty="0"/>
              <a:t>to L and G; all i</a:t>
            </a:r>
            <a:r>
              <a:rPr lang="en-US" sz="2050" b="1" dirty="0"/>
              <a:t>ncome </a:t>
            </a:r>
            <a:r>
              <a:rPr lang="en-US" sz="2050" dirty="0"/>
              <a:t>allocated </a:t>
            </a:r>
            <a:r>
              <a:rPr lang="en-US" sz="2050" b="1" dirty="0"/>
              <a:t>90-10</a:t>
            </a:r>
            <a:r>
              <a:rPr lang="en-US" sz="2050" dirty="0"/>
              <a:t> until income allocations equal previous loss allocations; </a:t>
            </a:r>
            <a:r>
              <a:rPr lang="en-US" sz="2050" b="1" dirty="0"/>
              <a:t>thereafter</a:t>
            </a:r>
            <a:r>
              <a:rPr lang="en-US" sz="2050" dirty="0"/>
              <a:t> all items allocated </a:t>
            </a:r>
            <a:r>
              <a:rPr lang="en-US" sz="2050" b="1" dirty="0"/>
              <a:t>50-50</a:t>
            </a:r>
            <a:r>
              <a:rPr lang="en-US" sz="2050" dirty="0"/>
              <a:t>; </a:t>
            </a:r>
          </a:p>
          <a:p>
            <a:pPr lvl="1"/>
            <a:r>
              <a:rPr lang="en-US" sz="2050" b="1" dirty="0"/>
              <a:t>Non-liquidating cash distributions </a:t>
            </a:r>
            <a:r>
              <a:rPr lang="en-US" sz="2050" dirty="0"/>
              <a:t>distributed </a:t>
            </a:r>
            <a:r>
              <a:rPr lang="en-US" sz="2050" b="1" dirty="0"/>
              <a:t>90-10</a:t>
            </a:r>
            <a:r>
              <a:rPr lang="en-US" sz="2050" dirty="0"/>
              <a:t> until </a:t>
            </a:r>
            <a:r>
              <a:rPr lang="en-US" sz="2050" b="1" dirty="0"/>
              <a:t>Capital Contributions </a:t>
            </a:r>
            <a:r>
              <a:rPr lang="en-US" sz="2050" dirty="0"/>
              <a:t>restored, thereafter </a:t>
            </a:r>
            <a:r>
              <a:rPr lang="en-US" sz="2050" b="1" dirty="0"/>
              <a:t>50-50 </a:t>
            </a:r>
          </a:p>
          <a:p>
            <a:pPr algn="just"/>
            <a:r>
              <a:rPr lang="en-US" sz="2200" dirty="0"/>
              <a:t>GL satisfies the alternate test for economic effect (G has DRO, L doesn’t, but there is a QIO)</a:t>
            </a:r>
          </a:p>
          <a:p>
            <a:pPr algn="just"/>
            <a:r>
              <a:rPr lang="en-US" sz="2200" dirty="0"/>
              <a:t>Assume that the PSH breaks even except for annual depreciation of 400.</a:t>
            </a:r>
          </a:p>
          <a:p>
            <a:pPr lvl="1"/>
            <a:r>
              <a:rPr lang="en-US" sz="2200" dirty="0"/>
              <a:t>Compute each P’s CA and share of PMG for Y1-4 assuming GL sells the property on Jan. 1 of Y4 for 2,400 (assume no depreciation adjustment for Y4)</a:t>
            </a:r>
          </a:p>
          <a:p>
            <a:pPr lvl="1"/>
            <a:r>
              <a:rPr lang="en-US" sz="2000" dirty="0"/>
              <a:t>Assume that instead of selling the building, GL borrows another 500 (nonrecourse) securing it with a 2</a:t>
            </a:r>
            <a:r>
              <a:rPr lang="en-US" sz="2000" baseline="30000" dirty="0"/>
              <a:t>nd</a:t>
            </a:r>
            <a:r>
              <a:rPr lang="en-US" sz="2000" dirty="0"/>
              <a:t> mortgage on the property and distributes the 500.  What are the Ps’ CAs and share of PMG at the end of Y4?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NR Deductions: 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DE3607-C0B5-E041-9475-6FBFC6E44BE2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NR Deductions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NR Deductions:  Example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DE3607-C0B5-E041-9475-6FBFC6E44BE2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NR Deductions</a:t>
            </a:r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2345342"/>
              </p:ext>
            </p:extLst>
          </p:nvPr>
        </p:nvGraphicFramePr>
        <p:xfrm>
          <a:off x="457200" y="1676400"/>
          <a:ext cx="51816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Worksheet" r:id="rId3" imgW="4521200" imgH="1219200" progId="Excel.Sheet.12">
                  <p:embed/>
                </p:oleObj>
              </mc:Choice>
              <mc:Fallback>
                <p:oleObj name="Worksheet" r:id="rId3" imgW="4521200" imgH="1219200" progId="Excel.Sheet.12">
                  <p:embed/>
                  <p:pic>
                    <p:nvPicPr>
                      <p:cNvPr id="276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676400"/>
                        <a:ext cx="518160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371600" y="1066800"/>
            <a:ext cx="2362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Calibri"/>
              </a:rPr>
              <a:t>BS at Formation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3505200"/>
            <a:ext cx="2362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Calibri"/>
              </a:rPr>
              <a:t>BS at the End of Y1</a:t>
            </a:r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3943233"/>
              </p:ext>
            </p:extLst>
          </p:nvPr>
        </p:nvGraphicFramePr>
        <p:xfrm>
          <a:off x="304800" y="4343400"/>
          <a:ext cx="5049837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Worksheet" r:id="rId5" imgW="4673600" imgH="1206500" progId="Excel.Sheet.12">
                  <p:embed/>
                </p:oleObj>
              </mc:Choice>
              <mc:Fallback>
                <p:oleObj name="Worksheet" r:id="rId5" imgW="4673600" imgH="1206500" progId="Excel.Sheet.12">
                  <p:embed/>
                  <p:pic>
                    <p:nvPicPr>
                      <p:cNvPr id="2765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343400"/>
                        <a:ext cx="5049837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8593197"/>
              </p:ext>
            </p:extLst>
          </p:nvPr>
        </p:nvGraphicFramePr>
        <p:xfrm>
          <a:off x="5867401" y="4227513"/>
          <a:ext cx="3124200" cy="152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Worksheet" r:id="rId7" imgW="3327400" imgH="850900" progId="Excel.Sheet.12">
                  <p:embed/>
                </p:oleObj>
              </mc:Choice>
              <mc:Fallback>
                <p:oleObj name="Worksheet" r:id="rId7" imgW="3327400" imgH="850900" progId="Excel.Sheet.12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67401" y="4227513"/>
                        <a:ext cx="3124200" cy="1525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Connector 11"/>
          <p:cNvCxnSpPr/>
          <p:nvPr/>
        </p:nvCxnSpPr>
        <p:spPr bwMode="auto">
          <a:xfrm>
            <a:off x="5715000" y="4191000"/>
            <a:ext cx="0" cy="1905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NR Deductions:  Example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DE3607-C0B5-E041-9475-6FBFC6E44BE2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NR Deductions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143000"/>
            <a:ext cx="2362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Calibri"/>
              </a:rPr>
              <a:t>BS at the End of Y2</a:t>
            </a:r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3154279"/>
              </p:ext>
            </p:extLst>
          </p:nvPr>
        </p:nvGraphicFramePr>
        <p:xfrm>
          <a:off x="228600" y="1752600"/>
          <a:ext cx="38862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Worksheet" r:id="rId4" imgW="5245100" imgH="1231900" progId="Excel.Sheet.12">
                  <p:embed/>
                </p:oleObj>
              </mc:Choice>
              <mc:Fallback>
                <p:oleObj name="Worksheet" r:id="rId4" imgW="5245100" imgH="1231900" progId="Excel.Sheet.12">
                  <p:embed/>
                  <p:pic>
                    <p:nvPicPr>
                      <p:cNvPr id="286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752600"/>
                        <a:ext cx="38862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09600" y="3581400"/>
            <a:ext cx="2362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Calibri"/>
              </a:rPr>
              <a:t>BS at the End of Y3</a:t>
            </a:r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0236134"/>
              </p:ext>
            </p:extLst>
          </p:nvPr>
        </p:nvGraphicFramePr>
        <p:xfrm>
          <a:off x="304800" y="4191000"/>
          <a:ext cx="3733800" cy="1600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Worksheet" r:id="rId6" imgW="5245100" imgH="1231900" progId="Excel.Sheet.12">
                  <p:embed/>
                </p:oleObj>
              </mc:Choice>
              <mc:Fallback>
                <p:oleObj name="Worksheet" r:id="rId6" imgW="5245100" imgH="1231900" progId="Excel.Sheet.12">
                  <p:embed/>
                  <p:pic>
                    <p:nvPicPr>
                      <p:cNvPr id="286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191000"/>
                        <a:ext cx="3733800" cy="16001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1230849"/>
              </p:ext>
            </p:extLst>
          </p:nvPr>
        </p:nvGraphicFramePr>
        <p:xfrm>
          <a:off x="4267200" y="3886200"/>
          <a:ext cx="4457700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Worksheet" r:id="rId8" imgW="4457700" imgH="1511300" progId="Excel.Sheet.12">
                  <p:embed/>
                </p:oleObj>
              </mc:Choice>
              <mc:Fallback>
                <p:oleObj name="Worksheet" r:id="rId8" imgW="4457700" imgH="1511300" progId="Excel.Sheet.12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267200" y="3886200"/>
                        <a:ext cx="4457700" cy="1981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0179496"/>
              </p:ext>
            </p:extLst>
          </p:nvPr>
        </p:nvGraphicFramePr>
        <p:xfrm>
          <a:off x="4419600" y="1600200"/>
          <a:ext cx="44577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Worksheet" r:id="rId10" imgW="4457700" imgH="1181100" progId="Excel.Sheet.12">
                  <p:embed/>
                </p:oleObj>
              </mc:Choice>
              <mc:Fallback>
                <p:oleObj name="Worksheet" r:id="rId10" imgW="4457700" imgH="1181100" progId="Excel.Sheet.12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419600" y="1600200"/>
                        <a:ext cx="4457700" cy="160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 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NR Deductions: 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DE3607-C0B5-E041-9475-6FBFC6E44BE2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NR Deductions</a:t>
            </a:r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8717974"/>
              </p:ext>
            </p:extLst>
          </p:nvPr>
        </p:nvGraphicFramePr>
        <p:xfrm>
          <a:off x="685800" y="1584325"/>
          <a:ext cx="7239000" cy="296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Worksheet" r:id="rId3" imgW="3352800" imgH="2222500" progId="Excel.Sheet.12">
                  <p:embed/>
                </p:oleObj>
              </mc:Choice>
              <mc:Fallback>
                <p:oleObj name="Worksheet" r:id="rId3" imgW="3352800" imgH="2222500" progId="Excel.Sheet.12">
                  <p:embed/>
                  <p:pic>
                    <p:nvPicPr>
                      <p:cNvPr id="296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584325"/>
                        <a:ext cx="7239000" cy="2960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14124</TotalTime>
  <Words>899</Words>
  <Application>Microsoft Macintosh PowerPoint</Application>
  <PresentationFormat>On-screen Show (4:3)</PresentationFormat>
  <Paragraphs>91</Paragraphs>
  <Slides>10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NSimSun</vt:lpstr>
      <vt:lpstr>Arial</vt:lpstr>
      <vt:lpstr>Calibri</vt:lpstr>
      <vt:lpstr>Courier New</vt:lpstr>
      <vt:lpstr>Gill Sans</vt:lpstr>
      <vt:lpstr>Times</vt:lpstr>
      <vt:lpstr>Times New Roman</vt:lpstr>
      <vt:lpstr>Wingdings</vt:lpstr>
      <vt:lpstr>Wingdings 2</vt:lpstr>
      <vt:lpstr>CG Body - Standard</vt:lpstr>
      <vt:lpstr>Worksheet</vt:lpstr>
      <vt:lpstr>CIR v. Tufts</vt:lpstr>
      <vt:lpstr>Allocation of NR Deductions:  Safe Harbor</vt:lpstr>
      <vt:lpstr>NR Deductions: Definitions</vt:lpstr>
      <vt:lpstr>P’s Share of PMG</vt:lpstr>
      <vt:lpstr>Minimum Gain Chargeback</vt:lpstr>
      <vt:lpstr>NR Deductions:  Example</vt:lpstr>
      <vt:lpstr>NR Deductions:  Example</vt:lpstr>
      <vt:lpstr>NR Deductions:  Example</vt:lpstr>
      <vt:lpstr>NR Deductions:  Example</vt:lpstr>
      <vt:lpstr>NR Deductions:  Example</vt:lpstr>
    </vt:vector>
  </TitlesOfParts>
  <Company>	鞰]皤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Promulgating, Interpreting, and Administering  U.S. Tax Law</dc:title>
  <dc:creator>Jeffrey Colon</dc:creator>
  <cp:lastModifiedBy>J Colon</cp:lastModifiedBy>
  <cp:revision>319</cp:revision>
  <cp:lastPrinted>2008-10-25T17:30:57Z</cp:lastPrinted>
  <dcterms:created xsi:type="dcterms:W3CDTF">2010-10-02T15:22:44Z</dcterms:created>
  <dcterms:modified xsi:type="dcterms:W3CDTF">2021-03-08T19:47:45Z</dcterms:modified>
</cp:coreProperties>
</file>