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0" r:id="rId1"/>
  </p:sldMasterIdLst>
  <p:notesMasterIdLst>
    <p:notesMasterId r:id="rId19"/>
  </p:notesMasterIdLst>
  <p:handoutMasterIdLst>
    <p:handoutMasterId r:id="rId20"/>
  </p:handoutMasterIdLst>
  <p:sldIdLst>
    <p:sldId id="277" r:id="rId2"/>
    <p:sldId id="300" r:id="rId3"/>
    <p:sldId id="356" r:id="rId4"/>
    <p:sldId id="355" r:id="rId5"/>
    <p:sldId id="357" r:id="rId6"/>
    <p:sldId id="358" r:id="rId7"/>
    <p:sldId id="359" r:id="rId8"/>
    <p:sldId id="366" r:id="rId9"/>
    <p:sldId id="364" r:id="rId10"/>
    <p:sldId id="362" r:id="rId11"/>
    <p:sldId id="365" r:id="rId12"/>
    <p:sldId id="363" r:id="rId13"/>
    <p:sldId id="299" r:id="rId14"/>
    <p:sldId id="298" r:id="rId15"/>
    <p:sldId id="367" r:id="rId16"/>
    <p:sldId id="301" r:id="rId17"/>
    <p:sldId id="302" r:id="rId18"/>
  </p:sldIdLst>
  <p:sldSz cx="9144000" cy="6858000" type="screen4x3"/>
  <p:notesSz cx="7010400" cy="9236075"/>
  <p:defaultTextStyle>
    <a:defPPr>
      <a:defRPr lang="en-US"/>
    </a:defPPr>
    <a:lvl1pPr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D42EAA-C59D-BD43-868C-3B9BABD95495}" v="165" dt="2022-08-07T11:06:49.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23"/>
    <p:restoredTop sz="94665"/>
  </p:normalViewPr>
  <p:slideViewPr>
    <p:cSldViewPr>
      <p:cViewPr varScale="1">
        <p:scale>
          <a:sx n="147" d="100"/>
          <a:sy n="147" d="100"/>
        </p:scale>
        <p:origin x="216" y="3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97D42EAA-C59D-BD43-868C-3B9BABD95495}"/>
    <pc:docChg chg="custSel modSld modMainMaster">
      <pc:chgData name="Jeffrey M. Colon" userId="615143b1-cdee-493d-9a9d-1565ce8666d9" providerId="ADAL" clId="{97D42EAA-C59D-BD43-868C-3B9BABD95495}" dt="2022-08-07T11:06:49.699" v="172" actId="403"/>
      <pc:docMkLst>
        <pc:docMk/>
      </pc:docMkLst>
      <pc:sldChg chg="modSp modAnim">
        <pc:chgData name="Jeffrey M. Colon" userId="615143b1-cdee-493d-9a9d-1565ce8666d9" providerId="ADAL" clId="{97D42EAA-C59D-BD43-868C-3B9BABD95495}" dt="2022-08-07T10:57:13.962" v="165" actId="20577"/>
        <pc:sldMkLst>
          <pc:docMk/>
          <pc:sldMk cId="763328627" sldId="299"/>
        </pc:sldMkLst>
        <pc:spChg chg="mod">
          <ac:chgData name="Jeffrey M. Colon" userId="615143b1-cdee-493d-9a9d-1565ce8666d9" providerId="ADAL" clId="{97D42EAA-C59D-BD43-868C-3B9BABD95495}" dt="2022-08-07T10:57:13.962" v="165" actId="20577"/>
          <ac:spMkLst>
            <pc:docMk/>
            <pc:sldMk cId="763328627" sldId="299"/>
            <ac:spMk id="2" creationId="{B3345D54-065F-AB40-901D-68CB5362E23B}"/>
          </ac:spMkLst>
        </pc:spChg>
      </pc:sldChg>
      <pc:sldChg chg="modSp">
        <pc:chgData name="Jeffrey M. Colon" userId="615143b1-cdee-493d-9a9d-1565ce8666d9" providerId="ADAL" clId="{97D42EAA-C59D-BD43-868C-3B9BABD95495}" dt="2022-08-07T11:06:29.536" v="168" actId="20577"/>
        <pc:sldMkLst>
          <pc:docMk/>
          <pc:sldMk cId="3632969313" sldId="301"/>
        </pc:sldMkLst>
        <pc:spChg chg="mod">
          <ac:chgData name="Jeffrey M. Colon" userId="615143b1-cdee-493d-9a9d-1565ce8666d9" providerId="ADAL" clId="{97D42EAA-C59D-BD43-868C-3B9BABD95495}" dt="2022-08-07T11:06:29.536" v="168" actId="20577"/>
          <ac:spMkLst>
            <pc:docMk/>
            <pc:sldMk cId="3632969313" sldId="301"/>
            <ac:spMk id="2" creationId="{E572B17E-597E-AE4F-8AEE-58BE3658306B}"/>
          </ac:spMkLst>
        </pc:spChg>
      </pc:sldChg>
      <pc:sldChg chg="modSp">
        <pc:chgData name="Jeffrey M. Colon" userId="615143b1-cdee-493d-9a9d-1565ce8666d9" providerId="ADAL" clId="{97D42EAA-C59D-BD43-868C-3B9BABD95495}" dt="2022-08-07T11:06:49.699" v="172" actId="403"/>
        <pc:sldMkLst>
          <pc:docMk/>
          <pc:sldMk cId="2743112771" sldId="302"/>
        </pc:sldMkLst>
        <pc:spChg chg="mod">
          <ac:chgData name="Jeffrey M. Colon" userId="615143b1-cdee-493d-9a9d-1565ce8666d9" providerId="ADAL" clId="{97D42EAA-C59D-BD43-868C-3B9BABD95495}" dt="2022-08-07T11:06:49.699" v="172" actId="403"/>
          <ac:spMkLst>
            <pc:docMk/>
            <pc:sldMk cId="2743112771" sldId="302"/>
            <ac:spMk id="2" creationId="{4F49FFFF-9920-5841-B1D5-3DA625420D25}"/>
          </ac:spMkLst>
        </pc:spChg>
      </pc:sldChg>
      <pc:sldChg chg="modSp mod">
        <pc:chgData name="Jeffrey M. Colon" userId="615143b1-cdee-493d-9a9d-1565ce8666d9" providerId="ADAL" clId="{97D42EAA-C59D-BD43-868C-3B9BABD95495}" dt="2022-08-07T10:22:19.409" v="3" actId="1076"/>
        <pc:sldMkLst>
          <pc:docMk/>
          <pc:sldMk cId="0" sldId="356"/>
        </pc:sldMkLst>
        <pc:spChg chg="mod">
          <ac:chgData name="Jeffrey M. Colon" userId="615143b1-cdee-493d-9a9d-1565ce8666d9" providerId="ADAL" clId="{97D42EAA-C59D-BD43-868C-3B9BABD95495}" dt="2022-08-07T10:22:19.409" v="3" actId="1076"/>
          <ac:spMkLst>
            <pc:docMk/>
            <pc:sldMk cId="0" sldId="356"/>
            <ac:spMk id="6159" creationId="{00000000-0000-0000-0000-000000000000}"/>
          </ac:spMkLst>
        </pc:spChg>
        <pc:spChg chg="mod">
          <ac:chgData name="Jeffrey M. Colon" userId="615143b1-cdee-493d-9a9d-1565ce8666d9" providerId="ADAL" clId="{97D42EAA-C59D-BD43-868C-3B9BABD95495}" dt="2022-08-07T10:21:23.022" v="2" actId="1076"/>
          <ac:spMkLst>
            <pc:docMk/>
            <pc:sldMk cId="0" sldId="356"/>
            <ac:spMk id="6167" creationId="{00000000-0000-0000-0000-000000000000}"/>
          </ac:spMkLst>
        </pc:spChg>
      </pc:sldChg>
      <pc:sldChg chg="modSp mod">
        <pc:chgData name="Jeffrey M. Colon" userId="615143b1-cdee-493d-9a9d-1565ce8666d9" providerId="ADAL" clId="{97D42EAA-C59D-BD43-868C-3B9BABD95495}" dt="2022-08-07T10:23:03.818" v="5" actId="27636"/>
        <pc:sldMkLst>
          <pc:docMk/>
          <pc:sldMk cId="0" sldId="359"/>
        </pc:sldMkLst>
        <pc:spChg chg="mod">
          <ac:chgData name="Jeffrey M. Colon" userId="615143b1-cdee-493d-9a9d-1565ce8666d9" providerId="ADAL" clId="{97D42EAA-C59D-BD43-868C-3B9BABD95495}" dt="2022-08-07T10:23:03.818" v="5" actId="27636"/>
          <ac:spMkLst>
            <pc:docMk/>
            <pc:sldMk cId="0" sldId="359"/>
            <ac:spMk id="10243" creationId="{00000000-0000-0000-0000-000000000000}"/>
          </ac:spMkLst>
        </pc:spChg>
      </pc:sldChg>
      <pc:sldChg chg="modSp">
        <pc:chgData name="Jeffrey M. Colon" userId="615143b1-cdee-493d-9a9d-1565ce8666d9" providerId="ADAL" clId="{97D42EAA-C59D-BD43-868C-3B9BABD95495}" dt="2022-08-07T10:26:00.056" v="9" actId="2710"/>
        <pc:sldMkLst>
          <pc:docMk/>
          <pc:sldMk cId="0" sldId="363"/>
        </pc:sldMkLst>
        <pc:spChg chg="mod">
          <ac:chgData name="Jeffrey M. Colon" userId="615143b1-cdee-493d-9a9d-1565ce8666d9" providerId="ADAL" clId="{97D42EAA-C59D-BD43-868C-3B9BABD95495}" dt="2022-08-07T10:26:00.056" v="9" actId="2710"/>
          <ac:spMkLst>
            <pc:docMk/>
            <pc:sldMk cId="0" sldId="363"/>
            <ac:spMk id="116739" creationId="{00000000-0000-0000-0000-000000000000}"/>
          </ac:spMkLst>
        </pc:spChg>
      </pc:sldChg>
      <pc:sldChg chg="modSp mod">
        <pc:chgData name="Jeffrey M. Colon" userId="615143b1-cdee-493d-9a9d-1565ce8666d9" providerId="ADAL" clId="{97D42EAA-C59D-BD43-868C-3B9BABD95495}" dt="2022-08-07T10:23:39.371" v="8" actId="20577"/>
        <pc:sldMkLst>
          <pc:docMk/>
          <pc:sldMk cId="885528450" sldId="366"/>
        </pc:sldMkLst>
        <pc:spChg chg="mod">
          <ac:chgData name="Jeffrey M. Colon" userId="615143b1-cdee-493d-9a9d-1565ce8666d9" providerId="ADAL" clId="{97D42EAA-C59D-BD43-868C-3B9BABD95495}" dt="2022-08-07T10:23:39.371" v="8" actId="20577"/>
          <ac:spMkLst>
            <pc:docMk/>
            <pc:sldMk cId="885528450" sldId="366"/>
            <ac:spMk id="2" creationId="{CB7C6D4E-90B9-124D-A545-811152696876}"/>
          </ac:spMkLst>
        </pc:spChg>
      </pc:sldChg>
      <pc:sldMasterChg chg="modSp mod">
        <pc:chgData name="Jeffrey M. Colon" userId="615143b1-cdee-493d-9a9d-1565ce8666d9" providerId="ADAL" clId="{97D42EAA-C59D-BD43-868C-3B9BABD95495}" dt="2022-08-07T10:20:36.904" v="1" actId="20577"/>
        <pc:sldMasterMkLst>
          <pc:docMk/>
          <pc:sldMasterMk cId="1315903337" sldId="2147483810"/>
        </pc:sldMasterMkLst>
        <pc:spChg chg="mod">
          <ac:chgData name="Jeffrey M. Colon" userId="615143b1-cdee-493d-9a9d-1565ce8666d9" providerId="ADAL" clId="{97D42EAA-C59D-BD43-868C-3B9BABD95495}" dt="2022-08-07T10:20:36.904" v="1" actId="20577"/>
          <ac:spMkLst>
            <pc:docMk/>
            <pc:sldMasterMk cId="1315903337" sldId="2147483810"/>
            <ac:spMk id="9" creationId="{00000000-0000-0000-0000-000000000000}"/>
          </ac:spMkLst>
        </pc:spChg>
      </pc:sldMasterChg>
    </pc:docChg>
  </pc:docChgLst>
  <pc:docChgLst>
    <pc:chgData name="Jeffrey M. Colon" userId="615143b1-cdee-493d-9a9d-1565ce8666d9" providerId="ADAL" clId="{50E42ED7-57F5-CF44-84E6-41075442EE2A}"/>
    <pc:docChg chg="modSld">
      <pc:chgData name="Jeffrey M. Colon" userId="615143b1-cdee-493d-9a9d-1565ce8666d9" providerId="ADAL" clId="{50E42ED7-57F5-CF44-84E6-41075442EE2A}" dt="2021-02-17T21:32:36.193" v="6" actId="20577"/>
      <pc:docMkLst>
        <pc:docMk/>
      </pc:docMkLst>
      <pc:sldChg chg="modSp">
        <pc:chgData name="Jeffrey M. Colon" userId="615143b1-cdee-493d-9a9d-1565ce8666d9" providerId="ADAL" clId="{50E42ED7-57F5-CF44-84E6-41075442EE2A}" dt="2021-02-17T21:32:36.193" v="6" actId="20577"/>
        <pc:sldMkLst>
          <pc:docMk/>
          <pc:sldMk cId="763328627" sldId="299"/>
        </pc:sldMkLst>
        <pc:spChg chg="mod">
          <ac:chgData name="Jeffrey M. Colon" userId="615143b1-cdee-493d-9a9d-1565ce8666d9" providerId="ADAL" clId="{50E42ED7-57F5-CF44-84E6-41075442EE2A}" dt="2021-02-17T21:32:36.193" v="6" actId="20577"/>
          <ac:spMkLst>
            <pc:docMk/>
            <pc:sldMk cId="763328627" sldId="299"/>
            <ac:spMk id="2" creationId="{B3345D54-065F-AB40-901D-68CB5362E23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ctr" anchorCtr="0" compatLnSpc="1">
            <a:prstTxWarp prst="textNoShape">
              <a:avLst/>
            </a:prstTxWarp>
          </a:bodyPr>
          <a:lstStyle>
            <a:lvl1pPr>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804"/>
          </a:xfrm>
          <a:prstGeom prst="rect">
            <a:avLst/>
          </a:prstGeom>
          <a:noFill/>
          <a:ln w="9525">
            <a:noFill/>
            <a:miter lim="800000"/>
            <a:headEnd/>
            <a:tailEnd/>
          </a:ln>
          <a:effectLst/>
        </p:spPr>
        <p:txBody>
          <a:bodyPr vert="horz" wrap="square" lIns="92830" tIns="46415" rIns="92830" bIns="46415" numCol="1" anchor="ctr" anchorCtr="0" compatLnSpc="1">
            <a:prstTxWarp prst="textNoShape">
              <a:avLst/>
            </a:prstTxWarp>
          </a:bodyPr>
          <a:lstStyle>
            <a:lvl1pPr algn="r">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smtClean="0">
                <a:latin typeface="Gill Sans" charset="0"/>
              </a:defRPr>
            </a:lvl1pPr>
          </a:lstStyle>
          <a:p>
            <a:pPr>
              <a:defRPr/>
            </a:pPr>
            <a:fld id="{E25D41B5-17AC-EC40-994B-715CE34ABB83}" type="slidenum">
              <a:rPr lang="en-US"/>
              <a:pPr>
                <a:defRPr/>
              </a:pPr>
              <a:t>‹#›</a:t>
            </a:fld>
            <a:endParaRPr lang="en-US"/>
          </a:p>
        </p:txBody>
      </p:sp>
    </p:spTree>
    <p:extLst>
      <p:ext uri="{BB962C8B-B14F-4D97-AF65-F5344CB8AC3E}">
        <p14:creationId xmlns:p14="http://schemas.microsoft.com/office/powerpoint/2010/main" val="2888337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256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defRPr sz="1200">
                <a:latin typeface="Times" charset="0"/>
                <a:ea typeface="+mn-ea"/>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387136"/>
            <a:ext cx="5140960" cy="415623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smtClean="0">
                <a:latin typeface="Times" charset="0"/>
              </a:defRPr>
            </a:lvl1pPr>
          </a:lstStyle>
          <a:p>
            <a:pPr>
              <a:defRPr/>
            </a:pPr>
            <a:fld id="{84180BC2-E599-9B46-BA60-494236CD4AB8}" type="slidenum">
              <a:rPr lang="en-US"/>
              <a:pPr>
                <a:defRPr/>
              </a:pPr>
              <a:t>‹#›</a:t>
            </a:fld>
            <a:endParaRPr lang="en-US"/>
          </a:p>
        </p:txBody>
      </p:sp>
    </p:spTree>
    <p:extLst>
      <p:ext uri="{BB962C8B-B14F-4D97-AF65-F5344CB8AC3E}">
        <p14:creationId xmlns:p14="http://schemas.microsoft.com/office/powerpoint/2010/main" val="281004951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20212299-DAAE-B844-B7EF-D18118AF6533}" type="slidenum">
              <a:rPr lang="en-US" sz="1200">
                <a:latin typeface="Times" charset="0"/>
              </a:rPr>
              <a:pPr/>
              <a:t>1</a:t>
            </a:fld>
            <a:endParaRPr lang="en-US" sz="1200">
              <a:latin typeface="Times"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74858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4C44ADA2-0862-E543-AA10-2C7EF2BD551D}" type="slidenum">
              <a:rPr lang="en-US" sz="1200">
                <a:latin typeface="Times" charset="0"/>
              </a:rPr>
              <a:pPr/>
              <a:t>2</a:t>
            </a:fld>
            <a:endParaRPr lang="en-US" sz="1200">
              <a:latin typeface="Times"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00194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016C423D-B4A9-B04D-9B58-1ADC891E5752}" type="slidenum">
              <a:rPr lang="en-US" sz="1200">
                <a:latin typeface="Times" charset="0"/>
              </a:rPr>
              <a:pPr/>
              <a:t>10</a:t>
            </a:fld>
            <a:endParaRPr lang="en-US" sz="1200">
              <a:latin typeface="Times"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71937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2857407F-99F4-7A46-8699-2DD4D860CB60}" type="slidenum">
              <a:rPr lang="en-US" sz="1200">
                <a:latin typeface="Times" charset="0"/>
              </a:rPr>
              <a:pPr/>
              <a:t>12</a:t>
            </a:fld>
            <a:endParaRPr lang="en-US" sz="1200">
              <a:latin typeface="Times"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2483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Operations</a:t>
            </a:r>
            <a:endParaRPr lang="en-US" dirty="0"/>
          </a:p>
        </p:txBody>
      </p:sp>
    </p:spTree>
    <p:extLst>
      <p:ext uri="{BB962C8B-B14F-4D97-AF65-F5344CB8AC3E}">
        <p14:creationId xmlns:p14="http://schemas.microsoft.com/office/powerpoint/2010/main" val="39935934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829706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435331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17036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Operations</a:t>
            </a:r>
            <a:endParaRPr lang="en-US" dirty="0"/>
          </a:p>
        </p:txBody>
      </p:sp>
    </p:spTree>
    <p:extLst>
      <p:ext uri="{BB962C8B-B14F-4D97-AF65-F5344CB8AC3E}">
        <p14:creationId xmlns:p14="http://schemas.microsoft.com/office/powerpoint/2010/main" val="705354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07481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772324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403555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483179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54689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04675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Partnership Operations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776608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415560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1349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98575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816966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923558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8356002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3809880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9590946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16201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237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Partnership Operations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042788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2590975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12297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3862407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023916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9409572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4162140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4267401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42647295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126049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4044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9432074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3477316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1601206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47870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32866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280010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551669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5525361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130756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7823065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95308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78685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80489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109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9885374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520832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878973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Partnership Operations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2520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191346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Operations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64727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5332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1696008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Operations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aseline="0" dirty="0">
                <a:latin typeface="+mn-lt"/>
              </a:rPr>
              <a:t>PSH_Operations_22</a:t>
            </a:r>
            <a:endParaRPr lang="en-US" sz="600" dirty="0">
              <a:latin typeface="+mn-lt"/>
            </a:endParaRPr>
          </a:p>
        </p:txBody>
      </p:sp>
    </p:spTree>
    <p:extLst>
      <p:ext uri="{BB962C8B-B14F-4D97-AF65-F5344CB8AC3E}">
        <p14:creationId xmlns:p14="http://schemas.microsoft.com/office/powerpoint/2010/main" val="131590333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 id="2147483830" r:id="rId20"/>
    <p:sldLayoutId id="2147483831" r:id="rId21"/>
    <p:sldLayoutId id="2147483832" r:id="rId22"/>
    <p:sldLayoutId id="2147483833" r:id="rId23"/>
    <p:sldLayoutId id="2147483834" r:id="rId24"/>
    <p:sldLayoutId id="2147483835" r:id="rId25"/>
    <p:sldLayoutId id="2147483836" r:id="rId26"/>
    <p:sldLayoutId id="2147483837" r:id="rId27"/>
    <p:sldLayoutId id="2147483838" r:id="rId28"/>
    <p:sldLayoutId id="2147483839" r:id="rId29"/>
    <p:sldLayoutId id="2147483840" r:id="rId30"/>
    <p:sldLayoutId id="2147483841" r:id="rId31"/>
    <p:sldLayoutId id="2147483842" r:id="rId32"/>
    <p:sldLayoutId id="2147483843" r:id="rId33"/>
    <p:sldLayoutId id="2147483844" r:id="rId34"/>
    <p:sldLayoutId id="2147483845" r:id="rId35"/>
    <p:sldLayoutId id="2147483846" r:id="rId36"/>
    <p:sldLayoutId id="2147483847" r:id="rId37"/>
    <p:sldLayoutId id="2147483848" r:id="rId38"/>
    <p:sldLayoutId id="2147483849" r:id="rId39"/>
    <p:sldLayoutId id="2147483850" r:id="rId40"/>
    <p:sldLayoutId id="2147483851" r:id="rId41"/>
    <p:sldLayoutId id="2147483852" r:id="rId42"/>
    <p:sldLayoutId id="2147483853" r:id="rId43"/>
    <p:sldLayoutId id="2147483854" r:id="rId44"/>
    <p:sldLayoutId id="2147483855" r:id="rId45"/>
    <p:sldLayoutId id="2147483856" r:id="rId46"/>
    <p:sldLayoutId id="2147483857" r:id="rId47"/>
    <p:sldLayoutId id="2147483858" r:id="rId48"/>
    <p:sldLayoutId id="2147483859" r:id="rId49"/>
    <p:sldLayoutId id="2147483860" r:id="rId50"/>
    <p:sldLayoutId id="2147483861" r:id="rId51"/>
    <p:sldLayoutId id="2147483862" r:id="rId52"/>
    <p:sldLayoutId id="2147483863" r:id="rId53"/>
    <p:sldLayoutId id="2147483864" r:id="rId54"/>
    <p:sldLayoutId id="2147483865"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lstStyle/>
          <a:p>
            <a:pPr>
              <a:lnSpc>
                <a:spcPct val="90000"/>
              </a:lnSpc>
            </a:pPr>
            <a:r>
              <a:rPr lang="en-US" sz="2400" dirty="0">
                <a:ea typeface="ＭＳ Ｐゴシック" charset="0"/>
                <a:cs typeface="ＭＳ Ｐゴシック" charset="0"/>
              </a:rPr>
              <a:t>A PSH is not subject to tax on its income (</a:t>
            </a:r>
            <a:r>
              <a:rPr lang="en-US" altLang="en-US" sz="2400" dirty="0"/>
              <a:t>§</a:t>
            </a:r>
            <a:r>
              <a:rPr lang="en-US" sz="2400" dirty="0">
                <a:ea typeface="ＭＳ Ｐゴシック" charset="0"/>
                <a:cs typeface="ＭＳ Ｐゴシック" charset="0"/>
              </a:rPr>
              <a:t>701)</a:t>
            </a:r>
          </a:p>
          <a:p>
            <a:pPr eaLnBrk="1" hangingPunct="1">
              <a:lnSpc>
                <a:spcPct val="90000"/>
              </a:lnSpc>
            </a:pPr>
            <a:endParaRPr lang="en-US" sz="2400" dirty="0">
              <a:ea typeface="ＭＳ Ｐゴシック" charset="0"/>
              <a:cs typeface="ＭＳ Ｐゴシック" charset="0"/>
            </a:endParaRPr>
          </a:p>
          <a:p>
            <a:pPr>
              <a:lnSpc>
                <a:spcPct val="90000"/>
              </a:lnSpc>
            </a:pPr>
            <a:r>
              <a:rPr lang="en-US" sz="2400" dirty="0">
                <a:ea typeface="ＭＳ Ｐゴシック" charset="0"/>
                <a:cs typeface="ＭＳ Ｐゴシック" charset="0"/>
              </a:rPr>
              <a:t>Certain separately stated items of income, losses, deductions, credits and </a:t>
            </a:r>
            <a:r>
              <a:rPr lang="ja-JP" altLang="en-US" sz="2400" dirty="0">
                <a:ea typeface="ＭＳ Ｐゴシック" charset="0"/>
                <a:cs typeface="ＭＳ Ｐゴシック" charset="0"/>
              </a:rPr>
              <a:t>“</a:t>
            </a:r>
            <a:r>
              <a:rPr lang="en-US" altLang="ja-JP" sz="2400" dirty="0">
                <a:ea typeface="ＭＳ Ｐゴシック" charset="0"/>
                <a:cs typeface="ＭＳ Ｐゴシック" charset="0"/>
              </a:rPr>
              <a:t>other items of income, gain, or loss</a:t>
            </a:r>
            <a:r>
              <a:rPr lang="ja-JP" altLang="en-US" sz="2400" dirty="0">
                <a:ea typeface="ＭＳ Ｐゴシック" charset="0"/>
                <a:cs typeface="ＭＳ Ｐゴシック" charset="0"/>
              </a:rPr>
              <a:t>”</a:t>
            </a:r>
            <a:r>
              <a:rPr lang="en-US" altLang="ja-JP" sz="2400" dirty="0">
                <a:ea typeface="ＭＳ Ｐゴシック" charset="0"/>
                <a:cs typeface="ＭＳ Ｐゴシック" charset="0"/>
              </a:rPr>
              <a:t>--</a:t>
            </a:r>
            <a:r>
              <a:rPr lang="en-US" altLang="ja-JP" sz="2400" i="1" dirty="0">
                <a:ea typeface="ＭＳ Ｐゴシック" charset="0"/>
                <a:cs typeface="ＭＳ Ｐゴシック" charset="0"/>
              </a:rPr>
              <a:t>bottom line</a:t>
            </a:r>
            <a:r>
              <a:rPr lang="en-US" altLang="ja-JP" sz="2400" dirty="0">
                <a:ea typeface="ＭＳ Ｐゴシック" charset="0"/>
                <a:cs typeface="ＭＳ Ｐゴシック" charset="0"/>
              </a:rPr>
              <a:t> income/loss--are passed through to the Ps (</a:t>
            </a:r>
            <a:r>
              <a:rPr lang="en-US" altLang="en-US" sz="2400" dirty="0"/>
              <a:t>§</a:t>
            </a:r>
            <a:r>
              <a:rPr lang="en-US" altLang="ja-JP" sz="2400" dirty="0">
                <a:ea typeface="ＭＳ Ｐゴシック" charset="0"/>
                <a:cs typeface="ＭＳ Ｐゴシック" charset="0"/>
              </a:rPr>
              <a:t>702(a))</a:t>
            </a:r>
          </a:p>
          <a:p>
            <a:pPr eaLnBrk="1" hangingPunct="1">
              <a:lnSpc>
                <a:spcPct val="90000"/>
              </a:lnSpc>
            </a:pPr>
            <a:endParaRPr lang="en-US" sz="2400" dirty="0">
              <a:ea typeface="ＭＳ Ｐゴシック" charset="0"/>
              <a:cs typeface="ＭＳ Ｐゴシック" charset="0"/>
            </a:endParaRPr>
          </a:p>
          <a:p>
            <a:pPr eaLnBrk="1" hangingPunct="1">
              <a:lnSpc>
                <a:spcPct val="90000"/>
              </a:lnSpc>
            </a:pPr>
            <a:r>
              <a:rPr lang="en-US" sz="2400" dirty="0">
                <a:ea typeface="ＭＳ Ｐゴシック" charset="0"/>
                <a:cs typeface="ＭＳ Ｐゴシック" charset="0"/>
              </a:rPr>
              <a:t>Separate items and other items shown on Schedule K-1 (Form 1065)</a:t>
            </a:r>
          </a:p>
          <a:p>
            <a:pPr eaLnBrk="1" hangingPunct="1">
              <a:lnSpc>
                <a:spcPct val="90000"/>
              </a:lnSpc>
            </a:pPr>
            <a:endParaRPr lang="en-US" sz="2400" dirty="0">
              <a:ea typeface="ＭＳ Ｐゴシック" charset="0"/>
              <a:cs typeface="ＭＳ Ｐゴシック" charset="0"/>
            </a:endParaRPr>
          </a:p>
          <a:p>
            <a:pPr>
              <a:lnSpc>
                <a:spcPct val="90000"/>
              </a:lnSpc>
            </a:pPr>
            <a:r>
              <a:rPr lang="en-US" sz="2400" dirty="0">
                <a:ea typeface="ＭＳ Ｐゴシック" charset="0"/>
                <a:cs typeface="ＭＳ Ｐゴシック" charset="0"/>
              </a:rPr>
              <a:t>PSH income is generally computed as if the PSH were an individual, but w/out the benefit of many deductions, </a:t>
            </a:r>
            <a:r>
              <a:rPr lang="en-US" sz="2400" i="1" dirty="0">
                <a:ea typeface="ＭＳ Ｐゴシック" charset="0"/>
                <a:cs typeface="ＭＳ Ｐゴシック" charset="0"/>
              </a:rPr>
              <a:t>e.g</a:t>
            </a:r>
            <a:r>
              <a:rPr lang="en-US" sz="2400" dirty="0">
                <a:ea typeface="ＭＳ Ｐゴシック" charset="0"/>
                <a:cs typeface="ＭＳ Ｐゴシック" charset="0"/>
              </a:rPr>
              <a:t>., </a:t>
            </a:r>
            <a:r>
              <a:rPr lang="en-US" sz="2400" strike="sngStrike" dirty="0">
                <a:ea typeface="ＭＳ Ｐゴシック" charset="0"/>
                <a:cs typeface="ＭＳ Ｐゴシック" charset="0"/>
              </a:rPr>
              <a:t>personal exemptions</a:t>
            </a:r>
            <a:r>
              <a:rPr lang="en-US" sz="2400" dirty="0">
                <a:ea typeface="ＭＳ Ｐゴシック" charset="0"/>
                <a:cs typeface="ＭＳ Ｐゴシック" charset="0"/>
              </a:rPr>
              <a:t>, charitable contributions (</a:t>
            </a:r>
            <a:r>
              <a:rPr lang="en-US" altLang="en-US" sz="2400" dirty="0"/>
              <a:t>§</a:t>
            </a:r>
            <a:r>
              <a:rPr lang="en-US" sz="2400" dirty="0">
                <a:ea typeface="ＭＳ Ｐゴシック" charset="0"/>
                <a:cs typeface="ＭＳ Ｐゴシック" charset="0"/>
              </a:rPr>
              <a:t>703(a))</a:t>
            </a:r>
          </a:p>
        </p:txBody>
      </p:sp>
      <p:sp>
        <p:nvSpPr>
          <p:cNvPr id="65538"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A2FB992B-957F-9A4A-9531-EFF0DC1A4EAC}"/>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88BFB86F-26E8-6D41-99A3-AA31994799A6}"/>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553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bldLvl="2" autoUpdateAnimBg="0"/>
      <p:bldP spid="6553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pPr>
              <a:lnSpc>
                <a:spcPct val="80000"/>
              </a:lnSpc>
            </a:pPr>
            <a:r>
              <a:rPr lang="en-US" sz="2400" dirty="0">
                <a:ea typeface="ＭＳ Ｐゴシック" charset="0"/>
                <a:cs typeface="ＭＳ Ｐゴシック" charset="0"/>
              </a:rPr>
              <a:t>PSH must separately state (break out) certain PSH items, such as:</a:t>
            </a:r>
          </a:p>
          <a:p>
            <a:pPr lvl="1">
              <a:lnSpc>
                <a:spcPct val="80000"/>
              </a:lnSpc>
            </a:pPr>
            <a:r>
              <a:rPr lang="en-US" sz="2000" dirty="0">
                <a:ea typeface="ＭＳ Ｐゴシック" charset="0"/>
              </a:rPr>
              <a:t>STCG/L and LTCG/L</a:t>
            </a:r>
          </a:p>
          <a:p>
            <a:pPr lvl="1">
              <a:lnSpc>
                <a:spcPct val="80000"/>
              </a:lnSpc>
            </a:pPr>
            <a:r>
              <a:rPr lang="en-US" sz="2000" dirty="0">
                <a:ea typeface="ＭＳ Ｐゴシック" charset="0"/>
              </a:rPr>
              <a:t>1231 gains and losses</a:t>
            </a:r>
          </a:p>
          <a:p>
            <a:pPr lvl="1">
              <a:lnSpc>
                <a:spcPct val="80000"/>
              </a:lnSpc>
            </a:pPr>
            <a:r>
              <a:rPr lang="en-US" sz="2000" dirty="0">
                <a:ea typeface="ＭＳ Ｐゴシック" charset="0"/>
              </a:rPr>
              <a:t>Charitable contributions</a:t>
            </a:r>
          </a:p>
          <a:p>
            <a:pPr lvl="1">
              <a:lnSpc>
                <a:spcPct val="80000"/>
              </a:lnSpc>
            </a:pPr>
            <a:r>
              <a:rPr lang="en-US" sz="2000" dirty="0">
                <a:ea typeface="ＭＳ Ｐゴシック" charset="0"/>
              </a:rPr>
              <a:t>Foreign Taxes</a:t>
            </a:r>
          </a:p>
          <a:p>
            <a:pPr lvl="1">
              <a:lnSpc>
                <a:spcPct val="80000"/>
              </a:lnSpc>
            </a:pPr>
            <a:r>
              <a:rPr lang="en-US" sz="2000" dirty="0">
                <a:ea typeface="ＭＳ Ｐゴシック" charset="0"/>
              </a:rPr>
              <a:t>Investment interest expense/income</a:t>
            </a:r>
          </a:p>
          <a:p>
            <a:pPr lvl="1">
              <a:lnSpc>
                <a:spcPct val="80000"/>
              </a:lnSpc>
            </a:pPr>
            <a:r>
              <a:rPr lang="en-US" sz="2000" dirty="0">
                <a:ea typeface="ＭＳ Ｐゴシック" charset="0"/>
              </a:rPr>
              <a:t>Qualified dividends</a:t>
            </a:r>
          </a:p>
          <a:p>
            <a:pPr lvl="1">
              <a:lnSpc>
                <a:spcPct val="80000"/>
              </a:lnSpc>
            </a:pPr>
            <a:r>
              <a:rPr lang="en-US" sz="2000" dirty="0">
                <a:ea typeface="ＭＳ Ｐゴシック" charset="0"/>
              </a:rPr>
              <a:t>What’s new for 2018? </a:t>
            </a:r>
          </a:p>
          <a:p>
            <a:pPr lvl="1">
              <a:lnSpc>
                <a:spcPct val="80000"/>
              </a:lnSpc>
            </a:pPr>
            <a:r>
              <a:rPr lang="ja-JP" altLang="en-US" sz="2000" dirty="0">
                <a:ea typeface="ＭＳ Ｐゴシック" charset="0"/>
              </a:rPr>
              <a:t>“</a:t>
            </a:r>
            <a:r>
              <a:rPr lang="en-US" altLang="ja-JP" sz="2000" dirty="0">
                <a:ea typeface="ＭＳ Ｐゴシック" charset="0"/>
              </a:rPr>
              <a:t>Bottom line</a:t>
            </a:r>
            <a:r>
              <a:rPr lang="ja-JP" altLang="en-US" sz="2000" dirty="0">
                <a:ea typeface="ＭＳ Ｐゴシック" charset="0"/>
              </a:rPr>
              <a:t>”</a:t>
            </a:r>
            <a:r>
              <a:rPr lang="en-US" altLang="ja-JP" sz="2000" dirty="0">
                <a:ea typeface="ＭＳ Ｐゴシック" charset="0"/>
              </a:rPr>
              <a:t> income or loss (</a:t>
            </a:r>
            <a:r>
              <a:rPr lang="en-US" altLang="en-US" sz="2000" dirty="0"/>
              <a:t>§</a:t>
            </a:r>
            <a:r>
              <a:rPr lang="en-US" altLang="ja-JP" sz="2000" dirty="0">
                <a:ea typeface="ＭＳ Ｐゴシック" charset="0"/>
              </a:rPr>
              <a:t>702(a)(1)-(8))</a:t>
            </a:r>
          </a:p>
          <a:p>
            <a:pPr>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Any PSH item, which if separately taken into account would result in an income tax liability different from that which would result if that partner did not take the item into account separately, must be separately stated.  Reg. 1.702-1(a)(8)(ii)).</a:t>
            </a:r>
          </a:p>
          <a:p>
            <a:pPr lvl="1">
              <a:lnSpc>
                <a:spcPct val="80000"/>
              </a:lnSpc>
            </a:pPr>
            <a:r>
              <a:rPr lang="en-US" sz="2250" dirty="0">
                <a:ea typeface="ＭＳ Ｐゴシック" charset="0"/>
                <a:cs typeface="ＭＳ Ｐゴシック" charset="0"/>
              </a:rPr>
              <a:t>See instructions for Schedule K-1 for a list</a:t>
            </a:r>
          </a:p>
          <a:p>
            <a:pPr>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Any election affecting computation of PSH income generally made by the PSH. </a:t>
            </a:r>
            <a:r>
              <a:rPr lang="en-US" altLang="en-US" sz="2400" dirty="0"/>
              <a:t>§</a:t>
            </a:r>
            <a:r>
              <a:rPr lang="en-US" sz="2400" dirty="0">
                <a:ea typeface="ＭＳ Ｐゴシック" charset="0"/>
                <a:cs typeface="ＭＳ Ｐゴシック" charset="0"/>
              </a:rPr>
              <a:t>703(b). </a:t>
            </a:r>
            <a:endParaRPr lang="en-US" sz="2000" dirty="0">
              <a:ea typeface="ＭＳ Ｐゴシック" charset="0"/>
              <a:cs typeface="ＭＳ Ｐゴシック" charset="0"/>
            </a:endParaRPr>
          </a:p>
        </p:txBody>
      </p:sp>
      <p:sp>
        <p:nvSpPr>
          <p:cNvPr id="110594" name="Rectangle 2"/>
          <p:cNvSpPr>
            <a:spLocks noGrp="1" noChangeArrowheads="1"/>
          </p:cNvSpPr>
          <p:nvPr>
            <p:ph type="title"/>
          </p:nvPr>
        </p:nvSpPr>
        <p:spPr/>
        <p:txBody>
          <a:bodyPr/>
          <a:lstStyle/>
          <a:p>
            <a:r>
              <a:rPr lang="en-US" sz="2000" b="1" dirty="0">
                <a:ea typeface="ＭＳ Ｐゴシック" charset="0"/>
                <a:cs typeface="ＭＳ Ｐゴシック" charset="0"/>
              </a:rPr>
              <a:t>Allocation of Income to Partners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DAEE5BD-6301-6D44-9DAD-FB8AD7BEEAD5}"/>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518321AB-D22D-5C4B-91D7-622119AE7454}"/>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59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059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0595">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0595">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059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0595">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0595">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059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0595">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05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2" autoUpdateAnimBg="0"/>
      <p:bldP spid="11059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r>
              <a:rPr lang="en-US" sz="2400" dirty="0">
                <a:ea typeface="ＭＳ Ｐゴシック" charset="0"/>
                <a:cs typeface="ＭＳ Ｐゴシック" charset="0"/>
              </a:rPr>
              <a:t>Gain/loss (difference between amount realized and adjusted basis) recognized by Ps upon a sale/exchange of PSH interest. </a:t>
            </a:r>
            <a:r>
              <a:rPr lang="en-US" altLang="en-US" sz="2400" dirty="0"/>
              <a:t>§§</a:t>
            </a:r>
            <a:r>
              <a:rPr lang="en-US" sz="2400" dirty="0">
                <a:ea typeface="ＭＳ Ｐゴシック" charset="0"/>
                <a:cs typeface="ＭＳ Ｐゴシック" charset="0"/>
              </a:rPr>
              <a:t>741 and 1001.</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 P can deduct losses/expenses only to the extent of his basis in his PSH interest. </a:t>
            </a:r>
            <a:r>
              <a:rPr lang="en-US" altLang="en-US" sz="2400" dirty="0"/>
              <a:t>§§</a:t>
            </a:r>
            <a:r>
              <a:rPr lang="en-US" sz="2400" dirty="0">
                <a:ea typeface="ＭＳ Ｐゴシック" charset="0"/>
                <a:cs typeface="ＭＳ Ｐゴシック" charset="0"/>
              </a:rPr>
              <a:t>704(d); 705(a)(2).</a:t>
            </a:r>
          </a:p>
          <a:p>
            <a:pPr lvl="1"/>
            <a:r>
              <a:rPr lang="en-US" sz="2250" dirty="0">
                <a:ea typeface="ＭＳ Ｐゴシック" charset="0"/>
                <a:cs typeface="ＭＳ Ｐゴシック" charset="0"/>
              </a:rPr>
              <a:t>What happens to the loss if you don’t have enough basis?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 P recognizes gain to the extent he receives a </a:t>
            </a:r>
            <a:r>
              <a:rPr lang="en-US" sz="2400" b="1" dirty="0">
                <a:ea typeface="ＭＳ Ｐゴシック" charset="0"/>
                <a:cs typeface="ＭＳ Ｐゴシック" charset="0"/>
              </a:rPr>
              <a:t>distribution of cash </a:t>
            </a:r>
            <a:r>
              <a:rPr lang="en-US" sz="2400" dirty="0">
                <a:ea typeface="ＭＳ Ｐゴシック" charset="0"/>
                <a:cs typeface="ＭＳ Ｐゴシック" charset="0"/>
              </a:rPr>
              <a:t>in excess of his basis in his PSH interest. </a:t>
            </a:r>
            <a:r>
              <a:rPr lang="en-US" altLang="en-US" sz="2400" dirty="0"/>
              <a:t>§</a:t>
            </a:r>
            <a:r>
              <a:rPr lang="en-US" sz="2400" dirty="0">
                <a:ea typeface="ＭＳ Ｐゴシック" charset="0"/>
                <a:cs typeface="ＭＳ Ｐゴシック" charset="0"/>
              </a:rPr>
              <a:t>731(a).</a:t>
            </a:r>
          </a:p>
        </p:txBody>
      </p:sp>
      <p:sp>
        <p:nvSpPr>
          <p:cNvPr id="30721" name="Title 1"/>
          <p:cNvSpPr>
            <a:spLocks noGrp="1"/>
          </p:cNvSpPr>
          <p:nvPr>
            <p:ph type="title"/>
          </p:nvPr>
        </p:nvSpPr>
        <p:spPr/>
        <p:txBody>
          <a:bodyPr/>
          <a:lstStyle/>
          <a:p>
            <a:r>
              <a:rPr lang="en-US" sz="2000" b="1" dirty="0">
                <a:ea typeface="ＭＳ Ｐゴシック" charset="0"/>
                <a:cs typeface="ＭＳ Ｐゴシック" charset="0"/>
              </a:rPr>
              <a:t>Role of Basis</a:t>
            </a:r>
          </a:p>
        </p:txBody>
      </p:sp>
      <p:sp>
        <p:nvSpPr>
          <p:cNvPr id="2" name="Footer Placeholder 1">
            <a:extLst>
              <a:ext uri="{FF2B5EF4-FFF2-40B4-BE49-F238E27FC236}">
                <a16:creationId xmlns:a16="http://schemas.microsoft.com/office/drawing/2014/main" id="{60B579E6-5BCD-CE4E-9190-8BE4528C468E}"/>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A3B7877-06A2-F944-9D29-9182197DCE58}"/>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lstStyle/>
          <a:p>
            <a:r>
              <a:rPr lang="en-US" sz="2600" dirty="0">
                <a:ea typeface="ＭＳ Ｐゴシック" charset="0"/>
                <a:cs typeface="ＭＳ Ｐゴシック" charset="0"/>
              </a:rPr>
              <a:t>A P’</a:t>
            </a:r>
            <a:r>
              <a:rPr lang="en-US" altLang="ja-JP" sz="2600" dirty="0">
                <a:ea typeface="ＭＳ Ｐゴシック" charset="0"/>
                <a:cs typeface="ＭＳ Ｐゴシック" charset="0"/>
              </a:rPr>
              <a:t>s basis in its PSH interest is </a:t>
            </a:r>
            <a:r>
              <a:rPr lang="en-US" altLang="ja-JP" sz="2600" i="1" dirty="0">
                <a:ea typeface="ＭＳ Ｐゴシック" charset="0"/>
                <a:cs typeface="ＭＳ Ｐゴシック" charset="0"/>
              </a:rPr>
              <a:t>increased</a:t>
            </a:r>
            <a:r>
              <a:rPr lang="en-US" altLang="ja-JP" sz="2600" dirty="0">
                <a:ea typeface="ＭＳ Ｐゴシック" charset="0"/>
                <a:cs typeface="ＭＳ Ｐゴシック" charset="0"/>
              </a:rPr>
              <a:t> by capital contributions </a:t>
            </a:r>
            <a:r>
              <a:rPr lang="en-US" altLang="ja-JP" sz="2600" u="sng" dirty="0">
                <a:ea typeface="ＭＳ Ｐゴシック" charset="0"/>
                <a:cs typeface="ＭＳ Ｐゴシック" charset="0"/>
              </a:rPr>
              <a:t>and</a:t>
            </a:r>
            <a:r>
              <a:rPr lang="en-US" altLang="ja-JP" sz="2600" dirty="0">
                <a:ea typeface="ＭＳ Ｐゴシック" charset="0"/>
                <a:cs typeface="ＭＳ Ｐゴシック" charset="0"/>
              </a:rPr>
              <a:t> its distributive share of PSH:</a:t>
            </a:r>
          </a:p>
          <a:p>
            <a:pPr lvl="1"/>
            <a:r>
              <a:rPr lang="en-US" sz="2000" dirty="0">
                <a:ea typeface="ＭＳ Ｐゴシック" charset="0"/>
              </a:rPr>
              <a:t>Taxable income</a:t>
            </a:r>
          </a:p>
          <a:p>
            <a:pPr lvl="1"/>
            <a:r>
              <a:rPr lang="en-US" sz="2000" dirty="0">
                <a:ea typeface="ＭＳ Ｐゴシック" charset="0"/>
              </a:rPr>
              <a:t>Tax-exempt income.  Why?</a:t>
            </a:r>
          </a:p>
          <a:p>
            <a:endParaRPr lang="en-US" sz="2400" dirty="0">
              <a:ea typeface="ＭＳ Ｐゴシック" charset="0"/>
              <a:cs typeface="ＭＳ Ｐゴシック" charset="0"/>
            </a:endParaRPr>
          </a:p>
          <a:p>
            <a:r>
              <a:rPr lang="en-US" sz="2600" dirty="0">
                <a:ea typeface="ＭＳ Ｐゴシック" charset="0"/>
                <a:cs typeface="ＭＳ Ｐゴシック" charset="0"/>
              </a:rPr>
              <a:t>A P’</a:t>
            </a:r>
            <a:r>
              <a:rPr lang="en-US" altLang="ja-JP" sz="2600" dirty="0">
                <a:ea typeface="ＭＳ Ｐゴシック" charset="0"/>
                <a:cs typeface="ＭＳ Ｐゴシック" charset="0"/>
              </a:rPr>
              <a:t>s basis in its PSH interest is </a:t>
            </a:r>
            <a:r>
              <a:rPr lang="en-US" altLang="ja-JP" sz="2600" i="1" dirty="0">
                <a:ea typeface="ＭＳ Ｐゴシック" charset="0"/>
                <a:cs typeface="ＭＳ Ｐゴシック" charset="0"/>
              </a:rPr>
              <a:t>decreased</a:t>
            </a:r>
            <a:r>
              <a:rPr lang="en-US" altLang="ja-JP" sz="2600" dirty="0">
                <a:ea typeface="ＭＳ Ｐゴシック" charset="0"/>
                <a:cs typeface="ＭＳ Ｐゴシック" charset="0"/>
              </a:rPr>
              <a:t> (but not below zero) by distributions </a:t>
            </a:r>
            <a:r>
              <a:rPr lang="en-US" altLang="ja-JP" sz="2600" u="sng" dirty="0">
                <a:ea typeface="ＭＳ Ｐゴシック" charset="0"/>
                <a:cs typeface="ＭＳ Ｐゴシック" charset="0"/>
              </a:rPr>
              <a:t>and</a:t>
            </a:r>
            <a:r>
              <a:rPr lang="en-US" altLang="ja-JP" sz="2600" dirty="0">
                <a:ea typeface="ＭＳ Ｐゴシック" charset="0"/>
                <a:cs typeface="ＭＳ Ｐゴシック" charset="0"/>
              </a:rPr>
              <a:t> its distributive share of:</a:t>
            </a:r>
          </a:p>
          <a:p>
            <a:pPr lvl="1"/>
            <a:r>
              <a:rPr lang="en-US" sz="2000" dirty="0">
                <a:ea typeface="ＭＳ Ｐゴシック" charset="0"/>
              </a:rPr>
              <a:t>PSH losses</a:t>
            </a:r>
          </a:p>
          <a:p>
            <a:pPr lvl="1"/>
            <a:r>
              <a:rPr lang="en-US" sz="2000" dirty="0">
                <a:ea typeface="ＭＳ Ｐゴシック" charset="0"/>
              </a:rPr>
              <a:t>Nondeductible expenses that do not have to be capitalized, </a:t>
            </a:r>
            <a:r>
              <a:rPr lang="en-US" sz="2000" i="1" dirty="0">
                <a:ea typeface="ＭＳ Ｐゴシック" charset="0"/>
              </a:rPr>
              <a:t>e.g</a:t>
            </a:r>
            <a:r>
              <a:rPr lang="en-US" sz="2000" dirty="0">
                <a:ea typeface="ＭＳ Ｐゴシック" charset="0"/>
              </a:rPr>
              <a:t>., fine, penalty. (</a:t>
            </a:r>
            <a:r>
              <a:rPr lang="en-US" altLang="en-US" sz="2000" dirty="0"/>
              <a:t>§</a:t>
            </a:r>
            <a:r>
              <a:rPr lang="en-US" sz="2000" dirty="0">
                <a:ea typeface="ＭＳ Ｐゴシック" charset="0"/>
              </a:rPr>
              <a:t>705(a)(2)(A) and (B); </a:t>
            </a:r>
            <a:r>
              <a:rPr lang="en-US" altLang="en-US" sz="2000" dirty="0"/>
              <a:t>§</a:t>
            </a:r>
            <a:r>
              <a:rPr lang="en-US" sz="2000" dirty="0">
                <a:ea typeface="ＭＳ Ｐゴシック" charset="0"/>
              </a:rPr>
              <a:t>704(d); and 733)</a:t>
            </a:r>
          </a:p>
          <a:p>
            <a:pPr lvl="1"/>
            <a:r>
              <a:rPr lang="en-US" sz="2000" dirty="0">
                <a:ea typeface="ＭＳ Ｐゴシック" charset="0"/>
              </a:rPr>
              <a:t>Rev. Rul. 96-11 (charitable contributions) and Rev. Rul. 96-10 (disallowed losses)</a:t>
            </a:r>
          </a:p>
          <a:p>
            <a:endParaRPr lang="en-US" sz="2600" dirty="0">
              <a:ea typeface="ＭＳ Ｐゴシック" charset="0"/>
              <a:cs typeface="ＭＳ Ｐゴシック" charset="0"/>
            </a:endParaRPr>
          </a:p>
          <a:p>
            <a:r>
              <a:rPr lang="en-US" sz="2600" dirty="0">
                <a:ea typeface="ＭＳ Ｐゴシック" charset="0"/>
                <a:cs typeface="ＭＳ Ｐゴシック" charset="0"/>
              </a:rPr>
              <a:t>Ordering rules for distributions and losses:  Rev. Rul. 66-94  </a:t>
            </a:r>
          </a:p>
          <a:p>
            <a:pPr lvl="1">
              <a:lnSpc>
                <a:spcPct val="80000"/>
              </a:lnSpc>
            </a:pPr>
            <a:endParaRPr lang="en-US" sz="2200" dirty="0">
              <a:ea typeface="ＭＳ Ｐゴシック" charset="0"/>
            </a:endParaRPr>
          </a:p>
        </p:txBody>
      </p:sp>
      <p:sp>
        <p:nvSpPr>
          <p:cNvPr id="116738" name="Rectangle 2"/>
          <p:cNvSpPr>
            <a:spLocks noGrp="1" noChangeArrowheads="1"/>
          </p:cNvSpPr>
          <p:nvPr>
            <p:ph type="title"/>
          </p:nvPr>
        </p:nvSpPr>
        <p:spPr/>
        <p:txBody>
          <a:bodyPr/>
          <a:lstStyle/>
          <a:p>
            <a:r>
              <a:rPr lang="en-US" sz="2000" b="1" dirty="0">
                <a:ea typeface="ＭＳ Ｐゴシック" charset="0"/>
                <a:cs typeface="ＭＳ Ｐゴシック" charset="0"/>
              </a:rPr>
              <a:t>Basis Adjustments for </a:t>
            </a:r>
            <a:r>
              <a:rPr lang="en-US" sz="2000" b="1" dirty="0" err="1">
                <a:ea typeface="ＭＳ Ｐゴシック" charset="0"/>
                <a:cs typeface="ＭＳ Ｐゴシック" charset="0"/>
              </a:rPr>
              <a:t>Ps’</a:t>
            </a:r>
            <a:r>
              <a:rPr lang="en-US" altLang="ja-JP" sz="2000" b="1" dirty="0" err="1">
                <a:ea typeface="ＭＳ Ｐゴシック" charset="0"/>
                <a:cs typeface="ＭＳ Ｐゴシック" charset="0"/>
              </a:rPr>
              <a:t>s</a:t>
            </a:r>
            <a:r>
              <a:rPr lang="en-US" altLang="ja-JP" sz="2000" b="1" dirty="0">
                <a:ea typeface="ＭＳ Ｐゴシック" charset="0"/>
                <a:cs typeface="ＭＳ Ｐゴシック" charset="0"/>
              </a:rPr>
              <a:t> Interest in PSH</a:t>
            </a:r>
            <a:endParaRPr lang="en-US" sz="14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DFF3F7B0-9F16-1249-87C4-EB51157566D4}"/>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534CE3C2-5391-CB40-BF06-0A850AF7C0EE}"/>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67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673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673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6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67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67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67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67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bldLvl="2" autoUpdateAnimBg="0"/>
      <p:bldP spid="11673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lstStyle/>
          <a:p>
            <a:r>
              <a:rPr lang="en-US" sz="2400" dirty="0"/>
              <a:t>Section 163(j)</a:t>
            </a:r>
          </a:p>
          <a:p>
            <a:pPr lvl="1"/>
            <a:r>
              <a:rPr lang="en-US" sz="2000" dirty="0"/>
              <a:t>Applies to taxpayers, including </a:t>
            </a:r>
            <a:r>
              <a:rPr lang="en-US" sz="2000" i="1" dirty="0"/>
              <a:t>tax shelters,</a:t>
            </a:r>
            <a:r>
              <a:rPr lang="en-US" sz="2000" dirty="0"/>
              <a:t> with average 3-yr, annual </a:t>
            </a:r>
            <a:r>
              <a:rPr lang="en-US" sz="2000" b="1" i="1" dirty="0"/>
              <a:t>gross receipts</a:t>
            </a:r>
            <a:r>
              <a:rPr lang="en-US" sz="2000" b="1" dirty="0"/>
              <a:t> </a:t>
            </a:r>
            <a:r>
              <a:rPr lang="en-US" sz="2000" dirty="0"/>
              <a:t>of at least 25mm. </a:t>
            </a:r>
            <a:r>
              <a:rPr lang="en-US" altLang="en-US" sz="2000" dirty="0"/>
              <a:t>§§163(j)(3); </a:t>
            </a:r>
            <a:r>
              <a:rPr lang="en-US" sz="2000" dirty="0"/>
              <a:t>448(c)(1)</a:t>
            </a:r>
          </a:p>
          <a:p>
            <a:pPr lvl="2"/>
            <a:r>
              <a:rPr lang="en-US" sz="2000" dirty="0"/>
              <a:t>Exceptions for </a:t>
            </a:r>
            <a:r>
              <a:rPr lang="en-US" sz="2000" i="1" dirty="0"/>
              <a:t>electing real property T/B </a:t>
            </a:r>
            <a:r>
              <a:rPr lang="en-US" sz="2000" dirty="0"/>
              <a:t>and </a:t>
            </a:r>
            <a:r>
              <a:rPr lang="en-US" sz="2000" i="1" dirty="0"/>
              <a:t>electing farming business</a:t>
            </a:r>
            <a:endParaRPr lang="en-US" sz="2000" dirty="0"/>
          </a:p>
          <a:p>
            <a:pPr lvl="1"/>
            <a:r>
              <a:rPr lang="en-US" sz="2000" dirty="0"/>
              <a:t>Interest deduction limited to the sum of:</a:t>
            </a:r>
            <a:endParaRPr lang="en-US" sz="2000" b="1" dirty="0"/>
          </a:p>
          <a:p>
            <a:pPr lvl="2"/>
            <a:r>
              <a:rPr lang="en-US" sz="2000" i="1" dirty="0"/>
              <a:t>Business interest income, plus</a:t>
            </a:r>
          </a:p>
          <a:p>
            <a:pPr lvl="2"/>
            <a:r>
              <a:rPr lang="en-US" sz="2000" i="1" dirty="0"/>
              <a:t>30% of Adjusted Taxable Income  </a:t>
            </a:r>
            <a:r>
              <a:rPr lang="en-US" altLang="en-US" sz="2000" dirty="0"/>
              <a:t>§</a:t>
            </a:r>
            <a:r>
              <a:rPr lang="en-US" sz="2000" dirty="0"/>
              <a:t>163(j)(1)</a:t>
            </a:r>
            <a:endParaRPr lang="en-US" sz="2000" i="1" dirty="0"/>
          </a:p>
          <a:p>
            <a:pPr lvl="1"/>
            <a:r>
              <a:rPr lang="en-US" sz="2000" dirty="0"/>
              <a:t>ATI (close to EBITDA): TI computed </a:t>
            </a:r>
            <a:r>
              <a:rPr lang="en-US" sz="2000" i="1" dirty="0"/>
              <a:t>without</a:t>
            </a:r>
            <a:r>
              <a:rPr lang="en-US" sz="2000" dirty="0"/>
              <a:t> regard to: </a:t>
            </a:r>
          </a:p>
          <a:p>
            <a:pPr lvl="2"/>
            <a:r>
              <a:rPr lang="en-US" sz="2000" dirty="0"/>
              <a:t>business interest or business interest income</a:t>
            </a:r>
          </a:p>
          <a:p>
            <a:pPr lvl="2"/>
            <a:r>
              <a:rPr lang="en-US" sz="2000" dirty="0"/>
              <a:t>Non-business income, gain, deduction, or loss,</a:t>
            </a:r>
          </a:p>
          <a:p>
            <a:pPr lvl="2"/>
            <a:r>
              <a:rPr lang="en-US" sz="2000" dirty="0"/>
              <a:t>NOLs </a:t>
            </a:r>
          </a:p>
          <a:p>
            <a:pPr lvl="2"/>
            <a:r>
              <a:rPr lang="en-US" sz="2000" strike="sngStrike" dirty="0"/>
              <a:t>Depreciation and amortization (for pre-Jan. 1, ‘22 </a:t>
            </a:r>
            <a:r>
              <a:rPr lang="en-US" sz="2000" strike="sngStrike" dirty="0" err="1"/>
              <a:t>TYs</a:t>
            </a:r>
            <a:r>
              <a:rPr lang="en-US" sz="2000" strike="sngStrike" dirty="0"/>
              <a:t>). </a:t>
            </a:r>
            <a:r>
              <a:rPr lang="en-US" altLang="en-US" sz="2000" dirty="0"/>
              <a:t>§</a:t>
            </a:r>
            <a:r>
              <a:rPr lang="en-US" sz="2000" dirty="0"/>
              <a:t>163(j)(8)</a:t>
            </a:r>
          </a:p>
          <a:p>
            <a:pPr lvl="1"/>
            <a:r>
              <a:rPr lang="en-US" sz="2000" dirty="0"/>
              <a:t>Any disallowed interest is treated as business interest paid/accrued in the succeeding taxable year. </a:t>
            </a:r>
            <a:r>
              <a:rPr lang="en-US" altLang="en-US" sz="2000" dirty="0"/>
              <a:t>§</a:t>
            </a:r>
            <a:r>
              <a:rPr lang="en-US" sz="2000" dirty="0"/>
              <a:t>163(j)(2)</a:t>
            </a:r>
          </a:p>
          <a:p>
            <a:pPr lvl="1"/>
            <a:endParaRPr lang="en-US" sz="2000" dirty="0"/>
          </a:p>
          <a:p>
            <a:pPr lvl="2"/>
            <a:endParaRPr lang="en-US" sz="1800" dirty="0"/>
          </a:p>
          <a:p>
            <a:pPr lvl="2"/>
            <a:endParaRPr lang="en-US" sz="15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sz="2000" dirty="0"/>
              <a:t>General Overview of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76332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C20C92-1854-2E4C-9AD8-116AB1123528}"/>
              </a:ext>
            </a:extLst>
          </p:cNvPr>
          <p:cNvSpPr>
            <a:spLocks noGrp="1"/>
          </p:cNvSpPr>
          <p:nvPr>
            <p:ph idx="1"/>
          </p:nvPr>
        </p:nvSpPr>
        <p:spPr/>
        <p:txBody>
          <a:bodyPr/>
          <a:lstStyle/>
          <a:p>
            <a:r>
              <a:rPr lang="en-US" sz="2400" dirty="0"/>
              <a:t>Entity vs. aggregate for passthroughs</a:t>
            </a:r>
          </a:p>
          <a:p>
            <a:pPr lvl="1"/>
            <a:r>
              <a:rPr lang="en-US" sz="2000" i="1" dirty="0"/>
              <a:t>In the case of a partnership, 163(j) shall be applied </a:t>
            </a:r>
            <a:r>
              <a:rPr lang="en-US" sz="2000" b="1" i="1" u="sng" dirty="0"/>
              <a:t>at the partnership level</a:t>
            </a:r>
            <a:r>
              <a:rPr lang="en-US" sz="2000" dirty="0"/>
              <a:t>...</a:t>
            </a:r>
            <a:r>
              <a:rPr lang="en-US" altLang="en-US" sz="2000" dirty="0"/>
              <a:t>§163(j)(4)(A)</a:t>
            </a:r>
            <a:endParaRPr lang="en-US" sz="2000" dirty="0"/>
          </a:p>
          <a:p>
            <a:pPr lvl="1"/>
            <a:r>
              <a:rPr lang="en-US" sz="2000" i="1" dirty="0"/>
              <a:t>Some</a:t>
            </a:r>
            <a:r>
              <a:rPr lang="en-US" sz="2000" dirty="0"/>
              <a:t> of the special rules for partnerships apply to S Corps too. </a:t>
            </a:r>
            <a:r>
              <a:rPr lang="en-US" altLang="en-US" sz="2000" dirty="0"/>
              <a:t>§163(j)(4)(D)</a:t>
            </a:r>
          </a:p>
          <a:p>
            <a:endParaRPr lang="en-US" altLang="en-US" sz="2150" dirty="0"/>
          </a:p>
          <a:p>
            <a:r>
              <a:rPr lang="en-US" altLang="en-US" sz="2150" dirty="0"/>
              <a:t>Regulations</a:t>
            </a:r>
          </a:p>
          <a:p>
            <a:pPr lvl="1"/>
            <a:r>
              <a:rPr lang="en-US" altLang="en-US" sz="2000" dirty="0"/>
              <a:t>Final and Proposed Regulations: Sept. </a:t>
            </a:r>
            <a:r>
              <a:rPr lang="en-US" altLang="en-US" sz="2000"/>
              <a:t>14, </a:t>
            </a:r>
            <a:r>
              <a:rPr lang="en-US" altLang="en-US" sz="2000" dirty="0"/>
              <a:t>2020</a:t>
            </a:r>
          </a:p>
          <a:p>
            <a:pPr lvl="1"/>
            <a:r>
              <a:rPr lang="en-US" altLang="en-US" sz="2000" dirty="0"/>
              <a:t>Final Regulations: Jan. 11, 2021</a:t>
            </a:r>
          </a:p>
          <a:p>
            <a:endParaRPr lang="en-US" dirty="0"/>
          </a:p>
        </p:txBody>
      </p:sp>
      <p:sp>
        <p:nvSpPr>
          <p:cNvPr id="3" name="Title 2">
            <a:extLst>
              <a:ext uri="{FF2B5EF4-FFF2-40B4-BE49-F238E27FC236}">
                <a16:creationId xmlns:a16="http://schemas.microsoft.com/office/drawing/2014/main" id="{CE64C080-5333-6F42-9C62-2AFC53DF1F26}"/>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6004B8B4-BC6E-B64B-A348-9D5A7A20DDF5}"/>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00327173-5340-8D49-95C4-ECDEDA6A3451}"/>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48024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AFBFAC-1DA9-B149-B25A-AFAE32436528}"/>
              </a:ext>
            </a:extLst>
          </p:cNvPr>
          <p:cNvSpPr>
            <a:spLocks noGrp="1"/>
          </p:cNvSpPr>
          <p:nvPr>
            <p:ph idx="1"/>
          </p:nvPr>
        </p:nvSpPr>
        <p:spPr/>
        <p:txBody>
          <a:bodyPr>
            <a:normAutofit/>
          </a:bodyPr>
          <a:lstStyle/>
          <a:p>
            <a:pPr marL="0" indent="0" algn="ctr">
              <a:buNone/>
            </a:pPr>
            <a:r>
              <a:rPr lang="en-US" sz="2400" b="1" i="1" dirty="0"/>
              <a:t>No double dipping</a:t>
            </a:r>
            <a:endParaRPr lang="en-US" altLang="en-US" sz="2400" b="1" i="1" dirty="0"/>
          </a:p>
          <a:p>
            <a:r>
              <a:rPr lang="en-US" altLang="en-US" sz="2400" b="1" dirty="0"/>
              <a:t>Goal: </a:t>
            </a:r>
            <a:r>
              <a:rPr lang="en-US" altLang="en-US" sz="2400" dirty="0"/>
              <a:t>Prevent Ps from using PSH income twice to deduct additional interest</a:t>
            </a:r>
            <a:endParaRPr lang="en-US" altLang="en-US" sz="2400" b="1" dirty="0"/>
          </a:p>
          <a:p>
            <a:r>
              <a:rPr lang="en-US" altLang="en-US" sz="2400" b="1" dirty="0"/>
              <a:t>Adjusted Taxable Income </a:t>
            </a:r>
            <a:r>
              <a:rPr lang="en-US" altLang="en-US" sz="2400" dirty="0"/>
              <a:t>of each P determined by ignoring P’s share of the PSH’s income, deductions, etc.</a:t>
            </a:r>
            <a:r>
              <a:rPr lang="en-US" sz="2400" dirty="0"/>
              <a:t> </a:t>
            </a:r>
            <a:r>
              <a:rPr lang="en-US" altLang="en-US" sz="2400" dirty="0"/>
              <a:t>§163(j)(4)(A)</a:t>
            </a:r>
          </a:p>
          <a:p>
            <a:pPr lvl="1"/>
            <a:r>
              <a:rPr lang="en-US" altLang="en-US" sz="2400" b="1" dirty="0"/>
              <a:t>Ex</a:t>
            </a:r>
            <a:r>
              <a:rPr lang="en-US" altLang="en-US" sz="2400" dirty="0"/>
              <a:t>: AB PSH has two 50-50 Ps, A and B, earns 1mm of ATI and  has 300k of business interest expense.  Each P will have 50% * (1mm – 300k) of non-separately stated income, none of which will be ATI in the hands of the Ps. §163(j)(4)(A)(</a:t>
            </a:r>
            <a:r>
              <a:rPr lang="en-US" altLang="en-US" sz="2400" dirty="0" err="1"/>
              <a:t>i</a:t>
            </a:r>
            <a:r>
              <a:rPr lang="en-US" altLang="en-US" sz="2400" dirty="0"/>
              <a:t>), (ii)(I)</a:t>
            </a:r>
          </a:p>
          <a:p>
            <a:pPr lvl="1"/>
            <a:r>
              <a:rPr lang="en-US" altLang="en-US" sz="2400" dirty="0"/>
              <a:t>In the absence of this rule, each P would have 350k (50% * 700k) of additional ATI, which would permit each P an additional interest deduction of 30% * 350k. </a:t>
            </a:r>
          </a:p>
          <a:p>
            <a:endParaRPr lang="en-US" dirty="0"/>
          </a:p>
        </p:txBody>
      </p:sp>
      <p:sp>
        <p:nvSpPr>
          <p:cNvPr id="3" name="Title 2">
            <a:extLst>
              <a:ext uri="{FF2B5EF4-FFF2-40B4-BE49-F238E27FC236}">
                <a16:creationId xmlns:a16="http://schemas.microsoft.com/office/drawing/2014/main" id="{3DE95F92-F383-9546-95A3-CD7073F02BCF}"/>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102B510F-6D7F-0D47-A9B0-90EEB5771C65}"/>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4E6D1B37-3195-1244-B212-1BDB8DF45E03}"/>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34401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72B17E-597E-AE4F-8AEE-58BE3658306B}"/>
              </a:ext>
            </a:extLst>
          </p:cNvPr>
          <p:cNvSpPr>
            <a:spLocks noGrp="1"/>
          </p:cNvSpPr>
          <p:nvPr>
            <p:ph idx="1"/>
          </p:nvPr>
        </p:nvSpPr>
        <p:spPr/>
        <p:txBody>
          <a:bodyPr/>
          <a:lstStyle/>
          <a:p>
            <a:pPr marL="0" indent="0" algn="ctr">
              <a:buNone/>
            </a:pPr>
            <a:r>
              <a:rPr lang="en-US" altLang="en-US" sz="2400" b="1" i="1" dirty="0"/>
              <a:t>If the PSH  doesn’t use it, the Ps won’t lose it</a:t>
            </a:r>
          </a:p>
          <a:p>
            <a:r>
              <a:rPr lang="en-US" altLang="en-US" sz="2400" b="1" dirty="0"/>
              <a:t>Goal</a:t>
            </a:r>
            <a:r>
              <a:rPr lang="en-US" altLang="en-US" sz="2400" dirty="0"/>
              <a:t>: Allow each P to deduct additional interest where the PSH didn’t deduct the maximum 30% of ATI</a:t>
            </a:r>
          </a:p>
          <a:p>
            <a:r>
              <a:rPr lang="en-US" altLang="en-US" sz="2400" dirty="0"/>
              <a:t>ATI of each P increased by the P’s share of </a:t>
            </a:r>
            <a:r>
              <a:rPr lang="en-US" altLang="en-US" sz="2400" i="1" dirty="0"/>
              <a:t>excess taxable income</a:t>
            </a:r>
            <a:r>
              <a:rPr lang="en-US" altLang="en-US" sz="2400" dirty="0"/>
              <a:t>. §163(j)(4)(A)(ii)(II) and (C).</a:t>
            </a:r>
          </a:p>
          <a:p>
            <a:pPr lvl="1"/>
            <a:r>
              <a:rPr lang="en-US" altLang="en-US" sz="2400" dirty="0"/>
              <a:t>Ex: Same facts as above but AB PSH has only 200k of business interest expense.  </a:t>
            </a:r>
          </a:p>
          <a:p>
            <a:pPr lvl="2"/>
            <a:r>
              <a:rPr lang="en-US" altLang="en-US" sz="2400" dirty="0"/>
              <a:t>Each P will include 50% * (1mm – 200k) of non-separately stated income, and </a:t>
            </a:r>
          </a:p>
          <a:p>
            <a:pPr lvl="2"/>
            <a:r>
              <a:rPr lang="en-US" altLang="en-US" sz="2400" dirty="0"/>
              <a:t>Each P’s ATI is increased by 50% of the PSH’s </a:t>
            </a:r>
            <a:r>
              <a:rPr lang="en-US" altLang="en-US" sz="2400" i="1" dirty="0"/>
              <a:t>excess taxable income</a:t>
            </a:r>
            <a:r>
              <a:rPr lang="en-US" altLang="en-US" sz="2400" dirty="0"/>
              <a:t>: 333k.  Note 30% * 333k = 100k.</a:t>
            </a:r>
          </a:p>
          <a:p>
            <a:endParaRPr lang="en-US" dirty="0"/>
          </a:p>
        </p:txBody>
      </p:sp>
      <p:sp>
        <p:nvSpPr>
          <p:cNvPr id="3" name="Title 2">
            <a:extLst>
              <a:ext uri="{FF2B5EF4-FFF2-40B4-BE49-F238E27FC236}">
                <a16:creationId xmlns:a16="http://schemas.microsoft.com/office/drawing/2014/main" id="{D957ED03-B003-514A-8AF2-23DA3DD42474}"/>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A6EF45AA-C697-B547-AEA0-43A6B4C4E6DC}"/>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2626BF79-8A9E-FD4F-B975-A68B98120E24}"/>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63296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49FFFF-9920-5841-B1D5-3DA625420D25}"/>
              </a:ext>
            </a:extLst>
          </p:cNvPr>
          <p:cNvSpPr>
            <a:spLocks noGrp="1"/>
          </p:cNvSpPr>
          <p:nvPr>
            <p:ph idx="1"/>
          </p:nvPr>
        </p:nvSpPr>
        <p:spPr/>
        <p:txBody>
          <a:bodyPr>
            <a:normAutofit fontScale="92500" lnSpcReduction="10000"/>
          </a:bodyPr>
          <a:lstStyle/>
          <a:p>
            <a:pPr marL="0" indent="0" algn="ctr">
              <a:buNone/>
            </a:pPr>
            <a:r>
              <a:rPr lang="en-US" altLang="en-US" sz="2600" b="1" i="1" dirty="0"/>
              <a:t>If the PSH  can’t use it, the Ps can use it</a:t>
            </a:r>
            <a:endParaRPr lang="en-US" sz="2600" dirty="0"/>
          </a:p>
          <a:p>
            <a:r>
              <a:rPr lang="en-US" sz="2400" dirty="0"/>
              <a:t>If a PSH has interest expense in excess of the 163(j) limit, the excess interest is treated as </a:t>
            </a:r>
            <a:r>
              <a:rPr lang="en-US" sz="2400" b="1" i="1" dirty="0"/>
              <a:t>excess business interest </a:t>
            </a:r>
            <a:r>
              <a:rPr lang="en-US" sz="2400" i="1" dirty="0"/>
              <a:t>in the hands of the Ps</a:t>
            </a:r>
            <a:r>
              <a:rPr lang="en-US" sz="2400" b="1" dirty="0"/>
              <a:t> </a:t>
            </a:r>
            <a:r>
              <a:rPr lang="en-US" sz="2400" dirty="0"/>
              <a:t>and is allocated in the same way as non-separately stated TI/L of the PSH. </a:t>
            </a:r>
            <a:r>
              <a:rPr lang="en-US" altLang="en-US" sz="2400" dirty="0"/>
              <a:t>§163(j)(4)(B)(</a:t>
            </a:r>
            <a:r>
              <a:rPr lang="en-US" altLang="en-US" sz="2400" dirty="0" err="1"/>
              <a:t>i</a:t>
            </a:r>
            <a:r>
              <a:rPr lang="en-US" altLang="en-US" sz="2400" dirty="0"/>
              <a:t>)(1)</a:t>
            </a:r>
            <a:endParaRPr lang="en-US" sz="2400" dirty="0"/>
          </a:p>
          <a:p>
            <a:r>
              <a:rPr lang="en-US" sz="2400" dirty="0"/>
              <a:t>The excess business interest is carried over and is treated as business interest expense </a:t>
            </a:r>
            <a:r>
              <a:rPr lang="en-US" sz="2400" b="1" dirty="0"/>
              <a:t>by the partner</a:t>
            </a:r>
            <a:r>
              <a:rPr lang="en-US" sz="2400" dirty="0"/>
              <a:t> in the next year the partner is allocated </a:t>
            </a:r>
            <a:r>
              <a:rPr lang="en-US" sz="2400" i="1" dirty="0"/>
              <a:t>excess taxable income </a:t>
            </a:r>
            <a:r>
              <a:rPr lang="en-US" sz="2400" b="1" dirty="0"/>
              <a:t>from such partnership. </a:t>
            </a:r>
            <a:r>
              <a:rPr lang="en-US" altLang="en-US" sz="2400" dirty="0"/>
              <a:t>§163(j)(4)(B)(ii).</a:t>
            </a:r>
            <a:r>
              <a:rPr lang="en-US" sz="2400" dirty="0"/>
              <a:t> </a:t>
            </a:r>
            <a:endParaRPr lang="en-US" sz="2400" b="1" dirty="0"/>
          </a:p>
          <a:p>
            <a:r>
              <a:rPr lang="en-US" sz="2400" dirty="0"/>
              <a:t>Any excess business income allocated to a P from a PSH is only taken into account after all excess business interest of </a:t>
            </a:r>
            <a:r>
              <a:rPr lang="en-US" sz="2400" b="1" dirty="0"/>
              <a:t>the</a:t>
            </a:r>
            <a:r>
              <a:rPr lang="en-US" sz="2400" dirty="0"/>
              <a:t> PSH is treated as paid. </a:t>
            </a:r>
            <a:r>
              <a:rPr lang="en-US" altLang="en-US" sz="2400" dirty="0"/>
              <a:t>§163(j)(4)(B)(ii), flush language.</a:t>
            </a:r>
          </a:p>
          <a:p>
            <a:r>
              <a:rPr lang="en-US" altLang="en-US" sz="2400" b="1" dirty="0"/>
              <a:t>Ex:</a:t>
            </a:r>
            <a:r>
              <a:rPr lang="en-US" altLang="en-US" sz="2400" dirty="0"/>
              <a:t> Same facts as above (AB PSH has 1mm of ATI), except that AB has 400k of interest expense.  Only 300k can be used, and 100k (50k to each A &amp; B) is treated as </a:t>
            </a:r>
            <a:r>
              <a:rPr lang="en-US" altLang="en-US" sz="2400" i="1" dirty="0"/>
              <a:t>excess business interest.  </a:t>
            </a:r>
            <a:r>
              <a:rPr lang="en-US" altLang="en-US" sz="2400" dirty="0"/>
              <a:t>In Y2, if A and B are allocated 50k each of </a:t>
            </a:r>
            <a:r>
              <a:rPr lang="en-US" altLang="en-US" sz="2400" i="1" dirty="0"/>
              <a:t>excess taxable income</a:t>
            </a:r>
            <a:r>
              <a:rPr lang="en-US" altLang="en-US" sz="2400" dirty="0"/>
              <a:t>, each can deduct 30% * 50k (15k) of interest.  The remainder (50k – 15k) carries over.</a:t>
            </a:r>
          </a:p>
          <a:p>
            <a:endParaRPr lang="en-US" dirty="0"/>
          </a:p>
        </p:txBody>
      </p:sp>
      <p:sp>
        <p:nvSpPr>
          <p:cNvPr id="3" name="Title 2">
            <a:extLst>
              <a:ext uri="{FF2B5EF4-FFF2-40B4-BE49-F238E27FC236}">
                <a16:creationId xmlns:a16="http://schemas.microsoft.com/office/drawing/2014/main" id="{6323F008-0773-5A4B-8A7F-F470B0FCA511}"/>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0D737BEB-23C7-8C49-A986-CCD45D5CAEFD}"/>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038BF969-1A35-9240-A3A3-B097E7F1C906}"/>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274311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idx="1"/>
          </p:nvPr>
        </p:nvSpPr>
        <p:spPr/>
        <p:txBody>
          <a:bodyPr/>
          <a:lstStyle/>
          <a:p>
            <a:pPr eaLnBrk="1" hangingPunct="1"/>
            <a:r>
              <a:rPr lang="en-US" sz="2400" b="1" dirty="0">
                <a:ea typeface="ＭＳ Ｐゴシック" charset="0"/>
                <a:cs typeface="ＭＳ Ｐゴシック" charset="0"/>
              </a:rPr>
              <a:t>Aggregate:</a:t>
            </a:r>
          </a:p>
          <a:p>
            <a:pPr lvl="1"/>
            <a:r>
              <a:rPr lang="en-US" sz="2000" dirty="0">
                <a:ea typeface="ＭＳ Ｐゴシック" charset="0"/>
              </a:rPr>
              <a:t>Generally no G/L on contributions or distributions (</a:t>
            </a:r>
            <a:r>
              <a:rPr lang="en-US" altLang="en-US" sz="2000" dirty="0"/>
              <a:t>§§</a:t>
            </a:r>
            <a:r>
              <a:rPr lang="en-US" sz="2000" dirty="0">
                <a:ea typeface="ＭＳ Ｐゴシック" charset="0"/>
              </a:rPr>
              <a:t>721 and 731) </a:t>
            </a:r>
          </a:p>
          <a:p>
            <a:pPr lvl="1"/>
            <a:r>
              <a:rPr lang="en-US" sz="2000" dirty="0">
                <a:ea typeface="ＭＳ Ｐゴシック" charset="0"/>
              </a:rPr>
              <a:t>Pass-through taxation, including character (</a:t>
            </a:r>
            <a:r>
              <a:rPr lang="en-US" altLang="en-US" sz="2000" dirty="0"/>
              <a:t>§</a:t>
            </a:r>
            <a:r>
              <a:rPr lang="en-US" sz="2000" dirty="0">
                <a:ea typeface="ＭＳ Ｐゴシック" charset="0"/>
              </a:rPr>
              <a:t>701) </a:t>
            </a:r>
          </a:p>
          <a:p>
            <a:pPr lvl="1"/>
            <a:r>
              <a:rPr lang="en-US" sz="2000" dirty="0">
                <a:ea typeface="ＭＳ Ｐゴシック" charset="0"/>
              </a:rPr>
              <a:t>Separately stated items (</a:t>
            </a:r>
            <a:r>
              <a:rPr lang="en-US" altLang="en-US" sz="2000" dirty="0"/>
              <a:t>§</a:t>
            </a:r>
            <a:r>
              <a:rPr lang="en-US" sz="2000" dirty="0">
                <a:ea typeface="ＭＳ Ｐゴシック" charset="0"/>
              </a:rPr>
              <a:t>702) </a:t>
            </a:r>
          </a:p>
          <a:p>
            <a:pPr lvl="1"/>
            <a:r>
              <a:rPr lang="en-US" sz="2000" dirty="0">
                <a:ea typeface="ＭＳ Ｐゴシック" charset="0"/>
              </a:rPr>
              <a:t>Some elections made at the P level (</a:t>
            </a:r>
            <a:r>
              <a:rPr lang="en-US" altLang="en-US" sz="2000" dirty="0"/>
              <a:t>§</a:t>
            </a:r>
            <a:r>
              <a:rPr lang="en-US" sz="2000" dirty="0">
                <a:ea typeface="ＭＳ Ｐゴシック" charset="0"/>
              </a:rPr>
              <a:t>703(b)(1)-(3))</a:t>
            </a:r>
          </a:p>
          <a:p>
            <a:pPr lvl="1" eaLnBrk="1" hangingPunct="1"/>
            <a:endParaRPr lang="en-US" sz="2000" dirty="0">
              <a:ea typeface="ＭＳ Ｐゴシック" charset="0"/>
            </a:endParaRPr>
          </a:p>
          <a:p>
            <a:pPr eaLnBrk="1" hangingPunct="1"/>
            <a:r>
              <a:rPr lang="en-US" sz="2400" b="1" dirty="0">
                <a:ea typeface="ＭＳ Ｐゴシック" charset="0"/>
                <a:cs typeface="ＭＳ Ｐゴシック" charset="0"/>
              </a:rPr>
              <a:t>Entity</a:t>
            </a:r>
            <a:r>
              <a:rPr lang="en-US" sz="2400" dirty="0">
                <a:ea typeface="ＭＳ Ｐゴシック" charset="0"/>
                <a:cs typeface="ＭＳ Ｐゴシック" charset="0"/>
              </a:rPr>
              <a:t>:</a:t>
            </a:r>
          </a:p>
          <a:p>
            <a:pPr lvl="1"/>
            <a:r>
              <a:rPr lang="en-US" sz="2000" dirty="0">
                <a:ea typeface="ＭＳ Ｐゴシック" charset="0"/>
              </a:rPr>
              <a:t>PSH must separately compute its income/loss (</a:t>
            </a:r>
            <a:r>
              <a:rPr lang="en-US" altLang="en-US" sz="2000" dirty="0"/>
              <a:t>§</a:t>
            </a:r>
            <a:r>
              <a:rPr lang="en-US" sz="2000" dirty="0">
                <a:ea typeface="ＭＳ Ｐゴシック" charset="0"/>
              </a:rPr>
              <a:t>703) </a:t>
            </a:r>
          </a:p>
          <a:p>
            <a:pPr lvl="1" eaLnBrk="1" hangingPunct="1"/>
            <a:r>
              <a:rPr lang="en-US" sz="2000" dirty="0">
                <a:ea typeface="ＭＳ Ｐゴシック" charset="0"/>
              </a:rPr>
              <a:t>Bottom line income/loss</a:t>
            </a:r>
          </a:p>
          <a:p>
            <a:pPr lvl="1"/>
            <a:r>
              <a:rPr lang="en-US" sz="2000" dirty="0">
                <a:ea typeface="ＭＳ Ｐゴシック" charset="0"/>
              </a:rPr>
              <a:t>Most elections, </a:t>
            </a:r>
            <a:r>
              <a:rPr lang="en-US" sz="2000" i="1" dirty="0">
                <a:ea typeface="ＭＳ Ｐゴシック" charset="0"/>
              </a:rPr>
              <a:t>e.g.,</a:t>
            </a:r>
            <a:r>
              <a:rPr lang="en-US" sz="2000" dirty="0">
                <a:ea typeface="ＭＳ Ｐゴシック" charset="0"/>
              </a:rPr>
              <a:t> depreciation, installment sales, MOA, made at PSH level (</a:t>
            </a:r>
            <a:r>
              <a:rPr lang="en-US" altLang="en-US" sz="2000" dirty="0"/>
              <a:t>§</a:t>
            </a:r>
            <a:r>
              <a:rPr lang="en-US" sz="2000" dirty="0">
                <a:ea typeface="ＭＳ Ｐゴシック" charset="0"/>
              </a:rPr>
              <a:t>703(b))</a:t>
            </a:r>
          </a:p>
          <a:p>
            <a:pPr lvl="1"/>
            <a:r>
              <a:rPr lang="en-US" sz="2000" dirty="0">
                <a:ea typeface="ＭＳ Ｐゴシック" charset="0"/>
              </a:rPr>
              <a:t>PSH has own taxable year (</a:t>
            </a:r>
            <a:r>
              <a:rPr lang="en-US" altLang="en-US" sz="2000" dirty="0"/>
              <a:t>§</a:t>
            </a:r>
            <a:r>
              <a:rPr lang="en-US" sz="2000" dirty="0">
                <a:ea typeface="ＭＳ Ｐゴシック" charset="0"/>
              </a:rPr>
              <a:t>706) </a:t>
            </a:r>
          </a:p>
          <a:p>
            <a:pPr lvl="1"/>
            <a:r>
              <a:rPr lang="en-US" sz="2000" dirty="0">
                <a:ea typeface="ＭＳ Ｐゴシック" charset="0"/>
              </a:rPr>
              <a:t>Sale of PSH interest generally results in CG/L (</a:t>
            </a:r>
            <a:r>
              <a:rPr lang="en-US" altLang="en-US" sz="2000" dirty="0"/>
              <a:t>§</a:t>
            </a:r>
            <a:r>
              <a:rPr lang="en-US" sz="2000" dirty="0">
                <a:ea typeface="ＭＳ Ｐゴシック" charset="0"/>
              </a:rPr>
              <a:t>741)</a:t>
            </a:r>
          </a:p>
          <a:p>
            <a:pPr lvl="1" eaLnBrk="1" hangingPunct="1"/>
            <a:endParaRPr lang="en-US" sz="2000" dirty="0">
              <a:ea typeface="ＭＳ Ｐゴシック" charset="0"/>
            </a:endParaRPr>
          </a:p>
          <a:p>
            <a:pPr lvl="1" eaLnBrk="1" hangingPunct="1"/>
            <a:endParaRPr lang="en-US" sz="1800" dirty="0">
              <a:ea typeface="ＭＳ Ｐゴシック" charset="0"/>
            </a:endParaRPr>
          </a:p>
        </p:txBody>
      </p:sp>
      <p:sp>
        <p:nvSpPr>
          <p:cNvPr id="118786"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Aggregate vs. Entity</a:t>
            </a:r>
          </a:p>
        </p:txBody>
      </p:sp>
      <p:sp>
        <p:nvSpPr>
          <p:cNvPr id="2" name="Footer Placeholder 1">
            <a:extLst>
              <a:ext uri="{FF2B5EF4-FFF2-40B4-BE49-F238E27FC236}">
                <a16:creationId xmlns:a16="http://schemas.microsoft.com/office/drawing/2014/main" id="{DD002235-D126-3B48-A7E7-F6832F56CB7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8301D9F9-FB48-0140-8C61-AF9BC6BBDC8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8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8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8787">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8787">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87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87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878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878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878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87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bldLvl="2" autoUpdateAnimBg="0"/>
      <p:bldP spid="11878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z="2000" b="1" dirty="0">
                <a:ea typeface="ＭＳ Ｐゴシック" charset="0"/>
                <a:cs typeface="ＭＳ Ｐゴシック" charset="0"/>
              </a:rPr>
              <a:t>PSH Taxable Year</a:t>
            </a:r>
          </a:p>
        </p:txBody>
      </p:sp>
      <p:cxnSp>
        <p:nvCxnSpPr>
          <p:cNvPr id="6149" name="Straight Connector 7"/>
          <p:cNvCxnSpPr>
            <a:cxnSpLocks noChangeShapeType="1"/>
          </p:cNvCxnSpPr>
          <p:nvPr/>
        </p:nvCxnSpPr>
        <p:spPr bwMode="auto">
          <a:xfrm>
            <a:off x="2209800" y="2970213"/>
            <a:ext cx="5257800" cy="1587"/>
          </a:xfrm>
          <a:prstGeom prst="line">
            <a:avLst/>
          </a:prstGeom>
          <a:noFill/>
          <a:ln w="41275">
            <a:solidFill>
              <a:schemeClr val="tx1"/>
            </a:solidFill>
            <a:round/>
            <a:headEnd type="oval" w="med" len="med"/>
            <a:tailEnd type="oval" w="med" len="med"/>
          </a:ln>
          <a:extLst>
            <a:ext uri="{909E8E84-426E-40dd-AFC4-6F175D3DCCD1}">
              <a14:hiddenFill xmlns="" xmlns:a14="http://schemas.microsoft.com/office/drawing/2010/main">
                <a:noFill/>
              </a14:hiddenFill>
            </a:ext>
          </a:extLst>
        </p:spPr>
      </p:cxnSp>
      <p:cxnSp>
        <p:nvCxnSpPr>
          <p:cNvPr id="6150" name="Straight Connector 8"/>
          <p:cNvCxnSpPr>
            <a:cxnSpLocks noChangeShapeType="1"/>
          </p:cNvCxnSpPr>
          <p:nvPr/>
        </p:nvCxnSpPr>
        <p:spPr bwMode="auto">
          <a:xfrm>
            <a:off x="457200" y="3654425"/>
            <a:ext cx="6172200" cy="1588"/>
          </a:xfrm>
          <a:prstGeom prst="line">
            <a:avLst/>
          </a:prstGeom>
          <a:noFill/>
          <a:ln w="41275">
            <a:solidFill>
              <a:schemeClr val="tx1"/>
            </a:solidFill>
            <a:round/>
            <a:headEnd type="oval" w="med" len="med"/>
            <a:tailEnd type="oval" w="med" len="med"/>
          </a:ln>
          <a:extLst>
            <a:ext uri="{909E8E84-426E-40dd-AFC4-6F175D3DCCD1}">
              <a14:hiddenFill xmlns="" xmlns:a14="http://schemas.microsoft.com/office/drawing/2010/main">
                <a:noFill/>
              </a14:hiddenFill>
            </a:ext>
          </a:extLst>
        </p:spPr>
      </p:cxnSp>
      <p:sp>
        <p:nvSpPr>
          <p:cNvPr id="6151" name="TextBox 11"/>
          <p:cNvSpPr txBox="1">
            <a:spLocks noChangeArrowheads="1"/>
          </p:cNvSpPr>
          <p:nvPr/>
        </p:nvSpPr>
        <p:spPr bwMode="auto">
          <a:xfrm>
            <a:off x="2209800" y="2551614"/>
            <a:ext cx="5159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52" name="TextBox 12"/>
          <p:cNvSpPr txBox="1">
            <a:spLocks noChangeArrowheads="1"/>
          </p:cNvSpPr>
          <p:nvPr/>
        </p:nvSpPr>
        <p:spPr bwMode="auto">
          <a:xfrm>
            <a:off x="6955647" y="2530515"/>
            <a:ext cx="5492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Dec</a:t>
            </a:r>
          </a:p>
        </p:txBody>
      </p:sp>
      <p:sp>
        <p:nvSpPr>
          <p:cNvPr id="6153" name="TextBox 13"/>
          <p:cNvSpPr txBox="1">
            <a:spLocks noChangeArrowheads="1"/>
          </p:cNvSpPr>
          <p:nvPr/>
        </p:nvSpPr>
        <p:spPr bwMode="auto">
          <a:xfrm>
            <a:off x="457200" y="3197225"/>
            <a:ext cx="5492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Dec</a:t>
            </a:r>
          </a:p>
        </p:txBody>
      </p:sp>
      <p:sp>
        <p:nvSpPr>
          <p:cNvPr id="6154" name="TextBox 14"/>
          <p:cNvSpPr txBox="1">
            <a:spLocks noChangeArrowheads="1"/>
          </p:cNvSpPr>
          <p:nvPr/>
        </p:nvSpPr>
        <p:spPr bwMode="auto">
          <a:xfrm>
            <a:off x="5791200" y="3198813"/>
            <a:ext cx="54927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Nov</a:t>
            </a:r>
          </a:p>
        </p:txBody>
      </p:sp>
      <p:sp>
        <p:nvSpPr>
          <p:cNvPr id="6155" name="TextBox 15"/>
          <p:cNvSpPr txBox="1">
            <a:spLocks noChangeArrowheads="1"/>
          </p:cNvSpPr>
          <p:nvPr/>
        </p:nvSpPr>
        <p:spPr bwMode="auto">
          <a:xfrm>
            <a:off x="2743200" y="3198813"/>
            <a:ext cx="917575" cy="3381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PSH TY</a:t>
            </a:r>
          </a:p>
        </p:txBody>
      </p:sp>
      <p:cxnSp>
        <p:nvCxnSpPr>
          <p:cNvPr id="6156" name="Straight Arrow Connector 17"/>
          <p:cNvCxnSpPr>
            <a:cxnSpLocks noChangeShapeType="1"/>
          </p:cNvCxnSpPr>
          <p:nvPr/>
        </p:nvCxnSpPr>
        <p:spPr bwMode="auto">
          <a:xfrm rot="5400000" flipH="1" flipV="1">
            <a:off x="6362700" y="3313113"/>
            <a:ext cx="534987" cy="1588"/>
          </a:xfrm>
          <a:prstGeom prst="straightConnector1">
            <a:avLst/>
          </a:prstGeom>
          <a:noFill/>
          <a:ln w="9525">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6157" name="Straight Connector 18"/>
          <p:cNvCxnSpPr>
            <a:cxnSpLocks noChangeShapeType="1"/>
          </p:cNvCxnSpPr>
          <p:nvPr/>
        </p:nvCxnSpPr>
        <p:spPr bwMode="auto">
          <a:xfrm>
            <a:off x="1295400" y="5637213"/>
            <a:ext cx="5257800" cy="1587"/>
          </a:xfrm>
          <a:prstGeom prst="line">
            <a:avLst/>
          </a:prstGeom>
          <a:noFill/>
          <a:ln w="41275">
            <a:solidFill>
              <a:schemeClr val="tx1"/>
            </a:solidFill>
            <a:round/>
            <a:headEnd type="oval" w="med" len="med"/>
            <a:tailEnd type="oval" w="med" len="med"/>
          </a:ln>
          <a:extLst>
            <a:ext uri="{909E8E84-426E-40dd-AFC4-6F175D3DCCD1}">
              <a14:hiddenFill xmlns="" xmlns:a14="http://schemas.microsoft.com/office/drawing/2010/main">
                <a:noFill/>
              </a14:hiddenFill>
            </a:ext>
          </a:extLst>
        </p:spPr>
      </p:cxnSp>
      <p:cxnSp>
        <p:nvCxnSpPr>
          <p:cNvPr id="6158" name="Straight Connector 19"/>
          <p:cNvCxnSpPr>
            <a:cxnSpLocks noChangeShapeType="1"/>
          </p:cNvCxnSpPr>
          <p:nvPr/>
        </p:nvCxnSpPr>
        <p:spPr bwMode="auto">
          <a:xfrm>
            <a:off x="2438400" y="6323013"/>
            <a:ext cx="6172200" cy="1587"/>
          </a:xfrm>
          <a:prstGeom prst="line">
            <a:avLst/>
          </a:prstGeom>
          <a:noFill/>
          <a:ln w="41275">
            <a:solidFill>
              <a:schemeClr val="tx1"/>
            </a:solidFill>
            <a:round/>
            <a:headEnd type="oval" w="med" len="med"/>
            <a:tailEnd type="oval" w="med" len="med"/>
          </a:ln>
          <a:extLst>
            <a:ext uri="{909E8E84-426E-40dd-AFC4-6F175D3DCCD1}">
              <a14:hiddenFill xmlns="" xmlns:a14="http://schemas.microsoft.com/office/drawing/2010/main">
                <a:noFill/>
              </a14:hiddenFill>
            </a:ext>
          </a:extLst>
        </p:spPr>
      </p:cxnSp>
      <p:sp>
        <p:nvSpPr>
          <p:cNvPr id="6159" name="TextBox 20"/>
          <p:cNvSpPr txBox="1">
            <a:spLocks noChangeArrowheads="1"/>
          </p:cNvSpPr>
          <p:nvPr/>
        </p:nvSpPr>
        <p:spPr bwMode="auto">
          <a:xfrm>
            <a:off x="3602473" y="5162200"/>
            <a:ext cx="1287019" cy="33855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TY1</a:t>
            </a:r>
          </a:p>
        </p:txBody>
      </p:sp>
      <p:sp>
        <p:nvSpPr>
          <p:cNvPr id="6160" name="TextBox 21"/>
          <p:cNvSpPr txBox="1">
            <a:spLocks noChangeArrowheads="1"/>
          </p:cNvSpPr>
          <p:nvPr/>
        </p:nvSpPr>
        <p:spPr bwMode="auto">
          <a:xfrm>
            <a:off x="1295400" y="5180013"/>
            <a:ext cx="5159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61" name="TextBox 22"/>
          <p:cNvSpPr txBox="1">
            <a:spLocks noChangeArrowheads="1"/>
          </p:cNvSpPr>
          <p:nvPr/>
        </p:nvSpPr>
        <p:spPr bwMode="auto">
          <a:xfrm>
            <a:off x="6019800" y="5180013"/>
            <a:ext cx="54927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Dec</a:t>
            </a:r>
          </a:p>
        </p:txBody>
      </p:sp>
      <p:sp>
        <p:nvSpPr>
          <p:cNvPr id="6162" name="TextBox 23"/>
          <p:cNvSpPr txBox="1">
            <a:spLocks noChangeArrowheads="1"/>
          </p:cNvSpPr>
          <p:nvPr/>
        </p:nvSpPr>
        <p:spPr bwMode="auto">
          <a:xfrm>
            <a:off x="2286000" y="5865813"/>
            <a:ext cx="538163"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Feb</a:t>
            </a:r>
          </a:p>
        </p:txBody>
      </p:sp>
      <p:sp>
        <p:nvSpPr>
          <p:cNvPr id="6163" name="TextBox 24"/>
          <p:cNvSpPr txBox="1">
            <a:spLocks noChangeArrowheads="1"/>
          </p:cNvSpPr>
          <p:nvPr/>
        </p:nvSpPr>
        <p:spPr bwMode="auto">
          <a:xfrm>
            <a:off x="8077200" y="5865813"/>
            <a:ext cx="5159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64" name="TextBox 25"/>
          <p:cNvSpPr txBox="1">
            <a:spLocks noChangeArrowheads="1"/>
          </p:cNvSpPr>
          <p:nvPr/>
        </p:nvSpPr>
        <p:spPr bwMode="auto">
          <a:xfrm>
            <a:off x="3962400" y="5865813"/>
            <a:ext cx="917575" cy="3381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PSH TY</a:t>
            </a:r>
          </a:p>
        </p:txBody>
      </p:sp>
      <p:cxnSp>
        <p:nvCxnSpPr>
          <p:cNvPr id="6165" name="Straight Arrow Connector 26"/>
          <p:cNvCxnSpPr>
            <a:cxnSpLocks noChangeShapeType="1"/>
          </p:cNvCxnSpPr>
          <p:nvPr/>
        </p:nvCxnSpPr>
        <p:spPr bwMode="auto">
          <a:xfrm rot="5400000" flipH="1" flipV="1">
            <a:off x="8344694" y="5980906"/>
            <a:ext cx="685800" cy="1588"/>
          </a:xfrm>
          <a:prstGeom prst="straightConnector1">
            <a:avLst/>
          </a:prstGeom>
          <a:noFill/>
          <a:ln w="9525">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6166" name="Straight Connector 29"/>
          <p:cNvCxnSpPr>
            <a:cxnSpLocks noChangeShapeType="1"/>
          </p:cNvCxnSpPr>
          <p:nvPr/>
        </p:nvCxnSpPr>
        <p:spPr bwMode="auto">
          <a:xfrm>
            <a:off x="6629400" y="5635625"/>
            <a:ext cx="2209800" cy="1588"/>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sp>
        <p:nvSpPr>
          <p:cNvPr id="6167" name="TextBox 30"/>
          <p:cNvSpPr txBox="1">
            <a:spLocks noChangeArrowheads="1"/>
          </p:cNvSpPr>
          <p:nvPr/>
        </p:nvSpPr>
        <p:spPr bwMode="auto">
          <a:xfrm>
            <a:off x="342900" y="707303"/>
            <a:ext cx="8458200" cy="132343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marL="342900" indent="-342900">
              <a:defRPr sz="1600">
                <a:solidFill>
                  <a:schemeClr val="tx1"/>
                </a:solidFill>
                <a:latin typeface="Arial" charset="0"/>
                <a:ea typeface="ＭＳ Ｐゴシック" charset="0"/>
                <a:cs typeface="ＭＳ Ｐゴシック" charset="0"/>
              </a:defRPr>
            </a:lvl1pPr>
            <a:lvl2pPr indent="-39370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lvl="1">
              <a:buFont typeface="Arial" charset="0"/>
              <a:buChar char="•"/>
            </a:pPr>
            <a:r>
              <a:rPr lang="en-US" sz="2000" dirty="0">
                <a:latin typeface="+mn-lt"/>
              </a:rPr>
              <a:t>A P includes in income his share of PSH items under section 702 for the taxable year of </a:t>
            </a:r>
            <a:r>
              <a:rPr lang="en-US" sz="2000" i="1" u="sng" dirty="0">
                <a:latin typeface="+mn-lt"/>
              </a:rPr>
              <a:t>the PSH </a:t>
            </a:r>
            <a:r>
              <a:rPr lang="en-US" sz="2000" dirty="0">
                <a:latin typeface="+mn-lt"/>
              </a:rPr>
              <a:t>that ends within or with the taxable year of </a:t>
            </a:r>
            <a:r>
              <a:rPr lang="en-US" sz="2000" i="1" dirty="0">
                <a:latin typeface="+mn-lt"/>
              </a:rPr>
              <a:t>the P</a:t>
            </a:r>
            <a:r>
              <a:rPr lang="en-US" sz="2000" dirty="0">
                <a:latin typeface="+mn-lt"/>
              </a:rPr>
              <a:t>. </a:t>
            </a:r>
            <a:r>
              <a:rPr lang="en-US" altLang="en-US" sz="2000" dirty="0">
                <a:latin typeface="+mn-lt"/>
              </a:rPr>
              <a:t>§7</a:t>
            </a:r>
            <a:r>
              <a:rPr lang="en-US" sz="2000" dirty="0">
                <a:latin typeface="+mn-lt"/>
              </a:rPr>
              <a:t>06(a)</a:t>
            </a:r>
          </a:p>
          <a:p>
            <a:pPr lvl="1">
              <a:buFont typeface="Arial" charset="0"/>
              <a:buChar char="•"/>
            </a:pPr>
            <a:r>
              <a:rPr lang="en-US" sz="2000" dirty="0">
                <a:latin typeface="+mn-lt"/>
              </a:rPr>
              <a:t>What’s the best PSH TY to choose if the PSH expects gains? Losses?</a:t>
            </a:r>
          </a:p>
        </p:txBody>
      </p:sp>
      <p:cxnSp>
        <p:nvCxnSpPr>
          <p:cNvPr id="6168" name="Straight Connector 31"/>
          <p:cNvCxnSpPr>
            <a:cxnSpLocks noChangeShapeType="1"/>
          </p:cNvCxnSpPr>
          <p:nvPr/>
        </p:nvCxnSpPr>
        <p:spPr bwMode="auto">
          <a:xfrm>
            <a:off x="6629400" y="3654425"/>
            <a:ext cx="2209800" cy="1588"/>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sp>
        <p:nvSpPr>
          <p:cNvPr id="6169" name="TextBox 20"/>
          <p:cNvSpPr txBox="1">
            <a:spLocks noChangeArrowheads="1"/>
          </p:cNvSpPr>
          <p:nvPr/>
        </p:nvSpPr>
        <p:spPr bwMode="auto">
          <a:xfrm>
            <a:off x="4343400" y="2514600"/>
            <a:ext cx="1287019" cy="33855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TY1</a:t>
            </a:r>
          </a:p>
        </p:txBody>
      </p:sp>
      <p:cxnSp>
        <p:nvCxnSpPr>
          <p:cNvPr id="26" name="Straight Connector 31"/>
          <p:cNvCxnSpPr>
            <a:cxnSpLocks noChangeShapeType="1"/>
          </p:cNvCxnSpPr>
          <p:nvPr/>
        </p:nvCxnSpPr>
        <p:spPr bwMode="auto">
          <a:xfrm flipV="1">
            <a:off x="2209800" y="2511425"/>
            <a:ext cx="0" cy="1450975"/>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cxnSp>
        <p:nvCxnSpPr>
          <p:cNvPr id="31" name="Straight Connector 31"/>
          <p:cNvCxnSpPr>
            <a:cxnSpLocks noChangeShapeType="1"/>
          </p:cNvCxnSpPr>
          <p:nvPr/>
        </p:nvCxnSpPr>
        <p:spPr bwMode="auto">
          <a:xfrm flipV="1">
            <a:off x="7467600" y="2537747"/>
            <a:ext cx="0" cy="1450975"/>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cxnSp>
        <p:nvCxnSpPr>
          <p:cNvPr id="32" name="Straight Connector 31"/>
          <p:cNvCxnSpPr>
            <a:cxnSpLocks noChangeShapeType="1"/>
          </p:cNvCxnSpPr>
          <p:nvPr/>
        </p:nvCxnSpPr>
        <p:spPr bwMode="auto">
          <a:xfrm flipV="1">
            <a:off x="6561701" y="5180013"/>
            <a:ext cx="0" cy="1450975"/>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cxnSp>
        <p:nvCxnSpPr>
          <p:cNvPr id="33" name="Straight Connector 31"/>
          <p:cNvCxnSpPr>
            <a:cxnSpLocks noChangeShapeType="1"/>
          </p:cNvCxnSpPr>
          <p:nvPr/>
        </p:nvCxnSpPr>
        <p:spPr bwMode="auto">
          <a:xfrm flipV="1">
            <a:off x="1295400" y="5117844"/>
            <a:ext cx="0" cy="1450975"/>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sp>
        <p:nvSpPr>
          <p:cNvPr id="34" name="TextBox 20">
            <a:extLst>
              <a:ext uri="{FF2B5EF4-FFF2-40B4-BE49-F238E27FC236}">
                <a16:creationId xmlns:a16="http://schemas.microsoft.com/office/drawing/2014/main" id="{A860BC85-3345-2D46-BC90-5272089C74F0}"/>
              </a:ext>
            </a:extLst>
          </p:cNvPr>
          <p:cNvSpPr txBox="1">
            <a:spLocks noChangeArrowheads="1"/>
          </p:cNvSpPr>
          <p:nvPr/>
        </p:nvSpPr>
        <p:spPr bwMode="auto">
          <a:xfrm>
            <a:off x="6827327" y="5182086"/>
            <a:ext cx="1287019" cy="33855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TY2</a:t>
            </a:r>
          </a:p>
        </p:txBody>
      </p:sp>
      <p:sp>
        <p:nvSpPr>
          <p:cNvPr id="35" name="TextBox 20">
            <a:extLst>
              <a:ext uri="{FF2B5EF4-FFF2-40B4-BE49-F238E27FC236}">
                <a16:creationId xmlns:a16="http://schemas.microsoft.com/office/drawing/2014/main" id="{74B7BF13-9AAC-5B44-9CB1-395ACECA3373}"/>
              </a:ext>
            </a:extLst>
          </p:cNvPr>
          <p:cNvSpPr txBox="1">
            <a:spLocks noChangeArrowheads="1"/>
          </p:cNvSpPr>
          <p:nvPr/>
        </p:nvSpPr>
        <p:spPr bwMode="auto">
          <a:xfrm>
            <a:off x="7691659" y="2518248"/>
            <a:ext cx="1287019" cy="33855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TY2</a:t>
            </a:r>
          </a:p>
        </p:txBody>
      </p:sp>
      <p:sp>
        <p:nvSpPr>
          <p:cNvPr id="3" name="Footer Placeholder 2">
            <a:extLst>
              <a:ext uri="{FF2B5EF4-FFF2-40B4-BE49-F238E27FC236}">
                <a16:creationId xmlns:a16="http://schemas.microsoft.com/office/drawing/2014/main" id="{5EDC45AF-2B24-1B46-8FEF-9F71D7FDCA46}"/>
              </a:ext>
            </a:extLst>
          </p:cNvPr>
          <p:cNvSpPr>
            <a:spLocks noGrp="1"/>
          </p:cNvSpPr>
          <p:nvPr>
            <p:ph type="ftr" sz="quarter" idx="11"/>
          </p:nvPr>
        </p:nvSpPr>
        <p:spPr/>
        <p:txBody>
          <a:bodyPr/>
          <a:lstStyle/>
          <a:p>
            <a:pPr>
              <a:defRPr/>
            </a:pPr>
            <a:r>
              <a:rPr lang="en-US"/>
              <a:t>Partnership Operations</a:t>
            </a:r>
            <a:endParaRPr lang="en-US" dirty="0"/>
          </a:p>
        </p:txBody>
      </p:sp>
      <p:sp>
        <p:nvSpPr>
          <p:cNvPr id="4" name="Slide Number Placeholder 3">
            <a:extLst>
              <a:ext uri="{FF2B5EF4-FFF2-40B4-BE49-F238E27FC236}">
                <a16:creationId xmlns:a16="http://schemas.microsoft.com/office/drawing/2014/main" id="{BFC9233D-67E5-8F4C-A031-063978BE72FF}"/>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cxnSp>
        <p:nvCxnSpPr>
          <p:cNvPr id="36" name="Straight Connector 31">
            <a:extLst>
              <a:ext uri="{FF2B5EF4-FFF2-40B4-BE49-F238E27FC236}">
                <a16:creationId xmlns:a16="http://schemas.microsoft.com/office/drawing/2014/main" id="{ADE86783-3D07-3648-A81A-BFEA5A33E1E8}"/>
              </a:ext>
            </a:extLst>
          </p:cNvPr>
          <p:cNvCxnSpPr>
            <a:cxnSpLocks noChangeShapeType="1"/>
          </p:cNvCxnSpPr>
          <p:nvPr/>
        </p:nvCxnSpPr>
        <p:spPr bwMode="auto">
          <a:xfrm flipV="1">
            <a:off x="457200" y="2809875"/>
            <a:ext cx="0" cy="1450975"/>
          </a:xfrm>
          <a:prstGeom prst="line">
            <a:avLst/>
          </a:prstGeom>
          <a:noFill/>
          <a:ln w="19050">
            <a:solidFill>
              <a:schemeClr val="accent1"/>
            </a:solidFill>
            <a:prstDash val="dashDot"/>
            <a:round/>
            <a:headEnd/>
            <a:tailEnd/>
          </a:ln>
          <a:extLst>
            <a:ext uri="{909E8E84-426E-40dd-AFC4-6F175D3DCCD1}">
              <a14:hiddenFill xmlns="" xmlns:a14="http://schemas.microsoft.com/office/drawing/2010/main">
                <a:noFill/>
              </a14:hiddenFill>
            </a:ext>
          </a:extLst>
        </p:spPr>
      </p:cxnSp>
      <p:cxnSp>
        <p:nvCxnSpPr>
          <p:cNvPr id="37" name="Straight Connector 31">
            <a:extLst>
              <a:ext uri="{FF2B5EF4-FFF2-40B4-BE49-F238E27FC236}">
                <a16:creationId xmlns:a16="http://schemas.microsoft.com/office/drawing/2014/main" id="{88BFF710-EC24-CA4F-9CC6-C05F57AE941D}"/>
              </a:ext>
            </a:extLst>
          </p:cNvPr>
          <p:cNvCxnSpPr>
            <a:cxnSpLocks noChangeShapeType="1"/>
          </p:cNvCxnSpPr>
          <p:nvPr/>
        </p:nvCxnSpPr>
        <p:spPr bwMode="auto">
          <a:xfrm flipV="1">
            <a:off x="2438400" y="4910137"/>
            <a:ext cx="0" cy="1450975"/>
          </a:xfrm>
          <a:prstGeom prst="line">
            <a:avLst/>
          </a:prstGeom>
          <a:noFill/>
          <a:ln w="19050">
            <a:solidFill>
              <a:schemeClr val="accent1"/>
            </a:solidFill>
            <a:prstDash val="dashDot"/>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C13773E4-67C9-DF49-B41C-1BCEB5D3C4D3}"/>
              </a:ext>
            </a:extLst>
          </p:cNvPr>
          <p:cNvCxnSpPr>
            <a:cxnSpLocks noChangeShapeType="1"/>
          </p:cNvCxnSpPr>
          <p:nvPr/>
        </p:nvCxnSpPr>
        <p:spPr bwMode="auto">
          <a:xfrm flipV="1">
            <a:off x="6644195" y="2761789"/>
            <a:ext cx="0" cy="1450975"/>
          </a:xfrm>
          <a:prstGeom prst="line">
            <a:avLst/>
          </a:prstGeom>
          <a:noFill/>
          <a:ln w="19050">
            <a:solidFill>
              <a:schemeClr val="accent1"/>
            </a:solidFill>
            <a:prstDash val="dashDot"/>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10E9CAF8-567F-BA42-8222-D02EA3A61CC0}"/>
              </a:ext>
            </a:extLst>
          </p:cNvPr>
          <p:cNvCxnSpPr>
            <a:cxnSpLocks noChangeShapeType="1"/>
          </p:cNvCxnSpPr>
          <p:nvPr/>
        </p:nvCxnSpPr>
        <p:spPr bwMode="auto">
          <a:xfrm flipV="1">
            <a:off x="8686800" y="5180013"/>
            <a:ext cx="0" cy="1450975"/>
          </a:xfrm>
          <a:prstGeom prst="line">
            <a:avLst/>
          </a:prstGeom>
          <a:noFill/>
          <a:ln w="19050">
            <a:solidFill>
              <a:schemeClr val="accent1"/>
            </a:solidFill>
            <a:prstDash val="dashDot"/>
            <a:round/>
            <a:headEnd/>
            <a:tailEnd/>
          </a:ln>
          <a:extLst>
            <a:ext uri="{909E8E84-426E-40dd-AFC4-6F175D3DCCD1}">
              <a14:hiddenFill xmlns=""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6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1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6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16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4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p:bldP spid="6152" grpId="0"/>
      <p:bldP spid="6153" grpId="0"/>
      <p:bldP spid="6154" grpId="0"/>
      <p:bldP spid="6155" grpId="0" animBg="1"/>
      <p:bldP spid="6159" grpId="0" animBg="1"/>
      <p:bldP spid="6160" grpId="0"/>
      <p:bldP spid="6161" grpId="0"/>
      <p:bldP spid="6162" grpId="0"/>
      <p:bldP spid="6163" grpId="0"/>
      <p:bldP spid="6164" grpId="0" animBg="1"/>
      <p:bldP spid="6169" grpId="0" animBg="1"/>
      <p:bldP spid="34"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r>
              <a:rPr lang="en-US" sz="2400" dirty="0">
                <a:ea typeface="ＭＳ Ｐゴシック" charset="0"/>
                <a:cs typeface="ＭＳ Ｐゴシック" charset="0"/>
              </a:rPr>
              <a:t>Calendar v. Fiscal TY</a:t>
            </a:r>
          </a:p>
          <a:p>
            <a:pPr eaLnBrk="1" hangingPunct="1"/>
            <a:endParaRPr lang="en-US" sz="2400" dirty="0">
              <a:ea typeface="ＭＳ Ｐゴシック" charset="0"/>
              <a:cs typeface="ＭＳ Ｐゴシック" charset="0"/>
            </a:endParaRPr>
          </a:p>
          <a:p>
            <a:pPr eaLnBrk="1" hangingPunct="1"/>
            <a:r>
              <a:rPr lang="en-US" sz="2400" dirty="0">
                <a:ea typeface="ＭＳ Ｐゴシック" charset="0"/>
                <a:cs typeface="ＭＳ Ｐゴシック" charset="0"/>
              </a:rPr>
              <a:t>PSH’s Required TY:</a:t>
            </a:r>
          </a:p>
          <a:p>
            <a:pPr lvl="1" eaLnBrk="1" hangingPunct="1"/>
            <a:r>
              <a:rPr lang="en-US" sz="2000" i="1" dirty="0">
                <a:ea typeface="ＭＳ Ｐゴシック" charset="0"/>
              </a:rPr>
              <a:t>Majority Interest</a:t>
            </a:r>
            <a:r>
              <a:rPr lang="en-US" sz="2000" dirty="0">
                <a:ea typeface="ＭＳ Ｐゴシック" charset="0"/>
              </a:rPr>
              <a:t> TY;</a:t>
            </a:r>
          </a:p>
          <a:p>
            <a:pPr lvl="1" eaLnBrk="1" hangingPunct="1"/>
            <a:r>
              <a:rPr lang="en-US" sz="2000" dirty="0">
                <a:ea typeface="ＭＳ Ｐゴシック" charset="0"/>
              </a:rPr>
              <a:t>TY of all </a:t>
            </a:r>
            <a:r>
              <a:rPr lang="en-US" sz="2000" i="1" dirty="0">
                <a:ea typeface="ＭＳ Ｐゴシック" charset="0"/>
              </a:rPr>
              <a:t>Principal Partners</a:t>
            </a:r>
            <a:r>
              <a:rPr lang="en-US" sz="2000" dirty="0">
                <a:ea typeface="ＭＳ Ｐゴシック" charset="0"/>
              </a:rPr>
              <a:t> of the PSH; or</a:t>
            </a:r>
            <a:endParaRPr lang="en-US" sz="2000" i="1" dirty="0">
              <a:ea typeface="ＭＳ Ｐゴシック" charset="0"/>
            </a:endParaRPr>
          </a:p>
          <a:p>
            <a:pPr lvl="1"/>
            <a:r>
              <a:rPr lang="en-US" sz="2000" dirty="0">
                <a:ea typeface="ＭＳ Ｐゴシック" charset="0"/>
              </a:rPr>
              <a:t>TY that produces the </a:t>
            </a:r>
            <a:r>
              <a:rPr lang="en-US" sz="2000" i="1" dirty="0">
                <a:ea typeface="ＭＳ Ｐゴシック" charset="0"/>
              </a:rPr>
              <a:t>least aggregate deferral</a:t>
            </a:r>
            <a:r>
              <a:rPr lang="en-US" sz="2000" dirty="0">
                <a:ea typeface="ＭＳ Ｐゴシック" charset="0"/>
              </a:rPr>
              <a:t> (</a:t>
            </a:r>
            <a:r>
              <a:rPr lang="en-US" altLang="en-US" sz="2000" dirty="0"/>
              <a:t>§</a:t>
            </a:r>
            <a:r>
              <a:rPr lang="en-US" sz="2000" dirty="0">
                <a:ea typeface="ＭＳ Ｐゴシック" charset="0"/>
              </a:rPr>
              <a:t>706(b)(1)(B); Reg. 1.706-1(b))</a:t>
            </a:r>
          </a:p>
          <a:p>
            <a:pPr eaLnBrk="1" hangingPunct="1"/>
            <a:endParaRPr lang="en-US" sz="2400" dirty="0">
              <a:ea typeface="ＭＳ Ｐゴシック" charset="0"/>
              <a:cs typeface="ＭＳ Ｐゴシック" charset="0"/>
            </a:endParaRPr>
          </a:p>
          <a:p>
            <a:pPr eaLnBrk="1" hangingPunct="1"/>
            <a:r>
              <a:rPr lang="en-US" sz="2400" dirty="0">
                <a:ea typeface="ＭＳ Ｐゴシック" charset="0"/>
                <a:cs typeface="ＭＳ Ｐゴシック" charset="0"/>
              </a:rPr>
              <a:t>Exceptions:</a:t>
            </a:r>
          </a:p>
          <a:p>
            <a:pPr lvl="1"/>
            <a:r>
              <a:rPr lang="en-US" altLang="en-US" sz="2000" dirty="0"/>
              <a:t>§</a:t>
            </a:r>
            <a:r>
              <a:rPr lang="en-US" sz="2000" dirty="0">
                <a:ea typeface="ＭＳ Ｐゴシック" charset="0"/>
              </a:rPr>
              <a:t>444 election (</a:t>
            </a:r>
            <a:r>
              <a:rPr lang="en-US" sz="2000" i="1" dirty="0">
                <a:ea typeface="ＭＳ Ｐゴシック" charset="0"/>
              </a:rPr>
              <a:t>see</a:t>
            </a:r>
            <a:r>
              <a:rPr lang="en-US" sz="2000" dirty="0">
                <a:ea typeface="ＭＳ Ｐゴシック" charset="0"/>
              </a:rPr>
              <a:t> </a:t>
            </a:r>
            <a:r>
              <a:rPr lang="en-US" altLang="en-US" sz="2000" dirty="0"/>
              <a:t>§</a:t>
            </a:r>
            <a:r>
              <a:rPr lang="en-US" sz="2000" dirty="0">
                <a:ea typeface="ＭＳ Ｐゴシック" charset="0"/>
              </a:rPr>
              <a:t>7519)</a:t>
            </a:r>
          </a:p>
          <a:p>
            <a:pPr lvl="1"/>
            <a:r>
              <a:rPr lang="en-US" sz="2000" dirty="0">
                <a:ea typeface="ＭＳ Ｐゴシック" charset="0"/>
              </a:rPr>
              <a:t>Demonstrates </a:t>
            </a:r>
            <a:r>
              <a:rPr lang="en-US" sz="2000" i="1" dirty="0">
                <a:ea typeface="ＭＳ Ｐゴシック" charset="0"/>
              </a:rPr>
              <a:t>business purpose </a:t>
            </a:r>
            <a:r>
              <a:rPr lang="en-US" sz="2000" dirty="0">
                <a:ea typeface="ＭＳ Ｐゴシック" charset="0"/>
              </a:rPr>
              <a:t>for TY other than required TY (</a:t>
            </a:r>
            <a:r>
              <a:rPr lang="en-US" altLang="en-US" sz="2000" dirty="0"/>
              <a:t>§</a:t>
            </a:r>
            <a:r>
              <a:rPr lang="en-US" sz="2000" dirty="0">
                <a:ea typeface="ＭＳ Ｐゴシック" charset="0"/>
              </a:rPr>
              <a:t>706(b)(1)(C))</a:t>
            </a:r>
            <a:endParaRPr lang="en-US" sz="2000" i="1" dirty="0">
              <a:ea typeface="ＭＳ Ｐゴシック" charset="0"/>
            </a:endParaRPr>
          </a:p>
        </p:txBody>
      </p:sp>
      <p:sp>
        <p:nvSpPr>
          <p:cNvPr id="2253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PSH’s Taxable Year</a:t>
            </a:r>
          </a:p>
        </p:txBody>
      </p:sp>
      <p:sp>
        <p:nvSpPr>
          <p:cNvPr id="2" name="Footer Placeholder 1">
            <a:extLst>
              <a:ext uri="{FF2B5EF4-FFF2-40B4-BE49-F238E27FC236}">
                <a16:creationId xmlns:a16="http://schemas.microsoft.com/office/drawing/2014/main" id="{C817C031-1AD7-544A-988A-89344987BAE3}"/>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258224BC-8DB3-F54E-8AD7-F975696A52D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7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7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17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idx="1"/>
          </p:nvPr>
        </p:nvSpPr>
        <p:spPr/>
        <p:txBody>
          <a:bodyPr/>
          <a:lstStyle/>
          <a:p>
            <a:pPr eaLnBrk="1" hangingPunct="1">
              <a:lnSpc>
                <a:spcPct val="90000"/>
              </a:lnSpc>
            </a:pPr>
            <a:r>
              <a:rPr lang="en-US" sz="3000" i="1" dirty="0">
                <a:ea typeface="ＭＳ Ｐゴシック" charset="0"/>
                <a:cs typeface="ＭＳ Ｐゴシック" charset="0"/>
              </a:rPr>
              <a:t>Majority Interest</a:t>
            </a:r>
            <a:r>
              <a:rPr lang="en-US" sz="3000" dirty="0">
                <a:ea typeface="ＭＳ Ｐゴシック" charset="0"/>
                <a:cs typeface="ＭＳ Ｐゴシック" charset="0"/>
              </a:rPr>
              <a:t> </a:t>
            </a:r>
            <a:r>
              <a:rPr lang="en-US" sz="3000" i="1" dirty="0">
                <a:ea typeface="ＭＳ Ｐゴシック" charset="0"/>
                <a:cs typeface="ＭＳ Ｐゴシック" charset="0"/>
              </a:rPr>
              <a:t>TY:</a:t>
            </a:r>
          </a:p>
          <a:p>
            <a:pPr lvl="1">
              <a:lnSpc>
                <a:spcPct val="90000"/>
              </a:lnSpc>
            </a:pPr>
            <a:r>
              <a:rPr lang="en-US" sz="2600" dirty="0">
                <a:ea typeface="ＭＳ Ｐゴシック" charset="0"/>
              </a:rPr>
              <a:t>TY of 1 or more Ps having an aggregate interest in partnership profits </a:t>
            </a:r>
            <a:r>
              <a:rPr lang="en-US" sz="2600" i="1" dirty="0">
                <a:ea typeface="ＭＳ Ｐゴシック" charset="0"/>
              </a:rPr>
              <a:t>and</a:t>
            </a:r>
            <a:r>
              <a:rPr lang="en-US" sz="2600" dirty="0">
                <a:ea typeface="ＭＳ Ｐゴシック" charset="0"/>
              </a:rPr>
              <a:t> capital of more than 50%. </a:t>
            </a:r>
            <a:r>
              <a:rPr lang="en-US" altLang="en-US" sz="2800" dirty="0"/>
              <a:t>§</a:t>
            </a:r>
            <a:r>
              <a:rPr lang="en-US" sz="2600" dirty="0">
                <a:ea typeface="ＭＳ Ｐゴシック" charset="0"/>
              </a:rPr>
              <a:t>706(b)(4)(A)(</a:t>
            </a:r>
            <a:r>
              <a:rPr lang="en-US" sz="2600" dirty="0" err="1">
                <a:ea typeface="ＭＳ Ｐゴシック" charset="0"/>
              </a:rPr>
              <a:t>i</a:t>
            </a:r>
            <a:r>
              <a:rPr lang="en-US" sz="2600" dirty="0">
                <a:ea typeface="ＭＳ Ｐゴシック" charset="0"/>
              </a:rPr>
              <a:t>).  </a:t>
            </a:r>
          </a:p>
          <a:p>
            <a:pPr lvl="1">
              <a:lnSpc>
                <a:spcPct val="90000"/>
              </a:lnSpc>
            </a:pPr>
            <a:endParaRPr lang="en-US" sz="2600" dirty="0">
              <a:ea typeface="ＭＳ Ｐゴシック" charset="0"/>
            </a:endParaRPr>
          </a:p>
          <a:p>
            <a:pPr lvl="1">
              <a:lnSpc>
                <a:spcPct val="90000"/>
              </a:lnSpc>
            </a:pPr>
            <a:r>
              <a:rPr lang="en-US" sz="2600" dirty="0">
                <a:ea typeface="ＭＳ Ｐゴシック" charset="0"/>
              </a:rPr>
              <a:t>Any PSH forced to change TY to a </a:t>
            </a:r>
            <a:r>
              <a:rPr lang="en-US" sz="2600" i="1" dirty="0">
                <a:ea typeface="ＭＳ Ｐゴシック" charset="0"/>
              </a:rPr>
              <a:t>majority interest TY</a:t>
            </a:r>
            <a:r>
              <a:rPr lang="en-US" sz="2600" dirty="0">
                <a:ea typeface="ＭＳ Ｐゴシック" charset="0"/>
              </a:rPr>
              <a:t> can’</a:t>
            </a:r>
            <a:r>
              <a:rPr lang="en-US" altLang="ja-JP" sz="2600" dirty="0">
                <a:ea typeface="ＭＳ Ｐゴシック" charset="0"/>
              </a:rPr>
              <a:t>t be required to change to another TY until the 3</a:t>
            </a:r>
            <a:r>
              <a:rPr lang="en-US" altLang="ja-JP" sz="2600" baseline="30000" dirty="0">
                <a:ea typeface="ＭＳ Ｐゴシック" charset="0"/>
              </a:rPr>
              <a:t>rd</a:t>
            </a:r>
            <a:r>
              <a:rPr lang="en-US" altLang="ja-JP" sz="2600" dirty="0">
                <a:ea typeface="ＭＳ Ｐゴシック" charset="0"/>
              </a:rPr>
              <a:t> year following the change. </a:t>
            </a:r>
            <a:r>
              <a:rPr lang="en-US" altLang="en-US" sz="2800" dirty="0"/>
              <a:t>§</a:t>
            </a:r>
            <a:r>
              <a:rPr lang="en-US" altLang="ja-JP" sz="2600" dirty="0">
                <a:ea typeface="ＭＳ Ｐゴシック" charset="0"/>
              </a:rPr>
              <a:t>706(b)(4)(B).   </a:t>
            </a:r>
          </a:p>
          <a:p>
            <a:pPr eaLnBrk="1" hangingPunct="1">
              <a:lnSpc>
                <a:spcPct val="90000"/>
              </a:lnSpc>
            </a:pPr>
            <a:endParaRPr lang="en-US" sz="3000" i="1" dirty="0">
              <a:ea typeface="ＭＳ Ｐゴシック" charset="0"/>
              <a:cs typeface="ＭＳ Ｐゴシック" charset="0"/>
            </a:endParaRPr>
          </a:p>
          <a:p>
            <a:pPr eaLnBrk="1" hangingPunct="1">
              <a:lnSpc>
                <a:spcPct val="90000"/>
              </a:lnSpc>
            </a:pPr>
            <a:r>
              <a:rPr lang="en-US" sz="3000" i="1" dirty="0">
                <a:ea typeface="ＭＳ Ｐゴシック" charset="0"/>
                <a:cs typeface="ＭＳ Ｐゴシック" charset="0"/>
              </a:rPr>
              <a:t>Principal Partners:</a:t>
            </a:r>
          </a:p>
          <a:p>
            <a:pPr lvl="1">
              <a:lnSpc>
                <a:spcPct val="90000"/>
              </a:lnSpc>
            </a:pPr>
            <a:r>
              <a:rPr lang="en-US" sz="2600" dirty="0">
                <a:ea typeface="ＭＳ Ｐゴシック" charset="0"/>
              </a:rPr>
              <a:t>Ps having an interest of 5% or more in PSH profits </a:t>
            </a:r>
            <a:r>
              <a:rPr lang="en-US" sz="2600" i="1" dirty="0">
                <a:ea typeface="ＭＳ Ｐゴシック" charset="0"/>
              </a:rPr>
              <a:t>or</a:t>
            </a:r>
            <a:r>
              <a:rPr lang="en-US" sz="2600" dirty="0">
                <a:ea typeface="ＭＳ Ｐゴシック" charset="0"/>
              </a:rPr>
              <a:t> capital. </a:t>
            </a:r>
            <a:r>
              <a:rPr lang="en-US" altLang="en-US" sz="2800" dirty="0"/>
              <a:t>§</a:t>
            </a:r>
            <a:r>
              <a:rPr lang="en-US" sz="2600" dirty="0">
                <a:ea typeface="ＭＳ Ｐゴシック" charset="0"/>
              </a:rPr>
              <a:t>706(b)(3). </a:t>
            </a: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PSH’s Taxable Year</a:t>
            </a:r>
          </a:p>
        </p:txBody>
      </p:sp>
      <p:sp>
        <p:nvSpPr>
          <p:cNvPr id="2" name="Footer Placeholder 1">
            <a:extLst>
              <a:ext uri="{FF2B5EF4-FFF2-40B4-BE49-F238E27FC236}">
                <a16:creationId xmlns:a16="http://schemas.microsoft.com/office/drawing/2014/main" id="{B1DDC703-050B-9C4F-8D8F-7ABAAA7BBA65}"/>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2C664F2-1E42-D94B-97EA-E10705D52B86}"/>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p:txBody>
          <a:bodyPr/>
          <a:lstStyle/>
          <a:p>
            <a:pPr eaLnBrk="1" hangingPunct="1">
              <a:lnSpc>
                <a:spcPct val="80000"/>
              </a:lnSpc>
            </a:pPr>
            <a:r>
              <a:rPr lang="en-US" sz="2400" i="1" dirty="0">
                <a:ea typeface="ＭＳ Ｐゴシック" charset="0"/>
                <a:cs typeface="ＭＳ Ｐゴシック" charset="0"/>
              </a:rPr>
              <a:t>Least aggregate deferral</a:t>
            </a:r>
          </a:p>
          <a:p>
            <a:pPr lvl="1" eaLnBrk="1" hangingPunct="1">
              <a:lnSpc>
                <a:spcPct val="80000"/>
              </a:lnSpc>
            </a:pPr>
            <a:r>
              <a:rPr lang="en-US" sz="2000" dirty="0">
                <a:ea typeface="ＭＳ Ｐゴシック" charset="0"/>
              </a:rPr>
              <a:t>TY of 1 or more of the Ps that will result in the least aggregate deferral of income to the Ps.</a:t>
            </a:r>
          </a:p>
          <a:p>
            <a:pPr lvl="1" eaLnBrk="1" hangingPunct="1">
              <a:lnSpc>
                <a:spcPct val="80000"/>
              </a:lnSpc>
            </a:pPr>
            <a:r>
              <a:rPr lang="en-US" sz="2000" i="1" dirty="0">
                <a:ea typeface="ＭＳ Ｐゴシック" charset="0"/>
              </a:rPr>
              <a:t>Aggregate deferral</a:t>
            </a:r>
            <a:r>
              <a:rPr lang="en-US" sz="2000" dirty="0">
                <a:ea typeface="ＭＳ Ｐゴシック" charset="0"/>
              </a:rPr>
              <a:t>:  </a:t>
            </a:r>
            <a:r>
              <a:rPr lang="en-US" sz="2000" b="1" dirty="0">
                <a:ea typeface="ＭＳ Ｐゴシック" charset="0"/>
              </a:rPr>
              <a:t>sum of the products </a:t>
            </a:r>
            <a:r>
              <a:rPr lang="en-US" sz="2000" dirty="0">
                <a:ea typeface="ＭＳ Ｐゴシック" charset="0"/>
              </a:rPr>
              <a:t>determined by multiplying: (1) </a:t>
            </a:r>
            <a:r>
              <a:rPr lang="en-US" sz="2000" b="1" dirty="0">
                <a:ea typeface="ＭＳ Ｐゴシック" charset="0"/>
              </a:rPr>
              <a:t>month(s) of deferral </a:t>
            </a:r>
            <a:r>
              <a:rPr lang="en-US" sz="2000" dirty="0">
                <a:ea typeface="ＭＳ Ｐゴシック" charset="0"/>
              </a:rPr>
              <a:t>for each P that would be generated by that year; and (2) </a:t>
            </a:r>
            <a:r>
              <a:rPr lang="en-US" sz="2000" b="1" dirty="0">
                <a:ea typeface="ＭＳ Ｐゴシック" charset="0"/>
              </a:rPr>
              <a:t>each P’</a:t>
            </a:r>
            <a:r>
              <a:rPr lang="en-US" altLang="ja-JP" sz="2000" b="1" dirty="0">
                <a:ea typeface="ＭＳ Ｐゴシック" charset="0"/>
              </a:rPr>
              <a:t>s interest in the PSH’s profits</a:t>
            </a:r>
            <a:r>
              <a:rPr lang="en-US" altLang="ja-JP" sz="2000" dirty="0">
                <a:ea typeface="ＭＳ Ｐゴシック" charset="0"/>
              </a:rPr>
              <a:t>. Reg. 1.706-1(b)(3))</a:t>
            </a:r>
          </a:p>
          <a:p>
            <a:pPr eaLnBrk="1" hangingPunct="1">
              <a:lnSpc>
                <a:spcPct val="80000"/>
              </a:lnSpc>
            </a:pPr>
            <a:endParaRPr lang="en-US" sz="24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P’</a:t>
            </a:r>
            <a:r>
              <a:rPr lang="en-US" altLang="ja-JP" sz="2400" dirty="0">
                <a:ea typeface="ＭＳ Ｐゴシック" charset="0"/>
                <a:cs typeface="ＭＳ Ｐゴシック" charset="0"/>
              </a:rPr>
              <a:t>s </a:t>
            </a:r>
            <a:r>
              <a:rPr lang="en-US" altLang="ja-JP" sz="2400" i="1" dirty="0">
                <a:ea typeface="ＭＳ Ｐゴシック" charset="0"/>
                <a:cs typeface="ＭＳ Ｐゴシック" charset="0"/>
              </a:rPr>
              <a:t>interest in PSH profits </a:t>
            </a:r>
            <a:r>
              <a:rPr lang="en-US" altLang="ja-JP" sz="2400" dirty="0">
                <a:ea typeface="ＭＳ Ｐゴシック" charset="0"/>
                <a:cs typeface="ＭＳ Ｐゴシック" charset="0"/>
              </a:rPr>
              <a:t>is generally the P’s share of PSH profits for the current TY.  If percentage share of PSH NI varies because of special allocations, the PSH must make a reasonable estimate of amount and nature of income. Reg. 1.706-1(b)(4)(ii)(A) and (B).  </a:t>
            </a:r>
          </a:p>
          <a:p>
            <a:pPr eaLnBrk="1" hangingPunct="1">
              <a:lnSpc>
                <a:spcPct val="80000"/>
              </a:lnSpc>
            </a:pPr>
            <a:endParaRPr lang="en-US" sz="24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P’</a:t>
            </a:r>
            <a:r>
              <a:rPr lang="en-US" altLang="ja-JP" sz="2400" dirty="0">
                <a:ea typeface="ＭＳ Ｐゴシック" charset="0"/>
                <a:cs typeface="ＭＳ Ｐゴシック" charset="0"/>
              </a:rPr>
              <a:t>s </a:t>
            </a:r>
            <a:r>
              <a:rPr lang="en-US" altLang="ja-JP" sz="2400" i="1" dirty="0">
                <a:ea typeface="ＭＳ Ｐゴシック" charset="0"/>
                <a:cs typeface="ＭＳ Ｐゴシック" charset="0"/>
              </a:rPr>
              <a:t>interest in PSH capital </a:t>
            </a:r>
            <a:r>
              <a:rPr lang="en-US" altLang="ja-JP" sz="2400" dirty="0">
                <a:ea typeface="ＭＳ Ｐゴシック" charset="0"/>
                <a:cs typeface="ＭＳ Ｐゴシック" charset="0"/>
              </a:rPr>
              <a:t>is determined by reference to the assets the P would withdraw from the PSH upon liquidation of the PSH. Reg. 1.706-1(b)(4)(iii) </a:t>
            </a:r>
            <a:endParaRPr lang="en-US" sz="2400" dirty="0">
              <a:ea typeface="ＭＳ Ｐゴシック" charset="0"/>
              <a:cs typeface="ＭＳ Ｐゴシック" charset="0"/>
            </a:endParaRPr>
          </a:p>
        </p:txBody>
      </p:sp>
      <p:sp>
        <p:nvSpPr>
          <p:cNvPr id="24577" name="Title 1"/>
          <p:cNvSpPr>
            <a:spLocks noGrp="1"/>
          </p:cNvSpPr>
          <p:nvPr>
            <p:ph type="title"/>
          </p:nvPr>
        </p:nvSpPr>
        <p:spPr/>
        <p:txBody>
          <a:bodyPr/>
          <a:lstStyle/>
          <a:p>
            <a:pPr eaLnBrk="1" hangingPunct="1"/>
            <a:r>
              <a:rPr lang="en-US" sz="2000" b="1" dirty="0">
                <a:ea typeface="ＭＳ Ｐゴシック" charset="0"/>
                <a:cs typeface="ＭＳ Ｐゴシック" charset="0"/>
              </a:rPr>
              <a:t>PSH’s Taxable Year</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7748C699-120C-4244-950A-C5071BE2B9C6}"/>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47F18F5D-0DE8-0048-8AB1-0340D9B9A33E}"/>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normAutofit fontScale="92500" lnSpcReduction="20000"/>
          </a:bodyPr>
          <a:lstStyle/>
          <a:p>
            <a:pPr eaLnBrk="1" hangingPunct="1"/>
            <a:r>
              <a:rPr lang="en-US" sz="2800" dirty="0">
                <a:ea typeface="ＭＳ Ｐゴシック" charset="0"/>
                <a:cs typeface="ＭＳ Ｐゴシック" charset="0"/>
              </a:rPr>
              <a:t>Business purpose:</a:t>
            </a:r>
          </a:p>
          <a:p>
            <a:pPr lvl="1"/>
            <a:r>
              <a:rPr lang="en-US" sz="2400" dirty="0">
                <a:ea typeface="ＭＳ Ｐゴシック" charset="0"/>
              </a:rPr>
              <a:t>Deferral of income </a:t>
            </a:r>
            <a:r>
              <a:rPr lang="en-US" sz="2400" i="1" dirty="0">
                <a:ea typeface="ＭＳ Ｐゴシック" charset="0"/>
              </a:rPr>
              <a:t>not</a:t>
            </a:r>
            <a:r>
              <a:rPr lang="en-US" sz="2400" dirty="0">
                <a:ea typeface="ＭＳ Ｐゴシック" charset="0"/>
              </a:rPr>
              <a:t> a valid business purposes. </a:t>
            </a:r>
            <a:r>
              <a:rPr lang="en-US" altLang="en-US" sz="2400" dirty="0"/>
              <a:t>§</a:t>
            </a:r>
            <a:r>
              <a:rPr lang="en-US" sz="2400" dirty="0">
                <a:ea typeface="ＭＳ Ｐゴシック" charset="0"/>
              </a:rPr>
              <a:t>706(b)(1)(C).</a:t>
            </a:r>
          </a:p>
          <a:p>
            <a:pPr lvl="1" eaLnBrk="1" hangingPunct="1"/>
            <a:r>
              <a:rPr lang="en-US" sz="2400" i="1" dirty="0">
                <a:ea typeface="ＭＳ Ｐゴシック" charset="0"/>
              </a:rPr>
              <a:t>Natural Business Year</a:t>
            </a:r>
          </a:p>
          <a:p>
            <a:pPr lvl="2" eaLnBrk="1" hangingPunct="1"/>
            <a:r>
              <a:rPr lang="en-US" sz="2000" dirty="0">
                <a:ea typeface="ＭＳ Ｐゴシック" charset="0"/>
              </a:rPr>
              <a:t>25% or more of PSH gross receipts are earned in the last two months of the current and each of the preceding prior 2 years.  </a:t>
            </a:r>
          </a:p>
          <a:p>
            <a:pPr lvl="2"/>
            <a:r>
              <a:rPr lang="en-US" sz="2000" dirty="0">
                <a:ea typeface="ＭＳ Ｐゴシック" charset="0"/>
              </a:rPr>
              <a:t>Annual business cycle and seasonal business tests.  </a:t>
            </a:r>
            <a:r>
              <a:rPr lang="en-US" sz="2000" i="1" dirty="0">
                <a:ea typeface="ＭＳ Ｐゴシック" charset="0"/>
              </a:rPr>
              <a:t>See </a:t>
            </a:r>
            <a:r>
              <a:rPr lang="en-US" sz="2000" dirty="0">
                <a:ea typeface="ＭＳ Ｐゴシック" charset="0"/>
              </a:rPr>
              <a:t>Rev. Proc. 2002-38, </a:t>
            </a:r>
            <a:r>
              <a:rPr lang="en-US" altLang="en-US" sz="2000" dirty="0"/>
              <a:t>§</a:t>
            </a:r>
            <a:r>
              <a:rPr lang="en-US" sz="2000" dirty="0">
                <a:ea typeface="ＭＳ Ｐゴシック" charset="0"/>
              </a:rPr>
              <a:t>5.05; Rev. Proc</a:t>
            </a:r>
            <a:r>
              <a:rPr lang="en-US" sz="2000" i="1" dirty="0">
                <a:ea typeface="ＭＳ Ｐゴシック" charset="0"/>
              </a:rPr>
              <a:t>. 2002-39, </a:t>
            </a:r>
            <a:r>
              <a:rPr lang="en-US" sz="2000" dirty="0">
                <a:ea typeface="ＭＳ Ｐゴシック" charset="0"/>
              </a:rPr>
              <a:t>§5.02 and 5.03.</a:t>
            </a:r>
          </a:p>
          <a:p>
            <a:pPr lvl="1" eaLnBrk="1" hangingPunct="1"/>
            <a:r>
              <a:rPr lang="ja-JP" altLang="en-US" sz="2400" dirty="0">
                <a:ea typeface="ＭＳ Ｐゴシック" charset="0"/>
              </a:rPr>
              <a:t>“</a:t>
            </a:r>
            <a:r>
              <a:rPr lang="en-US" altLang="ja-JP" sz="2400" i="1" dirty="0">
                <a:ea typeface="ＭＳ Ｐゴシック" charset="0"/>
              </a:rPr>
              <a:t>All facts and circumstances test</a:t>
            </a:r>
            <a:r>
              <a:rPr lang="ja-JP" altLang="en-US" sz="2400" dirty="0">
                <a:ea typeface="ＭＳ Ｐゴシック" charset="0"/>
              </a:rPr>
              <a:t>”</a:t>
            </a:r>
            <a:r>
              <a:rPr lang="en-US" altLang="ja-JP" sz="2400" dirty="0">
                <a:ea typeface="ＭＳ Ｐゴシック" charset="0"/>
              </a:rPr>
              <a:t>—Following </a:t>
            </a:r>
            <a:r>
              <a:rPr lang="en-US" altLang="ja-JP" sz="2400" i="1" dirty="0">
                <a:ea typeface="ＭＳ Ｐゴシック" charset="0"/>
              </a:rPr>
              <a:t>not</a:t>
            </a:r>
            <a:r>
              <a:rPr lang="en-US" altLang="ja-JP" sz="2400" dirty="0">
                <a:ea typeface="ＭＳ Ｐゴシック" charset="0"/>
              </a:rPr>
              <a:t> sufficient to establish business purpose</a:t>
            </a:r>
          </a:p>
          <a:p>
            <a:pPr lvl="2" eaLnBrk="1" hangingPunct="1"/>
            <a:r>
              <a:rPr lang="en-US" sz="2000" dirty="0">
                <a:ea typeface="ＭＳ Ｐゴシック" charset="0"/>
              </a:rPr>
              <a:t>Use of TY for regulatory and accounting purposes</a:t>
            </a:r>
          </a:p>
          <a:p>
            <a:pPr lvl="2" eaLnBrk="1" hangingPunct="1"/>
            <a:r>
              <a:rPr lang="en-US" sz="2000" dirty="0">
                <a:ea typeface="ＭＳ Ｐゴシック" charset="0"/>
              </a:rPr>
              <a:t>Seasonal hiring patterns</a:t>
            </a:r>
          </a:p>
          <a:p>
            <a:pPr lvl="2" eaLnBrk="1" hangingPunct="1"/>
            <a:r>
              <a:rPr lang="en-US" sz="2000" dirty="0">
                <a:ea typeface="ＭＳ Ｐゴシック" charset="0"/>
              </a:rPr>
              <a:t>Use of TY for administrative purposes (retirements, promotions)  </a:t>
            </a:r>
          </a:p>
          <a:p>
            <a:pPr lvl="2"/>
            <a:r>
              <a:rPr lang="en-US" sz="2000" dirty="0">
                <a:ea typeface="ＭＳ Ｐゴシック" charset="0"/>
              </a:rPr>
              <a:t>Use of TY by related entities or competitors. </a:t>
            </a:r>
            <a:r>
              <a:rPr lang="en-US" sz="2000" i="1" dirty="0">
                <a:ea typeface="ＭＳ Ｐゴシック" charset="0"/>
              </a:rPr>
              <a:t>See </a:t>
            </a:r>
            <a:r>
              <a:rPr lang="en-US" sz="2000" dirty="0">
                <a:ea typeface="ＭＳ Ｐゴシック" charset="0"/>
              </a:rPr>
              <a:t>Rev. Proc</a:t>
            </a:r>
            <a:r>
              <a:rPr lang="en-US" sz="2000" i="1" dirty="0">
                <a:ea typeface="ＭＳ Ｐゴシック" charset="0"/>
              </a:rPr>
              <a:t>. </a:t>
            </a:r>
            <a:r>
              <a:rPr lang="en-US" sz="2000" dirty="0">
                <a:ea typeface="ＭＳ Ｐゴシック" charset="0"/>
              </a:rPr>
              <a:t>2002-39</a:t>
            </a:r>
            <a:r>
              <a:rPr lang="en-US" sz="2000" i="1" dirty="0">
                <a:ea typeface="ＭＳ Ｐゴシック" charset="0"/>
              </a:rPr>
              <a:t>, </a:t>
            </a:r>
            <a:r>
              <a:rPr lang="en-US" altLang="en-US" sz="2000" dirty="0"/>
              <a:t>§</a:t>
            </a:r>
            <a:r>
              <a:rPr lang="en-US" sz="2000" dirty="0">
                <a:ea typeface="ＭＳ Ｐゴシック" charset="0"/>
              </a:rPr>
              <a:t>5.02 and 5.03.</a:t>
            </a:r>
          </a:p>
          <a:p>
            <a:pPr lvl="2" eaLnBrk="1" hangingPunct="1"/>
            <a:endParaRPr lang="en-US" sz="2000" dirty="0">
              <a:ea typeface="ＭＳ Ｐゴシック" charset="0"/>
            </a:endParaRPr>
          </a:p>
          <a:p>
            <a:pPr eaLnBrk="1" hangingPunct="1"/>
            <a:r>
              <a:rPr lang="en-US" sz="2800" dirty="0">
                <a:ea typeface="ＭＳ Ｐゴシック" charset="0"/>
                <a:cs typeface="ＭＳ Ｐゴシック" charset="0"/>
              </a:rPr>
              <a:t>Section 444 Election:</a:t>
            </a:r>
          </a:p>
          <a:p>
            <a:pPr lvl="1" eaLnBrk="1" hangingPunct="1"/>
            <a:r>
              <a:rPr lang="en-US" sz="2400" dirty="0">
                <a:ea typeface="ＭＳ Ｐゴシック" charset="0"/>
              </a:rPr>
              <a:t>Up to 3 months deferral from </a:t>
            </a:r>
            <a:r>
              <a:rPr lang="en-US" sz="2400" i="1" dirty="0">
                <a:ea typeface="ＭＳ Ｐゴシック" charset="0"/>
              </a:rPr>
              <a:t>required taxable year</a:t>
            </a:r>
          </a:p>
          <a:p>
            <a:pPr lvl="1" eaLnBrk="1" hangingPunct="1"/>
            <a:r>
              <a:rPr lang="en-US" sz="2400" dirty="0">
                <a:ea typeface="ＭＳ Ｐゴシック" charset="0"/>
              </a:rPr>
              <a:t>Required payments under section 7519 </a:t>
            </a:r>
            <a:endParaRPr lang="en-US" sz="2000" dirty="0">
              <a:ea typeface="ＭＳ Ｐゴシック" charset="0"/>
            </a:endParaRPr>
          </a:p>
          <a:p>
            <a:pPr lvl="1" eaLnBrk="1" hangingPunct="1">
              <a:lnSpc>
                <a:spcPct val="70000"/>
              </a:lnSpc>
            </a:pPr>
            <a:endParaRPr lang="en-US" sz="2200" dirty="0">
              <a:ea typeface="ＭＳ Ｐゴシック" charset="0"/>
            </a:endParaRPr>
          </a:p>
        </p:txBody>
      </p:sp>
      <p:sp>
        <p:nvSpPr>
          <p:cNvPr id="25601" name="Title 1"/>
          <p:cNvSpPr>
            <a:spLocks noGrp="1"/>
          </p:cNvSpPr>
          <p:nvPr>
            <p:ph type="title"/>
          </p:nvPr>
        </p:nvSpPr>
        <p:spPr/>
        <p:txBody>
          <a:bodyPr/>
          <a:lstStyle/>
          <a:p>
            <a:pPr eaLnBrk="1" hangingPunct="1"/>
            <a:r>
              <a:rPr lang="en-US" sz="2000" b="1" dirty="0">
                <a:ea typeface="ＭＳ Ｐゴシック" charset="0"/>
                <a:cs typeface="ＭＳ Ｐゴシック" charset="0"/>
              </a:rPr>
              <a:t>PSH’s Taxable Year</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DBAB1794-969E-D847-9A58-47469898F79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7BE6281-74EE-904E-9896-66DEEAAE10AC}"/>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C6D4E-90B9-124D-A545-811152696876}"/>
              </a:ext>
            </a:extLst>
          </p:cNvPr>
          <p:cNvSpPr>
            <a:spLocks noGrp="1"/>
          </p:cNvSpPr>
          <p:nvPr>
            <p:ph idx="1"/>
          </p:nvPr>
        </p:nvSpPr>
        <p:spPr/>
        <p:txBody>
          <a:bodyPr/>
          <a:lstStyle/>
          <a:p>
            <a:pPr>
              <a:defRPr/>
            </a:pPr>
            <a:r>
              <a:rPr lang="en-US" sz="2400" dirty="0" err="1">
                <a:ea typeface="ＭＳ Ｐゴシック" charset="0"/>
                <a:cs typeface="ＭＳ Ｐゴシック" charset="0"/>
              </a:rPr>
              <a:t>PSH</a:t>
            </a:r>
            <a:r>
              <a:rPr lang="en-US" sz="2400" dirty="0">
                <a:ea typeface="ＭＳ Ｐゴシック" charset="0"/>
                <a:cs typeface="ＭＳ Ｐゴシック" charset="0"/>
              </a:rPr>
              <a:t> with C corporation as P must generally use accrual MOA.</a:t>
            </a:r>
          </a:p>
          <a:p>
            <a:pPr marL="0" indent="0">
              <a:buNone/>
              <a:defRPr/>
            </a:pPr>
            <a:endParaRPr lang="en-US" sz="2400" dirty="0">
              <a:ea typeface="ＭＳ Ｐゴシック" charset="0"/>
              <a:cs typeface="ＭＳ Ｐゴシック" charset="0"/>
            </a:endParaRPr>
          </a:p>
          <a:p>
            <a:pPr>
              <a:defRPr/>
            </a:pPr>
            <a:r>
              <a:rPr lang="en-US" sz="2400" dirty="0">
                <a:ea typeface="ＭＳ Ｐゴシック" charset="0"/>
              </a:rPr>
              <a:t>PSH classified as tax shelters under </a:t>
            </a:r>
            <a:r>
              <a:rPr lang="en-US" altLang="en-US" sz="2400" dirty="0"/>
              <a:t>§</a:t>
            </a:r>
            <a:r>
              <a:rPr lang="en-US" sz="2400" dirty="0">
                <a:ea typeface="ＭＳ Ｐゴシック" charset="0"/>
              </a:rPr>
              <a:t>461(</a:t>
            </a:r>
            <a:r>
              <a:rPr lang="en-US" sz="2400" dirty="0" err="1">
                <a:ea typeface="ＭＳ Ｐゴシック" charset="0"/>
              </a:rPr>
              <a:t>i</a:t>
            </a:r>
            <a:r>
              <a:rPr lang="en-US" sz="2400" dirty="0">
                <a:ea typeface="ＭＳ Ｐゴシック" charset="0"/>
              </a:rPr>
              <a:t>)(3) must use accrual MOA.  </a:t>
            </a:r>
            <a:r>
              <a:rPr lang="en-US" altLang="en-US" sz="2400" dirty="0"/>
              <a:t>§</a:t>
            </a:r>
            <a:r>
              <a:rPr lang="en-US" sz="2400" dirty="0">
                <a:ea typeface="ＭＳ Ｐゴシック" charset="0"/>
              </a:rPr>
              <a:t>448(a)(2) and (3).</a:t>
            </a:r>
          </a:p>
          <a:p>
            <a:pPr>
              <a:defRPr/>
            </a:pPr>
            <a:endParaRPr lang="en-US" sz="2400" dirty="0">
              <a:ea typeface="ＭＳ Ｐゴシック" charset="0"/>
              <a:cs typeface="ＭＳ Ｐゴシック" charset="0"/>
            </a:endParaRPr>
          </a:p>
          <a:p>
            <a:pPr>
              <a:defRPr/>
            </a:pPr>
            <a:r>
              <a:rPr lang="en-US" sz="2400" dirty="0">
                <a:ea typeface="ＭＳ Ｐゴシック" charset="0"/>
                <a:cs typeface="ＭＳ Ｐゴシック" charset="0"/>
              </a:rPr>
              <a:t>Exceptions:</a:t>
            </a:r>
          </a:p>
          <a:p>
            <a:pPr marL="347663" lvl="1" indent="-115888">
              <a:defRPr/>
            </a:pPr>
            <a:r>
              <a:rPr lang="en-US" sz="2000" dirty="0">
                <a:ea typeface="ＭＳ Ｐゴシック" charset="0"/>
              </a:rPr>
              <a:t>Farming business</a:t>
            </a:r>
          </a:p>
          <a:p>
            <a:pPr marL="347663" lvl="1" indent="-115888">
              <a:defRPr/>
            </a:pPr>
            <a:r>
              <a:rPr lang="en-US" sz="2000" dirty="0">
                <a:ea typeface="ＭＳ Ｐゴシック" charset="0"/>
              </a:rPr>
              <a:t>Personal Service Corporation</a:t>
            </a:r>
          </a:p>
          <a:p>
            <a:pPr marL="347663" lvl="1" indent="-115888">
              <a:defRPr/>
            </a:pPr>
            <a:r>
              <a:rPr lang="en-US" sz="2000" dirty="0">
                <a:ea typeface="ＭＳ Ｐゴシック" charset="0"/>
              </a:rPr>
              <a:t>Gross Receipts of </a:t>
            </a:r>
            <a:r>
              <a:rPr lang="en-US" sz="2000" b="1" dirty="0">
                <a:ea typeface="ＭＳ Ｐゴシック" charset="0"/>
              </a:rPr>
              <a:t>$25mm </a:t>
            </a:r>
            <a:r>
              <a:rPr lang="en-US" sz="2000" dirty="0">
                <a:ea typeface="ＭＳ Ｐゴシック" charset="0"/>
              </a:rPr>
              <a:t>or less (average of prior 3 years). </a:t>
            </a:r>
            <a:r>
              <a:rPr lang="en-US" altLang="en-US" sz="2000" dirty="0"/>
              <a:t>§</a:t>
            </a:r>
            <a:r>
              <a:rPr lang="en-US" sz="2000" dirty="0">
                <a:ea typeface="ＭＳ Ｐゴシック" charset="0"/>
              </a:rPr>
              <a:t>448(b)(1)-(3)</a:t>
            </a:r>
          </a:p>
          <a:p>
            <a:endParaRPr lang="en-US" dirty="0"/>
          </a:p>
        </p:txBody>
      </p:sp>
      <p:sp>
        <p:nvSpPr>
          <p:cNvPr id="3" name="Title 2">
            <a:extLst>
              <a:ext uri="{FF2B5EF4-FFF2-40B4-BE49-F238E27FC236}">
                <a16:creationId xmlns:a16="http://schemas.microsoft.com/office/drawing/2014/main" id="{1C9E4AD5-BB1B-ED4F-9697-E1829808728D}"/>
              </a:ext>
            </a:extLst>
          </p:cNvPr>
          <p:cNvSpPr>
            <a:spLocks noGrp="1"/>
          </p:cNvSpPr>
          <p:nvPr>
            <p:ph type="title"/>
          </p:nvPr>
        </p:nvSpPr>
        <p:spPr/>
        <p:txBody>
          <a:bodyPr/>
          <a:lstStyle/>
          <a:p>
            <a:r>
              <a:rPr lang="en-US" sz="1800" dirty="0">
                <a:ea typeface="ＭＳ Ｐゴシック" charset="0"/>
                <a:cs typeface="ＭＳ Ｐゴシック" charset="0"/>
              </a:rPr>
              <a:t>Partnership Method of Accounting</a:t>
            </a:r>
            <a:endParaRPr lang="en-US" dirty="0"/>
          </a:p>
        </p:txBody>
      </p:sp>
      <p:sp>
        <p:nvSpPr>
          <p:cNvPr id="6" name="Footer Placeholder 5">
            <a:extLst>
              <a:ext uri="{FF2B5EF4-FFF2-40B4-BE49-F238E27FC236}">
                <a16:creationId xmlns:a16="http://schemas.microsoft.com/office/drawing/2014/main" id="{6D187303-B2B3-1044-ABD0-99AEA80AAD1E}"/>
              </a:ext>
            </a:extLst>
          </p:cNvPr>
          <p:cNvSpPr>
            <a:spLocks noGrp="1"/>
          </p:cNvSpPr>
          <p:nvPr>
            <p:ph type="ftr" sz="quarter" idx="11"/>
          </p:nvPr>
        </p:nvSpPr>
        <p:spPr/>
        <p:txBody>
          <a:bodyPr/>
          <a:lstStyle/>
          <a:p>
            <a:pPr>
              <a:defRPr/>
            </a:pPr>
            <a:r>
              <a:rPr lang="en-US"/>
              <a:t>Partnership Operations</a:t>
            </a:r>
            <a:endParaRPr lang="en-US" dirty="0"/>
          </a:p>
        </p:txBody>
      </p:sp>
      <p:sp>
        <p:nvSpPr>
          <p:cNvPr id="7" name="Slide Number Placeholder 6">
            <a:extLst>
              <a:ext uri="{FF2B5EF4-FFF2-40B4-BE49-F238E27FC236}">
                <a16:creationId xmlns:a16="http://schemas.microsoft.com/office/drawing/2014/main" id="{7DAC5CEF-6E39-AA44-855D-6FB14EBFD76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88552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lstStyle/>
          <a:p>
            <a:pPr>
              <a:lnSpc>
                <a:spcPct val="80000"/>
              </a:lnSpc>
            </a:pPr>
            <a:r>
              <a:rPr lang="en-US" sz="2400" dirty="0">
                <a:ea typeface="ＭＳ Ｐゴシック" charset="0"/>
                <a:cs typeface="ＭＳ Ｐゴシック" charset="0"/>
              </a:rPr>
              <a:t>Ps taxed on their </a:t>
            </a:r>
            <a:r>
              <a:rPr lang="en-US" altLang="ja-JP" sz="2400" i="1" dirty="0">
                <a:ea typeface="ＭＳ Ｐゴシック" charset="0"/>
                <a:cs typeface="ＭＳ Ｐゴシック" charset="0"/>
              </a:rPr>
              <a:t>distributive share </a:t>
            </a:r>
            <a:r>
              <a:rPr lang="en-US" altLang="ja-JP" sz="2400" dirty="0">
                <a:ea typeface="ＭＳ Ｐゴシック" charset="0"/>
                <a:cs typeface="ＭＳ Ｐゴシック" charset="0"/>
              </a:rPr>
              <a:t>of PSH income, gain, loss, and expenses, whether or not actually received (</a:t>
            </a:r>
            <a:r>
              <a:rPr lang="en-US" altLang="en-US" sz="2400" dirty="0"/>
              <a:t>§</a:t>
            </a:r>
            <a:r>
              <a:rPr lang="en-US" altLang="ja-JP" sz="2400" dirty="0">
                <a:ea typeface="ＭＳ Ｐゴシック" charset="0"/>
                <a:cs typeface="ＭＳ Ｐゴシック" charset="0"/>
              </a:rPr>
              <a:t>702(a)) </a:t>
            </a:r>
          </a:p>
          <a:p>
            <a:pPr>
              <a:lnSpc>
                <a:spcPct val="80000"/>
              </a:lnSpc>
            </a:pPr>
            <a:endParaRPr lang="en-US" altLang="ja-JP"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Character of PSH income items flows through to Ps (</a:t>
            </a:r>
            <a:r>
              <a:rPr lang="en-US" altLang="en-US" sz="2400" dirty="0"/>
              <a:t>§</a:t>
            </a:r>
            <a:r>
              <a:rPr lang="en-US" sz="2400" dirty="0">
                <a:ea typeface="ＭＳ Ｐゴシック" charset="0"/>
                <a:cs typeface="ＭＳ Ｐゴシック" charset="0"/>
              </a:rPr>
              <a:t>702(b))</a:t>
            </a:r>
          </a:p>
          <a:p>
            <a:pPr>
              <a:lnSpc>
                <a:spcPct val="80000"/>
              </a:lnSpc>
            </a:pPr>
            <a:endParaRPr lang="en-US" sz="2400" dirty="0">
              <a:ea typeface="ＭＳ Ｐゴシック" charset="0"/>
              <a:cs typeface="ＭＳ Ｐゴシック" charset="0"/>
            </a:endParaRPr>
          </a:p>
          <a:p>
            <a:r>
              <a:rPr lang="en-US" sz="2400" dirty="0">
                <a:ea typeface="ＭＳ Ｐゴシック" charset="0"/>
                <a:cs typeface="ＭＳ Ｐゴシック" charset="0"/>
              </a:rPr>
              <a:t>PSH taxable income generally computed as if the PSH were an individual, but w/out deductions for: </a:t>
            </a:r>
          </a:p>
          <a:p>
            <a:pPr lvl="1"/>
            <a:r>
              <a:rPr lang="en-US" sz="2000" strike="sngStrike" dirty="0">
                <a:ea typeface="ＭＳ Ｐゴシック" charset="0"/>
              </a:rPr>
              <a:t>Personal exemptions</a:t>
            </a:r>
          </a:p>
          <a:p>
            <a:pPr lvl="1"/>
            <a:r>
              <a:rPr lang="en-US" sz="2000" dirty="0">
                <a:ea typeface="ＭＳ Ｐゴシック" charset="0"/>
              </a:rPr>
              <a:t>Charitable contributions</a:t>
            </a:r>
          </a:p>
          <a:p>
            <a:pPr lvl="1"/>
            <a:r>
              <a:rPr lang="en-US" sz="2000" dirty="0">
                <a:ea typeface="ＭＳ Ｐゴシック" charset="0"/>
              </a:rPr>
              <a:t>Itemized deductions such as </a:t>
            </a:r>
            <a:r>
              <a:rPr lang="en-US" sz="2000" strike="sngStrike" dirty="0">
                <a:ea typeface="ＭＳ Ｐゴシック" charset="0"/>
              </a:rPr>
              <a:t>investment expenses</a:t>
            </a:r>
            <a:r>
              <a:rPr lang="en-US" sz="2000" dirty="0">
                <a:ea typeface="ＭＳ Ｐゴシック" charset="0"/>
              </a:rPr>
              <a:t>, medical expenses, </a:t>
            </a:r>
            <a:r>
              <a:rPr lang="en-US" sz="2000" strike="sngStrike" dirty="0">
                <a:ea typeface="ＭＳ Ｐゴシック" charset="0"/>
              </a:rPr>
              <a:t>alimony</a:t>
            </a:r>
            <a:r>
              <a:rPr lang="en-US" sz="2000" dirty="0">
                <a:ea typeface="ＭＳ Ｐゴシック" charset="0"/>
              </a:rPr>
              <a:t>, student loan interest. (</a:t>
            </a:r>
            <a:r>
              <a:rPr lang="en-US" altLang="en-US" sz="2000" dirty="0"/>
              <a:t>§</a:t>
            </a:r>
            <a:r>
              <a:rPr lang="en-US" sz="2000" dirty="0">
                <a:ea typeface="ＭＳ Ｐゴシック" charset="0"/>
              </a:rPr>
              <a:t>703(a)(2))</a:t>
            </a:r>
          </a:p>
          <a:p>
            <a:endParaRPr lang="en-US" dirty="0">
              <a:ea typeface="ＭＳ Ｐゴシック" charset="0"/>
              <a:cs typeface="ＭＳ Ｐゴシック" charset="0"/>
            </a:endParaRPr>
          </a:p>
        </p:txBody>
      </p:sp>
      <p:sp>
        <p:nvSpPr>
          <p:cNvPr id="27649" name="Title 1"/>
          <p:cNvSpPr>
            <a:spLocks noGrp="1"/>
          </p:cNvSpPr>
          <p:nvPr>
            <p:ph type="title"/>
          </p:nvPr>
        </p:nvSpPr>
        <p:spPr/>
        <p:txBody>
          <a:bodyPr/>
          <a:lstStyle/>
          <a:p>
            <a:r>
              <a:rPr lang="en-US" sz="2000" b="1" dirty="0">
                <a:ea typeface="ＭＳ Ｐゴシック" charset="0"/>
                <a:cs typeface="ＭＳ Ｐゴシック" charset="0"/>
              </a:rPr>
              <a:t>Partnership Income</a:t>
            </a:r>
          </a:p>
        </p:txBody>
      </p:sp>
      <p:sp>
        <p:nvSpPr>
          <p:cNvPr id="2" name="Footer Placeholder 1">
            <a:extLst>
              <a:ext uri="{FF2B5EF4-FFF2-40B4-BE49-F238E27FC236}">
                <a16:creationId xmlns:a16="http://schemas.microsoft.com/office/drawing/2014/main" id="{E3B6C8CC-B7C5-9247-8CEE-6AF65C37315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0D03646C-255F-4A4E-8494-7BBBA4FD9FA6}"/>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10560</TotalTime>
  <Words>2178</Words>
  <Application>Microsoft Macintosh PowerPoint</Application>
  <PresentationFormat>On-screen Show (4:3)</PresentationFormat>
  <Paragraphs>211</Paragraphs>
  <Slides>17</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NSimSun</vt:lpstr>
      <vt:lpstr>Arial</vt:lpstr>
      <vt:lpstr>Calibri</vt:lpstr>
      <vt:lpstr>Courier New</vt:lpstr>
      <vt:lpstr>Gill Sans</vt:lpstr>
      <vt:lpstr>Times</vt:lpstr>
      <vt:lpstr>Times New Roman</vt:lpstr>
      <vt:lpstr>Wingdings</vt:lpstr>
      <vt:lpstr>Wingdings 2</vt:lpstr>
      <vt:lpstr>CG Body - Standard</vt:lpstr>
      <vt:lpstr>Partnership Taxation</vt:lpstr>
      <vt:lpstr>Aggregate vs. Entity</vt:lpstr>
      <vt:lpstr>PSH Taxable Year</vt:lpstr>
      <vt:lpstr>PSH’s Taxable Year</vt:lpstr>
      <vt:lpstr>PSH’s Taxable Year</vt:lpstr>
      <vt:lpstr>PSH’s Taxable Year</vt:lpstr>
      <vt:lpstr>PSH’s Taxable Year</vt:lpstr>
      <vt:lpstr>Partnership Method of Accounting</vt:lpstr>
      <vt:lpstr>Partnership Income</vt:lpstr>
      <vt:lpstr>Allocation of Income to Partners</vt:lpstr>
      <vt:lpstr>Role of Basis</vt:lpstr>
      <vt:lpstr>Basis Adjustments for Ps’s Interest in PSH</vt:lpstr>
      <vt:lpstr>General Overview of Section 163(j)</vt:lpstr>
      <vt:lpstr>Section 163(j): Special Rules for Passthroughs</vt:lpstr>
      <vt:lpstr>Section 163(j): Special Rules for Passthroughs</vt:lpstr>
      <vt:lpstr>Section 163(j): Special Rules for Passthroughs</vt:lpstr>
      <vt:lpstr>Section 163(j): Special Rules for Passthroughs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284</cp:revision>
  <cp:lastPrinted>2019-01-30T18:09:20Z</cp:lastPrinted>
  <dcterms:created xsi:type="dcterms:W3CDTF">2010-09-06T00:47:27Z</dcterms:created>
  <dcterms:modified xsi:type="dcterms:W3CDTF">2022-08-07T11:06:57Z</dcterms:modified>
</cp:coreProperties>
</file>