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39"/>
  </p:notesMasterIdLst>
  <p:handoutMasterIdLst>
    <p:handoutMasterId r:id="rId40"/>
  </p:handoutMasterIdLst>
  <p:sldIdLst>
    <p:sldId id="294" r:id="rId2"/>
    <p:sldId id="265" r:id="rId3"/>
    <p:sldId id="266" r:id="rId4"/>
    <p:sldId id="281" r:id="rId5"/>
    <p:sldId id="291" r:id="rId6"/>
    <p:sldId id="268" r:id="rId7"/>
    <p:sldId id="267" r:id="rId8"/>
    <p:sldId id="269" r:id="rId9"/>
    <p:sldId id="292" r:id="rId10"/>
    <p:sldId id="270" r:id="rId11"/>
    <p:sldId id="271" r:id="rId12"/>
    <p:sldId id="273" r:id="rId13"/>
    <p:sldId id="272" r:id="rId14"/>
    <p:sldId id="275" r:id="rId15"/>
    <p:sldId id="274" r:id="rId16"/>
    <p:sldId id="277" r:id="rId17"/>
    <p:sldId id="282" r:id="rId18"/>
    <p:sldId id="278" r:id="rId19"/>
    <p:sldId id="279" r:id="rId20"/>
    <p:sldId id="280" r:id="rId21"/>
    <p:sldId id="285" r:id="rId22"/>
    <p:sldId id="287" r:id="rId23"/>
    <p:sldId id="284" r:id="rId24"/>
    <p:sldId id="293" r:id="rId25"/>
    <p:sldId id="286" r:id="rId26"/>
    <p:sldId id="288" r:id="rId27"/>
    <p:sldId id="289" r:id="rId28"/>
    <p:sldId id="290" r:id="rId29"/>
    <p:sldId id="295" r:id="rId30"/>
    <p:sldId id="296" r:id="rId31"/>
    <p:sldId id="297" r:id="rId32"/>
    <p:sldId id="298" r:id="rId33"/>
    <p:sldId id="299" r:id="rId34"/>
    <p:sldId id="259" r:id="rId35"/>
    <p:sldId id="263" r:id="rId36"/>
    <p:sldId id="264" r:id="rId37"/>
    <p:sldId id="260"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9D75A3-3637-3D42-A5EB-FDC49F7BADBD}" v="242" dt="2023-11-04T01:08:05.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0"/>
    <p:restoredTop sz="94702"/>
  </p:normalViewPr>
  <p:slideViewPr>
    <p:cSldViewPr snapToGrid="0" snapToObjects="1">
      <p:cViewPr varScale="1">
        <p:scale>
          <a:sx n="166" d="100"/>
          <a:sy n="166" d="100"/>
        </p:scale>
        <p:origin x="200" y="5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D9D75A3-3637-3D42-A5EB-FDC49F7BADBD}"/>
    <pc:docChg chg="undo custSel addSld delSld modSld sldOrd modMainMaster">
      <pc:chgData name="Jeffrey M. Colon" userId="615143b1-cdee-493d-9a9d-1565ce8666d9" providerId="ADAL" clId="{BD9D75A3-3637-3D42-A5EB-FDC49F7BADBD}" dt="2023-11-04T01:08:26.548" v="398" actId="27636"/>
      <pc:docMkLst>
        <pc:docMk/>
      </pc:docMkLst>
      <pc:sldChg chg="add del">
        <pc:chgData name="Jeffrey M. Colon" userId="615143b1-cdee-493d-9a9d-1565ce8666d9" providerId="ADAL" clId="{BD9D75A3-3637-3D42-A5EB-FDC49F7BADBD}" dt="2023-11-04T01:08:12.392" v="397" actId="2696"/>
        <pc:sldMkLst>
          <pc:docMk/>
          <pc:sldMk cId="1860272260" sldId="256"/>
        </pc:sldMkLst>
      </pc:sldChg>
      <pc:sldChg chg="modSp add mod">
        <pc:chgData name="Jeffrey M. Colon" userId="615143b1-cdee-493d-9a9d-1565ce8666d9" providerId="ADAL" clId="{BD9D75A3-3637-3D42-A5EB-FDC49F7BADBD}" dt="2023-11-04T01:08:05.372" v="395" actId="27636"/>
        <pc:sldMkLst>
          <pc:docMk/>
          <pc:sldMk cId="884852033" sldId="259"/>
        </pc:sldMkLst>
        <pc:spChg chg="mod">
          <ac:chgData name="Jeffrey M. Colon" userId="615143b1-cdee-493d-9a9d-1565ce8666d9" providerId="ADAL" clId="{BD9D75A3-3637-3D42-A5EB-FDC49F7BADBD}" dt="2023-11-04T01:08:05.372" v="395" actId="27636"/>
          <ac:spMkLst>
            <pc:docMk/>
            <pc:sldMk cId="884852033" sldId="259"/>
            <ac:spMk id="2" creationId="{29D3BC10-0033-AEAD-ED55-8EFB2E5882EE}"/>
          </ac:spMkLst>
        </pc:spChg>
      </pc:sldChg>
      <pc:sldChg chg="modSp add mod">
        <pc:chgData name="Jeffrey M. Colon" userId="615143b1-cdee-493d-9a9d-1565ce8666d9" providerId="ADAL" clId="{BD9D75A3-3637-3D42-A5EB-FDC49F7BADBD}" dt="2023-11-04T01:08:26.548" v="398" actId="27636"/>
        <pc:sldMkLst>
          <pc:docMk/>
          <pc:sldMk cId="1929240467" sldId="260"/>
        </pc:sldMkLst>
        <pc:spChg chg="mod">
          <ac:chgData name="Jeffrey M. Colon" userId="615143b1-cdee-493d-9a9d-1565ce8666d9" providerId="ADAL" clId="{BD9D75A3-3637-3D42-A5EB-FDC49F7BADBD}" dt="2023-11-04T01:08:26.548" v="398" actId="27636"/>
          <ac:spMkLst>
            <pc:docMk/>
            <pc:sldMk cId="1929240467" sldId="260"/>
            <ac:spMk id="2" creationId="{B80BF18F-43FF-3A8B-13DE-9CD6BCAEBD2F}"/>
          </ac:spMkLst>
        </pc:spChg>
      </pc:sldChg>
      <pc:sldChg chg="modSp add mod">
        <pc:chgData name="Jeffrey M. Colon" userId="615143b1-cdee-493d-9a9d-1565ce8666d9" providerId="ADAL" clId="{BD9D75A3-3637-3D42-A5EB-FDC49F7BADBD}" dt="2023-11-04T01:08:05.386" v="396" actId="27636"/>
        <pc:sldMkLst>
          <pc:docMk/>
          <pc:sldMk cId="3599764093" sldId="263"/>
        </pc:sldMkLst>
        <pc:spChg chg="mod">
          <ac:chgData name="Jeffrey M. Colon" userId="615143b1-cdee-493d-9a9d-1565ce8666d9" providerId="ADAL" clId="{BD9D75A3-3637-3D42-A5EB-FDC49F7BADBD}" dt="2023-11-04T01:08:05.386" v="396" actId="27636"/>
          <ac:spMkLst>
            <pc:docMk/>
            <pc:sldMk cId="3599764093" sldId="263"/>
            <ac:spMk id="2" creationId="{94EBC8B6-C6CD-6A16-CB66-AFDB32111AAC}"/>
          </ac:spMkLst>
        </pc:spChg>
      </pc:sldChg>
      <pc:sldChg chg="add">
        <pc:chgData name="Jeffrey M. Colon" userId="615143b1-cdee-493d-9a9d-1565ce8666d9" providerId="ADAL" clId="{BD9D75A3-3637-3D42-A5EB-FDC49F7BADBD}" dt="2023-11-04T01:08:05.310" v="394"/>
        <pc:sldMkLst>
          <pc:docMk/>
          <pc:sldMk cId="3972592516" sldId="264"/>
        </pc:sldMkLst>
      </pc:sldChg>
      <pc:sldChg chg="modSp ord">
        <pc:chgData name="Jeffrey M. Colon" userId="615143b1-cdee-493d-9a9d-1565ce8666d9" providerId="ADAL" clId="{BD9D75A3-3637-3D42-A5EB-FDC49F7BADBD}" dt="2023-10-21T00:42:13.994" v="200" actId="113"/>
        <pc:sldMkLst>
          <pc:docMk/>
          <pc:sldMk cId="0" sldId="265"/>
        </pc:sldMkLst>
        <pc:spChg chg="mod">
          <ac:chgData name="Jeffrey M. Colon" userId="615143b1-cdee-493d-9a9d-1565ce8666d9" providerId="ADAL" clId="{BD9D75A3-3637-3D42-A5EB-FDC49F7BADBD}" dt="2023-10-21T00:42:13.994" v="200" actId="113"/>
          <ac:spMkLst>
            <pc:docMk/>
            <pc:sldMk cId="0" sldId="265"/>
            <ac:spMk id="16386" creationId="{00000000-0000-0000-0000-000000000000}"/>
          </ac:spMkLst>
        </pc:spChg>
      </pc:sldChg>
      <pc:sldChg chg="modSp mod">
        <pc:chgData name="Jeffrey M. Colon" userId="615143b1-cdee-493d-9a9d-1565ce8666d9" providerId="ADAL" clId="{BD9D75A3-3637-3D42-A5EB-FDC49F7BADBD}" dt="2023-10-25T23:06:23.786" v="347" actId="20577"/>
        <pc:sldMkLst>
          <pc:docMk/>
          <pc:sldMk cId="0" sldId="267"/>
        </pc:sldMkLst>
        <pc:spChg chg="mod">
          <ac:chgData name="Jeffrey M. Colon" userId="615143b1-cdee-493d-9a9d-1565ce8666d9" providerId="ADAL" clId="{BD9D75A3-3637-3D42-A5EB-FDC49F7BADBD}" dt="2023-10-25T23:06:23.786" v="347" actId="20577"/>
          <ac:spMkLst>
            <pc:docMk/>
            <pc:sldMk cId="0" sldId="267"/>
            <ac:spMk id="19457" creationId="{00000000-0000-0000-0000-000000000000}"/>
          </ac:spMkLst>
        </pc:spChg>
        <pc:spChg chg="mod">
          <ac:chgData name="Jeffrey M. Colon" userId="615143b1-cdee-493d-9a9d-1565ce8666d9" providerId="ADAL" clId="{BD9D75A3-3637-3D42-A5EB-FDC49F7BADBD}" dt="2023-10-21T01:24:27.015" v="208" actId="20577"/>
          <ac:spMkLst>
            <pc:docMk/>
            <pc:sldMk cId="0" sldId="267"/>
            <ac:spMk id="19458" creationId="{00000000-0000-0000-0000-000000000000}"/>
          </ac:spMkLst>
        </pc:spChg>
      </pc:sldChg>
      <pc:sldChg chg="modSp mod ord">
        <pc:chgData name="Jeffrey M. Colon" userId="615143b1-cdee-493d-9a9d-1565ce8666d9" providerId="ADAL" clId="{BD9D75A3-3637-3D42-A5EB-FDC49F7BADBD}" dt="2023-10-26T00:10:43.722" v="348" actId="20578"/>
        <pc:sldMkLst>
          <pc:docMk/>
          <pc:sldMk cId="0" sldId="268"/>
        </pc:sldMkLst>
        <pc:spChg chg="mod">
          <ac:chgData name="Jeffrey M. Colon" userId="615143b1-cdee-493d-9a9d-1565ce8666d9" providerId="ADAL" clId="{BD9D75A3-3637-3D42-A5EB-FDC49F7BADBD}" dt="2023-10-21T01:38:53.916" v="233" actId="20577"/>
          <ac:spMkLst>
            <pc:docMk/>
            <pc:sldMk cId="0" sldId="268"/>
            <ac:spMk id="20481" creationId="{00000000-0000-0000-0000-000000000000}"/>
          </ac:spMkLst>
        </pc:spChg>
        <pc:spChg chg="mod">
          <ac:chgData name="Jeffrey M. Colon" userId="615143b1-cdee-493d-9a9d-1565ce8666d9" providerId="ADAL" clId="{BD9D75A3-3637-3D42-A5EB-FDC49F7BADBD}" dt="2023-10-21T01:24:47.246" v="210" actId="20577"/>
          <ac:spMkLst>
            <pc:docMk/>
            <pc:sldMk cId="0" sldId="268"/>
            <ac:spMk id="20482" creationId="{00000000-0000-0000-0000-000000000000}"/>
          </ac:spMkLst>
        </pc:spChg>
      </pc:sldChg>
      <pc:sldChg chg="addSp delSp modSp mod">
        <pc:chgData name="Jeffrey M. Colon" userId="615143b1-cdee-493d-9a9d-1565ce8666d9" providerId="ADAL" clId="{BD9D75A3-3637-3D42-A5EB-FDC49F7BADBD}" dt="2023-10-21T13:50:56.329" v="332" actId="20577"/>
        <pc:sldMkLst>
          <pc:docMk/>
          <pc:sldMk cId="0" sldId="269"/>
        </pc:sldMkLst>
        <pc:spChg chg="add del mod">
          <ac:chgData name="Jeffrey M. Colon" userId="615143b1-cdee-493d-9a9d-1565ce8666d9" providerId="ADAL" clId="{BD9D75A3-3637-3D42-A5EB-FDC49F7BADBD}" dt="2023-10-21T01:38:35.214" v="223"/>
          <ac:spMkLst>
            <pc:docMk/>
            <pc:sldMk cId="0" sldId="269"/>
            <ac:spMk id="4" creationId="{98139BDA-BDFC-08CD-6C82-AA01E540E4B3}"/>
          </ac:spMkLst>
        </pc:spChg>
        <pc:spChg chg="mod">
          <ac:chgData name="Jeffrey M. Colon" userId="615143b1-cdee-493d-9a9d-1565ce8666d9" providerId="ADAL" clId="{BD9D75A3-3637-3D42-A5EB-FDC49F7BADBD}" dt="2023-10-21T01:38:25.248" v="221" actId="20577"/>
          <ac:spMkLst>
            <pc:docMk/>
            <pc:sldMk cId="0" sldId="269"/>
            <ac:spMk id="21505" creationId="{00000000-0000-0000-0000-000000000000}"/>
          </ac:spMkLst>
        </pc:spChg>
        <pc:spChg chg="mod">
          <ac:chgData name="Jeffrey M. Colon" userId="615143b1-cdee-493d-9a9d-1565ce8666d9" providerId="ADAL" clId="{BD9D75A3-3637-3D42-A5EB-FDC49F7BADBD}" dt="2023-10-21T13:50:56.329" v="332" actId="20577"/>
          <ac:spMkLst>
            <pc:docMk/>
            <pc:sldMk cId="0" sldId="269"/>
            <ac:spMk id="21506" creationId="{00000000-0000-0000-0000-000000000000}"/>
          </ac:spMkLst>
        </pc:spChg>
      </pc:sldChg>
      <pc:sldChg chg="modSp modAnim">
        <pc:chgData name="Jeffrey M. Colon" userId="615143b1-cdee-493d-9a9d-1565ce8666d9" providerId="ADAL" clId="{BD9D75A3-3637-3D42-A5EB-FDC49F7BADBD}" dt="2023-10-26T00:19:29.925" v="365" actId="20577"/>
        <pc:sldMkLst>
          <pc:docMk/>
          <pc:sldMk cId="0" sldId="270"/>
        </pc:sldMkLst>
        <pc:spChg chg="mod">
          <ac:chgData name="Jeffrey M. Colon" userId="615143b1-cdee-493d-9a9d-1565ce8666d9" providerId="ADAL" clId="{BD9D75A3-3637-3D42-A5EB-FDC49F7BADBD}" dt="2023-10-26T00:19:29.925" v="365" actId="20577"/>
          <ac:spMkLst>
            <pc:docMk/>
            <pc:sldMk cId="0" sldId="270"/>
            <ac:spMk id="22531" creationId="{00000000-0000-0000-0000-000000000000}"/>
          </ac:spMkLst>
        </pc:spChg>
      </pc:sldChg>
      <pc:sldChg chg="modSp">
        <pc:chgData name="Jeffrey M. Colon" userId="615143b1-cdee-493d-9a9d-1565ce8666d9" providerId="ADAL" clId="{BD9D75A3-3637-3D42-A5EB-FDC49F7BADBD}" dt="2023-10-26T00:58:18.193" v="366" actId="114"/>
        <pc:sldMkLst>
          <pc:docMk/>
          <pc:sldMk cId="0" sldId="271"/>
        </pc:sldMkLst>
        <pc:spChg chg="mod">
          <ac:chgData name="Jeffrey M. Colon" userId="615143b1-cdee-493d-9a9d-1565ce8666d9" providerId="ADAL" clId="{BD9D75A3-3637-3D42-A5EB-FDC49F7BADBD}" dt="2023-10-26T00:58:18.193" v="366" actId="114"/>
          <ac:spMkLst>
            <pc:docMk/>
            <pc:sldMk cId="0" sldId="271"/>
            <ac:spMk id="24579" creationId="{00000000-0000-0000-0000-000000000000}"/>
          </ac:spMkLst>
        </pc:spChg>
      </pc:sldChg>
      <pc:sldChg chg="modSp mod">
        <pc:chgData name="Jeffrey M. Colon" userId="615143b1-cdee-493d-9a9d-1565ce8666d9" providerId="ADAL" clId="{BD9D75A3-3637-3D42-A5EB-FDC49F7BADBD}" dt="2023-10-26T01:05:38.143" v="375" actId="20577"/>
        <pc:sldMkLst>
          <pc:docMk/>
          <pc:sldMk cId="0" sldId="272"/>
        </pc:sldMkLst>
        <pc:spChg chg="mod">
          <ac:chgData name="Jeffrey M. Colon" userId="615143b1-cdee-493d-9a9d-1565ce8666d9" providerId="ADAL" clId="{BD9D75A3-3637-3D42-A5EB-FDC49F7BADBD}" dt="2023-10-26T01:05:38.143" v="375" actId="20577"/>
          <ac:spMkLst>
            <pc:docMk/>
            <pc:sldMk cId="0" sldId="272"/>
            <ac:spMk id="25602" creationId="{00000000-0000-0000-0000-000000000000}"/>
          </ac:spMkLst>
        </pc:spChg>
        <pc:spChg chg="mod">
          <ac:chgData name="Jeffrey M. Colon" userId="615143b1-cdee-493d-9a9d-1565ce8666d9" providerId="ADAL" clId="{BD9D75A3-3637-3D42-A5EB-FDC49F7BADBD}" dt="2023-10-26T00:59:27.216" v="368" actId="6549"/>
          <ac:spMkLst>
            <pc:docMk/>
            <pc:sldMk cId="0" sldId="272"/>
            <ac:spMk id="25608" creationId="{00000000-0000-0000-0000-000000000000}"/>
          </ac:spMkLst>
        </pc:spChg>
      </pc:sldChg>
      <pc:sldChg chg="modSp modAnim">
        <pc:chgData name="Jeffrey M. Colon" userId="615143b1-cdee-493d-9a9d-1565ce8666d9" providerId="ADAL" clId="{BD9D75A3-3637-3D42-A5EB-FDC49F7BADBD}" dt="2023-10-21T01:41:13.198" v="275" actId="6549"/>
        <pc:sldMkLst>
          <pc:docMk/>
          <pc:sldMk cId="0" sldId="273"/>
        </pc:sldMkLst>
        <pc:spChg chg="mod">
          <ac:chgData name="Jeffrey M. Colon" userId="615143b1-cdee-493d-9a9d-1565ce8666d9" providerId="ADAL" clId="{BD9D75A3-3637-3D42-A5EB-FDC49F7BADBD}" dt="2023-10-21T01:41:13.198" v="275" actId="6549"/>
          <ac:spMkLst>
            <pc:docMk/>
            <pc:sldMk cId="0" sldId="273"/>
            <ac:spMk id="27651" creationId="{00000000-0000-0000-0000-000000000000}"/>
          </ac:spMkLst>
        </pc:spChg>
      </pc:sldChg>
      <pc:sldChg chg="modSp mod">
        <pc:chgData name="Jeffrey M. Colon" userId="615143b1-cdee-493d-9a9d-1565ce8666d9" providerId="ADAL" clId="{BD9D75A3-3637-3D42-A5EB-FDC49F7BADBD}" dt="2023-10-26T01:05:45.659" v="382" actId="20577"/>
        <pc:sldMkLst>
          <pc:docMk/>
          <pc:sldMk cId="0" sldId="275"/>
        </pc:sldMkLst>
        <pc:spChg chg="mod">
          <ac:chgData name="Jeffrey M. Colon" userId="615143b1-cdee-493d-9a9d-1565ce8666d9" providerId="ADAL" clId="{BD9D75A3-3637-3D42-A5EB-FDC49F7BADBD}" dt="2023-10-26T01:05:45.659" v="382" actId="20577"/>
          <ac:spMkLst>
            <pc:docMk/>
            <pc:sldMk cId="0" sldId="275"/>
            <ac:spMk id="30722" creationId="{00000000-0000-0000-0000-000000000000}"/>
          </ac:spMkLst>
        </pc:spChg>
      </pc:sldChg>
      <pc:sldChg chg="modSp modAnim">
        <pc:chgData name="Jeffrey M. Colon" userId="615143b1-cdee-493d-9a9d-1565ce8666d9" providerId="ADAL" clId="{BD9D75A3-3637-3D42-A5EB-FDC49F7BADBD}" dt="2023-10-21T10:43:12.309" v="328" actId="20577"/>
        <pc:sldMkLst>
          <pc:docMk/>
          <pc:sldMk cId="0" sldId="278"/>
        </pc:sldMkLst>
        <pc:spChg chg="mod">
          <ac:chgData name="Jeffrey M. Colon" userId="615143b1-cdee-493d-9a9d-1565ce8666d9" providerId="ADAL" clId="{BD9D75A3-3637-3D42-A5EB-FDC49F7BADBD}" dt="2023-10-21T10:43:12.309" v="328" actId="20577"/>
          <ac:spMkLst>
            <pc:docMk/>
            <pc:sldMk cId="0" sldId="278"/>
            <ac:spMk id="35843" creationId="{00000000-0000-0000-0000-000000000000}"/>
          </ac:spMkLst>
        </pc:spChg>
      </pc:sldChg>
      <pc:sldChg chg="modSp mod modAnim">
        <pc:chgData name="Jeffrey M. Colon" userId="615143b1-cdee-493d-9a9d-1565ce8666d9" providerId="ADAL" clId="{BD9D75A3-3637-3D42-A5EB-FDC49F7BADBD}" dt="2023-10-26T01:16:15.841" v="386"/>
        <pc:sldMkLst>
          <pc:docMk/>
          <pc:sldMk cId="0" sldId="279"/>
        </pc:sldMkLst>
        <pc:spChg chg="mod">
          <ac:chgData name="Jeffrey M. Colon" userId="615143b1-cdee-493d-9a9d-1565ce8666d9" providerId="ADAL" clId="{BD9D75A3-3637-3D42-A5EB-FDC49F7BADBD}" dt="2023-10-21T01:43:41.029" v="305" actId="20577"/>
          <ac:spMkLst>
            <pc:docMk/>
            <pc:sldMk cId="0" sldId="279"/>
            <ac:spMk id="37891" creationId="{00000000-0000-0000-0000-000000000000}"/>
          </ac:spMkLst>
        </pc:spChg>
      </pc:sldChg>
      <pc:sldChg chg="modAnim">
        <pc:chgData name="Jeffrey M. Colon" userId="615143b1-cdee-493d-9a9d-1565ce8666d9" providerId="ADAL" clId="{BD9D75A3-3637-3D42-A5EB-FDC49F7BADBD}" dt="2023-10-26T01:16:46.024" v="389"/>
        <pc:sldMkLst>
          <pc:docMk/>
          <pc:sldMk cId="0" sldId="280"/>
        </pc:sldMkLst>
      </pc:sldChg>
      <pc:sldChg chg="modSp modAnim">
        <pc:chgData name="Jeffrey M. Colon" userId="615143b1-cdee-493d-9a9d-1565ce8666d9" providerId="ADAL" clId="{BD9D75A3-3637-3D42-A5EB-FDC49F7BADBD}" dt="2023-10-21T01:23:57.434" v="204"/>
        <pc:sldMkLst>
          <pc:docMk/>
          <pc:sldMk cId="0" sldId="281"/>
        </pc:sldMkLst>
        <pc:spChg chg="mod">
          <ac:chgData name="Jeffrey M. Colon" userId="615143b1-cdee-493d-9a9d-1565ce8666d9" providerId="ADAL" clId="{BD9D75A3-3637-3D42-A5EB-FDC49F7BADBD}" dt="2023-10-21T01:23:55.481" v="203"/>
          <ac:spMkLst>
            <pc:docMk/>
            <pc:sldMk cId="0" sldId="281"/>
            <ac:spMk id="17410" creationId="{00000000-0000-0000-0000-000000000000}"/>
          </ac:spMkLst>
        </pc:spChg>
      </pc:sldChg>
      <pc:sldChg chg="addSp modSp">
        <pc:chgData name="Jeffrey M. Colon" userId="615143b1-cdee-493d-9a9d-1565ce8666d9" providerId="ADAL" clId="{BD9D75A3-3637-3D42-A5EB-FDC49F7BADBD}" dt="2023-10-22T13:37:40.364" v="339" actId="767"/>
        <pc:sldMkLst>
          <pc:docMk/>
          <pc:sldMk cId="1020300465" sldId="285"/>
        </pc:sldMkLst>
        <pc:spChg chg="add mod">
          <ac:chgData name="Jeffrey M. Colon" userId="615143b1-cdee-493d-9a9d-1565ce8666d9" providerId="ADAL" clId="{BD9D75A3-3637-3D42-A5EB-FDC49F7BADBD}" dt="2023-10-22T13:37:40.364" v="339" actId="767"/>
          <ac:spMkLst>
            <pc:docMk/>
            <pc:sldMk cId="1020300465" sldId="285"/>
            <ac:spMk id="4" creationId="{DC90CD54-C94C-8151-0339-4A49FE5193C0}"/>
          </ac:spMkLst>
        </pc:spChg>
      </pc:sldChg>
      <pc:sldChg chg="modAnim">
        <pc:chgData name="Jeffrey M. Colon" userId="615143b1-cdee-493d-9a9d-1565ce8666d9" providerId="ADAL" clId="{BD9D75A3-3637-3D42-A5EB-FDC49F7BADBD}" dt="2023-10-26T02:26:30.285" v="391"/>
        <pc:sldMkLst>
          <pc:docMk/>
          <pc:sldMk cId="594774396" sldId="286"/>
        </pc:sldMkLst>
      </pc:sldChg>
      <pc:sldChg chg="modSp mod">
        <pc:chgData name="Jeffrey M. Colon" userId="615143b1-cdee-493d-9a9d-1565ce8666d9" providerId="ADAL" clId="{BD9D75A3-3637-3D42-A5EB-FDC49F7BADBD}" dt="2023-10-21T01:44:28.566" v="309" actId="20577"/>
        <pc:sldMkLst>
          <pc:docMk/>
          <pc:sldMk cId="1816935097" sldId="288"/>
        </pc:sldMkLst>
        <pc:spChg chg="mod">
          <ac:chgData name="Jeffrey M. Colon" userId="615143b1-cdee-493d-9a9d-1565ce8666d9" providerId="ADAL" clId="{BD9D75A3-3637-3D42-A5EB-FDC49F7BADBD}" dt="2023-10-21T01:44:28.566" v="309" actId="20577"/>
          <ac:spMkLst>
            <pc:docMk/>
            <pc:sldMk cId="1816935097" sldId="288"/>
            <ac:spMk id="2" creationId="{00000000-0000-0000-0000-000000000000}"/>
          </ac:spMkLst>
        </pc:spChg>
      </pc:sldChg>
      <pc:sldChg chg="modSp mod">
        <pc:chgData name="Jeffrey M. Colon" userId="615143b1-cdee-493d-9a9d-1565ce8666d9" providerId="ADAL" clId="{BD9D75A3-3637-3D42-A5EB-FDC49F7BADBD}" dt="2023-10-21T01:44:36.803" v="311" actId="20577"/>
        <pc:sldMkLst>
          <pc:docMk/>
          <pc:sldMk cId="1815150114" sldId="289"/>
        </pc:sldMkLst>
        <pc:spChg chg="mod">
          <ac:chgData name="Jeffrey M. Colon" userId="615143b1-cdee-493d-9a9d-1565ce8666d9" providerId="ADAL" clId="{BD9D75A3-3637-3D42-A5EB-FDC49F7BADBD}" dt="2023-10-21T01:44:36.803" v="311" actId="20577"/>
          <ac:spMkLst>
            <pc:docMk/>
            <pc:sldMk cId="1815150114" sldId="289"/>
            <ac:spMk id="2" creationId="{00000000-0000-0000-0000-000000000000}"/>
          </ac:spMkLst>
        </pc:spChg>
      </pc:sldChg>
      <pc:sldChg chg="modSp">
        <pc:chgData name="Jeffrey M. Colon" userId="615143b1-cdee-493d-9a9d-1565ce8666d9" providerId="ADAL" clId="{BD9D75A3-3637-3D42-A5EB-FDC49F7BADBD}" dt="2023-10-21T10:42:04.374" v="320" actId="20577"/>
        <pc:sldMkLst>
          <pc:docMk/>
          <pc:sldMk cId="1680306006" sldId="290"/>
        </pc:sldMkLst>
        <pc:spChg chg="mod">
          <ac:chgData name="Jeffrey M. Colon" userId="615143b1-cdee-493d-9a9d-1565ce8666d9" providerId="ADAL" clId="{BD9D75A3-3637-3D42-A5EB-FDC49F7BADBD}" dt="2023-10-21T10:42:04.374" v="320" actId="20577"/>
          <ac:spMkLst>
            <pc:docMk/>
            <pc:sldMk cId="1680306006" sldId="290"/>
            <ac:spMk id="32771" creationId="{00000000-0000-0000-0000-000000000000}"/>
          </ac:spMkLst>
        </pc:spChg>
      </pc:sldChg>
      <pc:sldChg chg="modSp mod modAnim">
        <pc:chgData name="Jeffrey M. Colon" userId="615143b1-cdee-493d-9a9d-1565ce8666d9" providerId="ADAL" clId="{BD9D75A3-3637-3D42-A5EB-FDC49F7BADBD}" dt="2023-10-21T01:38:42.397" v="225" actId="6549"/>
        <pc:sldMkLst>
          <pc:docMk/>
          <pc:sldMk cId="956987512" sldId="291"/>
        </pc:sldMkLst>
        <pc:spChg chg="mod">
          <ac:chgData name="Jeffrey M. Colon" userId="615143b1-cdee-493d-9a9d-1565ce8666d9" providerId="ADAL" clId="{BD9D75A3-3637-3D42-A5EB-FDC49F7BADBD}" dt="2023-10-21T01:24:08.815" v="206" actId="20577"/>
          <ac:spMkLst>
            <pc:docMk/>
            <pc:sldMk cId="956987512" sldId="291"/>
            <ac:spMk id="2" creationId="{56E49387-552C-2746-B2F6-5CDA1772B24B}"/>
          </ac:spMkLst>
        </pc:spChg>
        <pc:spChg chg="mod">
          <ac:chgData name="Jeffrey M. Colon" userId="615143b1-cdee-493d-9a9d-1565ce8666d9" providerId="ADAL" clId="{BD9D75A3-3637-3D42-A5EB-FDC49F7BADBD}" dt="2023-10-21T01:38:42.397" v="225" actId="6549"/>
          <ac:spMkLst>
            <pc:docMk/>
            <pc:sldMk cId="956987512" sldId="291"/>
            <ac:spMk id="3" creationId="{75A923D2-DA20-5D4F-9838-95D7D31971E3}"/>
          </ac:spMkLst>
        </pc:spChg>
      </pc:sldChg>
      <pc:sldChg chg="modSp mod">
        <pc:chgData name="Jeffrey M. Colon" userId="615143b1-cdee-493d-9a9d-1565ce8666d9" providerId="ADAL" clId="{BD9D75A3-3637-3D42-A5EB-FDC49F7BADBD}" dt="2023-10-26T00:18:36.285" v="354" actId="20577"/>
        <pc:sldMkLst>
          <pc:docMk/>
          <pc:sldMk cId="9363737" sldId="292"/>
        </pc:sldMkLst>
        <pc:spChg chg="mod">
          <ac:chgData name="Jeffrey M. Colon" userId="615143b1-cdee-493d-9a9d-1565ce8666d9" providerId="ADAL" clId="{BD9D75A3-3637-3D42-A5EB-FDC49F7BADBD}" dt="2023-10-26T00:18:36.285" v="354" actId="20577"/>
          <ac:spMkLst>
            <pc:docMk/>
            <pc:sldMk cId="9363737" sldId="292"/>
            <ac:spMk id="2" creationId="{F5D5050B-BE32-E24B-AA82-C8552A7530C0}"/>
          </ac:spMkLst>
        </pc:spChg>
        <pc:spChg chg="mod">
          <ac:chgData name="Jeffrey M. Colon" userId="615143b1-cdee-493d-9a9d-1565ce8666d9" providerId="ADAL" clId="{BD9D75A3-3637-3D42-A5EB-FDC49F7BADBD}" dt="2023-10-21T01:39:11.126" v="245" actId="20577"/>
          <ac:spMkLst>
            <pc:docMk/>
            <pc:sldMk cId="9363737" sldId="292"/>
            <ac:spMk id="3" creationId="{6F407D23-8712-614E-B3A0-B6E6B6B44BC8}"/>
          </ac:spMkLst>
        </pc:spChg>
      </pc:sldChg>
      <pc:sldChg chg="modSp mod modAnim">
        <pc:chgData name="Jeffrey M. Colon" userId="615143b1-cdee-493d-9a9d-1565ce8666d9" providerId="ADAL" clId="{BD9D75A3-3637-3D42-A5EB-FDC49F7BADBD}" dt="2023-10-21T10:48:56.793" v="330"/>
        <pc:sldMkLst>
          <pc:docMk/>
          <pc:sldMk cId="1068290328" sldId="293"/>
        </pc:sldMkLst>
        <pc:spChg chg="mod">
          <ac:chgData name="Jeffrey M. Colon" userId="615143b1-cdee-493d-9a9d-1565ce8666d9" providerId="ADAL" clId="{BD9D75A3-3637-3D42-A5EB-FDC49F7BADBD}" dt="2023-10-21T01:44:09.676" v="307" actId="20577"/>
          <ac:spMkLst>
            <pc:docMk/>
            <pc:sldMk cId="1068290328" sldId="293"/>
            <ac:spMk id="2" creationId="{BC9D1C72-0BAC-4B4D-ABEA-B57FD026D3D3}"/>
          </ac:spMkLst>
        </pc:spChg>
      </pc:sldChg>
      <pc:sldChg chg="modSp add mod">
        <pc:chgData name="Jeffrey M. Colon" userId="615143b1-cdee-493d-9a9d-1565ce8666d9" providerId="ADAL" clId="{BD9D75A3-3637-3D42-A5EB-FDC49F7BADBD}" dt="2023-10-20T23:25:51.444" v="73" actId="20577"/>
        <pc:sldMkLst>
          <pc:docMk/>
          <pc:sldMk cId="1966873829" sldId="294"/>
        </pc:sldMkLst>
        <pc:spChg chg="mod">
          <ac:chgData name="Jeffrey M. Colon" userId="615143b1-cdee-493d-9a9d-1565ce8666d9" providerId="ADAL" clId="{BD9D75A3-3637-3D42-A5EB-FDC49F7BADBD}" dt="2023-10-20T23:25:51.444" v="73" actId="20577"/>
          <ac:spMkLst>
            <pc:docMk/>
            <pc:sldMk cId="1966873829" sldId="294"/>
            <ac:spMk id="3" creationId="{FFE8FE3C-F9CB-5F28-2BEF-A709DAFE5B1C}"/>
          </ac:spMkLst>
        </pc:spChg>
        <pc:spChg chg="mod">
          <ac:chgData name="Jeffrey M. Colon" userId="615143b1-cdee-493d-9a9d-1565ce8666d9" providerId="ADAL" clId="{BD9D75A3-3637-3D42-A5EB-FDC49F7BADBD}" dt="2023-10-20T23:25:36.804" v="39" actId="20577"/>
          <ac:spMkLst>
            <pc:docMk/>
            <pc:sldMk cId="1966873829" sldId="294"/>
            <ac:spMk id="4" creationId="{584B35B6-026F-2DFF-89AC-B50CEA38105A}"/>
          </ac:spMkLst>
        </pc:spChg>
      </pc:sldChg>
      <pc:sldChg chg="new del">
        <pc:chgData name="Jeffrey M. Colon" userId="615143b1-cdee-493d-9a9d-1565ce8666d9" providerId="ADAL" clId="{BD9D75A3-3637-3D42-A5EB-FDC49F7BADBD}" dt="2023-10-21T14:44:51.663" v="338" actId="2696"/>
        <pc:sldMkLst>
          <pc:docMk/>
          <pc:sldMk cId="1992292429" sldId="295"/>
        </pc:sldMkLst>
      </pc:sldChg>
      <pc:sldChg chg="add">
        <pc:chgData name="Jeffrey M. Colon" userId="615143b1-cdee-493d-9a9d-1565ce8666d9" providerId="ADAL" clId="{BD9D75A3-3637-3D42-A5EB-FDC49F7BADBD}" dt="2023-11-04T01:07:32.080" v="392"/>
        <pc:sldMkLst>
          <pc:docMk/>
          <pc:sldMk cId="3890749231" sldId="295"/>
        </pc:sldMkLst>
      </pc:sldChg>
      <pc:sldChg chg="new del">
        <pc:chgData name="Jeffrey M. Colon" userId="615143b1-cdee-493d-9a9d-1565ce8666d9" providerId="ADAL" clId="{BD9D75A3-3637-3D42-A5EB-FDC49F7BADBD}" dt="2023-10-21T14:40:36.798" v="337" actId="680"/>
        <pc:sldMkLst>
          <pc:docMk/>
          <pc:sldMk cId="1500188850" sldId="296"/>
        </pc:sldMkLst>
      </pc:sldChg>
      <pc:sldChg chg="modSp add mod">
        <pc:chgData name="Jeffrey M. Colon" userId="615143b1-cdee-493d-9a9d-1565ce8666d9" providerId="ADAL" clId="{BD9D75A3-3637-3D42-A5EB-FDC49F7BADBD}" dt="2023-11-04T01:07:32.175" v="393" actId="27636"/>
        <pc:sldMkLst>
          <pc:docMk/>
          <pc:sldMk cId="1885951536" sldId="296"/>
        </pc:sldMkLst>
        <pc:spChg chg="mod">
          <ac:chgData name="Jeffrey M. Colon" userId="615143b1-cdee-493d-9a9d-1565ce8666d9" providerId="ADAL" clId="{BD9D75A3-3637-3D42-A5EB-FDC49F7BADBD}" dt="2023-11-04T01:07:32.175" v="393" actId="27636"/>
          <ac:spMkLst>
            <pc:docMk/>
            <pc:sldMk cId="1885951536" sldId="296"/>
            <ac:spMk id="2" creationId="{73AE8716-67FD-ACDB-705B-047035EDF60B}"/>
          </ac:spMkLst>
        </pc:spChg>
      </pc:sldChg>
      <pc:sldChg chg="new del">
        <pc:chgData name="Jeffrey M. Colon" userId="615143b1-cdee-493d-9a9d-1565ce8666d9" providerId="ADAL" clId="{BD9D75A3-3637-3D42-A5EB-FDC49F7BADBD}" dt="2023-10-21T14:39:29.303" v="335" actId="680"/>
        <pc:sldMkLst>
          <pc:docMk/>
          <pc:sldMk cId="2253651329" sldId="296"/>
        </pc:sldMkLst>
      </pc:sldChg>
      <pc:sldChg chg="add">
        <pc:chgData name="Jeffrey M. Colon" userId="615143b1-cdee-493d-9a9d-1565ce8666d9" providerId="ADAL" clId="{BD9D75A3-3637-3D42-A5EB-FDC49F7BADBD}" dt="2023-11-04T01:07:32.080" v="392"/>
        <pc:sldMkLst>
          <pc:docMk/>
          <pc:sldMk cId="534682504" sldId="297"/>
        </pc:sldMkLst>
      </pc:sldChg>
      <pc:sldChg chg="add">
        <pc:chgData name="Jeffrey M. Colon" userId="615143b1-cdee-493d-9a9d-1565ce8666d9" providerId="ADAL" clId="{BD9D75A3-3637-3D42-A5EB-FDC49F7BADBD}" dt="2023-11-04T01:07:32.080" v="392"/>
        <pc:sldMkLst>
          <pc:docMk/>
          <pc:sldMk cId="1649883626" sldId="298"/>
        </pc:sldMkLst>
      </pc:sldChg>
      <pc:sldChg chg="add">
        <pc:chgData name="Jeffrey M. Colon" userId="615143b1-cdee-493d-9a9d-1565ce8666d9" providerId="ADAL" clId="{BD9D75A3-3637-3D42-A5EB-FDC49F7BADBD}" dt="2023-11-04T01:07:32.080" v="392"/>
        <pc:sldMkLst>
          <pc:docMk/>
          <pc:sldMk cId="1317382418" sldId="299"/>
        </pc:sldMkLst>
      </pc:sldChg>
      <pc:sldMasterChg chg="modSp mod delSldLayout">
        <pc:chgData name="Jeffrey M. Colon" userId="615143b1-cdee-493d-9a9d-1565ce8666d9" providerId="ADAL" clId="{BD9D75A3-3637-3D42-A5EB-FDC49F7BADBD}" dt="2023-11-04T01:08:12.392" v="397" actId="2696"/>
        <pc:sldMasterMkLst>
          <pc:docMk/>
          <pc:sldMasterMk cId="3188129850" sldId="2147483843"/>
        </pc:sldMasterMkLst>
        <pc:spChg chg="mod">
          <ac:chgData name="Jeffrey M. Colon" userId="615143b1-cdee-493d-9a9d-1565ce8666d9" providerId="ADAL" clId="{BD9D75A3-3637-3D42-A5EB-FDC49F7BADBD}" dt="2023-10-20T23:23:35.717" v="1" actId="20577"/>
          <ac:spMkLst>
            <pc:docMk/>
            <pc:sldMasterMk cId="3188129850" sldId="2147483843"/>
            <ac:spMk id="9" creationId="{00000000-0000-0000-0000-000000000000}"/>
          </ac:spMkLst>
        </pc:spChg>
        <pc:sldLayoutChg chg="del">
          <pc:chgData name="Jeffrey M. Colon" userId="615143b1-cdee-493d-9a9d-1565ce8666d9" providerId="ADAL" clId="{BD9D75A3-3637-3D42-A5EB-FDC49F7BADBD}" dt="2023-11-04T01:08:12.392" v="397" actId="2696"/>
          <pc:sldLayoutMkLst>
            <pc:docMk/>
            <pc:sldMasterMk cId="3188129850" sldId="2147483843"/>
            <pc:sldLayoutMk cId="1996575454" sldId="214748390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11/3/23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11/3/23</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2</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28</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10</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13</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14</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15</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16</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18</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19</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20</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PSH_P_Trans_23</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EA67-6A4A-2570-2BE2-E80A0B0FF1F8}"/>
              </a:ext>
            </a:extLst>
          </p:cNvPr>
          <p:cNvSpPr>
            <a:spLocks noGrp="1"/>
          </p:cNvSpPr>
          <p:nvPr>
            <p:ph type="sldNum" sz="quarter" idx="10"/>
          </p:nvPr>
        </p:nvSpPr>
        <p:spPr/>
        <p:txBody>
          <a:bodyPr/>
          <a:lstStyle/>
          <a:p>
            <a:pPr>
              <a:defRPr/>
            </a:pPr>
            <a:fld id="{915D1B61-DCC8-0545-BE6A-6FC393F554B4}" type="slidenum">
              <a:rPr lang="en-US" altLang="en-US" smtClean="0"/>
              <a:pPr>
                <a:defRPr/>
              </a:pPr>
              <a:t>1</a:t>
            </a:fld>
            <a:endParaRPr lang="en-US" altLang="en-US" dirty="0"/>
          </a:p>
        </p:txBody>
      </p:sp>
      <p:sp>
        <p:nvSpPr>
          <p:cNvPr id="3" name="Footer Placeholder 2">
            <a:extLst>
              <a:ext uri="{FF2B5EF4-FFF2-40B4-BE49-F238E27FC236}">
                <a16:creationId xmlns:a16="http://schemas.microsoft.com/office/drawing/2014/main" id="{FFE8FE3C-F9CB-5F28-2BEF-A709DAFE5B1C}"/>
              </a:ext>
            </a:extLst>
          </p:cNvPr>
          <p:cNvSpPr>
            <a:spLocks noGrp="1"/>
          </p:cNvSpPr>
          <p:nvPr>
            <p:ph type="ftr" sz="quarter" idx="11"/>
          </p:nvPr>
        </p:nvSpPr>
        <p:spPr/>
        <p:txBody>
          <a:bodyPr/>
          <a:lstStyle/>
          <a:p>
            <a:pPr>
              <a:defRPr/>
            </a:pPr>
            <a:r>
              <a:rPr lang="en-US" dirty="0"/>
              <a:t>Partner-Partnership Transactions</a:t>
            </a:r>
          </a:p>
        </p:txBody>
      </p:sp>
      <p:sp>
        <p:nvSpPr>
          <p:cNvPr id="4" name="Title 1">
            <a:extLst>
              <a:ext uri="{FF2B5EF4-FFF2-40B4-BE49-F238E27FC236}">
                <a16:creationId xmlns:a16="http://schemas.microsoft.com/office/drawing/2014/main" id="{584B35B6-026F-2DFF-89AC-B50CEA38105A}"/>
              </a:ext>
            </a:extLst>
          </p:cNvPr>
          <p:cNvSpPr txBox="1">
            <a:spLocks/>
          </p:cNvSpPr>
          <p:nvPr/>
        </p:nvSpPr>
        <p:spPr>
          <a:xfrm>
            <a:off x="114300" y="2062162"/>
            <a:ext cx="8915400" cy="1366838"/>
          </a:xfrm>
          <a:prstGeom prst="rect">
            <a:avLst/>
          </a:prstGeom>
        </p:spPr>
        <p:txBody>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a:lstStyle>
          <a:p>
            <a:pPr defTabSz="914400"/>
            <a:r>
              <a:rPr lang="en-US" sz="4000" dirty="0"/>
              <a:t>Partnership Taxation:</a:t>
            </a:r>
            <a:br>
              <a:rPr lang="en-US" sz="4000" dirty="0"/>
            </a:br>
            <a:r>
              <a:rPr lang="en-US" sz="4000" i="1" dirty="0"/>
              <a:t>Partner-Partnership Transactions</a:t>
            </a:r>
            <a:endParaRPr lang="en-US" dirty="0"/>
          </a:p>
        </p:txBody>
      </p:sp>
      <p:sp>
        <p:nvSpPr>
          <p:cNvPr id="5" name="Subtitle 2">
            <a:extLst>
              <a:ext uri="{FF2B5EF4-FFF2-40B4-BE49-F238E27FC236}">
                <a16:creationId xmlns:a16="http://schemas.microsoft.com/office/drawing/2014/main" id="{8FAE8ABE-3CD9-B21B-70D9-40E329402C97}"/>
              </a:ext>
            </a:extLst>
          </p:cNvPr>
          <p:cNvSpPr txBox="1">
            <a:spLocks/>
          </p:cNvSpPr>
          <p:nvPr/>
        </p:nvSpPr>
        <p:spPr>
          <a:xfrm>
            <a:off x="1143000" y="3602038"/>
            <a:ext cx="6858000" cy="1655762"/>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defTabSz="914400">
              <a:buNone/>
            </a:pPr>
            <a:r>
              <a:rPr lang="en-US" sz="1800" b="1" dirty="0"/>
              <a:t>Prof. Colon</a:t>
            </a:r>
          </a:p>
          <a:p>
            <a:pPr marL="0" indent="0" algn="ctr" defTabSz="914400">
              <a:buNone/>
            </a:pPr>
            <a:r>
              <a:rPr lang="en-US" sz="1800" b="1" dirty="0"/>
              <a:t>Fall 2023</a:t>
            </a:r>
          </a:p>
          <a:p>
            <a:pPr defTabSz="914400"/>
            <a:endParaRPr lang="en-US" dirty="0"/>
          </a:p>
        </p:txBody>
      </p:sp>
    </p:spTree>
    <p:extLst>
      <p:ext uri="{BB962C8B-B14F-4D97-AF65-F5344CB8AC3E}">
        <p14:creationId xmlns:p14="http://schemas.microsoft.com/office/powerpoint/2010/main" val="19668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a:t>
            </a:r>
          </a:p>
          <a:p>
            <a:pPr marL="742950" lvl="2" indent="-279400"/>
            <a:r>
              <a:rPr lang="en-US" altLang="en-US" sz="2400" dirty="0"/>
              <a:t>Query: What about the exchange of a PSH interest for </a:t>
            </a:r>
            <a:r>
              <a:rPr lang="en-US" altLang="en-US" sz="2400" i="1" dirty="0"/>
              <a:t>services</a:t>
            </a:r>
            <a:r>
              <a:rPr lang="en-US" altLang="en-US" sz="2400" dirty="0"/>
              <a:t> to the PSH or to a P?</a:t>
            </a:r>
          </a:p>
          <a:p>
            <a:pPr marL="571500" lvl="1" indent="-279400"/>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a:t>
            </a:r>
            <a:r>
              <a:rPr lang="en-US" sz="2400" dirty="0"/>
              <a:t>§</a:t>
            </a:r>
            <a:r>
              <a:rPr lang="en-US" altLang="ja-JP" sz="2400" dirty="0"/>
              <a:t>721 does not apply. The value of an interest in such partnership . . . constitutes income to the partner under </a:t>
            </a:r>
            <a:r>
              <a:rPr lang="en-US" sz="2400" dirty="0"/>
              <a:t>§</a:t>
            </a:r>
            <a:r>
              <a:rPr lang="en-US" altLang="ja-JP" sz="2400" dirty="0"/>
              <a:t>61.</a:t>
            </a:r>
            <a:r>
              <a:rPr lang="ja-JP" altLang="en-US" sz="2400" dirty="0"/>
              <a:t>”</a:t>
            </a:r>
            <a:r>
              <a:rPr lang="en-US" altLang="ja-JP" sz="2400" dirty="0"/>
              <a:t> (Reg. </a:t>
            </a:r>
            <a:r>
              <a:rPr lang="en-US" sz="2400" dirty="0"/>
              <a:t>§</a:t>
            </a:r>
            <a:r>
              <a:rPr lang="en-US" altLang="ja-JP" sz="2400" dirty="0"/>
              <a:t>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a:t>
            </a:r>
            <a:r>
              <a:rPr lang="en-US" altLang="en-US" sz="2800" i="1" dirty="0"/>
              <a:t>time of receipt </a:t>
            </a:r>
            <a:r>
              <a:rPr lang="en-US" altLang="en-US" sz="2800" dirty="0"/>
              <a:t>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a:r>
              <a:rPr lang="en-US" altLang="en-US" sz="2400" dirty="0"/>
              <a:t>Ordinary income in the year of receipt unless not transferable and subject to substantial risk of forfeiture (not vested). </a:t>
            </a:r>
            <a:r>
              <a:rPr lang="en-US" sz="2400" dirty="0"/>
              <a:t>§</a:t>
            </a:r>
            <a:r>
              <a:rPr lang="en-US" altLang="en-US" sz="2400" dirty="0"/>
              <a:t>83(a).</a:t>
            </a:r>
          </a:p>
          <a:p>
            <a:pPr lvl="1"/>
            <a:r>
              <a:rPr lang="en-US" altLang="en-US" sz="2400" dirty="0"/>
              <a:t>Even if the interest is not transferable and subject to substantial risk of forfeiture, an election can be made to include the FMV of the interest in income in year of receipt. </a:t>
            </a:r>
            <a:r>
              <a:rPr lang="en-US" sz="2400" dirty="0"/>
              <a:t>§</a:t>
            </a:r>
            <a:r>
              <a:rPr lang="en-US" altLang="en-US" sz="2400" dirty="0"/>
              <a:t>83(b).</a:t>
            </a:r>
          </a:p>
          <a:p>
            <a:pPr eaLnBrk="1" hangingPunct="1"/>
            <a:r>
              <a:rPr lang="en-US" altLang="en-US" sz="2800" dirty="0"/>
              <a:t>PSH Consequences</a:t>
            </a:r>
          </a:p>
          <a:p>
            <a:pPr lvl="1"/>
            <a:r>
              <a:rPr lang="en-US" altLang="en-US" sz="2400" dirty="0"/>
              <a:t>Deduction (or capitalization) in year in which included in income by P. </a:t>
            </a:r>
            <a:r>
              <a:rPr lang="en-US" sz="2400" dirty="0"/>
              <a:t>§</a:t>
            </a:r>
            <a:r>
              <a:rPr lang="en-US" altLang="en-US" sz="2400" dirty="0"/>
              <a:t>83(h).</a:t>
            </a:r>
          </a:p>
          <a:p>
            <a:pPr lvl="1"/>
            <a:r>
              <a:rPr lang="en-US" altLang="en-US" sz="2400" dirty="0"/>
              <a:t>If the PSH holds appreciated property, does the transfer cause a taxable disposition of a portion of PSH property?   Cf. Reg. </a:t>
            </a:r>
            <a:r>
              <a:rPr lang="en-US" sz="2400" dirty="0"/>
              <a:t>§</a:t>
            </a:r>
            <a:r>
              <a:rPr lang="en-US" altLang="en-US" sz="2400" dirty="0"/>
              <a:t>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 (1971)</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1058589"/>
            <a:ext cx="5002958" cy="437042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latin typeface="+mn-lt"/>
              </a:rPr>
              <a:t>In exchange for obtaining a 1.1M mortgage for </a:t>
            </a:r>
            <a:r>
              <a:rPr lang="en-US" altLang="en-US" sz="2000" dirty="0" err="1">
                <a:latin typeface="+mn-lt"/>
              </a:rPr>
              <a:t>Kargman</a:t>
            </a:r>
            <a:r>
              <a:rPr lang="en-US" altLang="en-US" sz="2000" dirty="0">
                <a:latin typeface="+mn-lt"/>
              </a:rPr>
              <a:t>, D receives a 60% </a:t>
            </a:r>
            <a:r>
              <a:rPr lang="en-US" altLang="en-US" sz="2000" i="1" u="sng" dirty="0">
                <a:latin typeface="+mn-lt"/>
              </a:rPr>
              <a:t>profits interest</a:t>
            </a:r>
          </a:p>
          <a:p>
            <a:pPr eaLnBrk="1" hangingPunct="1">
              <a:buFontTx/>
              <a:buChar char="•"/>
            </a:pPr>
            <a:endParaRPr lang="en-US" altLang="en-US" sz="2000" i="1" dirty="0">
              <a:latin typeface="+mn-lt"/>
            </a:endParaRPr>
          </a:p>
          <a:p>
            <a:pPr eaLnBrk="1" hangingPunct="1">
              <a:buFontTx/>
              <a:buChar char="•"/>
            </a:pPr>
            <a:r>
              <a:rPr lang="en-US" altLang="en-US" sz="2000" dirty="0">
                <a:latin typeface="+mn-lt"/>
              </a:rPr>
              <a:t>K puts up all capital</a:t>
            </a:r>
          </a:p>
          <a:p>
            <a:pPr eaLnBrk="1" hangingPunct="1">
              <a:buFontTx/>
              <a:buChar char="•"/>
            </a:pPr>
            <a:endParaRPr lang="en-US" altLang="en-US" sz="2000" dirty="0">
              <a:latin typeface="+mn-lt"/>
            </a:endParaRPr>
          </a:p>
          <a:p>
            <a:pPr eaLnBrk="1" hangingPunct="1">
              <a:buFontTx/>
              <a:buChar char="•"/>
            </a:pPr>
            <a:r>
              <a:rPr lang="en-US" altLang="en-US" sz="2000" dirty="0">
                <a:latin typeface="+mn-lt"/>
              </a:rPr>
              <a:t>In event of sale, K recovers all funds advanced and then 40% of profits</a:t>
            </a:r>
          </a:p>
          <a:p>
            <a:pPr eaLnBrk="1" hangingPunct="1">
              <a:buFontTx/>
              <a:buChar char="•"/>
            </a:pPr>
            <a:endParaRPr lang="en-US" altLang="en-US" sz="2000" dirty="0">
              <a:latin typeface="+mn-lt"/>
            </a:endParaRPr>
          </a:p>
          <a:p>
            <a:pPr eaLnBrk="1" hangingPunct="1">
              <a:buFontTx/>
              <a:buChar char="•"/>
            </a:pPr>
            <a:r>
              <a:rPr lang="en-US" altLang="en-US" sz="2000" dirty="0">
                <a:latin typeface="+mn-lt"/>
              </a:rPr>
              <a:t>D sells </a:t>
            </a:r>
            <a:r>
              <a:rPr lang="en-US" altLang="en-US" sz="2000" dirty="0" err="1">
                <a:latin typeface="+mn-lt"/>
              </a:rPr>
              <a:t>PSH</a:t>
            </a:r>
            <a:r>
              <a:rPr lang="en-US" altLang="en-US" sz="2000" dirty="0">
                <a:latin typeface="+mn-lt"/>
              </a:rPr>
              <a:t> interest for 40K shortly after closing.  Uses </a:t>
            </a:r>
            <a:r>
              <a:rPr lang="en-US" altLang="en-US" sz="2000" dirty="0" err="1">
                <a:latin typeface="+mn-lt"/>
              </a:rPr>
              <a:t>STCG</a:t>
            </a:r>
            <a:r>
              <a:rPr lang="en-US" altLang="en-US" sz="2000" dirty="0">
                <a:latin typeface="+mn-lt"/>
              </a:rPr>
              <a:t> to offset other </a:t>
            </a:r>
            <a:r>
              <a:rPr lang="en-US" altLang="en-US" sz="2000" dirty="0" err="1">
                <a:latin typeface="+mn-lt"/>
              </a:rPr>
              <a:t>STCLs</a:t>
            </a:r>
            <a:r>
              <a:rPr lang="en-US" altLang="en-US" sz="2000" dirty="0">
                <a:latin typeface="+mn-lt"/>
              </a:rPr>
              <a:t>.</a:t>
            </a:r>
            <a:endParaRPr lang="en-US" altLang="en-US" dirty="0">
              <a:latin typeface="+mn-lt"/>
            </a:endParaRPr>
          </a:p>
          <a:p>
            <a:pPr eaLnBrk="1" hangingPunct="1">
              <a:buFontTx/>
              <a:buChar char="•"/>
            </a:pPr>
            <a:endParaRPr lang="en-US" altLang="en-US" sz="2000" dirty="0">
              <a:latin typeface="+mn-lt"/>
            </a:endParaRPr>
          </a:p>
          <a:p>
            <a:pPr eaLnBrk="1" hangingPunct="1">
              <a:buFontTx/>
              <a:buChar char="•"/>
            </a:pPr>
            <a:r>
              <a:rPr lang="en-US" altLang="en-US" sz="2000" dirty="0">
                <a:latin typeface="+mn-lt"/>
              </a:rPr>
              <a:t>Why does Diamond want </a:t>
            </a:r>
            <a:r>
              <a:rPr lang="en-US" sz="2000" dirty="0">
                <a:latin typeface="+mn-lt"/>
              </a:rPr>
              <a:t>§7</a:t>
            </a:r>
            <a:r>
              <a:rPr lang="en-US" altLang="en-US" sz="2000" dirty="0">
                <a:latin typeface="+mn-lt"/>
              </a:rPr>
              <a:t>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 (1990)</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a:tabLst>
                <a:tab pos="508000" algn="l"/>
              </a:tabLst>
            </a:pPr>
            <a:r>
              <a:rPr lang="en-US" altLang="en-US" sz="2400" dirty="0"/>
              <a:t>A transfer of </a:t>
            </a:r>
            <a:r>
              <a:rPr lang="en-US" altLang="en-US" sz="2400" b="1" dirty="0"/>
              <a:t>all</a:t>
            </a:r>
            <a:r>
              <a:rPr lang="en-US" altLang="en-US" sz="2400" dirty="0"/>
              <a:t> PSH interests in exchange for services is subject to </a:t>
            </a:r>
            <a:r>
              <a:rPr lang="en-US" dirty="0"/>
              <a:t>§</a:t>
            </a:r>
            <a:r>
              <a:rPr lang="en-US" altLang="en-US" sz="2400" dirty="0"/>
              <a:t>83.  Prop. Reg. </a:t>
            </a:r>
            <a:r>
              <a:rPr lang="en-US" dirty="0"/>
              <a:t>§</a:t>
            </a:r>
            <a:r>
              <a:rPr lang="en-US" altLang="en-US" sz="2400" dirty="0"/>
              <a:t>1.83-3(e); Prop. Reg. </a:t>
            </a:r>
            <a:r>
              <a:rPr lang="en-US" dirty="0"/>
              <a:t>§</a:t>
            </a:r>
            <a:r>
              <a:rPr lang="en-US" altLang="en-US" sz="2400" dirty="0"/>
              <a:t>1.721-1(b)(1).</a:t>
            </a:r>
            <a:endParaRPr lang="en-US" altLang="en-US" sz="4000" dirty="0"/>
          </a:p>
          <a:p>
            <a:pPr marL="576263" lvl="1" indent="-292100" algn="l"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br>
              <a:rPr lang="en-US" altLang="en-US" sz="2000" dirty="0"/>
            </a:br>
            <a:endParaRPr lang="en-US" altLang="en-US" sz="2000" dirty="0"/>
          </a:p>
          <a:p>
            <a:pPr marL="169863" indent="-169863">
              <a:tabLst>
                <a:tab pos="508000" algn="l"/>
              </a:tabLst>
            </a:pPr>
            <a:r>
              <a:rPr lang="en-US" altLang="en-US" sz="2400" b="1" dirty="0"/>
              <a:t>PSH deduction</a:t>
            </a:r>
            <a:r>
              <a:rPr lang="en-US" altLang="en-US" sz="2400" dirty="0"/>
              <a:t>: </a:t>
            </a:r>
            <a:r>
              <a:rPr lang="en-US" dirty="0"/>
              <a:t>§</a:t>
            </a:r>
            <a:r>
              <a:rPr lang="en-US" altLang="en-US" sz="2400" dirty="0"/>
              <a:t>83(h); Prop. Reg. </a:t>
            </a:r>
            <a:r>
              <a:rPr lang="en-US" dirty="0"/>
              <a:t>§</a:t>
            </a:r>
            <a:r>
              <a:rPr lang="en-US" altLang="en-US" sz="2400" dirty="0"/>
              <a:t>1.83-6.</a:t>
            </a:r>
          </a:p>
          <a:p>
            <a:pPr marL="169863" indent="-169863">
              <a:tabLst>
                <a:tab pos="508000" algn="l"/>
              </a:tabLst>
            </a:pPr>
            <a:endParaRPr lang="en-US" b="1" dirty="0"/>
          </a:p>
          <a:p>
            <a:pPr marL="169863" indent="-169863">
              <a:tabLst>
                <a:tab pos="508000" algn="l"/>
              </a:tabLst>
            </a:pPr>
            <a:r>
              <a:rPr lang="en-US" b="1" dirty="0"/>
              <a:t>§</a:t>
            </a:r>
            <a:r>
              <a:rPr lang="en-US" altLang="en-US" sz="2400" b="1" dirty="0"/>
              <a:t>83(b) election</a:t>
            </a:r>
            <a:r>
              <a:rPr lang="en-US" altLang="en-US" sz="2400" dirty="0"/>
              <a:t>:  even if property not vested, taxpayer can elect to take value of property into income upon receipt. If </a:t>
            </a:r>
            <a:r>
              <a:rPr lang="en-US" dirty="0"/>
              <a:t>§</a:t>
            </a:r>
            <a:r>
              <a:rPr lang="en-US" altLang="en-US" sz="2400" dirty="0"/>
              <a:t>83(b) election made, TP is treated as P, even if property not vested. Prop. Reg. </a:t>
            </a:r>
            <a:r>
              <a:rPr lang="en-US" dirty="0"/>
              <a:t>§</a:t>
            </a:r>
            <a:r>
              <a:rPr lang="en-US" altLang="en-US" sz="2400" dirty="0"/>
              <a:t>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eaLnBrk="1" hangingPunct="1">
              <a:lnSpc>
                <a:spcPct val="90000"/>
              </a:lnSpc>
              <a:tabLst>
                <a:tab pos="508000" algn="l"/>
              </a:tabLst>
            </a:pPr>
            <a:r>
              <a:rPr lang="en-US" altLang="en-US" sz="2400" dirty="0"/>
              <a:t>Service provider’</a:t>
            </a:r>
            <a:r>
              <a:rPr lang="en-US" altLang="ja-JP" sz="2400" dirty="0"/>
              <a:t>s Capital Account increased by amount taken into income under section 83.  In essence, PSH is deemed to transfer cash to P, who, in turn, transfers it back to PSH in exchange for its capital account.</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a:t>
            </a:r>
            <a:r>
              <a:rPr lang="en-US" sz="1800" dirty="0"/>
              <a:t>§</a:t>
            </a:r>
            <a:r>
              <a:rPr lang="en-US" altLang="en-US" sz="1800" dirty="0"/>
              <a:t>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a:t>
            </a:r>
            <a:r>
              <a:rPr lang="en-US" sz="2400" dirty="0"/>
              <a:t>§</a:t>
            </a:r>
            <a:r>
              <a:rPr lang="en-US" altLang="en-US" sz="2400" dirty="0"/>
              <a:t>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378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sz="1800" b="1" dirty="0"/>
              <a:t>§</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b="1" i="1" dirty="0"/>
              <a:t>not in his capacity as a P</a:t>
            </a:r>
            <a:r>
              <a:rPr lang="en-US" altLang="ja-JP" sz="2000" dirty="0"/>
              <a:t>.  </a:t>
            </a:r>
          </a:p>
          <a:p>
            <a:pPr lvl="1"/>
            <a:r>
              <a:rPr lang="en-US" altLang="ja-JP" sz="1850" dirty="0"/>
              <a:t>Under </a:t>
            </a:r>
            <a:r>
              <a:rPr lang="en-US" b="1" dirty="0"/>
              <a:t>§</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payments--not</a:t>
            </a:r>
            <a:r>
              <a:rPr lang="en-US" altLang="en-US" sz="2000" i="1" dirty="0"/>
              <a:t> determined by reference to the PSH’s income--for </a:t>
            </a:r>
            <a:r>
              <a:rPr lang="en-US" altLang="en-US" sz="2000" b="1" i="1" dirty="0"/>
              <a:t>services</a:t>
            </a:r>
            <a:r>
              <a:rPr lang="en-US" altLang="en-US" sz="2000" b="1" dirty="0"/>
              <a:t> </a:t>
            </a:r>
            <a:r>
              <a:rPr lang="en-US" altLang="en-US" sz="2000" b="1" i="1" dirty="0"/>
              <a:t>or use of capital</a:t>
            </a:r>
            <a:r>
              <a:rPr lang="en-US" altLang="en-US" sz="2000" dirty="0"/>
              <a:t>.  </a:t>
            </a:r>
          </a:p>
          <a:p>
            <a:pPr lvl="1"/>
            <a:r>
              <a:rPr lang="en-US" altLang="en-US" sz="1850" dirty="0"/>
              <a:t>Under </a:t>
            </a:r>
            <a:r>
              <a:rPr lang="en-US" b="1" dirty="0"/>
              <a:t>§</a:t>
            </a:r>
            <a:r>
              <a:rPr lang="en-US" altLang="en-US" sz="1850" b="1" dirty="0"/>
              <a:t>707(c)</a:t>
            </a:r>
            <a:r>
              <a:rPr lang="en-US" altLang="en-US" sz="1850" dirty="0"/>
              <a:t>, for purposes of </a:t>
            </a:r>
            <a:r>
              <a:rPr lang="en-US" dirty="0"/>
              <a:t>§§</a:t>
            </a:r>
            <a:r>
              <a:rPr lang="en-US" altLang="en-US" sz="1850" dirty="0"/>
              <a:t>61 (OI), 162 (deduction), and 263 (capitalization),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name="Worksheet" r:id="rId3" imgW="6070600" imgH="2082800" progId="Excel.Sheet.8">
                  <p:embed/>
                </p:oleObj>
              </mc:Choice>
              <mc:Fallback>
                <p:oleObj name="Worksheet" r:id="rId3" imgW="6070600" imgH="2082800" progId="Excel.Sheet.8">
                  <p:embed/>
                  <p:pic>
                    <p:nvPicPr>
                      <p:cNvPr id="39940" name="Object 2"/>
                      <p:cNvPicPr>
                        <a:picLocks noChangeAspect="1" noChangeArrowheads="1"/>
                      </p:cNvPicPr>
                      <p:nvPr/>
                    </p:nvPicPr>
                    <p:blipFill>
                      <a:blip r:embed="rId4"/>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name="Worksheet" r:id="rId5" imgW="5702300" imgH="2082800" progId="Excel.Sheet.8">
                  <p:embed/>
                </p:oleObj>
              </mc:Choice>
              <mc:Fallback>
                <p:oleObj name="Worksheet" r:id="rId5" imgW="5702300" imgH="2082800" progId="Excel.Sheet.8">
                  <p:embed/>
                  <p:pic>
                    <p:nvPicPr>
                      <p:cNvPr id="39941" name="Object 3"/>
                      <p:cNvPicPr>
                        <a:picLocks noChangeAspect="1" noChangeArrowheads="1"/>
                      </p:cNvPicPr>
                      <p:nvPr/>
                    </p:nvPicPr>
                    <p:blipFill>
                      <a:blip r:embed="rId6"/>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dirty="0"/>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4" name="TextBox 3">
            <a:extLst>
              <a:ext uri="{FF2B5EF4-FFF2-40B4-BE49-F238E27FC236}">
                <a16:creationId xmlns:a16="http://schemas.microsoft.com/office/drawing/2014/main" id="{DC90CD54-C94C-8151-0339-4A49FE5193C0}"/>
              </a:ext>
            </a:extLst>
          </p:cNvPr>
          <p:cNvSpPr txBox="1"/>
          <p:nvPr/>
        </p:nvSpPr>
        <p:spPr>
          <a:xfrm>
            <a:off x="3816626" y="16432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203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a:t>
            </a:r>
            <a:r>
              <a:rPr lang="en-US" dirty="0" err="1"/>
              <a:t>CGs</a:t>
            </a:r>
            <a:endParaRPr lang="en-US" dirty="0"/>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dirty="0"/>
              <a:t>Capital interest that provides the right to share in PSH capital commensurate with the capital contributed </a:t>
            </a:r>
            <a:r>
              <a:rPr lang="en-US" b="1" dirty="0"/>
              <a:t>or</a:t>
            </a:r>
            <a:r>
              <a:rPr lang="en-US" dirty="0"/>
              <a:t> the value of the interest subject to tax under </a:t>
            </a:r>
            <a:r>
              <a:rPr lang="en-US" sz="2000" dirty="0"/>
              <a:t>§</a:t>
            </a:r>
            <a:r>
              <a:rPr lang="en-US" dirty="0"/>
              <a:t>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New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59477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payments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br>
              <a:rPr lang="en-US" altLang="en-US" sz="2400" dirty="0"/>
            </a:br>
            <a:endParaRPr lang="en-US" altLang="en-US" sz="2400" dirty="0"/>
          </a:p>
          <a:p>
            <a:r>
              <a:rPr lang="en-US" altLang="en-US" sz="2400" dirty="0"/>
              <a:t>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a:t>
            </a:r>
            <a:r>
              <a:rPr lang="en-US" dirty="0"/>
              <a:t>§707</a:t>
            </a:r>
            <a:r>
              <a:rPr lang="en-US" sz="2400" dirty="0"/>
              <a:t>(c) or a payment in a non-partner capacity under </a:t>
            </a:r>
            <a:r>
              <a:rPr lang="en-US" dirty="0"/>
              <a:t>§707</a:t>
            </a:r>
            <a:r>
              <a:rPr lang="en-US" sz="2400" dirty="0"/>
              <a:t>(a).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29048-5D8D-BC45-9E0C-1167EF193C33}"/>
              </a:ext>
            </a:extLst>
          </p:cNvPr>
          <p:cNvSpPr>
            <a:spLocks noGrp="1"/>
          </p:cNvSpPr>
          <p:nvPr>
            <p:ph idx="1"/>
          </p:nvPr>
        </p:nvSpPr>
        <p:spPr/>
        <p:txBody>
          <a:bodyPr/>
          <a:lstStyle/>
          <a:p>
            <a:pPr marL="0" indent="0">
              <a:buNone/>
            </a:pPr>
            <a:endParaRPr lang="en-US" dirty="0"/>
          </a:p>
          <a:p>
            <a:pPr marL="128588" lvl="1" indent="0">
              <a:buNone/>
            </a:pPr>
            <a:r>
              <a:rPr lang="en-US" sz="2100" dirty="0"/>
              <a:t>Sec. 4.01</a:t>
            </a:r>
            <a:r>
              <a:rPr lang="en-US" sz="2100" i="1" dirty="0"/>
              <a:t> Other than as provided below, if a person receives a profits interest for the provision of services </a:t>
            </a:r>
            <a:r>
              <a:rPr lang="en-US" sz="2100" b="1" i="1" dirty="0"/>
              <a:t>to or for the benefit of </a:t>
            </a:r>
            <a:r>
              <a:rPr lang="en-US" sz="2100" b="1" i="1" u="sng" dirty="0">
                <a:solidFill>
                  <a:schemeClr val="accent1">
                    <a:lumMod val="75000"/>
                  </a:schemeClr>
                </a:solidFill>
              </a:rPr>
              <a:t>a</a:t>
            </a:r>
            <a:r>
              <a:rPr lang="en-US" sz="2100" b="1" i="1" dirty="0">
                <a:solidFill>
                  <a:schemeClr val="accent1">
                    <a:lumMod val="75000"/>
                  </a:schemeClr>
                </a:solidFill>
              </a:rPr>
              <a:t> partnership </a:t>
            </a:r>
            <a:r>
              <a:rPr lang="en-US" sz="2100" i="1" dirty="0"/>
              <a:t>in a partner capacity or in anticipation of being a partner, the Internal Revenue Service will not treat the receipt of such an interest as a taxable event for the partner or the partnership.</a:t>
            </a:r>
            <a:endParaRPr lang="en-US" sz="2100" dirty="0"/>
          </a:p>
        </p:txBody>
      </p:sp>
      <p:sp>
        <p:nvSpPr>
          <p:cNvPr id="3" name="Title 2">
            <a:extLst>
              <a:ext uri="{FF2B5EF4-FFF2-40B4-BE49-F238E27FC236}">
                <a16:creationId xmlns:a16="http://schemas.microsoft.com/office/drawing/2014/main" id="{F21910CE-6427-60A5-E8AA-03141FADD888}"/>
              </a:ext>
            </a:extLst>
          </p:cNvPr>
          <p:cNvSpPr>
            <a:spLocks noGrp="1"/>
          </p:cNvSpPr>
          <p:nvPr>
            <p:ph type="title"/>
          </p:nvPr>
        </p:nvSpPr>
        <p:spPr/>
        <p:txBody>
          <a:bodyPr/>
          <a:lstStyle/>
          <a:p>
            <a:r>
              <a:rPr lang="en-US" dirty="0"/>
              <a:t>Rev. Proc. 93-27</a:t>
            </a:r>
          </a:p>
        </p:txBody>
      </p:sp>
      <p:sp>
        <p:nvSpPr>
          <p:cNvPr id="4" name="Slide Number Placeholder 3">
            <a:extLst>
              <a:ext uri="{FF2B5EF4-FFF2-40B4-BE49-F238E27FC236}">
                <a16:creationId xmlns:a16="http://schemas.microsoft.com/office/drawing/2014/main" id="{C884252D-7169-F1D9-FEE6-A87D20EA5BF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50B1F06-8C37-9D86-35A5-BD2DA79FFAF5}"/>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38907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1000" y="1369841"/>
            <a:ext cx="6265210" cy="4118318"/>
          </a:xfrm>
          <a:ln>
            <a:solidFill>
              <a:schemeClr val="accent1"/>
            </a:solidFill>
          </a:ln>
        </p:spPr>
        <p:txBody>
          <a:bodyPr>
            <a:normAutofit fontScale="92500" lnSpcReduction="20000"/>
          </a:bodyPr>
          <a:lstStyle/>
          <a:p>
            <a:r>
              <a:rPr lang="en-US" sz="1800" dirty="0"/>
              <a:t>Landy owned consumer loan businesses through various wholly owned entities:</a:t>
            </a:r>
          </a:p>
          <a:p>
            <a:pPr lvl="1"/>
            <a:r>
              <a:rPr lang="en-US" sz="1800" dirty="0"/>
              <a:t> NPA, Inc., Community Credit Services, Inc., National Opportunities Unlimited, Inc., and American Consumer Credit, LLC</a:t>
            </a:r>
          </a:p>
          <a:p>
            <a:r>
              <a:rPr lang="en-US" sz="1800" dirty="0"/>
              <a:t>On 9/27/11 NPA, Inc. formed two LLCs: IDS and NPA, LLC. </a:t>
            </a:r>
          </a:p>
          <a:p>
            <a:pPr lvl="1"/>
            <a:r>
              <a:rPr lang="en-US" sz="1800" dirty="0"/>
              <a:t>IDS had two classes of membership units: B and C</a:t>
            </a:r>
          </a:p>
          <a:p>
            <a:pPr lvl="1"/>
            <a:r>
              <a:rPr lang="en-US" sz="1800" dirty="0"/>
              <a:t>NPA, LLC had three classes of units: A, B, and C</a:t>
            </a:r>
          </a:p>
          <a:p>
            <a:pPr lvl="1"/>
            <a:r>
              <a:rPr lang="en-US" sz="1800" dirty="0"/>
              <a:t>IDS LLC agreement: class B and class C units in IDS track the class B and class C units in NPA, LLC--owner of IDS class B (class C) units was entitled to 100% of the payments received by IDS because of its ownership of NPA, LLC class B (class C) units</a:t>
            </a:r>
          </a:p>
          <a:p>
            <a:r>
              <a:rPr lang="en-US" sz="1800" dirty="0"/>
              <a:t>On 10/13/11, NPA, Inc. contributed substantially all of its business assets to NPA, LLC in exchange for all three classes of units (classes A, B, and C) in NPA, LLC. NPA, Inc. then contributed all three classes of units (classes A, B, and C) in NPA, LLC to IDS as a capital contribution to IDS. </a:t>
            </a: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pic>
        <p:nvPicPr>
          <p:cNvPr id="7" name="Picture 6" descr="A diagram of a company&#10;&#10;Description automatically generated">
            <a:extLst>
              <a:ext uri="{FF2B5EF4-FFF2-40B4-BE49-F238E27FC236}">
                <a16:creationId xmlns:a16="http://schemas.microsoft.com/office/drawing/2014/main" id="{E8136A40-85FD-4F2A-258F-A536A2030BE9}"/>
              </a:ext>
            </a:extLst>
          </p:cNvPr>
          <p:cNvPicPr>
            <a:picLocks noChangeAspect="1"/>
          </p:cNvPicPr>
          <p:nvPr/>
        </p:nvPicPr>
        <p:blipFill>
          <a:blip r:embed="rId2"/>
          <a:stretch>
            <a:fillRect/>
          </a:stretch>
        </p:blipFill>
        <p:spPr>
          <a:xfrm>
            <a:off x="6762751" y="1630396"/>
            <a:ext cx="2000250" cy="3091283"/>
          </a:xfrm>
          <a:prstGeom prst="rect">
            <a:avLst/>
          </a:prstGeom>
        </p:spPr>
      </p:pic>
    </p:spTree>
    <p:extLst>
      <p:ext uri="{BB962C8B-B14F-4D97-AF65-F5344CB8AC3E}">
        <p14:creationId xmlns:p14="http://schemas.microsoft.com/office/powerpoint/2010/main" val="188595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1336222"/>
            <a:ext cx="8461248" cy="4265696"/>
          </a:xfrm>
        </p:spPr>
        <p:txBody>
          <a:bodyPr>
            <a:normAutofit lnSpcReduction="10000"/>
          </a:bodyPr>
          <a:lstStyle/>
          <a:p>
            <a:r>
              <a:rPr lang="en-US" sz="1800" dirty="0">
                <a:solidFill>
                  <a:srgbClr val="000000"/>
                </a:solidFill>
                <a:latin typeface="+mn-lt"/>
              </a:rPr>
              <a:t>October 14, 2011, </a:t>
            </a:r>
            <a:r>
              <a:rPr lang="en-US" sz="1800" b="1" dirty="0">
                <a:solidFill>
                  <a:srgbClr val="000000"/>
                </a:solidFill>
                <a:latin typeface="+mn-lt"/>
              </a:rPr>
              <a:t>NPA, LLC </a:t>
            </a:r>
            <a:r>
              <a:rPr lang="en-US" sz="1800" dirty="0">
                <a:solidFill>
                  <a:srgbClr val="000000"/>
                </a:solidFill>
                <a:latin typeface="+mn-lt"/>
              </a:rPr>
              <a:t>entered into revenue-sharing agreements with the consumer loan businesses, CCS, NOU, and ACC. </a:t>
            </a:r>
          </a:p>
          <a:p>
            <a:r>
              <a:rPr lang="en-US" sz="1800" dirty="0">
                <a:solidFill>
                  <a:srgbClr val="000000"/>
                </a:solidFill>
                <a:latin typeface="+mn-lt"/>
              </a:rPr>
              <a:t>NPA Investors, LP (</a:t>
            </a:r>
            <a:r>
              <a:rPr lang="en-US" sz="1800" b="1" dirty="0">
                <a:solidFill>
                  <a:srgbClr val="000000"/>
                </a:solidFill>
                <a:latin typeface="+mn-lt"/>
              </a:rPr>
              <a:t>NPA Investors</a:t>
            </a:r>
            <a:r>
              <a:rPr lang="en-US" sz="1800" dirty="0">
                <a:solidFill>
                  <a:srgbClr val="000000"/>
                </a:solidFill>
                <a:latin typeface="+mn-lt"/>
              </a:rPr>
              <a:t>) purchased all </a:t>
            </a:r>
            <a:r>
              <a:rPr lang="en-US" sz="1800" b="1" dirty="0">
                <a:solidFill>
                  <a:srgbClr val="000000"/>
                </a:solidFill>
                <a:latin typeface="+mn-lt"/>
              </a:rPr>
              <a:t>of NPA, LLC’s class A </a:t>
            </a:r>
            <a:r>
              <a:rPr lang="en-US" sz="1800" dirty="0">
                <a:solidFill>
                  <a:srgbClr val="000000"/>
                </a:solidFill>
                <a:latin typeface="+mn-lt"/>
              </a:rPr>
              <a:t>units from IDS for $14,502,436. </a:t>
            </a:r>
          </a:p>
          <a:p>
            <a:r>
              <a:rPr lang="en-US" sz="1800" b="1" dirty="0">
                <a:solidFill>
                  <a:srgbClr val="000000"/>
                </a:solidFill>
                <a:latin typeface="+mn-lt"/>
              </a:rPr>
              <a:t>ES NPA </a:t>
            </a:r>
            <a:r>
              <a:rPr lang="en-US" sz="1800" dirty="0">
                <a:solidFill>
                  <a:srgbClr val="000000"/>
                </a:solidFill>
                <a:latin typeface="+mn-lt"/>
              </a:rPr>
              <a:t>exercised a call option granted by NPA, Inc., acquired all of the IDS class C units in exchange for ES NPA’s payment to NPA, Inc. of $100,000 and services provided or to be provided.</a:t>
            </a:r>
          </a:p>
          <a:p>
            <a:pPr lvl="1"/>
            <a:r>
              <a:rPr lang="en-US" sz="1800" dirty="0">
                <a:solidFill>
                  <a:srgbClr val="000000"/>
                </a:solidFill>
                <a:latin typeface="+mn-lt"/>
              </a:rPr>
              <a:t> ES NPA agreed to provide the following services to NPA, Inc. for the option to pay $100,000 to NPA, Inc. to acquire all of the class C units in IDS (which reflected an indirect interest in the class C units of NPA, LLC): “</a:t>
            </a:r>
            <a:r>
              <a:rPr lang="en-US" sz="1800" u="sng" dirty="0">
                <a:solidFill>
                  <a:srgbClr val="000000"/>
                </a:solidFill>
                <a:latin typeface="+mn-lt"/>
              </a:rPr>
              <a:t>strategic advice </a:t>
            </a:r>
            <a:r>
              <a:rPr lang="en-US" sz="1800" dirty="0">
                <a:solidFill>
                  <a:srgbClr val="000000"/>
                </a:solidFill>
                <a:latin typeface="+mn-lt"/>
              </a:rPr>
              <a:t>for the purpose of enhancing the performance of [NPA Inc.’s] business and to assemble an investor group that would purchase 40 [sic] percent of [NPA Inc.’s] business for approximately $21 million.” The call option agreement also provides that ES NPA is hereby given “an option . . . to purchase all of the Class C Units . . . from [IDS]” and is dated October 14, 2011.</a:t>
            </a:r>
          </a:p>
          <a:p>
            <a:endParaRPr lang="en-US" sz="1800" dirty="0">
              <a:solidFill>
                <a:srgbClr val="000000"/>
              </a:solidFill>
              <a:latin typeface="+mn-lt"/>
            </a:endParaRP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5346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3C2-F4F4-6D3E-729C-B14DBA19ECF4}"/>
              </a:ext>
            </a:extLst>
          </p:cNvPr>
          <p:cNvSpPr>
            <a:spLocks noGrp="1"/>
          </p:cNvSpPr>
          <p:nvPr>
            <p:ph type="title"/>
          </p:nvPr>
        </p:nvSpPr>
        <p:spPr/>
        <p:txBody>
          <a:bodyPr/>
          <a:lstStyle/>
          <a:p>
            <a:r>
              <a:rPr lang="en-US" i="1" dirty="0"/>
              <a:t>ES NPA Holding LLC v. CIR </a:t>
            </a:r>
            <a:r>
              <a:rPr lang="en-US" dirty="0"/>
              <a:t>(T.C. Mem. 2023-55)</a:t>
            </a:r>
          </a:p>
        </p:txBody>
      </p:sp>
      <p:pic>
        <p:nvPicPr>
          <p:cNvPr id="10" name="Content Placeholder 9" descr="A diagram of a company structure&#10;&#10;Description automatically generated">
            <a:extLst>
              <a:ext uri="{FF2B5EF4-FFF2-40B4-BE49-F238E27FC236}">
                <a16:creationId xmlns:a16="http://schemas.microsoft.com/office/drawing/2014/main" id="{576A059D-9D2E-9333-9219-2053849D835C}"/>
              </a:ext>
            </a:extLst>
          </p:cNvPr>
          <p:cNvPicPr>
            <a:picLocks noGrp="1" noChangeAspect="1"/>
          </p:cNvPicPr>
          <p:nvPr>
            <p:ph sz="quarter" idx="16"/>
          </p:nvPr>
        </p:nvPicPr>
        <p:blipFill>
          <a:blip r:embed="rId2"/>
          <a:stretch>
            <a:fillRect/>
          </a:stretch>
        </p:blipFill>
        <p:spPr>
          <a:xfrm>
            <a:off x="381000" y="1344904"/>
            <a:ext cx="4632165" cy="4118372"/>
          </a:xfrm>
        </p:spPr>
      </p:pic>
      <p:pic>
        <p:nvPicPr>
          <p:cNvPr id="12" name="Content Placeholder 11" descr="A table of numbers and a few words&#10;&#10;Description automatically generated with medium confidence">
            <a:extLst>
              <a:ext uri="{FF2B5EF4-FFF2-40B4-BE49-F238E27FC236}">
                <a16:creationId xmlns:a16="http://schemas.microsoft.com/office/drawing/2014/main" id="{2E63CED2-2855-F34C-7B74-6CB54BE76F39}"/>
              </a:ext>
            </a:extLst>
          </p:cNvPr>
          <p:cNvPicPr>
            <a:picLocks noGrp="1" noChangeAspect="1"/>
          </p:cNvPicPr>
          <p:nvPr>
            <p:ph sz="quarter" idx="17"/>
          </p:nvPr>
        </p:nvPicPr>
        <p:blipFill>
          <a:blip r:embed="rId3"/>
          <a:stretch>
            <a:fillRect/>
          </a:stretch>
        </p:blipFill>
        <p:spPr>
          <a:xfrm>
            <a:off x="5102618" y="1537307"/>
            <a:ext cx="3826035" cy="1655997"/>
          </a:xfrm>
        </p:spPr>
      </p:pic>
      <p:sp>
        <p:nvSpPr>
          <p:cNvPr id="5" name="Slide Number Placeholder 4">
            <a:extLst>
              <a:ext uri="{FF2B5EF4-FFF2-40B4-BE49-F238E27FC236}">
                <a16:creationId xmlns:a16="http://schemas.microsoft.com/office/drawing/2014/main" id="{FBCECB6A-F347-3818-9BDB-1262B29FF2E8}"/>
              </a:ext>
            </a:extLst>
          </p:cNvPr>
          <p:cNvSpPr>
            <a:spLocks noGrp="1"/>
          </p:cNvSpPr>
          <p:nvPr>
            <p:ph type="sldNum" sz="quarter" idx="18"/>
          </p:nvPr>
        </p:nvSpPr>
        <p:spPr/>
        <p:txBody>
          <a:bodyPr/>
          <a:lstStyle/>
          <a:p>
            <a:fld id="{463EAD6B-1B79-144E-A805-1CA6FF1F03FA}"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1342C535-4002-7E81-8733-0D051CD1B23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164988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4C9144A-1701-FACC-0165-AED573373E57}"/>
              </a:ext>
            </a:extLst>
          </p:cNvPr>
          <p:cNvSpPr>
            <a:spLocks noGrp="1"/>
          </p:cNvSpPr>
          <p:nvPr>
            <p:ph idx="1"/>
          </p:nvPr>
        </p:nvSpPr>
        <p:spPr/>
        <p:txBody>
          <a:bodyPr/>
          <a:lstStyle/>
          <a:p>
            <a:r>
              <a:rPr lang="en-US" sz="2100" b="1" dirty="0"/>
              <a:t>Issue</a:t>
            </a:r>
            <a:r>
              <a:rPr lang="en-US" sz="2100" dirty="0"/>
              <a:t>: does ES NPA’s indirect receipt of the class C units in NPA, LLC qualify as a profits interest in Rev. Proc. 93-27?</a:t>
            </a:r>
          </a:p>
          <a:p>
            <a:r>
              <a:rPr lang="en-US" sz="2100" dirty="0"/>
              <a:t>IRS:</a:t>
            </a:r>
          </a:p>
          <a:p>
            <a:pPr lvl="1"/>
            <a:r>
              <a:rPr lang="en-US" sz="1800" dirty="0"/>
              <a:t>Rev. Proc. 93-27 doesn’t apply because ES NPA didn’t provide services to IDS.</a:t>
            </a:r>
          </a:p>
          <a:p>
            <a:pPr lvl="1"/>
            <a:r>
              <a:rPr lang="en-US" sz="1800" dirty="0"/>
              <a:t>ES NPA received a capital interest in IDS w/ a FMV of 12MM.</a:t>
            </a:r>
          </a:p>
          <a:p>
            <a:r>
              <a:rPr lang="en-US" sz="2100" dirty="0"/>
              <a:t>CT: </a:t>
            </a:r>
          </a:p>
          <a:p>
            <a:pPr lvl="1"/>
            <a:r>
              <a:rPr lang="en-US" sz="1800" dirty="0"/>
              <a:t>ES NPA provided services to NPA, Inc. in X for class C IDS units, which were identical to class C units in NPA, LLC.</a:t>
            </a:r>
          </a:p>
          <a:p>
            <a:pPr lvl="1"/>
            <a:r>
              <a:rPr lang="en-US" sz="1800" dirty="0"/>
              <a:t>Evidence that ES NPA provided services to or for the benefit of NPA LLC…</a:t>
            </a:r>
            <a:r>
              <a:rPr lang="en-US" sz="1800" i="1" dirty="0"/>
              <a:t>It is of no material consequence that ES NPA’s interest in NPA, LLC is held indirectly through IDS, which is a mere conduit since the liquidation rights in the class C units in both IDS and NPA, LLC are identical.</a:t>
            </a:r>
          </a:p>
          <a:p>
            <a:pPr lvl="1"/>
            <a:r>
              <a:rPr lang="en-US" sz="1800" dirty="0"/>
              <a:t>Class C IDS unit was not a capital interest?  Why not?</a:t>
            </a:r>
          </a:p>
          <a:p>
            <a:pPr lvl="1"/>
            <a:endParaRPr lang="en-US" sz="1800" dirty="0"/>
          </a:p>
          <a:p>
            <a:pPr lvl="1"/>
            <a:endParaRPr lang="en-US" sz="1800" dirty="0"/>
          </a:p>
        </p:txBody>
      </p:sp>
      <p:sp>
        <p:nvSpPr>
          <p:cNvPr id="7" name="Title 6">
            <a:extLst>
              <a:ext uri="{FF2B5EF4-FFF2-40B4-BE49-F238E27FC236}">
                <a16:creationId xmlns:a16="http://schemas.microsoft.com/office/drawing/2014/main" id="{3EE20514-D173-411F-47CB-7CB965CE9098}"/>
              </a:ext>
            </a:extLst>
          </p:cNvPr>
          <p:cNvSpPr>
            <a:spLocks noGrp="1"/>
          </p:cNvSpPr>
          <p:nvPr>
            <p:ph type="title"/>
          </p:nvPr>
        </p:nvSpPr>
        <p:spPr/>
        <p:txBody>
          <a:bodyPr/>
          <a:lstStyle/>
          <a:p>
            <a:r>
              <a:rPr lang="en-US" i="1" dirty="0"/>
              <a:t>ES NPA Holding LLC v. CIR </a:t>
            </a:r>
            <a:r>
              <a:rPr lang="en-US" dirty="0"/>
              <a:t>(T.C. Mem. 2023-55)</a:t>
            </a:r>
          </a:p>
        </p:txBody>
      </p:sp>
      <p:sp>
        <p:nvSpPr>
          <p:cNvPr id="5" name="Slide Number Placeholder 4">
            <a:extLst>
              <a:ext uri="{FF2B5EF4-FFF2-40B4-BE49-F238E27FC236}">
                <a16:creationId xmlns:a16="http://schemas.microsoft.com/office/drawing/2014/main" id="{4C7E9143-CC5F-DD1E-592C-47CFBE956D5B}"/>
              </a:ext>
            </a:extLst>
          </p:cNvPr>
          <p:cNvSpPr>
            <a:spLocks noGrp="1"/>
          </p:cNvSpPr>
          <p:nvPr>
            <p:ph type="sldNum" sz="quarter" idx="10"/>
          </p:nvPr>
        </p:nvSpPr>
        <p:spPr/>
        <p:txBody>
          <a:bodyPr/>
          <a:lstStyle/>
          <a:p>
            <a:fld id="{463EAD6B-1B79-144E-A805-1CA6FF1F03FA}"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184F461E-AB99-D0B2-3158-755CC6D66EE0}"/>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131738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3BC10-0033-AEAD-ED55-8EFB2E5882EE}"/>
              </a:ext>
            </a:extLst>
          </p:cNvPr>
          <p:cNvSpPr>
            <a:spLocks noGrp="1"/>
          </p:cNvSpPr>
          <p:nvPr>
            <p:ph idx="1"/>
          </p:nvPr>
        </p:nvSpPr>
        <p:spPr/>
        <p:txBody>
          <a:bodyPr>
            <a:normAutofit/>
          </a:bodyPr>
          <a:lstStyle/>
          <a:p>
            <a:r>
              <a:rPr lang="en-US" sz="2100" dirty="0"/>
              <a:t>Federal Income:</a:t>
            </a:r>
          </a:p>
          <a:p>
            <a:pPr lvl="1"/>
            <a:r>
              <a:rPr lang="en-US" sz="1800" dirty="0"/>
              <a:t>Compensation is generally taxed as ordinary income, but  see </a:t>
            </a:r>
            <a:r>
              <a:rPr lang="en-US" altLang="en-US" sz="1800" dirty="0"/>
              <a:t>§</a:t>
            </a:r>
            <a:r>
              <a:rPr lang="en-US" sz="1800" dirty="0"/>
              <a:t>199A</a:t>
            </a:r>
          </a:p>
          <a:p>
            <a:pPr lvl="1" algn="l"/>
            <a:r>
              <a:rPr lang="en-US" sz="1800" dirty="0"/>
              <a:t>Investment income: 3.8% tax on </a:t>
            </a:r>
            <a:r>
              <a:rPr lang="en-US" sz="1800" b="1" dirty="0"/>
              <a:t>investment income</a:t>
            </a:r>
            <a:r>
              <a:rPr lang="en-US" sz="1800" dirty="0"/>
              <a:t>, e.g., dividends, interest, rents, royalties for income: &gt; $200,000 (single), $250,000 (joint). </a:t>
            </a:r>
            <a:r>
              <a:rPr lang="en-US" altLang="en-US" sz="1800" dirty="0"/>
              <a:t>§1411. </a:t>
            </a:r>
          </a:p>
          <a:p>
            <a:pPr lvl="2" algn="l"/>
            <a:r>
              <a:rPr lang="en-US" altLang="en-US" sz="1800" dirty="0"/>
              <a:t>Note: doesn’t apply to T/B of trading in financial instruments. §1411(c)(2)(B).</a:t>
            </a:r>
            <a:br>
              <a:rPr lang="en-US" altLang="en-US" sz="1800" dirty="0"/>
            </a:br>
            <a:endParaRPr lang="en-US" sz="2400" dirty="0"/>
          </a:p>
          <a:p>
            <a:r>
              <a:rPr lang="en-US" sz="2100" dirty="0"/>
              <a:t>Social Security Taxes on Wages:</a:t>
            </a:r>
          </a:p>
          <a:p>
            <a:pPr lvl="1"/>
            <a:r>
              <a:rPr lang="en-US" sz="1800" dirty="0"/>
              <a:t>7.65% [6.2% (OASDI) + 1.45% (Medicare)] </a:t>
            </a:r>
            <a:r>
              <a:rPr lang="en-US" sz="1800" b="1" dirty="0"/>
              <a:t>to</a:t>
            </a:r>
            <a:r>
              <a:rPr lang="en-US" sz="1800" dirty="0"/>
              <a:t> $160,200 (2023) (employers &amp; employees, each). </a:t>
            </a:r>
            <a:r>
              <a:rPr lang="en-US" altLang="en-US" sz="1800" dirty="0"/>
              <a:t>§§3101(a) and (b)(1); 3111(a) and (b).</a:t>
            </a:r>
            <a:endParaRPr lang="en-US" sz="1800" dirty="0"/>
          </a:p>
          <a:p>
            <a:pPr lvl="1"/>
            <a:r>
              <a:rPr lang="en-US" sz="1800" dirty="0"/>
              <a:t>1.45%  (employer &amp; employee) on earned income </a:t>
            </a:r>
            <a:r>
              <a:rPr lang="en-US" sz="1800" b="1" dirty="0"/>
              <a:t>&gt;</a:t>
            </a:r>
            <a:r>
              <a:rPr lang="en-US" sz="1800" dirty="0"/>
              <a:t> $160,200 (2023). </a:t>
            </a:r>
            <a:r>
              <a:rPr lang="en-US" altLang="en-US" sz="1800" dirty="0"/>
              <a:t>§§</a:t>
            </a:r>
            <a:r>
              <a:rPr lang="en-US" sz="1800" dirty="0"/>
              <a:t>3101(b)(1) and 3111(b). </a:t>
            </a:r>
          </a:p>
          <a:p>
            <a:pPr lvl="1"/>
            <a:r>
              <a:rPr lang="en-US" sz="1800" dirty="0"/>
              <a:t>0.9% Additional Medicare tax (employee) on earned income </a:t>
            </a:r>
            <a:r>
              <a:rPr lang="en-US" sz="1800" b="1" dirty="0"/>
              <a:t>&gt;</a:t>
            </a:r>
            <a:r>
              <a:rPr lang="en-US" sz="1800" dirty="0"/>
              <a:t> $200,000 (single); 250,000 (joint). </a:t>
            </a:r>
            <a:r>
              <a:rPr lang="en-US" altLang="en-US" sz="1800" dirty="0"/>
              <a:t>§3101(b)(2)</a:t>
            </a:r>
          </a:p>
          <a:p>
            <a:pPr lvl="1"/>
            <a:r>
              <a:rPr lang="en-US" sz="1800" b="1" dirty="0"/>
              <a:t>Total: 15.3% up to 160.2K; 2.9% &gt; 160.2K to 200K/250K; 3.8% &gt; 200K/250K</a:t>
            </a:r>
          </a:p>
          <a:p>
            <a:endParaRPr lang="en-US" dirty="0"/>
          </a:p>
        </p:txBody>
      </p:sp>
      <p:sp>
        <p:nvSpPr>
          <p:cNvPr id="3" name="Title 2">
            <a:extLst>
              <a:ext uri="{FF2B5EF4-FFF2-40B4-BE49-F238E27FC236}">
                <a16:creationId xmlns:a16="http://schemas.microsoft.com/office/drawing/2014/main" id="{C04A78F9-4946-1D45-DC26-9A81033C4EF2}"/>
              </a:ext>
            </a:extLst>
          </p:cNvPr>
          <p:cNvSpPr>
            <a:spLocks noGrp="1"/>
          </p:cNvSpPr>
          <p:nvPr>
            <p:ph type="title"/>
          </p:nvPr>
        </p:nvSpPr>
        <p:spPr/>
        <p:txBody>
          <a:bodyPr/>
          <a:lstStyle/>
          <a:p>
            <a:r>
              <a:rPr lang="en-US" dirty="0"/>
              <a:t>Employer/Employee Employment Taxes</a:t>
            </a:r>
          </a:p>
        </p:txBody>
      </p:sp>
      <p:sp>
        <p:nvSpPr>
          <p:cNvPr id="4" name="Slide Number Placeholder 3">
            <a:extLst>
              <a:ext uri="{FF2B5EF4-FFF2-40B4-BE49-F238E27FC236}">
                <a16:creationId xmlns:a16="http://schemas.microsoft.com/office/drawing/2014/main" id="{07276346-DB7D-2FA1-331B-D0F26F9BBA3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CE2A560-CAC7-F0F4-60DB-E3B54FFB23E8}"/>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8848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BC8B6-C6CD-6A16-CB66-AFDB32111AAC}"/>
              </a:ext>
            </a:extLst>
          </p:cNvPr>
          <p:cNvSpPr>
            <a:spLocks noGrp="1"/>
          </p:cNvSpPr>
          <p:nvPr>
            <p:ph idx="1"/>
          </p:nvPr>
        </p:nvSpPr>
        <p:spPr/>
        <p:txBody>
          <a:bodyPr>
            <a:normAutofit/>
          </a:bodyPr>
          <a:lstStyle/>
          <a:p>
            <a:r>
              <a:rPr lang="en-US" sz="2100" dirty="0"/>
              <a:t>If PSH is engaged in a T/B, a P’s distributive share of the PSH’s business income will be treated as self-employment income. §1402(a).</a:t>
            </a:r>
          </a:p>
          <a:p>
            <a:pPr lvl="1"/>
            <a:r>
              <a:rPr lang="en-US" sz="1800" dirty="0"/>
              <a:t>SE Rate = 12.4%, </a:t>
            </a:r>
            <a:r>
              <a:rPr lang="en-US" sz="1800" b="1" dirty="0"/>
              <a:t>plus</a:t>
            </a:r>
          </a:p>
          <a:p>
            <a:pPr lvl="1"/>
            <a:r>
              <a:rPr lang="en-US" sz="1800" dirty="0"/>
              <a:t>2.9% hospital insurance/Medicare tax, </a:t>
            </a:r>
            <a:r>
              <a:rPr lang="en-US" sz="1800" b="1" dirty="0"/>
              <a:t>plus</a:t>
            </a:r>
          </a:p>
          <a:p>
            <a:pPr lvl="1"/>
            <a:r>
              <a:rPr lang="en-US" sz="1800" dirty="0"/>
              <a:t>0.9% additional Medicare tax for SE income &gt; 250K for joint returns (200K for single). §1401(a) and (b). </a:t>
            </a:r>
          </a:p>
          <a:p>
            <a:pPr lvl="1"/>
            <a:r>
              <a:rPr lang="en-US" sz="1800" dirty="0"/>
              <a:t>In computing SE taxes, a taxpayer can subtract ½ of the SE taxes (except the 0.9% tax); effectively 92.35% of a taxpayer’s SE income is subject to SE tax (or an ETR of 14.13%). </a:t>
            </a:r>
            <a:r>
              <a:rPr lang="en-US" altLang="en-US" sz="1800" dirty="0"/>
              <a:t>§1402(a)(12).</a:t>
            </a:r>
            <a:endParaRPr lang="en-US" sz="1800" dirty="0"/>
          </a:p>
          <a:p>
            <a:pPr lvl="1"/>
            <a:r>
              <a:rPr lang="en-US" altLang="en-US" sz="1800" dirty="0"/>
              <a:t>In computing taxable income, a taxpayer can deduct ½ of the SE taxes (except the 0.9% tax). §164(f)</a:t>
            </a:r>
          </a:p>
          <a:p>
            <a:r>
              <a:rPr lang="en-US" sz="2250" dirty="0"/>
              <a:t>Exceptions: rental income, interest income, S/X of capital assets</a:t>
            </a:r>
          </a:p>
          <a:p>
            <a:r>
              <a:rPr lang="en-US" sz="2100" dirty="0"/>
              <a:t>Guaranteed payments for services are also subject to SE tax. Reg. §1.1402(a)-1(b)</a:t>
            </a:r>
          </a:p>
          <a:p>
            <a:r>
              <a:rPr lang="en-US" sz="2100" dirty="0"/>
              <a:t>NII Tax (3.8%) doesn’t apply to items subject to Medicare SE tax. </a:t>
            </a:r>
            <a:r>
              <a:rPr lang="en-US" altLang="en-US" sz="2100" dirty="0"/>
              <a:t>§1411(c)(6)</a:t>
            </a:r>
            <a:endParaRPr lang="en-US" sz="2100" dirty="0"/>
          </a:p>
          <a:p>
            <a:pPr marL="0" indent="0">
              <a:buNone/>
            </a:pPr>
            <a:endParaRPr lang="en-US" sz="2100" dirty="0"/>
          </a:p>
        </p:txBody>
      </p:sp>
      <p:sp>
        <p:nvSpPr>
          <p:cNvPr id="3" name="Title 2">
            <a:extLst>
              <a:ext uri="{FF2B5EF4-FFF2-40B4-BE49-F238E27FC236}">
                <a16:creationId xmlns:a16="http://schemas.microsoft.com/office/drawing/2014/main" id="{B26AD068-BC79-D0C7-0804-585EAC180BA1}"/>
              </a:ext>
            </a:extLst>
          </p:cNvPr>
          <p:cNvSpPr>
            <a:spLocks noGrp="1"/>
          </p:cNvSpPr>
          <p:nvPr>
            <p:ph type="title"/>
          </p:nvPr>
        </p:nvSpPr>
        <p:spPr/>
        <p:txBody>
          <a:bodyPr/>
          <a:lstStyle/>
          <a:p>
            <a:r>
              <a:rPr lang="en-US" dirty="0"/>
              <a:t>P’s Distributive Share of PSH Income and SE Taxes</a:t>
            </a:r>
          </a:p>
        </p:txBody>
      </p:sp>
      <p:sp>
        <p:nvSpPr>
          <p:cNvPr id="4" name="Slide Number Placeholder 3">
            <a:extLst>
              <a:ext uri="{FF2B5EF4-FFF2-40B4-BE49-F238E27FC236}">
                <a16:creationId xmlns:a16="http://schemas.microsoft.com/office/drawing/2014/main" id="{D3F15E91-9547-A123-396B-2FA547C6361A}"/>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251BE182-1A50-0C20-F458-C65810191CA4}"/>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5997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4FD19-C162-51DA-B17F-ED98717B7BFF}"/>
              </a:ext>
            </a:extLst>
          </p:cNvPr>
          <p:cNvSpPr>
            <a:spLocks noGrp="1"/>
          </p:cNvSpPr>
          <p:nvPr>
            <p:ph idx="1"/>
          </p:nvPr>
        </p:nvSpPr>
        <p:spPr/>
        <p:txBody>
          <a:bodyPr/>
          <a:lstStyle/>
          <a:p>
            <a:r>
              <a:rPr lang="en-US" sz="2100" dirty="0"/>
              <a:t>An </a:t>
            </a:r>
            <a:r>
              <a:rPr lang="en-US" sz="2100" b="1" i="1" dirty="0"/>
              <a:t>LP’s</a:t>
            </a:r>
            <a:r>
              <a:rPr lang="en-US" sz="2100" dirty="0"/>
              <a:t> distributive share of PSH income is </a:t>
            </a:r>
            <a:r>
              <a:rPr lang="en-US" sz="2100" b="1" dirty="0"/>
              <a:t>not</a:t>
            </a:r>
            <a:r>
              <a:rPr lang="en-US" sz="2100" dirty="0"/>
              <a:t> subject to SE tax. §1402(a)(13).</a:t>
            </a:r>
          </a:p>
          <a:p>
            <a:pPr lvl="1"/>
            <a:r>
              <a:rPr lang="en-US" sz="1800" dirty="0"/>
              <a:t>Enacted in 1977 before LLCs and when being an LP that took part in controlling the PSH would entail losing limited liability.  Goal: prevent LPs from obtaining social security benefits on passive income.</a:t>
            </a:r>
          </a:p>
          <a:p>
            <a:r>
              <a:rPr lang="en-US" sz="2100" dirty="0"/>
              <a:t>What is an LP?  How should Ps of LLPs be treated? Members of LLCs?</a:t>
            </a:r>
          </a:p>
          <a:p>
            <a:r>
              <a:rPr lang="en-US" sz="2100" dirty="0"/>
              <a:t>Proposed </a:t>
            </a:r>
            <a:r>
              <a:rPr lang="en-US" sz="2100" b="1" dirty="0"/>
              <a:t>1997</a:t>
            </a:r>
            <a:r>
              <a:rPr lang="en-US" sz="2100" dirty="0"/>
              <a:t> regulations</a:t>
            </a:r>
          </a:p>
          <a:p>
            <a:r>
              <a:rPr lang="en-US" sz="2100" i="1" dirty="0" err="1"/>
              <a:t>Renkemeyer</a:t>
            </a:r>
            <a:r>
              <a:rPr lang="en-US" sz="2100" i="1" dirty="0"/>
              <a:t>, Campbell &amp; Weaver, LLP </a:t>
            </a:r>
            <a:r>
              <a:rPr lang="en-US" sz="2100" dirty="0"/>
              <a:t>v. CIR, 136 T.C. No. 137 (2011): Ps of GP law firm operating as LLP not LPs for SE taxes; functional analysis. </a:t>
            </a:r>
          </a:p>
          <a:p>
            <a:r>
              <a:rPr lang="en-US" sz="2100" dirty="0"/>
              <a:t>Big LP cases in the pipeline:  </a:t>
            </a:r>
            <a:r>
              <a:rPr lang="en-US" sz="2100" i="1" dirty="0"/>
              <a:t>Point72, Soroban Capital, </a:t>
            </a:r>
            <a:r>
              <a:rPr lang="en-US" sz="2100" dirty="0"/>
              <a:t>and </a:t>
            </a:r>
            <a:r>
              <a:rPr lang="en-US" sz="2100" i="1" dirty="0"/>
              <a:t>Denham Capital </a:t>
            </a:r>
          </a:p>
          <a:p>
            <a:pPr lvl="1"/>
            <a:r>
              <a:rPr lang="en-US" sz="1800" dirty="0"/>
              <a:t>Issue:  Is manager subject to SE tax on allocations attributable to LP interest?  Potential tax liability in </a:t>
            </a:r>
            <a:r>
              <a:rPr lang="en-US" sz="1800" i="1" dirty="0"/>
              <a:t>Point72</a:t>
            </a:r>
            <a:r>
              <a:rPr lang="en-US" sz="1800" dirty="0"/>
              <a:t>:  $344MM over 2 years!</a:t>
            </a:r>
          </a:p>
          <a:p>
            <a:endParaRPr lang="en-US" sz="2100" dirty="0"/>
          </a:p>
          <a:p>
            <a:endParaRPr lang="en-US" dirty="0"/>
          </a:p>
          <a:p>
            <a:endParaRPr lang="en-US" dirty="0"/>
          </a:p>
        </p:txBody>
      </p:sp>
      <p:sp>
        <p:nvSpPr>
          <p:cNvPr id="3" name="Title 2">
            <a:extLst>
              <a:ext uri="{FF2B5EF4-FFF2-40B4-BE49-F238E27FC236}">
                <a16:creationId xmlns:a16="http://schemas.microsoft.com/office/drawing/2014/main" id="{D960682E-A892-DB6F-9A64-7B4129611C4E}"/>
              </a:ext>
            </a:extLst>
          </p:cNvPr>
          <p:cNvSpPr>
            <a:spLocks noGrp="1"/>
          </p:cNvSpPr>
          <p:nvPr>
            <p:ph type="title"/>
          </p:nvPr>
        </p:nvSpPr>
        <p:spPr/>
        <p:txBody>
          <a:bodyPr/>
          <a:lstStyle/>
          <a:p>
            <a:r>
              <a:rPr lang="en-US" dirty="0"/>
              <a:t>Limited Partner Exception: Lots of disputes</a:t>
            </a:r>
          </a:p>
        </p:txBody>
      </p:sp>
      <p:sp>
        <p:nvSpPr>
          <p:cNvPr id="4" name="Slide Number Placeholder 3">
            <a:extLst>
              <a:ext uri="{FF2B5EF4-FFF2-40B4-BE49-F238E27FC236}">
                <a16:creationId xmlns:a16="http://schemas.microsoft.com/office/drawing/2014/main" id="{10D3E20D-71BE-8AED-1870-1DBE0C67F139}"/>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0AE7619C-280D-0D7C-A6E2-C435F89B501C}"/>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97259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BF18F-43FF-3A8B-13DE-9CD6BCAEBD2F}"/>
              </a:ext>
            </a:extLst>
          </p:cNvPr>
          <p:cNvSpPr>
            <a:spLocks noGrp="1"/>
          </p:cNvSpPr>
          <p:nvPr>
            <p:ph idx="1"/>
          </p:nvPr>
        </p:nvSpPr>
        <p:spPr/>
        <p:txBody>
          <a:bodyPr>
            <a:normAutofit fontScale="92500"/>
          </a:bodyPr>
          <a:lstStyle/>
          <a:p>
            <a:r>
              <a:rPr lang="en-US" dirty="0"/>
              <a:t>Ps aren’t considered employees for accident and health plans.  If PSH pays P’s health insurance, such premiums are treated as guar. payments and are deductible by PSH but includable by the Ps.</a:t>
            </a:r>
          </a:p>
          <a:p>
            <a:pPr lvl="1"/>
            <a:r>
              <a:rPr lang="en-US" dirty="0"/>
              <a:t>P should be able to deduct above the line under §162(</a:t>
            </a:r>
            <a:r>
              <a:rPr lang="en-US" i="1" dirty="0"/>
              <a:t>l).</a:t>
            </a:r>
          </a:p>
          <a:p>
            <a:pPr lvl="1"/>
            <a:r>
              <a:rPr lang="en-US" dirty="0"/>
              <a:t>Alternative:  distribute amounts to Ps under §731 and have Ps pay.</a:t>
            </a:r>
          </a:p>
          <a:p>
            <a:r>
              <a:rPr lang="en-US" dirty="0"/>
              <a:t>Cafeteria Plans (employee can choose between taxable and nontaxable benefits) don’t apply to Ps because they are not employees.</a:t>
            </a:r>
          </a:p>
          <a:p>
            <a:r>
              <a:rPr lang="en-US" dirty="0"/>
              <a:t>Fringe benefits: most treated as guaranteed payments, but some are not, e.g., dependent care assistance, no additional cost, employee discount.</a:t>
            </a:r>
          </a:p>
          <a:p>
            <a:r>
              <a:rPr lang="en-US" dirty="0"/>
              <a:t>A partner is treated an employee for qualified plan purposes only if he is a “self-employed individual” as defined in §401(c)(1), with “earned income” for the taxable year as defined in §401(c)(2).</a:t>
            </a:r>
          </a:p>
          <a:p>
            <a:r>
              <a:rPr lang="en-US" dirty="0"/>
              <a:t>Owner of a DRE treated as P and </a:t>
            </a:r>
            <a:r>
              <a:rPr lang="en-US" i="1" dirty="0"/>
              <a:t>not</a:t>
            </a:r>
            <a:r>
              <a:rPr lang="en-US" dirty="0"/>
              <a:t> employee for fringe benefit purposes, therefore subject to self-employment tax and treated as P for fringe benefit purpose.  Reg. §301.7701-2T.</a:t>
            </a:r>
          </a:p>
        </p:txBody>
      </p:sp>
      <p:sp>
        <p:nvSpPr>
          <p:cNvPr id="3" name="Title 2">
            <a:extLst>
              <a:ext uri="{FF2B5EF4-FFF2-40B4-BE49-F238E27FC236}">
                <a16:creationId xmlns:a16="http://schemas.microsoft.com/office/drawing/2014/main" id="{D798B832-CB32-19FA-CF33-6D1B878180AA}"/>
              </a:ext>
            </a:extLst>
          </p:cNvPr>
          <p:cNvSpPr>
            <a:spLocks noGrp="1"/>
          </p:cNvSpPr>
          <p:nvPr>
            <p:ph type="title"/>
          </p:nvPr>
        </p:nvSpPr>
        <p:spPr/>
        <p:txBody>
          <a:bodyPr/>
          <a:lstStyle/>
          <a:p>
            <a:r>
              <a:rPr lang="en-US" dirty="0"/>
              <a:t>Limits on Benefits for Self-Employed</a:t>
            </a:r>
          </a:p>
        </p:txBody>
      </p:sp>
      <p:sp>
        <p:nvSpPr>
          <p:cNvPr id="4" name="Slide Number Placeholder 3">
            <a:extLst>
              <a:ext uri="{FF2B5EF4-FFF2-40B4-BE49-F238E27FC236}">
                <a16:creationId xmlns:a16="http://schemas.microsoft.com/office/drawing/2014/main" id="{F000B7D0-7FB2-7CAD-33BA-9CBBEED58E2C}"/>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BD756202-7659-9F03-202F-3604ACE92150}"/>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19292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a:t>
            </a:r>
            <a:r>
              <a:rPr lang="en-US" sz="2700" dirty="0"/>
              <a:t>§</a:t>
            </a:r>
            <a:r>
              <a:rPr lang="en-US" altLang="en-US" sz="2700" dirty="0"/>
              <a:t>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nSpc>
                <a:spcPct val="80000"/>
              </a:lnSpc>
            </a:pPr>
            <a:r>
              <a:rPr lang="en-US" altLang="en-US" sz="2700" dirty="0"/>
              <a:t>Legislative History to </a:t>
            </a:r>
            <a:r>
              <a:rPr lang="en-US" sz="2800" dirty="0"/>
              <a:t>§</a:t>
            </a:r>
            <a:r>
              <a:rPr lang="en-US" altLang="en-US" sz="2700" dirty="0"/>
              <a:t>707(a)(2)(A):  Transaction described in Rev. Rul. 81-300 should be treated under </a:t>
            </a:r>
            <a:r>
              <a:rPr lang="en-US" sz="2700" dirty="0"/>
              <a:t>§</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a:t>
            </a:r>
            <a:r>
              <a:rPr lang="en-US" sz="2800" dirty="0" err="1"/>
              <a:t>PSH</a:t>
            </a:r>
            <a:r>
              <a:rPr lang="en-US" sz="2800" dirty="0"/>
              <a:t> income.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a:t>
            </a:r>
            <a:r>
              <a:rPr lang="en-US" sz="2000" dirty="0"/>
              <a:t>§</a:t>
            </a:r>
            <a:r>
              <a:rPr lang="en-US" dirty="0"/>
              <a:t>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PSH and P acting in a </a:t>
            </a:r>
            <a:r>
              <a:rPr lang="en-US" altLang="en-US" sz="2400" i="1" dirty="0" err="1"/>
              <a:t>nonpartner</a:t>
            </a:r>
            <a:r>
              <a:rPr lang="en-US" altLang="en-US" sz="2400" i="1" dirty="0"/>
              <a:t> capacity</a:t>
            </a:r>
            <a:r>
              <a:rPr lang="en-US" altLang="en-US" sz="2400" dirty="0"/>
              <a:t>, the transaction will be treated as a </a:t>
            </a:r>
            <a:r>
              <a:rPr lang="en-US" sz="2400" dirty="0"/>
              <a:t>§</a:t>
            </a:r>
            <a:r>
              <a:rPr lang="en-US" altLang="en-US" sz="2400" dirty="0"/>
              <a:t>707(a) transaction.  </a:t>
            </a:r>
          </a:p>
        </p:txBody>
      </p:sp>
      <p:sp>
        <p:nvSpPr>
          <p:cNvPr id="20481" name="Title 1"/>
          <p:cNvSpPr>
            <a:spLocks noGrp="1"/>
          </p:cNvSpPr>
          <p:nvPr>
            <p:ph type="title"/>
          </p:nvPr>
        </p:nvSpPr>
        <p:spPr/>
        <p:txBody>
          <a:bodyPr/>
          <a:lstStyle/>
          <a:p>
            <a:pPr eaLnBrk="1" hangingPunct="1"/>
            <a:r>
              <a:rPr lang="en-US" altLang="en-US" sz="2000" b="1" dirty="0"/>
              <a:t>Section 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a:t>
            </a:r>
            <a:r>
              <a:rPr lang="en-US" sz="2400" dirty="0"/>
              <a:t>§</a:t>
            </a:r>
            <a:r>
              <a:rPr lang="en-US" altLang="en-US" sz="2400" dirty="0"/>
              <a:t>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Section 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a:r>
              <a:rPr lang="en-US" altLang="en-US" dirty="0"/>
              <a:t>**Different allocations for different services received.  Prop. Reg. </a:t>
            </a:r>
            <a:r>
              <a:rPr lang="en-US" dirty="0"/>
              <a:t>§</a:t>
            </a:r>
            <a:r>
              <a:rPr lang="en-US" altLang="en-US" dirty="0"/>
              <a:t>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Section 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PSH ABC without the normal commissions. A contributes 51% of PSH capital in X for a 51% PSH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PSH. It is reasonably expected that the PSH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Section 707(a)(2)(A): Prop. Reg. </a:t>
            </a:r>
            <a:r>
              <a:rPr lang="en-US" sz="2000" dirty="0"/>
              <a:t>§</a:t>
            </a:r>
            <a:r>
              <a:rPr lang="en-US" altLang="en-US" dirty="0"/>
              <a:t>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21921</TotalTime>
  <Words>4668</Words>
  <Application>Microsoft Macintosh PowerPoint</Application>
  <PresentationFormat>On-screen Show (4:3)</PresentationFormat>
  <Paragraphs>386</Paragraphs>
  <Slides>37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NSimSun</vt:lpstr>
      <vt:lpstr>Arial</vt:lpstr>
      <vt:lpstr>Calibri</vt:lpstr>
      <vt:lpstr>Courier New</vt:lpstr>
      <vt:lpstr>Times New Roman</vt:lpstr>
      <vt:lpstr>Wingdings</vt:lpstr>
      <vt:lpstr>Wingdings 2</vt:lpstr>
      <vt:lpstr>CG Body - Standard</vt:lpstr>
      <vt:lpstr>Worksheet</vt:lpstr>
      <vt:lpstr>PowerPoint Presentation</vt:lpstr>
      <vt:lpstr>Partner-PSH Transactions</vt:lpstr>
      <vt:lpstr>Summary of Partner-PSH Transactions</vt:lpstr>
      <vt:lpstr>Acting in Capacity as a Partner</vt:lpstr>
      <vt:lpstr>Guaranteed Payments: Reg. §1.707-1(c), Exs. (1)-(3)</vt:lpstr>
      <vt:lpstr>Section 707(a)(2)(A)</vt:lpstr>
      <vt:lpstr>Section 707(a)(2)(A): Disguised Capital Expenditures</vt:lpstr>
      <vt:lpstr>Section 707(a)(2)(A): Proposed Regulations on Disguised Payments for Services</vt:lpstr>
      <vt:lpstr>Section 707(a)(2)(A): Prop. Reg. §1.707-2(d)</vt:lpstr>
      <vt:lpstr>PSH Interest Received For Services</vt:lpstr>
      <vt:lpstr>Capital and Profits Interests</vt:lpstr>
      <vt:lpstr>Capital Interest Received For Services</vt:lpstr>
      <vt:lpstr>Diamond v. CIR (1971)</vt:lpstr>
      <vt:lpstr>Campbell v. CIR (1990)</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New Section 1061</vt:lpstr>
      <vt:lpstr>Funds: Fee Waivers</vt:lpstr>
      <vt:lpstr>Fee Waivers: Prop. Reg. §1.707-2, Ex. 3</vt:lpstr>
      <vt:lpstr>Fee Waivers: Prop. Reg. §1.707-2, Ex. 5</vt:lpstr>
      <vt:lpstr>Modification of Rev. Proc. 93-27</vt:lpstr>
      <vt:lpstr>Rev. Proc. 93-27</vt:lpstr>
      <vt:lpstr>ES NPA Holding LLC v. CIR (T.C. Mem. 2023-55)</vt:lpstr>
      <vt:lpstr>ES NPA Holding LLC v. CIR (T.C. Mem. 2023-55)</vt:lpstr>
      <vt:lpstr>ES NPA Holding LLC v. CIR (T.C. Mem. 2023-55)</vt:lpstr>
      <vt:lpstr>ES NPA Holding LLC v. CIR (T.C. Mem. 2023-55)</vt:lpstr>
      <vt:lpstr>Employer/Employee Employment Taxes</vt:lpstr>
      <vt:lpstr>P’s Distributive Share of PSH Income and SE Taxes</vt:lpstr>
      <vt:lpstr>Limited Partner Exception: Lots of disputes</vt:lpstr>
      <vt:lpstr>Limits on Benefits for Self-Employed</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Jeffrey M. Colon</cp:lastModifiedBy>
  <cp:revision>148</cp:revision>
  <dcterms:created xsi:type="dcterms:W3CDTF">2010-10-25T10:35:43Z</dcterms:created>
  <dcterms:modified xsi:type="dcterms:W3CDTF">2023-11-04T01:08:36Z</dcterms:modified>
</cp:coreProperties>
</file>