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5" r:id="rId1"/>
  </p:sldMasterIdLst>
  <p:notesMasterIdLst>
    <p:notesMasterId r:id="rId23"/>
  </p:notesMasterIdLst>
  <p:handoutMasterIdLst>
    <p:handoutMasterId r:id="rId24"/>
  </p:handoutMasterIdLst>
  <p:sldIdLst>
    <p:sldId id="429" r:id="rId2"/>
    <p:sldId id="277" r:id="rId3"/>
    <p:sldId id="386" r:id="rId4"/>
    <p:sldId id="387" r:id="rId5"/>
    <p:sldId id="422" r:id="rId6"/>
    <p:sldId id="430" r:id="rId7"/>
    <p:sldId id="405" r:id="rId8"/>
    <p:sldId id="407" r:id="rId9"/>
    <p:sldId id="388" r:id="rId10"/>
    <p:sldId id="420" r:id="rId11"/>
    <p:sldId id="427" r:id="rId12"/>
    <p:sldId id="409" r:id="rId13"/>
    <p:sldId id="411" r:id="rId14"/>
    <p:sldId id="410" r:id="rId15"/>
    <p:sldId id="423" r:id="rId16"/>
    <p:sldId id="424" r:id="rId17"/>
    <p:sldId id="425" r:id="rId18"/>
    <p:sldId id="412" r:id="rId19"/>
    <p:sldId id="414" r:id="rId20"/>
    <p:sldId id="419" r:id="rId21"/>
    <p:sldId id="413" r:id="rId2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7" autoAdjust="0"/>
    <p:restoredTop sz="78224"/>
  </p:normalViewPr>
  <p:slideViewPr>
    <p:cSldViewPr>
      <p:cViewPr varScale="1">
        <p:scale>
          <a:sx n="125" d="100"/>
          <a:sy n="125" d="100"/>
        </p:scale>
        <p:origin x="24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768"/>
    </p:cViewPr>
  </p:sorterViewPr>
  <p:notesViewPr>
    <p:cSldViewPr>
      <p:cViewPr varScale="1">
        <p:scale>
          <a:sx n="71" d="100"/>
          <a:sy n="71" d="100"/>
        </p:scale>
        <p:origin x="-1956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fld id="{BF2DE1C3-D02E-7547-9FEB-945799671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fld id="{5AC989D3-349A-7B44-BAB3-021CA0F78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04AB46-AA2B-8C47-B310-011967ABE71F}" type="slidenum">
              <a:rPr lang="en-US" altLang="en-US" sz="1200">
                <a:latin typeface="Times" charset="0"/>
              </a:rPr>
              <a:pPr/>
              <a:t>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7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3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Each P’s share of PSH IB is 500 (1500/3) before liquidation.  X takes out 1000, 500 more than her share.  X recognizes a gain of 500.  This leaves too much gain inside of PSH.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X’s share of PSH BIG is 500 (1500/3).  After liquidation, there is still 1500 of BIG inside PSH.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After liquidation, Z’s and Y’s share of PSH IB is 250 (500/2).  OB is 500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Sale of asset for 2000 yields gain of 1500, allocated 750 each to Z &amp; Y.  Their OB is 1250 each but PSH interest worth 1000 each.  BIL of 250.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If 754 election in effect, PSH must increase basis in remaining asset by gain recognized (500) by A.  734(b)(1)(A).  When asset sold, gain is 1000, allocated 500 to Y &amp; Z.  Their OB will equal book and FMV of PSH interest. </a:t>
            </a: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1000 (3000/3) before liquidation.  X takes out 500, 500 less than her share.  X recognizes a loss of 500.  This leaves more loss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1250 (2500/2).  OB is 1000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asset for 500 yields loss of 1500, allocated 750 each to Z &amp; Y.  Their OB is 250 each but PSH interest worth 500 each.  BIG of 250.  They recognized a loss greater than FMV of PSH interest.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remaining asset by loss recognized (500) by X.  734(b)(2)(A).  If asset sold for 1500, loss of 1000 allocated 500 to Y &amp; Z.  This reduces OB to 500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300, 400 less than her share.  X increases basis of property to 700, his OB before distribution.  This leaves less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900 of inside gain (1200-300).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900 (1800/2).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600, allocated 300 each to Z &amp; Y.  Their OB is 1000 each but PSH interest worth 1200 each.  BIG of 200.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Thing #2 by 400.   734(b)(2)(B).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1900, 1200 more than her share.  X decrease basis of property to 700, his OB before distribution.  This leaves more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700 of BIL (1200-1900).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100 (200/2).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2200, allocated 1100 each to Z &amp; Y.  Their OB is 1800 each but PSH interest worth 1200 each.  BIL of 600.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increase basis in Thing #2 by 1200.   734(b)(1)(B).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6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F6A065C-0017-444B-BEED-D696A8521066}" type="slidenum">
              <a:rPr lang="en-US" altLang="en-US" sz="1200">
                <a:latin typeface="Times" charset="0"/>
              </a:rPr>
              <a:pPr/>
              <a:t>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515BDE-65DC-984C-B72B-EA72867AFB3E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DFE20CF-2B5D-5347-8F0D-CD7F2FB5F642}" type="slidenum">
              <a:rPr lang="en-US" altLang="en-US" sz="1200">
                <a:latin typeface="Times" charset="0"/>
              </a:rPr>
              <a:pPr/>
              <a:t>5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70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" charset="0"/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7B28-F783-CE44-B299-25386534B0DE}" type="slidenum">
              <a:rPr lang="en-US" altLang="en-US" sz="1200">
                <a:latin typeface="Times" charset="0"/>
              </a:rPr>
              <a:pPr/>
              <a:t>7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3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0AA7A9-0DCC-D143-832A-883C56DA2BE4}" type="slidenum">
              <a:rPr lang="en-US" altLang="en-US" sz="1200">
                <a:latin typeface="Times" charset="0"/>
              </a:rPr>
              <a:pPr/>
              <a:t>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5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315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1932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5830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33294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518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8632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47597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6876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48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21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94635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645274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12049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382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3660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38260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81474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49284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53472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1515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4697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90255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99993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91753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84363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92041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5637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2932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22247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13723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70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356534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37658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855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77583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4650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571598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81880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17837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68031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009702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69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66800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98343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81211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69795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00529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11651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84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27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85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724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17803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PSH_Distributions_22</a:t>
            </a:r>
          </a:p>
        </p:txBody>
      </p:sp>
    </p:spTree>
    <p:extLst>
      <p:ext uri="{BB962C8B-B14F-4D97-AF65-F5344CB8AC3E}">
        <p14:creationId xmlns:p14="http://schemas.microsoft.com/office/powerpoint/2010/main" val="291524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  <p:sldLayoutId id="2147483920" r:id="rId35"/>
    <p:sldLayoutId id="2147483921" r:id="rId36"/>
    <p:sldLayoutId id="2147483922" r:id="rId37"/>
    <p:sldLayoutId id="2147483923" r:id="rId38"/>
    <p:sldLayoutId id="2147483924" r:id="rId39"/>
    <p:sldLayoutId id="2147483925" r:id="rId40"/>
    <p:sldLayoutId id="2147483926" r:id="rId41"/>
    <p:sldLayoutId id="2147483927" r:id="rId42"/>
    <p:sldLayoutId id="2147483928" r:id="rId43"/>
    <p:sldLayoutId id="2147483929" r:id="rId44"/>
    <p:sldLayoutId id="2147483930" r:id="rId45"/>
    <p:sldLayoutId id="2147483931" r:id="rId46"/>
    <p:sldLayoutId id="2147483932" r:id="rId47"/>
    <p:sldLayoutId id="2147483933" r:id="rId48"/>
    <p:sldLayoutId id="2147483934" r:id="rId49"/>
    <p:sldLayoutId id="2147483935" r:id="rId50"/>
    <p:sldLayoutId id="2147483936" r:id="rId51"/>
    <p:sldLayoutId id="2147483937" r:id="rId52"/>
    <p:sldLayoutId id="2147483938" r:id="rId53"/>
    <p:sldLayoutId id="2147483939" r:id="rId54"/>
    <p:sldLayoutId id="2147483940" r:id="rId55"/>
    <p:sldLayoutId id="2147483941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E9EA6-E8A4-258B-C762-C25C5D41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Unless the PSH has a </a:t>
            </a:r>
            <a:r>
              <a:rPr lang="en-US" altLang="en-US" sz="3200" b="1" dirty="0"/>
              <a:t>§754 election </a:t>
            </a:r>
            <a:r>
              <a:rPr lang="en-US" altLang="en-US" sz="3200" dirty="0"/>
              <a:t>(or there is a </a:t>
            </a:r>
            <a:r>
              <a:rPr lang="en-US" altLang="en-US" sz="3200" b="1" dirty="0"/>
              <a:t>substantial basis reduction </a:t>
            </a:r>
            <a:r>
              <a:rPr lang="en-US" altLang="en-US" sz="3200" dirty="0"/>
              <a:t>(SBR) pursuant to §734(d)), the PSH does </a:t>
            </a:r>
            <a:r>
              <a:rPr lang="en-US" altLang="en-US" sz="3200" u="sng" dirty="0"/>
              <a:t>not</a:t>
            </a:r>
            <a:r>
              <a:rPr lang="en-US" altLang="en-US" sz="3200" dirty="0"/>
              <a:t> adjust its basis in the remaining PSH property. §734(a).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8C493-9F6F-BB4F-918D-D27A2A0E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Distributions: PSH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32D3-EE9C-12DE-5542-1FDD0053C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81FC-0F6E-CA6B-030F-ED5D01A4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706(c) and (d), if a distribution changes a P’</a:t>
            </a:r>
            <a:r>
              <a:rPr lang="en-US" altLang="ja-JP" sz="2400" dirty="0">
                <a:ea typeface="ＭＳ Ｐゴシック" charset="-128"/>
              </a:rPr>
              <a:t>s interest in the PSH, the P’s distributive share may have to be adjusted to take into account the P’s varying interest in the PSH.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property is distributed to a P, the PSH must recognize for </a:t>
            </a:r>
            <a:r>
              <a:rPr lang="en-US" altLang="en-US" sz="2400" u="sng" dirty="0">
                <a:ea typeface="ＭＳ Ｐゴシック" charset="-128"/>
              </a:rPr>
              <a:t>book purposes any book BIG/BIL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 err="1">
                <a:ea typeface="ＭＳ Ｐゴシック" charset="-128"/>
              </a:rPr>
              <a:t>Regs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1.704-1(b)(2)(iv)(e)(1). 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After book BIG/BIL is allocated under the PSH agreement, the CA of the P receiving property is reduced by </a:t>
            </a:r>
            <a:r>
              <a:rPr lang="en-US" altLang="en-US" sz="2400" u="sng" dirty="0">
                <a:ea typeface="ＭＳ Ｐゴシック" charset="-128"/>
              </a:rPr>
              <a:t>FMV</a:t>
            </a:r>
            <a:r>
              <a:rPr lang="en-US" altLang="en-US" sz="2400" dirty="0">
                <a:ea typeface="ＭＳ Ｐゴシック" charset="-128"/>
              </a:rPr>
              <a:t> of the property. </a:t>
            </a:r>
            <a:r>
              <a:rPr lang="en-US" altLang="en-US" sz="2400" i="1" dirty="0">
                <a:ea typeface="ＭＳ Ｐゴシック" charset="-128"/>
              </a:rPr>
              <a:t>Id.</a:t>
            </a: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Upon a partial or complete liquidation of a P’</a:t>
            </a:r>
            <a:r>
              <a:rPr lang="en-US" altLang="ja-JP" sz="2400" dirty="0">
                <a:ea typeface="ＭＳ Ｐゴシック" charset="-128"/>
              </a:rPr>
              <a:t>s interest, a PSH may elect to book up/book down (revaluation) the Ps’ CAs.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1.704-1(b)(2)(iv)(f).   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770CF-6FDB-E64E-A1B3-A711F1687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10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7EF9-64D2-724B-BD5E-54986CA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 P realizes OI/OL on the sale of </a:t>
            </a:r>
            <a:r>
              <a:rPr lang="en-US" altLang="ja-JP" sz="2800" i="1" dirty="0">
                <a:ea typeface="ＭＳ Ｐゴシック" charset="-128"/>
              </a:rPr>
              <a:t>inventory items</a:t>
            </a:r>
            <a:r>
              <a:rPr lang="en-US" altLang="ja-JP" sz="2800" dirty="0">
                <a:ea typeface="ＭＳ Ｐゴシック" charset="-128"/>
              </a:rPr>
              <a:t> (if sold w/in 5 years of distribution) and </a:t>
            </a:r>
            <a:r>
              <a:rPr lang="en-US" altLang="ja-JP" sz="2800" i="1" dirty="0">
                <a:ea typeface="ＭＳ Ｐゴシック" charset="-128"/>
              </a:rPr>
              <a:t>unrealized receivables</a:t>
            </a:r>
            <a:r>
              <a:rPr lang="en-US" altLang="ja-JP" sz="2800" dirty="0">
                <a:ea typeface="ＭＳ Ｐゴシック" charset="-128"/>
              </a:rPr>
              <a:t>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735(a).</a:t>
            </a:r>
          </a:p>
          <a:p>
            <a:pPr lvl="1" algn="just">
              <a:lnSpc>
                <a:spcPct val="90000"/>
              </a:lnSpc>
            </a:pPr>
            <a:r>
              <a:rPr lang="en-US" altLang="ja-JP" sz="2400" dirty="0"/>
              <a:t>This rule applies even if the property had a BIL when distributed.</a:t>
            </a:r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PSH’</a:t>
            </a:r>
            <a:r>
              <a:rPr lang="en-US" altLang="ja-JP" sz="2800" dirty="0">
                <a:ea typeface="ＭＳ Ｐゴシック" charset="-128"/>
              </a:rPr>
              <a:t>s holding period in property carries over to the </a:t>
            </a:r>
            <a:r>
              <a:rPr lang="en-US" altLang="ja-JP" sz="2800" dirty="0" err="1">
                <a:ea typeface="ＭＳ Ｐゴシック" charset="-128"/>
              </a:rPr>
              <a:t>distributee</a:t>
            </a:r>
            <a:r>
              <a:rPr lang="en-US" altLang="ja-JP" sz="2800" dirty="0">
                <a:ea typeface="ＭＳ Ｐゴシック" charset="-128"/>
              </a:rPr>
              <a:t> P.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735(b).  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Character and Holding Period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68EB1-9BD2-2245-B757-F84803FF6D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11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D21B-B484-004D-99FE-1D3655B8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PSH’</a:t>
            </a:r>
            <a:r>
              <a:rPr lang="en-US" altLang="ja-JP" sz="2400" dirty="0">
                <a:ea typeface="ＭＳ Ｐゴシック" charset="-128"/>
              </a:rPr>
              <a:t>s inside basis </a:t>
            </a:r>
            <a:r>
              <a:rPr lang="en-US" altLang="ja-JP" sz="2400" i="1" dirty="0">
                <a:ea typeface="ＭＳ Ｐゴシック" charset="-128"/>
              </a:rPr>
              <a:t>not</a:t>
            </a:r>
            <a:r>
              <a:rPr lang="en-US" altLang="ja-JP" sz="2400" dirty="0">
                <a:ea typeface="ＭＳ Ｐゴシック" charset="-128"/>
              </a:rPr>
              <a:t> affected by distributions of property </a:t>
            </a:r>
            <a:r>
              <a:rPr lang="en-US" altLang="ja-JP" sz="2400" b="1" dirty="0">
                <a:ea typeface="ＭＳ Ｐゴシック" charset="-128"/>
              </a:rPr>
              <a:t>unless</a:t>
            </a:r>
            <a:r>
              <a:rPr lang="en-US" altLang="ja-JP" sz="2400" dirty="0">
                <a:ea typeface="ＭＳ Ｐゴシック" charset="-128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(1) the PSH has made a §754 election in effect, </a:t>
            </a:r>
            <a:r>
              <a:rPr lang="en-US" altLang="en-US" sz="2000" i="1" dirty="0"/>
              <a:t>or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(2) there is a substantial basis reduction.  §734(a).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Issue</a:t>
            </a:r>
            <a:r>
              <a:rPr lang="en-US" altLang="en-US" sz="2400" dirty="0">
                <a:ea typeface="ＭＳ Ｐゴシック" charset="-128"/>
              </a:rPr>
              <a:t>:  In a distribution to a P, the P can take from (or leave with) the PSH a disproportionate amount of gain or loss by taking out more (less in the case of a liquidating distribution) than his share of inside basis in PSH property.  This creates inside/outside basis disparities.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When G/L recognized on a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P takes a basis in distributed property that is different than the PSH’s basis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Solution</a:t>
            </a:r>
            <a:r>
              <a:rPr lang="en-US" altLang="en-US" sz="2400" dirty="0">
                <a:ea typeface="ＭＳ Ｐゴシック" charset="-128"/>
              </a:rPr>
              <a:t>:  Basis adjustment to PSH properties under </a:t>
            </a:r>
            <a:r>
              <a:rPr lang="en-US" altLang="en-US" sz="2400" dirty="0"/>
              <a:t>§§</a:t>
            </a:r>
            <a:r>
              <a:rPr lang="en-US" altLang="en-US" sz="2400" b="1" dirty="0">
                <a:ea typeface="ＭＳ Ｐゴシック" charset="-128"/>
              </a:rPr>
              <a:t>734(b)</a:t>
            </a:r>
            <a:r>
              <a:rPr lang="en-US" altLang="en-US" sz="2400" dirty="0">
                <a:ea typeface="ＭＳ Ｐゴシック" charset="-128"/>
              </a:rPr>
              <a:t>, 754, and 755. </a:t>
            </a:r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Consequences to Distributing Partnership</a:t>
            </a:r>
            <a:endParaRPr lang="en-US" altLang="en-US" sz="16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56636-2BC9-964C-B1E1-8CE35F936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9A08C-075B-A74F-9204-0993389C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P’s share of inside basis before the distribution?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remaining P’s share of inside basis after the distribution?</a:t>
            </a:r>
          </a:p>
          <a:p>
            <a:pPr lvl="1"/>
            <a:endParaRPr lang="en-US" altLang="ja-JP" sz="2250" dirty="0">
              <a:ea typeface="ＭＳ Ｐゴシック" charset="-128"/>
            </a:endParaRP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 are the inside and outside bases?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If the PSH sells the remaining assets, how much gain will each P have and what will be each P’</a:t>
            </a:r>
            <a:r>
              <a:rPr lang="en-US" altLang="ja-JP" sz="2400" dirty="0">
                <a:ea typeface="ＭＳ Ｐゴシック" charset="-128"/>
              </a:rPr>
              <a:t>s AB in his PSH interest?  How much will each PSH interest be worth?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Why isn’</a:t>
            </a:r>
            <a:r>
              <a:rPr lang="en-US" altLang="ja-JP" sz="2400" dirty="0">
                <a:ea typeface="ＭＳ Ｐゴシック" charset="-128"/>
              </a:rPr>
              <a:t>t the difference between inside and outside bases just a timing issue?</a:t>
            </a:r>
          </a:p>
          <a:p>
            <a:endParaRPr lang="en-US" altLang="ja-JP" sz="2400" dirty="0">
              <a:ea typeface="ＭＳ Ｐゴシック" charset="-128"/>
            </a:endParaRPr>
          </a:p>
          <a:p>
            <a:r>
              <a:rPr lang="en-US" altLang="en-US" sz="2400" b="1" dirty="0">
                <a:ea typeface="ＭＳ Ｐゴシック" charset="-128"/>
              </a:rPr>
              <a:t>Apply this analysis to the following 4 slides</a:t>
            </a: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</a:t>
            </a:r>
            <a:endParaRPr lang="en-US" altLang="en-US" sz="2400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3C9C6-CA7E-A149-9851-E499741DC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358E3-91C5-8E46-A83B-EC5AD82E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15985"/>
              </p:ext>
            </p:extLst>
          </p:nvPr>
        </p:nvGraphicFramePr>
        <p:xfrm>
          <a:off x="2139950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68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Gain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50AC5-F3D2-7A44-98FB-E2B0AF77A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B056-D80F-0A44-9D2C-A53688F4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786454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1000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gain.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686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6343455"/>
              </p:ext>
            </p:extLst>
          </p:nvPr>
        </p:nvGraphicFramePr>
        <p:xfrm>
          <a:off x="1219200" y="4503020"/>
          <a:ext cx="6096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7980952" imgH="6196825" progId="Excel.Sheet.8">
                  <p:embed/>
                </p:oleObj>
              </mc:Choice>
              <mc:Fallback>
                <p:oleObj name="Worksheet" r:id="rId5" imgW="17980952" imgH="6196825" progId="Excel.Sheet.8">
                  <p:embed/>
                  <p:pic>
                    <p:nvPicPr>
                      <p:cNvPr id="368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03020"/>
                        <a:ext cx="6096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3FC7F-5856-9545-B0F4-72959981B487}"/>
              </a:ext>
            </a:extLst>
          </p:cNvPr>
          <p:cNvCxnSpPr/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14345"/>
              </p:ext>
            </p:extLst>
          </p:nvPr>
        </p:nvGraphicFramePr>
        <p:xfrm>
          <a:off x="2266156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89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Loss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6563F-AA14-1643-B0E4-915A4BC82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96C88-0C54-AB4E-AD46-024B0577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397" y="851560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500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loss.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8916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22891923"/>
              </p:ext>
            </p:extLst>
          </p:nvPr>
        </p:nvGraphicFramePr>
        <p:xfrm>
          <a:off x="2266156" y="4408901"/>
          <a:ext cx="4611688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389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4408901"/>
                        <a:ext cx="4611688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BC20E9-5921-D14D-9B22-6B14C649D175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91654"/>
              </p:ext>
            </p:extLst>
          </p:nvPr>
        </p:nvGraphicFramePr>
        <p:xfrm>
          <a:off x="1676400" y="236220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09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Up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C316D-5326-CB4E-84D0-A8C9D48C5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4D5DC-9446-094C-8121-FAF35F82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8367" y="832057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takes a 700 basis in the property.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40964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49719889"/>
              </p:ext>
            </p:extLst>
          </p:nvPr>
        </p:nvGraphicFramePr>
        <p:xfrm>
          <a:off x="1295400" y="4518026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09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18026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E89CF8-61E2-9641-8DA3-744D4B0F1960}"/>
              </a:ext>
            </a:extLst>
          </p:cNvPr>
          <p:cNvCxnSpPr>
            <a:cxnSpLocks/>
          </p:cNvCxnSpPr>
          <p:nvPr/>
        </p:nvCxnSpPr>
        <p:spPr>
          <a:xfrm>
            <a:off x="384048" y="4114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323972"/>
              </p:ext>
            </p:extLst>
          </p:nvPr>
        </p:nvGraphicFramePr>
        <p:xfrm>
          <a:off x="2066798" y="2337131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30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798" y="2337131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Down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2030C-095E-6844-9675-C9393EF3B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8F9E4-49D3-4544-A863-B4A04252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9748" y="990600"/>
            <a:ext cx="8686800" cy="5105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interest. X takes a 700 basis in the property, stepping down the basis from 1900.  XYZ’</a:t>
            </a:r>
            <a:r>
              <a:rPr lang="en-US" altLang="ja-JP" sz="20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000" dirty="0">
              <a:ea typeface="ＭＳ Ｐゴシック" charset="-128"/>
            </a:endParaRPr>
          </a:p>
        </p:txBody>
      </p:sp>
      <p:graphicFrame>
        <p:nvGraphicFramePr>
          <p:cNvPr id="43012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43371984"/>
              </p:ext>
            </p:extLst>
          </p:nvPr>
        </p:nvGraphicFramePr>
        <p:xfrm>
          <a:off x="1295400" y="4495800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30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590175-75B0-5342-AD6D-E376D49AA978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Gain</a:t>
            </a:r>
            <a:r>
              <a:rPr lang="en-US" altLang="en-US" sz="2400" dirty="0">
                <a:ea typeface="ＭＳ Ｐゴシック" charset="-128"/>
              </a:rPr>
              <a:t> on distribution, </a:t>
            </a:r>
            <a:r>
              <a:rPr lang="en-US" altLang="en-US" sz="2400" b="1" dirty="0">
                <a:ea typeface="ＭＳ Ｐゴシック" charset="-128"/>
              </a:rPr>
              <a:t>increase</a:t>
            </a:r>
            <a:r>
              <a:rPr lang="en-US" altLang="en-US" sz="2400" dirty="0">
                <a:ea typeface="ＭＳ Ｐゴシック" charset="-128"/>
              </a:rPr>
              <a:t> basis of PSH assets by amount of gain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731(a)(1) and 734(b)(1)(A))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Loss</a:t>
            </a:r>
            <a:r>
              <a:rPr lang="en-US" altLang="en-US" sz="2400" dirty="0">
                <a:ea typeface="ＭＳ Ｐゴシック" charset="-128"/>
              </a:rPr>
              <a:t> on liquidating distribution, </a:t>
            </a:r>
            <a:r>
              <a:rPr lang="en-US" altLang="en-US" sz="2400" b="1" dirty="0">
                <a:ea typeface="ＭＳ Ｐゴシック" charset="-128"/>
              </a:rPr>
              <a:t>decrease</a:t>
            </a:r>
            <a:r>
              <a:rPr lang="en-US" altLang="en-US" sz="2400" dirty="0">
                <a:ea typeface="ＭＳ Ｐゴシック" charset="-128"/>
              </a:rPr>
              <a:t> basis of PSH assets by amount of loss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731(a)(2); 732(b); and 734(b)(2)(A))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higher</a:t>
            </a:r>
            <a:r>
              <a:rPr lang="en-US" altLang="en-US" sz="2400" dirty="0">
                <a:ea typeface="ＭＳ Ｐゴシック" charset="-128"/>
              </a:rPr>
              <a:t> than the PSH’s basis,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difference. 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732(b) and 734(b)(2)(B))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lower</a:t>
            </a:r>
            <a:r>
              <a:rPr lang="en-US" altLang="en-US" sz="2400" dirty="0">
                <a:ea typeface="ＭＳ Ｐゴシック" charset="-128"/>
              </a:rPr>
              <a:t> than PSH’s basis,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732(a)(2); 732(b); and 734(b)(1)(B))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altLang="en-US" sz="2400" dirty="0">
              <a:ea typeface="ＭＳ Ｐゴシック" charset="-128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sz="2400" i="1" dirty="0">
                <a:ea typeface="ＭＳ Ｐゴシック" charset="-128"/>
              </a:rPr>
              <a:t>Note</a:t>
            </a:r>
            <a:r>
              <a:rPr lang="en-US" altLang="en-US" sz="2400" dirty="0">
                <a:ea typeface="ＭＳ Ｐゴシック" charset="-128"/>
              </a:rPr>
              <a:t>:  these rules also apply 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(sum of adjustments under points 2 &amp; 3 exceeds 250k).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734(d)  </a:t>
            </a:r>
          </a:p>
        </p:txBody>
      </p:sp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754:  Amount of Adjustment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1E974-FDE2-F84B-B78E-2351B9824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C4EA-9B72-2C41-8D96-CA20E31A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adjustments affect the basis of partnership property for </a:t>
            </a:r>
            <a:r>
              <a:rPr lang="en-US" altLang="en-US" sz="2400" b="1" dirty="0">
                <a:ea typeface="ＭＳ Ｐゴシック" charset="-128"/>
              </a:rPr>
              <a:t>all Ps</a:t>
            </a:r>
            <a:r>
              <a:rPr lang="en-US" altLang="en-US" sz="2400" dirty="0">
                <a:ea typeface="ＭＳ Ｐゴシック" charset="-128"/>
              </a:rPr>
              <a:t>.  </a:t>
            </a:r>
            <a:r>
              <a:rPr lang="en-US" altLang="en-US" sz="2400" i="1" dirty="0">
                <a:ea typeface="ＭＳ Ｐゴシック" charset="-128"/>
              </a:rPr>
              <a:t>Compare </a:t>
            </a:r>
            <a:r>
              <a:rPr lang="en-US" altLang="en-US" sz="2400" dirty="0">
                <a:ea typeface="ＭＳ Ｐゴシック" charset="-128"/>
              </a:rPr>
              <a:t>743(b) adjustment (only for purchasing P).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 divided first between: (1) capital assets (and 1231 property); (2) noncapital assets; and (3) then among the assets in each class.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triggered by the </a:t>
            </a:r>
            <a:r>
              <a:rPr lang="en-US" altLang="en-US" sz="2400" b="1" dirty="0">
                <a:ea typeface="ＭＳ Ｐゴシック" charset="-128"/>
              </a:rPr>
              <a:t>recognition of gain/loss by the </a:t>
            </a:r>
            <a:r>
              <a:rPr lang="en-US" altLang="en-US" sz="2400" b="1" dirty="0" err="1">
                <a:ea typeface="ＭＳ Ｐゴシック" charset="-128"/>
              </a:rPr>
              <a:t>distributee</a:t>
            </a:r>
            <a:r>
              <a:rPr lang="en-US" altLang="en-US" sz="2400" dirty="0">
                <a:ea typeface="ＭＳ Ｐゴシック" charset="-128"/>
              </a:rPr>
              <a:t>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to capital assets</a:t>
            </a:r>
            <a:r>
              <a:rPr lang="en-US" altLang="en-US" sz="2400" dirty="0">
                <a:ea typeface="ＭＳ Ｐゴシック" charset="-128"/>
              </a:rPr>
              <a:t>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1.755-1(c)(1)(ii)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adjustment is triggered by a change in basis of an asset </a:t>
            </a:r>
            <a:r>
              <a:rPr lang="en-US" altLang="en-US" sz="2400" b="1" dirty="0">
                <a:ea typeface="ＭＳ Ｐゴシック" charset="-128"/>
              </a:rPr>
              <a:t>w/in a particular class</a:t>
            </a:r>
            <a:r>
              <a:rPr lang="en-US" altLang="en-US" sz="2400" dirty="0">
                <a:ea typeface="ＭＳ Ｐゴシック" charset="-128"/>
              </a:rPr>
              <a:t>, the adjustment must be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to assets in the same class.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</a:t>
            </a:r>
            <a:r>
              <a:rPr lang="en-US" altLang="en-US" sz="2400" dirty="0" err="1">
                <a:ea typeface="ＭＳ Ｐゴシック" charset="-128"/>
              </a:rPr>
              <a:t>i</a:t>
            </a:r>
            <a:r>
              <a:rPr lang="en-US" altLang="en-US" sz="2400" dirty="0">
                <a:ea typeface="ＭＳ Ｐゴシック" charset="-128"/>
              </a:rPr>
              <a:t>).  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PSH has no assets in the class, the adjustment is held in abeyance.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1.755-1(c)(4).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77C31-7979-D84A-9107-FC8755A47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C1D2E-1BD6-FB41-B320-18FC0CD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sz="2400" dirty="0">
                <a:ea typeface="ＭＳ Ｐゴシック" charset="-128"/>
              </a:rPr>
              <a:t>Current distributions of $:</a:t>
            </a:r>
          </a:p>
          <a:p>
            <a:pPr marL="457200" lvl="1" indent="-228600" eaLnBrk="1" hangingPunct="1"/>
            <a:r>
              <a:rPr lang="en-US" altLang="en-US" sz="2000" dirty="0"/>
              <a:t>P reduces his basis in the PSH, and then recognizes </a:t>
            </a:r>
            <a:r>
              <a:rPr lang="en-US" altLang="en-US" sz="2000" i="1" dirty="0"/>
              <a:t>gain</a:t>
            </a:r>
            <a:r>
              <a:rPr lang="en-US" altLang="en-US" sz="2000" dirty="0"/>
              <a:t> for distributions in excess of basis. §§731(a)(1), 733(a)(1).</a:t>
            </a:r>
          </a:p>
          <a:p>
            <a:pPr marL="457200" lvl="1" indent="-228600" eaLnBrk="1" hangingPunct="1"/>
            <a:r>
              <a:rPr lang="en-US" altLang="en-US" sz="2000" dirty="0"/>
              <a:t>G is generally CG</a:t>
            </a:r>
            <a:endParaRPr lang="en-US" altLang="ja-JP" sz="2000" dirty="0"/>
          </a:p>
          <a:p>
            <a:pPr marL="228600" indent="-228600" eaLnBrk="1" hangingPunct="1"/>
            <a:endParaRPr lang="en-US" altLang="en-US" sz="2400" dirty="0">
              <a:ea typeface="ＭＳ Ｐゴシック" charset="-128"/>
            </a:endParaRPr>
          </a:p>
          <a:p>
            <a:pPr marL="228600" indent="-228600"/>
            <a:r>
              <a:rPr lang="en-US" altLang="en-US" sz="2400" dirty="0">
                <a:ea typeface="ＭＳ Ｐゴシック" charset="-128"/>
              </a:rPr>
              <a:t>For </a:t>
            </a:r>
            <a:r>
              <a:rPr lang="en-US" altLang="ja-JP" sz="2400" i="1" dirty="0">
                <a:ea typeface="ＭＳ Ｐゴシック" charset="-128"/>
              </a:rPr>
              <a:t>advances</a:t>
            </a:r>
            <a:r>
              <a:rPr lang="en-US" altLang="ja-JP" sz="2400" dirty="0">
                <a:ea typeface="ＭＳ Ｐゴシック" charset="-128"/>
              </a:rPr>
              <a:t> or </a:t>
            </a:r>
            <a:r>
              <a:rPr lang="en-US" altLang="ja-JP" sz="2400" i="1" dirty="0">
                <a:ea typeface="ＭＳ Ｐゴシック" charset="-128"/>
              </a:rPr>
              <a:t>draws</a:t>
            </a:r>
            <a:r>
              <a:rPr lang="en-US" altLang="ja-JP" sz="2400" dirty="0">
                <a:ea typeface="ＭＳ Ｐゴシック" charset="-128"/>
              </a:rPr>
              <a:t>, basis is adjusted </a:t>
            </a:r>
            <a:r>
              <a:rPr lang="en-US" altLang="ja-JP" sz="2400" i="1" dirty="0">
                <a:ea typeface="ＭＳ Ｐゴシック" charset="-128"/>
              </a:rPr>
              <a:t>first</a:t>
            </a:r>
            <a:r>
              <a:rPr lang="en-US" altLang="ja-JP" sz="2400" dirty="0">
                <a:ea typeface="ＭＳ Ｐゴシック" charset="-128"/>
              </a:rPr>
              <a:t> by P’s distributive share of the PSH’s </a:t>
            </a:r>
            <a:r>
              <a:rPr lang="en-US" altLang="ja-JP" sz="2400" i="1" dirty="0">
                <a:ea typeface="ＭＳ Ｐゴシック" charset="-128"/>
              </a:rPr>
              <a:t>income</a:t>
            </a:r>
            <a:r>
              <a:rPr lang="en-US" altLang="ja-JP" sz="2400" dirty="0">
                <a:ea typeface="ＭＳ Ｐゴシック" charset="-128"/>
              </a:rPr>
              <a:t>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1.731-1(a)(1)(ii)</a:t>
            </a:r>
          </a:p>
          <a:p>
            <a:pPr marL="457200" lvl="1" indent="-228600" eaLnBrk="1" hangingPunct="1"/>
            <a:endParaRPr lang="en-US" altLang="en-US" sz="2000" dirty="0"/>
          </a:p>
          <a:p>
            <a:pPr marL="228600" indent="-228600" eaLnBrk="1" hangingPunct="1"/>
            <a:r>
              <a:rPr lang="en-US" altLang="en-US" sz="2400" dirty="0">
                <a:ea typeface="ＭＳ Ｐゴシック" charset="-128"/>
              </a:rPr>
              <a:t>If PSH losses exceed gains for the TY, the P’</a:t>
            </a:r>
            <a:r>
              <a:rPr lang="en-US" altLang="ja-JP" sz="2400" dirty="0">
                <a:ea typeface="ＭＳ Ｐゴシック" charset="-128"/>
              </a:rPr>
              <a:t>s basis in his PSH interest is adjusted </a:t>
            </a:r>
            <a:r>
              <a:rPr lang="en-US" altLang="ja-JP" sz="2400" i="1" dirty="0">
                <a:ea typeface="ＭＳ Ｐゴシック" charset="-128"/>
              </a:rPr>
              <a:t>first</a:t>
            </a:r>
            <a:r>
              <a:rPr lang="en-US" altLang="ja-JP" sz="2400" dirty="0">
                <a:ea typeface="ＭＳ Ｐゴシック" charset="-128"/>
              </a:rPr>
              <a:t> for distributions and </a:t>
            </a:r>
            <a:r>
              <a:rPr lang="en-US" altLang="ja-JP" sz="2400" i="1" dirty="0">
                <a:ea typeface="ＭＳ Ｐゴシック" charset="-128"/>
              </a:rPr>
              <a:t>then</a:t>
            </a:r>
            <a:r>
              <a:rPr lang="en-US" altLang="ja-JP" sz="2400" dirty="0">
                <a:ea typeface="ＭＳ Ｐゴシック" charset="-128"/>
              </a:rPr>
              <a:t> losses.  </a:t>
            </a:r>
            <a:r>
              <a:rPr lang="en-US" altLang="ja-JP" sz="2400" i="1" dirty="0">
                <a:ea typeface="ＭＳ Ｐゴシック" charset="-128"/>
              </a:rPr>
              <a:t>See</a:t>
            </a:r>
            <a:r>
              <a:rPr lang="en-US" altLang="ja-JP" sz="2400" dirty="0">
                <a:ea typeface="ＭＳ Ｐゴシック" charset="-128"/>
              </a:rPr>
              <a:t> Rev. Rul. 66-94.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Current Distributions of $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961BC-E4A2-4842-8751-B03AB5BB6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3165-A6D5-814F-85FE-83766BAE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  <p:bldP spid="6553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indent="-4064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appreciation</a:t>
            </a:r>
            <a:r>
              <a:rPr lang="en-US" altLang="en-US" sz="2400" dirty="0">
                <a:ea typeface="ＭＳ Ｐゴシック" charset="-128"/>
              </a:rPr>
              <a:t> (in proportion to unrealized appreciation)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appreciation.  Any remaining increase </a:t>
            </a:r>
            <a:r>
              <a:rPr lang="en-US" altLang="ja-JP" sz="2400" b="1" dirty="0">
                <a:ea typeface="ＭＳ Ｐゴシック" charset="-128"/>
              </a:rPr>
              <a:t>allocated in proportion to FVM.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depreciation </a:t>
            </a:r>
            <a:r>
              <a:rPr lang="en-US" altLang="en-US" sz="2400" dirty="0">
                <a:ea typeface="ＭＳ Ｐゴシック" charset="-128"/>
              </a:rPr>
              <a:t>(in proportion to unrealized depreciation)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depreciation.  Any remaining increase allocated </a:t>
            </a:r>
            <a:r>
              <a:rPr lang="en-US" altLang="ja-JP" sz="2400" b="1" dirty="0">
                <a:ea typeface="ＭＳ Ｐゴシック" charset="-128"/>
              </a:rPr>
              <a:t>in proportion to adjusted bases. </a:t>
            </a:r>
            <a:r>
              <a:rPr lang="en-US" altLang="ja-JP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1.755-1(c)(2)(</a:t>
            </a:r>
            <a:r>
              <a:rPr lang="en-US" altLang="ja-JP" sz="2400" dirty="0" err="1">
                <a:ea typeface="ＭＳ Ｐゴシック" charset="-128"/>
              </a:rPr>
              <a:t>i</a:t>
            </a:r>
            <a:r>
              <a:rPr lang="en-US" altLang="ja-JP" sz="2400" dirty="0">
                <a:ea typeface="ＭＳ Ｐゴシック" charset="-128"/>
              </a:rPr>
              <a:t>) and (ii).</a:t>
            </a:r>
          </a:p>
          <a:p>
            <a:pPr marL="406400" indent="-406400"/>
            <a:endParaRPr lang="en-US" altLang="en-US" dirty="0">
              <a:ea typeface="ＭＳ Ｐゴシック" charset="-128"/>
            </a:endParaRPr>
          </a:p>
        </p:txBody>
      </p:sp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734(b) Adjustments under </a:t>
            </a:r>
            <a:r>
              <a:rPr lang="en-US" altLang="en-US" sz="2000" dirty="0"/>
              <a:t>§</a:t>
            </a:r>
            <a:r>
              <a:rPr lang="en-US" altLang="en-US" dirty="0">
                <a:ea typeface="ＭＳ Ｐゴシック" charset="-128"/>
              </a:rPr>
              <a:t>755:  Allocations w/in Asset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06548-427F-5049-850A-EC5516AB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16A2B-2AF7-2847-AB00-2D50F385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(in the case of a distribution) or the PSH has a </a:t>
            </a:r>
            <a:r>
              <a:rPr lang="en-US" altLang="en-US" sz="2400" i="1" dirty="0">
                <a:ea typeface="ＭＳ Ｐゴシック" charset="-128"/>
              </a:rPr>
              <a:t>substantial built-in loss</a:t>
            </a:r>
            <a:r>
              <a:rPr lang="en-US" altLang="en-US" sz="2400" dirty="0">
                <a:ea typeface="ＭＳ Ｐゴシック" charset="-128"/>
              </a:rPr>
              <a:t> (in the case of a S/Ex),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or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743 adjustments are </a:t>
            </a:r>
            <a:r>
              <a:rPr lang="en-US" altLang="en-US" sz="2400" i="1" dirty="0">
                <a:ea typeface="ＭＳ Ｐゴシック" charset="-128"/>
              </a:rPr>
              <a:t>mandatory</a:t>
            </a:r>
            <a:r>
              <a:rPr lang="en-US" altLang="en-US" sz="2400" dirty="0">
                <a:ea typeface="ＭＳ Ｐゴシック" charset="-128"/>
              </a:rPr>
              <a:t>.</a:t>
            </a:r>
          </a:p>
          <a:p>
            <a:pPr lvl="1"/>
            <a:r>
              <a:rPr lang="en-US" altLang="en-US" sz="2400" b="1" dirty="0"/>
              <a:t>SBR</a:t>
            </a:r>
            <a:r>
              <a:rPr lang="en-US" altLang="en-US" sz="2400" dirty="0"/>
              <a:t>:  the sum of:</a:t>
            </a:r>
          </a:p>
          <a:p>
            <a:pPr lvl="2"/>
            <a:r>
              <a:rPr lang="en-US" altLang="en-US" sz="2000" dirty="0"/>
              <a:t>(1) any loss recognized under section 731(a)(2); and </a:t>
            </a:r>
          </a:p>
          <a:p>
            <a:pPr lvl="2"/>
            <a:r>
              <a:rPr lang="en-US" altLang="en-US" sz="2000" dirty="0"/>
              <a:t>(2) the excess of the basis of the property distributed in liquidation in the hands of a P over the AB of the property in the </a:t>
            </a:r>
            <a:r>
              <a:rPr lang="en-US" altLang="en-US" sz="2000" dirty="0" err="1"/>
              <a:t>PSH</a:t>
            </a:r>
            <a:r>
              <a:rPr lang="en-US" altLang="en-US" sz="2000" dirty="0"/>
              <a:t>, exceeds 250K. (§734(d))</a:t>
            </a:r>
          </a:p>
          <a:p>
            <a:pPr lvl="1"/>
            <a:r>
              <a:rPr lang="en-US" altLang="en-US" sz="2400" b="1" dirty="0"/>
              <a:t>SBIL</a:t>
            </a:r>
            <a:r>
              <a:rPr lang="en-US" altLang="en-US" sz="2400" dirty="0"/>
              <a:t>:  </a:t>
            </a:r>
          </a:p>
          <a:p>
            <a:pPr lvl="2"/>
            <a:r>
              <a:rPr lang="en-US" altLang="en-US" sz="2000" dirty="0" err="1"/>
              <a:t>PSH’</a:t>
            </a:r>
            <a:r>
              <a:rPr lang="en-US" altLang="ja-JP" sz="2000" dirty="0" err="1"/>
              <a:t>s</a:t>
            </a:r>
            <a:r>
              <a:rPr lang="en-US" altLang="ja-JP" sz="2000" dirty="0"/>
              <a:t> AB in property exceeds its FMV by more than 250K; or</a:t>
            </a:r>
          </a:p>
          <a:p>
            <a:pPr lvl="2"/>
            <a:r>
              <a:rPr lang="en-US" altLang="ja-JP" sz="2000" dirty="0"/>
              <a:t>Transferee P would be allocated a loss of more than 250K if the </a:t>
            </a:r>
            <a:r>
              <a:rPr lang="en-US" altLang="ja-JP" sz="2000" dirty="0" err="1"/>
              <a:t>PSH</a:t>
            </a:r>
            <a:r>
              <a:rPr lang="en-US" altLang="ja-JP" sz="2000" dirty="0"/>
              <a:t> assets were sold for cash equal to their </a:t>
            </a:r>
            <a:r>
              <a:rPr lang="en-US" altLang="ja-JP" sz="2000" dirty="0" err="1"/>
              <a:t>FMV</a:t>
            </a:r>
            <a:r>
              <a:rPr lang="en-US" altLang="ja-JP" sz="2000" dirty="0"/>
              <a:t>. (§743(d)) </a:t>
            </a:r>
            <a:endParaRPr lang="en-US" altLang="en-US" sz="2000" dirty="0"/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Mandatory Adjustments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D3734-6941-EC43-BFB0-47505B0D2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4233A-9F39-5E45-9B54-48813DE6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Distributions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Reduction of P’</a:t>
            </a:r>
            <a:r>
              <a:rPr lang="en-US" altLang="ja-JP" sz="2400" dirty="0">
                <a:ea typeface="ＭＳ Ｐゴシック" charset="-128"/>
              </a:rPr>
              <a:t>s share of PSH liabilities treated as current distribution of </a:t>
            </a:r>
            <a:r>
              <a:rPr lang="en-US" altLang="ja-JP" sz="2400" b="1" dirty="0">
                <a:ea typeface="ＭＳ Ｐゴシック" charset="-128"/>
              </a:rPr>
              <a:t>$</a:t>
            </a:r>
            <a:r>
              <a:rPr lang="en-US" altLang="ja-JP" sz="2400" dirty="0">
                <a:ea typeface="ＭＳ Ｐゴシック" charset="-128"/>
              </a:rPr>
              <a:t>. 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752(b).  This </a:t>
            </a:r>
            <a:r>
              <a:rPr lang="en-US" altLang="ja-JP" sz="2400" u="sng" dirty="0">
                <a:ea typeface="ＭＳ Ｐゴシック" charset="-128"/>
              </a:rPr>
              <a:t>reduction in liabilities must be added to any actual cash received</a:t>
            </a:r>
            <a:r>
              <a:rPr lang="en-US" altLang="ja-JP" sz="2400" dirty="0">
                <a:ea typeface="ＭＳ Ｐゴシック" charset="-128"/>
              </a:rPr>
              <a:t>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A P’</a:t>
            </a:r>
            <a:r>
              <a:rPr lang="en-US" altLang="ja-JP" sz="2250" dirty="0">
                <a:ea typeface="ＭＳ Ｐゴシック" charset="-128"/>
              </a:rPr>
              <a:t>s share of PSH liabilities can change as a result of converting from a GP to LP (Rev. Rul. 84-52) or from GP/LP to an LLC (Rev. Rul. 95-37).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Reduction in liabilities because of debt repayments (and COD) treated as </a:t>
            </a:r>
            <a:r>
              <a:rPr lang="en-US" altLang="ja-JP" sz="2250" i="1" dirty="0">
                <a:ea typeface="ＭＳ Ｐゴシック" charset="-128"/>
              </a:rPr>
              <a:t>draw</a:t>
            </a:r>
            <a:r>
              <a:rPr lang="en-US" altLang="ja-JP" sz="2250" dirty="0">
                <a:ea typeface="ＭＳ Ｐゴシック" charset="-128"/>
              </a:rPr>
              <a:t>.  (Rev. </a:t>
            </a:r>
            <a:r>
              <a:rPr lang="en-US" altLang="ja-JP" sz="2250" dirty="0" err="1">
                <a:ea typeface="ＭＳ Ｐゴシック" charset="-128"/>
              </a:rPr>
              <a:t>Ruls</a:t>
            </a:r>
            <a:r>
              <a:rPr lang="en-US" altLang="ja-JP" sz="2250" dirty="0">
                <a:ea typeface="ＭＳ Ｐゴシック" charset="-128"/>
              </a:rPr>
              <a:t>. 94-4 and 92-97.)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In </a:t>
            </a:r>
            <a:r>
              <a:rPr lang="en-US" altLang="en-US" sz="2400" i="1" dirty="0">
                <a:ea typeface="ＭＳ Ｐゴシック" charset="-128"/>
              </a:rPr>
              <a:t>a non-liquidating distribution </a:t>
            </a:r>
            <a:r>
              <a:rPr lang="en-US" altLang="en-US" sz="2400" dirty="0">
                <a:ea typeface="ＭＳ Ｐゴシック" charset="-128"/>
              </a:rPr>
              <a:t>of encumbered property:</a:t>
            </a:r>
          </a:p>
          <a:p>
            <a:pPr lvl="1" eaLnBrk="1" hangingPunct="1"/>
            <a:r>
              <a:rPr lang="en-US" altLang="en-US" sz="2000" dirty="0"/>
              <a:t>All liability adjustments (increases/decreases in share of liabilities) treated as occurring simultaneously</a:t>
            </a:r>
          </a:p>
          <a:p>
            <a:pPr lvl="1" eaLnBrk="1" hangingPunct="1"/>
            <a:r>
              <a:rPr lang="en-US" altLang="en-US" sz="2000" dirty="0"/>
              <a:t>Liability adjustments treated as occurring </a:t>
            </a:r>
            <a:r>
              <a:rPr lang="en-US" altLang="en-US" sz="2000" i="1" dirty="0"/>
              <a:t>first </a:t>
            </a:r>
            <a:r>
              <a:rPr lang="en-US" altLang="en-US" sz="2000" dirty="0"/>
              <a:t>and distribution of property </a:t>
            </a:r>
            <a:r>
              <a:rPr lang="en-US" altLang="en-US" sz="2000" i="1" dirty="0"/>
              <a:t>second</a:t>
            </a:r>
            <a:r>
              <a:rPr lang="en-US" altLang="en-US" sz="2000" dirty="0"/>
              <a:t>.  Rev. Rul. 79-205.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$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07736-52B6-E14E-83CA-6A2917F7E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4301D-500B-BD42-8D81-3006128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2" autoUpdateAnimBg="0"/>
      <p:bldP spid="3573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recognized by P or 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731(a) and (b).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 takes CO basis in property but limited to P’</a:t>
            </a:r>
            <a:r>
              <a:rPr lang="en-US" altLang="ja-JP" sz="2800" dirty="0">
                <a:ea typeface="ＭＳ Ｐゴシック" charset="-128"/>
              </a:rPr>
              <a:t>s basis in PSH interest (reduced by any $ distributed in same transaction). 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732(a)(1), (2).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P’</a:t>
            </a:r>
            <a:r>
              <a:rPr lang="en-US" altLang="ja-JP" sz="2800" dirty="0">
                <a:ea typeface="ＭＳ Ｐゴシック" charset="-128"/>
              </a:rPr>
              <a:t>s basis in PSH is reduced by the basis of the property distributed determined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733(2)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Allocation of basis in the case of the distribution of multiple properties (if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applies).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732(c).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AC7966-3308-7247-B22C-51C79C80B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97F4-BDBF-2444-B72C-04F9C034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bldLvl="2" autoUpdateAnimBg="0"/>
      <p:bldP spid="3594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P’</a:t>
            </a:r>
            <a:r>
              <a:rPr lang="en-US" altLang="ja-JP" sz="2600" dirty="0">
                <a:ea typeface="ＭＳ Ｐゴシック" charset="-128"/>
              </a:rPr>
              <a:t>s outside basis first reduced by cash received (</a:t>
            </a:r>
            <a:r>
              <a:rPr lang="en-US" altLang="ja-JP" sz="2600" i="1" dirty="0">
                <a:ea typeface="ＭＳ Ｐゴシック" charset="-128"/>
              </a:rPr>
              <a:t>including any relief from liabilities</a:t>
            </a:r>
            <a:r>
              <a:rPr lang="en-US" altLang="ja-JP" sz="2600" dirty="0">
                <a:ea typeface="ＭＳ Ｐゴシック" charset="-128"/>
              </a:rPr>
              <a:t>).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733(2).</a:t>
            </a:r>
            <a:endParaRPr lang="en-US" altLang="ja-JP" sz="26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&lt; OB, no G recognized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&gt; OB, G recognized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reduced OB (ROB) &gt;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equal the PSH’s basis in property (CO basis), and P will </a:t>
            </a:r>
            <a:r>
              <a:rPr lang="en-US" altLang="ja-JP" sz="2200" u="sng" dirty="0"/>
              <a:t>reduce</a:t>
            </a:r>
            <a:r>
              <a:rPr lang="en-US" altLang="ja-JP" sz="2200" dirty="0"/>
              <a:t> its basis in the PSH by the basis of the property distributed.</a:t>
            </a:r>
          </a:p>
          <a:p>
            <a:pPr lvl="1">
              <a:lnSpc>
                <a:spcPct val="90000"/>
              </a:lnSpc>
            </a:pPr>
            <a:endParaRPr lang="en-US" altLang="ja-JP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ROB &lt;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be </a:t>
            </a:r>
            <a:r>
              <a:rPr lang="en-US" altLang="ja-JP" sz="2200" u="sng" dirty="0"/>
              <a:t>stepped down </a:t>
            </a:r>
            <a:r>
              <a:rPr lang="en-US" altLang="ja-JP" sz="2200" dirty="0"/>
              <a:t>to his ROB.  The ROB is allocated among properties under </a:t>
            </a:r>
            <a:r>
              <a:rPr lang="en-US" altLang="en-US" sz="2400" dirty="0"/>
              <a:t>§</a:t>
            </a:r>
            <a:r>
              <a:rPr lang="en-US" altLang="ja-JP" sz="2200" dirty="0"/>
              <a:t>732(c).  P’s basis in the PSH is reduced to zero.</a:t>
            </a:r>
          </a:p>
          <a:p>
            <a:pPr lvl="1">
              <a:lnSpc>
                <a:spcPct val="90000"/>
              </a:lnSpc>
            </a:pPr>
            <a:r>
              <a:rPr lang="en-US" altLang="ja-JP" sz="2200" i="1" dirty="0"/>
              <a:t>Note</a:t>
            </a:r>
            <a:r>
              <a:rPr lang="en-US" altLang="ja-JP" sz="2200" dirty="0"/>
              <a:t>: </a:t>
            </a:r>
            <a:r>
              <a:rPr lang="en-US" altLang="ja-JP" sz="2200" dirty="0" err="1"/>
              <a:t>PSH</a:t>
            </a:r>
            <a:r>
              <a:rPr lang="en-US" altLang="ja-JP" sz="2200" dirty="0"/>
              <a:t> (inside) basis disappears in this case.  </a:t>
            </a:r>
            <a:r>
              <a:rPr lang="en-US" altLang="ja-JP" sz="2200" i="1" dirty="0"/>
              <a:t>See </a:t>
            </a:r>
            <a:r>
              <a:rPr lang="en-US" altLang="en-US" sz="2400" dirty="0"/>
              <a:t>§</a:t>
            </a:r>
            <a:r>
              <a:rPr lang="en-US" altLang="ja-JP" sz="2200" dirty="0"/>
              <a:t>734(b).</a:t>
            </a:r>
          </a:p>
          <a:p>
            <a:pPr>
              <a:lnSpc>
                <a:spcPct val="90000"/>
              </a:lnSpc>
            </a:pPr>
            <a:endParaRPr lang="en-US" altLang="en-US" sz="2600" dirty="0">
              <a:ea typeface="ＭＳ Ｐゴシック" charset="-128"/>
            </a:endParaRPr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A180-ABCE-3E4B-927A-87A054FF8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5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DFBB-A0F5-0E4E-826C-B8292997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B3F9B-1767-1E36-ECEC-25E90C7E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to </a:t>
            </a:r>
            <a:r>
              <a:rPr lang="en-US" altLang="en-US" sz="2800" i="1" dirty="0">
                <a:ea typeface="ＭＳ Ｐゴシック" charset="-128"/>
              </a:rPr>
              <a:t>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731(b).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Gain recognized by </a:t>
            </a:r>
            <a:r>
              <a:rPr lang="en-US" altLang="en-US" sz="2800" b="1" dirty="0">
                <a:ea typeface="ＭＳ Ｐゴシック" charset="-128"/>
              </a:rPr>
              <a:t>P</a:t>
            </a:r>
            <a:r>
              <a:rPr lang="en-US" altLang="en-US" sz="2800" dirty="0">
                <a:ea typeface="ＭＳ Ｐゴシック" charset="-128"/>
              </a:rPr>
              <a:t> to the extent that $ exceeds P’</a:t>
            </a:r>
            <a:r>
              <a:rPr lang="en-US" altLang="ja-JP" sz="2800" dirty="0">
                <a:ea typeface="ＭＳ Ｐゴシック" charset="-128"/>
              </a:rPr>
              <a:t>s AB in PSH immediately before distribution.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731(a).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ja-JP" sz="2800" dirty="0">
                <a:ea typeface="ＭＳ Ｐゴシック" charset="-128"/>
              </a:rPr>
              <a:t>Loss recognized by P only if: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P’s outside basis is greater than sum of: 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$ distributed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The Basis of any unrealized receivables and inventory items distributed, </a:t>
            </a:r>
            <a:r>
              <a:rPr lang="en-US" altLang="ja-JP" sz="2400" b="1" dirty="0">
                <a:ea typeface="ＭＳ Ｐゴシック" charset="-128"/>
              </a:rPr>
              <a:t>and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400" b="1" i="1" dirty="0"/>
              <a:t>Only</a:t>
            </a:r>
            <a:r>
              <a:rPr lang="en-US" altLang="en-US" sz="2400" dirty="0"/>
              <a:t> $, unrealized receivables, and inventory distributed. §731(a)(2).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Why?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X’s OB = $125 and receives $50 cash and AR (AB=$50; FMV=$50) in liquidation.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Basis of property received equal to P’</a:t>
            </a:r>
            <a:r>
              <a:rPr lang="en-US" altLang="ja-JP" sz="2800" dirty="0">
                <a:ea typeface="ＭＳ Ｐゴシック" charset="-128"/>
              </a:rPr>
              <a:t>s AB in PSH (</a:t>
            </a:r>
            <a:r>
              <a:rPr lang="en-US" altLang="ja-JP" sz="2800" i="1" dirty="0">
                <a:ea typeface="ＭＳ Ｐゴシック" charset="-128"/>
              </a:rPr>
              <a:t>transferred basis</a:t>
            </a:r>
            <a:r>
              <a:rPr lang="en-US" altLang="ja-JP" sz="2800" dirty="0">
                <a:ea typeface="ＭＳ Ｐゴシック" charset="-128"/>
              </a:rPr>
              <a:t>), reduced by cash.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732(b).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200" dirty="0"/>
              <a:t>Allocation of basis in the case of the distribution of multiple properties:  §732(c)</a:t>
            </a:r>
          </a:p>
          <a:p>
            <a:pPr marL="233363" indent="-233363">
              <a:lnSpc>
                <a:spcPct val="90000"/>
              </a:lnSpc>
            </a:pPr>
            <a:endParaRPr lang="en-US" altLang="ja-JP" sz="2150" dirty="0">
              <a:ea typeface="ＭＳ Ｐゴシック" charset="-128"/>
            </a:endParaRPr>
          </a:p>
          <a:p>
            <a:pPr marL="576263" lvl="2" indent="-233363">
              <a:lnSpc>
                <a:spcPct val="90000"/>
              </a:lnSpc>
            </a:pPr>
            <a:endParaRPr lang="en-US" altLang="en-US" sz="1850" dirty="0"/>
          </a:p>
          <a:p>
            <a:pPr marL="404813" lvl="1" indent="-233363">
              <a:lnSpc>
                <a:spcPct val="90000"/>
              </a:lnSpc>
            </a:pPr>
            <a:endParaRPr lang="en-US" altLang="ja-JP" sz="2650" b="1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endParaRPr lang="en-US" altLang="ja-JP" sz="28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6FDE9-D665-2051-CDE0-E5DECCE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Liquidating Distributions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BC285-1F78-7481-C56E-5BAC9BE81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CE6A-6D40-6A6A-BC94-49726615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9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</a:t>
            </a:r>
            <a:r>
              <a:rPr lang="en-US" altLang="en-US" sz="2800" i="1" dirty="0">
                <a:ea typeface="ＭＳ Ｐゴシック" charset="-128"/>
              </a:rPr>
              <a:t>or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732(b) applies, the P’</a:t>
            </a:r>
            <a:r>
              <a:rPr lang="en-US" altLang="ja-JP" sz="2800" dirty="0">
                <a:ea typeface="ＭＳ Ｐゴシック" charset="-128"/>
              </a:rPr>
              <a:t>s basis in its PSH interest (OB) is allocated among </a:t>
            </a:r>
            <a:r>
              <a:rPr lang="en-US" altLang="ja-JP" sz="2800" i="1" dirty="0">
                <a:ea typeface="ＭＳ Ｐゴシック" charset="-128"/>
              </a:rPr>
              <a:t>the property received</a:t>
            </a:r>
            <a:r>
              <a:rPr lang="en-US" altLang="ja-JP" sz="2800" dirty="0">
                <a:ea typeface="ＭＳ Ｐゴシック" charset="-128"/>
              </a:rPr>
              <a:t> as follows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732(c)(1) and (2):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First to </a:t>
            </a:r>
            <a:r>
              <a:rPr lang="en-US" altLang="en-US" sz="2400" b="1" dirty="0"/>
              <a:t>unrealized receivables and inventory</a:t>
            </a:r>
            <a:r>
              <a:rPr lang="en-US" altLang="en-US" sz="2400" dirty="0"/>
              <a:t> in an amount equal to (</a:t>
            </a:r>
            <a:r>
              <a:rPr lang="en-US" altLang="en-US" sz="2400" i="1" dirty="0"/>
              <a:t>but not more than</a:t>
            </a:r>
            <a:r>
              <a:rPr lang="en-US" altLang="en-US" sz="2400" dirty="0"/>
              <a:t>) the PSH’</a:t>
            </a:r>
            <a:r>
              <a:rPr lang="en-US" altLang="ja-JP" sz="2400" dirty="0"/>
              <a:t>s AB in such property.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If P’s ROB </a:t>
            </a:r>
            <a:r>
              <a:rPr lang="en-US" altLang="en-US" sz="2000" b="1" dirty="0"/>
              <a:t>&lt;</a:t>
            </a:r>
            <a:r>
              <a:rPr lang="en-US" altLang="en-US" sz="2000" dirty="0"/>
              <a:t> PSH’s basis in such assets, P’s ROB is allocated to properties with </a:t>
            </a:r>
            <a:r>
              <a:rPr lang="en-US" altLang="en-US" sz="2000" b="1" dirty="0"/>
              <a:t>unrealized depreciation </a:t>
            </a:r>
            <a:r>
              <a:rPr lang="en-US" altLang="en-US" sz="2000" dirty="0"/>
              <a:t>(to the extent of BIL) and then in proportion to </a:t>
            </a:r>
            <a:r>
              <a:rPr lang="en-US" altLang="en-US" sz="2000" b="1" dirty="0"/>
              <a:t>adjusted basis </a:t>
            </a:r>
            <a:r>
              <a:rPr lang="en-US" altLang="en-US" sz="2000" dirty="0"/>
              <a:t>(as adjusted).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The basis in distributed PSH property will be </a:t>
            </a:r>
            <a:r>
              <a:rPr lang="en-US" altLang="en-US" sz="2000" b="1" i="1" dirty="0"/>
              <a:t>decreased</a:t>
            </a:r>
            <a:r>
              <a:rPr lang="en-US" altLang="en-US" sz="2000" dirty="0"/>
              <a:t> to equal the P’s ROB. There will be no more basis to allocate.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Note: Basis of hot assets </a:t>
            </a:r>
            <a:r>
              <a:rPr lang="en-US" altLang="en-US" sz="2000" i="1" dirty="0"/>
              <a:t>never</a:t>
            </a:r>
            <a:r>
              <a:rPr lang="en-US" altLang="en-US" sz="2000" dirty="0"/>
              <a:t> increased—excess of P’</a:t>
            </a:r>
            <a:r>
              <a:rPr lang="en-US" altLang="ja-JP" sz="2000" dirty="0"/>
              <a:t>s ROB over AB of hot assets either allocated to other property </a:t>
            </a:r>
            <a:r>
              <a:rPr lang="en-US" altLang="ja-JP" sz="2000" b="1" dirty="0"/>
              <a:t>or</a:t>
            </a:r>
            <a:r>
              <a:rPr lang="en-US" altLang="ja-JP" sz="2000" dirty="0"/>
              <a:t> treated as CL.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Then to </a:t>
            </a:r>
            <a:r>
              <a:rPr lang="en-US" altLang="en-US" sz="2400" b="1" dirty="0"/>
              <a:t>other property </a:t>
            </a:r>
            <a:r>
              <a:rPr lang="en-US" altLang="en-US" sz="2400" dirty="0"/>
              <a:t>to the extent of its AB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basis of other property received is &lt; P’</a:t>
            </a:r>
            <a:r>
              <a:rPr lang="en-US" altLang="ja-JP" sz="2000" dirty="0"/>
              <a:t>s ROB basis to be allocated, the OB is allocated to properties with </a:t>
            </a:r>
            <a:r>
              <a:rPr lang="en-US" altLang="ja-JP" sz="2000" b="1" dirty="0"/>
              <a:t>BIG to the extent of BIG and then in proportion to FMV.  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increased</a:t>
            </a:r>
            <a:r>
              <a:rPr lang="en-US" altLang="ja-JP" sz="2000" dirty="0"/>
              <a:t> to equal the P’s ROB.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the basis of other PSH property received is &gt; P’</a:t>
            </a:r>
            <a:r>
              <a:rPr lang="en-US" altLang="ja-JP" sz="2000" dirty="0"/>
              <a:t>s ROB basis to be allocated, the same rules under 1.A. apply.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decreased</a:t>
            </a:r>
            <a:r>
              <a:rPr lang="en-US" altLang="ja-JP" sz="2000" dirty="0"/>
              <a:t> to equal P’s ROB.  </a:t>
            </a:r>
            <a:endParaRPr lang="en-US" altLang="en-US" sz="1800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Allocation of Basis under Section 732(c)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31442-D9EF-0E41-8290-F8384B890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E2A0C-3675-DF4E-A3F8-6202AE52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622A-7DFA-D84E-80EB-E783849A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If a P has acquired a PSH interest for which a §754 election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in effect and receives a transfer of property w/in 2 years, P can elect to treat the PSH property received as if the PSH had made a §754 election, which would give her an SBA in the DBC property under §743.</a:t>
            </a:r>
          </a:p>
          <a:p>
            <a:endParaRPr lang="en-US" dirty="0"/>
          </a:p>
        </p:txBody>
      </p:sp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Section 732(d)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11899-F7FA-F74D-99C7-365BA67BB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E4145-CC50-6E40-950B-E38D79C0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304800" y="2590800"/>
            <a:ext cx="8458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  <a:buFontTx/>
              <a:buChar char="•"/>
            </a:pPr>
            <a:endParaRPr lang="en-US" altLang="en-US" dirty="0">
              <a:latin typeface="Calibri" charset="0"/>
            </a:endParaRPr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78695"/>
              </p:ext>
            </p:extLst>
          </p:nvPr>
        </p:nvGraphicFramePr>
        <p:xfrm>
          <a:off x="1143000" y="2743200"/>
          <a:ext cx="6781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59300" imgH="1562100" progId="Excel.Sheet.8">
                  <p:embed/>
                </p:oleObj>
              </mc:Choice>
              <mc:Fallback>
                <p:oleObj name="Worksheet" r:id="rId3" imgW="4559300" imgH="1562100" progId="Excel.Sheet.8">
                  <p:embed/>
                  <p:pic>
                    <p:nvPicPr>
                      <p:cNvPr id="307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7818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Distributions of MS treated as $.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731(c).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Marketable Security</a:t>
            </a:r>
            <a:r>
              <a:rPr lang="en-US" altLang="en-US" sz="2400" dirty="0">
                <a:ea typeface="ＭＳ Ｐゴシック" charset="-128"/>
              </a:rPr>
              <a:t>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Publicly traded stocks, bonds, futures, forwards, options, Swaps, FX, Mutual Funds (RICs)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Exceptions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MS contributed to PSH by P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Property not MS when acquired by PSH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PSH is an </a:t>
            </a:r>
            <a:r>
              <a:rPr lang="en-US" altLang="en-US" sz="1800" i="1" dirty="0"/>
              <a:t>investment PSH</a:t>
            </a:r>
            <a:r>
              <a:rPr lang="en-US" altLang="en-US" sz="1800" dirty="0"/>
              <a:t> and P is </a:t>
            </a:r>
            <a:r>
              <a:rPr lang="en-US" altLang="en-US" sz="1800" i="1" dirty="0"/>
              <a:t>eligible P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Gain Limitation</a:t>
            </a:r>
            <a:r>
              <a:rPr lang="en-US" altLang="en-US" sz="2400" dirty="0">
                <a:ea typeface="ＭＳ Ｐゴシック" charset="-128"/>
              </a:rPr>
              <a:t>: amount treated as $ </a:t>
            </a:r>
            <a:r>
              <a:rPr lang="en-US" altLang="en-US" sz="2400" u="sng" dirty="0">
                <a:ea typeface="ＭＳ Ｐゴシック" charset="-128"/>
              </a:rPr>
              <a:t>reduced</a:t>
            </a:r>
            <a:r>
              <a:rPr lang="en-US" altLang="en-US" sz="2400" dirty="0">
                <a:ea typeface="ＭＳ Ｐゴシック" charset="-128"/>
              </a:rPr>
              <a:t> by the excess of: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(1) P’</a:t>
            </a:r>
            <a:r>
              <a:rPr lang="en-US" altLang="ja-JP" sz="2000" dirty="0"/>
              <a:t>s distributive share of MTM net gain of all MS of the class &amp; issuer immediately before distribution, over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(2) P’</a:t>
            </a:r>
            <a:r>
              <a:rPr lang="en-US" altLang="ja-JP" sz="2000" dirty="0"/>
              <a:t>s distributive share of MTM net gain of all MS of the class &amp; issuer immediately after distribution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Basis of MS</a:t>
            </a:r>
            <a:r>
              <a:rPr lang="en-US" altLang="en-US" sz="2400" dirty="0">
                <a:ea typeface="ＭＳ Ｐゴシック" charset="-128"/>
              </a:rPr>
              <a:t>:  basis 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732 increased by gain recognized (if 1+ MS distributed, any increase in basis allocated in proportion to UR appreciation)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Current Distributions of Marketable Securities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EF5D5-A220-9F49-9984-14993C78E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F69C9-66C8-F743-A7EA-7273EBE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bldLvl="2" autoUpdateAnimBg="0"/>
      <p:bldP spid="361474" grpId="0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22400</TotalTime>
  <Words>3324</Words>
  <Application>Microsoft Macintosh PowerPoint</Application>
  <PresentationFormat>On-screen Show (4:3)</PresentationFormat>
  <Paragraphs>254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Gill Sans</vt:lpstr>
      <vt:lpstr>Times</vt:lpstr>
      <vt:lpstr>Times New Roman</vt:lpstr>
      <vt:lpstr>Verdana</vt:lpstr>
      <vt:lpstr>Wingdings</vt:lpstr>
      <vt:lpstr>Wingdings 2</vt:lpstr>
      <vt:lpstr>CG Body - Standard</vt:lpstr>
      <vt:lpstr>Worksheet</vt:lpstr>
      <vt:lpstr>Distributions: PSH Effects</vt:lpstr>
      <vt:lpstr>Current Distributions of $ </vt:lpstr>
      <vt:lpstr>PSH Current Distributions of $</vt:lpstr>
      <vt:lpstr>PSH Current Distributions of Property</vt:lpstr>
      <vt:lpstr>PSH Current Distributions of Property</vt:lpstr>
      <vt:lpstr>Liquidating Distributions</vt:lpstr>
      <vt:lpstr>Allocation of Basis under Section 732(c)</vt:lpstr>
      <vt:lpstr>Section 732(d)</vt:lpstr>
      <vt:lpstr>Current Distributions of Marketable Securities</vt:lpstr>
      <vt:lpstr>Distributions</vt:lpstr>
      <vt:lpstr>Character and Holding Period</vt:lpstr>
      <vt:lpstr>Consequences to Distributing Partnership</vt:lpstr>
      <vt:lpstr>Section 734(b) Adjustments</vt:lpstr>
      <vt:lpstr>Section 734(b) Adjustments:  Gain on Distribution</vt:lpstr>
      <vt:lpstr>Section 734(b) Adjustments:  Loss on Distribution</vt:lpstr>
      <vt:lpstr>Section 734(b) Adjustments:  Step Up in Basis of Distributed Property</vt:lpstr>
      <vt:lpstr>Section 734(b) Adjustments:  Step Down in Basis of Distributed Property</vt:lpstr>
      <vt:lpstr>Sections 734(b) and 754:  Amount of Adjustment</vt:lpstr>
      <vt:lpstr>Sections 734(b) and 755</vt:lpstr>
      <vt:lpstr>734(b) Adjustments under §755:  Allocations w/in Asset Classes</vt:lpstr>
      <vt:lpstr>Mandatory Adjustments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535</cp:revision>
  <cp:lastPrinted>2021-04-12T12:42:28Z</cp:lastPrinted>
  <dcterms:created xsi:type="dcterms:W3CDTF">2010-11-21T13:13:41Z</dcterms:created>
  <dcterms:modified xsi:type="dcterms:W3CDTF">2022-11-05T21:56:47Z</dcterms:modified>
</cp:coreProperties>
</file>