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86" r:id="rId4"/>
    <p:sldId id="297" r:id="rId5"/>
    <p:sldId id="280" r:id="rId6"/>
    <p:sldId id="281" r:id="rId7"/>
    <p:sldId id="298" r:id="rId8"/>
    <p:sldId id="271" r:id="rId9"/>
    <p:sldId id="299" r:id="rId10"/>
    <p:sldId id="290" r:id="rId11"/>
    <p:sldId id="300" r:id="rId12"/>
    <p:sldId id="270" r:id="rId13"/>
    <p:sldId id="273" r:id="rId14"/>
    <p:sldId id="274" r:id="rId15"/>
    <p:sldId id="263" r:id="rId16"/>
    <p:sldId id="262" r:id="rId17"/>
    <p:sldId id="264" r:id="rId18"/>
    <p:sldId id="275" r:id="rId19"/>
    <p:sldId id="265" r:id="rId20"/>
    <p:sldId id="266" r:id="rId21"/>
    <p:sldId id="282" r:id="rId22"/>
    <p:sldId id="284" r:id="rId23"/>
    <p:sldId id="276" r:id="rId24"/>
    <p:sldId id="285" r:id="rId25"/>
    <p:sldId id="287" r:id="rId26"/>
    <p:sldId id="288" r:id="rId27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E0CA2-6E0B-E046-9DA7-7916F42BD7B8}" v="7" dt="2021-12-24T15:22:13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30"/>
    <p:restoredTop sz="95426"/>
  </p:normalViewPr>
  <p:slideViewPr>
    <p:cSldViewPr>
      <p:cViewPr varScale="1">
        <p:scale>
          <a:sx n="118" d="100"/>
          <a:sy n="118" d="100"/>
        </p:scale>
        <p:origin x="224" y="9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E3E0CA2-6E0B-E046-9DA7-7916F42BD7B8}"/>
    <pc:docChg chg="undo custSel modSld modMainMaster">
      <pc:chgData name="Jeffrey M. Colon" userId="615143b1-cdee-493d-9a9d-1565ce8666d9" providerId="ADAL" clId="{7E3E0CA2-6E0B-E046-9DA7-7916F42BD7B8}" dt="2021-12-24T15:22:13.449" v="171"/>
      <pc:docMkLst>
        <pc:docMk/>
      </pc:docMkLst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747345788" sldId="25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747345788" sldId="256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747345788" sldId="256"/>
            <ac:spMk id="11" creationId="{3DC4B9A7-5131-7449-984F-3A714504398C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1"/>
            <ac:spMk id="5" creationId="{38D8D81E-CB12-5C4D-990C-2F2A0331DCA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2"/>
            <ac:spMk id="4" creationId="{EAE8C0E4-0F56-BA49-8497-DE3E475087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3"/>
            <ac:spMk id="4" creationId="{EE7F286E-D4D8-D643-A3D0-3291B03C48E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4"/>
            <ac:spMk id="4" creationId="{6CCC39E2-5F43-4A4C-8B98-B59522C0A47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5"/>
            <ac:spMk id="4" creationId="{11CAC3D2-AAD2-2B4B-BAAC-0217E78997E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6"/>
            <ac:spMk id="4" creationId="{3F42CCE5-BA6E-BE4A-99EA-EDAE048F36A3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0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0"/>
            <ac:spMk id="4" creationId="{C81F8639-4685-0F49-AABF-429932BF5524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542648191" sldId="27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542648191" sldId="271"/>
            <ac:spMk id="2" creationId="{E92DB9B7-AA3D-1046-9756-127E134FE478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542648191" sldId="271"/>
            <ac:spMk id="4" creationId="{4FA00939-C6BC-6241-95F5-30ED0912FB3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3"/>
            <ac:spMk id="4" creationId="{CDFCDEBC-4295-9F4F-A140-C00205E21F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4"/>
            <ac:spMk id="4" creationId="{EEC29D2C-C746-A646-9F4B-BA4EF995C81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5"/>
            <ac:spMk id="4" creationId="{97FFA614-A109-6E4D-BF7F-98BFA18569A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6"/>
            <ac:spMk id="4" creationId="{4A71F58A-A2F7-354C-9E9B-35CCA447D2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762102824" sldId="280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762102824" sldId="280"/>
            <ac:spMk id="3" creationId="{DDCE7758-8747-C741-BA92-645D04491B50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762102824" sldId="280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675873472" sldId="281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675873472" sldId="281"/>
            <ac:spMk id="5" creationId="{59769417-3D52-BA49-BAAE-581F81E9747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675873472" sldId="281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2"/>
            <ac:spMk id="4" creationId="{6E49F1C7-E240-5543-870F-30C4F36D491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4"/>
            <ac:spMk id="4" creationId="{52C766CB-6C65-674F-A1BD-445674FCEFB6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5"/>
            <ac:spMk id="4" creationId="{A57D7F67-0C3E-9B48-8740-4AB7ECE69A2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51791123" sldId="28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51791123" sldId="286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51791123" sldId="286"/>
            <ac:spMk id="6" creationId="{E83392C0-754E-4048-9052-4F0C7F84E54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720391937" sldId="28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20391937" sldId="287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20391937" sldId="287"/>
            <ac:spMk id="6" creationId="{F06EC503-0853-D241-A4F2-2D67F236220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67103464" sldId="288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67103464" sldId="288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67103464" sldId="288"/>
            <ac:spMk id="6" creationId="{9F191B9A-D696-1E40-BD72-394F50E22D90}"/>
          </ac:spMkLst>
        </pc:spChg>
      </pc:sldChg>
      <pc:sldChg chg="addSp delSp modSp mod">
        <pc:chgData name="Jeffrey M. Colon" userId="615143b1-cdee-493d-9a9d-1565ce8666d9" providerId="ADAL" clId="{7E3E0CA2-6E0B-E046-9DA7-7916F42BD7B8}" dt="2021-12-24T15:22:13.449" v="171"/>
        <pc:sldMkLst>
          <pc:docMk/>
          <pc:sldMk cId="2805514151" sldId="29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805514151" sldId="290"/>
            <ac:spMk id="2" creationId="{D7205404-6526-2542-8250-EBBAED52EFC4}"/>
          </ac:spMkLst>
        </pc:spChg>
        <pc:spChg chg="add mod">
          <ac:chgData name="Jeffrey M. Colon" userId="615143b1-cdee-493d-9a9d-1565ce8666d9" providerId="ADAL" clId="{7E3E0CA2-6E0B-E046-9DA7-7916F42BD7B8}" dt="2021-12-24T15:20:17.541" v="107" actId="1076"/>
          <ac:spMkLst>
            <pc:docMk/>
            <pc:sldMk cId="2805514151" sldId="290"/>
            <ac:spMk id="23" creationId="{086F4216-47B5-0545-ACAB-18795F490A4E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805514151" sldId="290"/>
            <ac:spMk id="25" creationId="{9E263462-13EE-C449-A824-22152657CFE9}"/>
          </ac:spMkLst>
        </pc:spChg>
        <pc:cxnChg chg="add mod">
          <ac:chgData name="Jeffrey M. Colon" userId="615143b1-cdee-493d-9a9d-1565ce8666d9" providerId="ADAL" clId="{7E3E0CA2-6E0B-E046-9DA7-7916F42BD7B8}" dt="2021-12-24T15:18:06.433" v="79" actId="692"/>
          <ac:cxnSpMkLst>
            <pc:docMk/>
            <pc:sldMk cId="2805514151" sldId="290"/>
            <ac:cxnSpMk id="6" creationId="{A4B253DB-0A4B-354E-9250-9DC58912902F}"/>
          </ac:cxnSpMkLst>
        </pc:cxnChg>
        <pc:cxnChg chg="add mod">
          <ac:chgData name="Jeffrey M. Colon" userId="615143b1-cdee-493d-9a9d-1565ce8666d9" providerId="ADAL" clId="{7E3E0CA2-6E0B-E046-9DA7-7916F42BD7B8}" dt="2021-12-24T15:19:25.719" v="94" actId="692"/>
          <ac:cxnSpMkLst>
            <pc:docMk/>
            <pc:sldMk cId="2805514151" sldId="290"/>
            <ac:cxnSpMk id="24" creationId="{841FAA92-4FC8-6B4E-AF29-4FC9CF79214D}"/>
          </ac:cxnSpMkLst>
        </pc:cxnChg>
        <pc:cxnChg chg="add del mod">
          <ac:chgData name="Jeffrey M. Colon" userId="615143b1-cdee-493d-9a9d-1565ce8666d9" providerId="ADAL" clId="{7E3E0CA2-6E0B-E046-9DA7-7916F42BD7B8}" dt="2021-12-24T15:19:10.751" v="88"/>
          <ac:cxnSpMkLst>
            <pc:docMk/>
            <pc:sldMk cId="2805514151" sldId="290"/>
            <ac:cxnSpMk id="27" creationId="{59AC6483-B1E4-E547-8AEC-E21D6D35E246}"/>
          </ac:cxnSpMkLst>
        </pc:cxnChg>
      </pc:sldChg>
      <pc:sldChg chg="addSp delSp modSp mod delAnim">
        <pc:chgData name="Jeffrey M. Colon" userId="615143b1-cdee-493d-9a9d-1565ce8666d9" providerId="ADAL" clId="{7E3E0CA2-6E0B-E046-9DA7-7916F42BD7B8}" dt="2021-12-24T15:22:13.449" v="171"/>
        <pc:sldMkLst>
          <pc:docMk/>
          <pc:sldMk cId="1744351756" sldId="29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44351756" sldId="297"/>
            <ac:spMk id="5" creationId="{F6D724E7-882D-184B-85F1-FC21C71B7E72}"/>
          </ac:spMkLst>
        </pc:spChg>
        <pc:spChg chg="add del mod">
          <ac:chgData name="Jeffrey M. Colon" userId="615143b1-cdee-493d-9a9d-1565ce8666d9" providerId="ADAL" clId="{7E3E0CA2-6E0B-E046-9DA7-7916F42BD7B8}" dt="2021-12-24T15:01:01.181" v="1"/>
          <ac:spMkLst>
            <pc:docMk/>
            <pc:sldMk cId="1744351756" sldId="297"/>
            <ac:spMk id="6" creationId="{13AF609F-9365-1F4E-8AE8-8739F010FBEE}"/>
          </ac:spMkLst>
        </pc:spChg>
        <pc:spChg chg="add mod">
          <ac:chgData name="Jeffrey M. Colon" userId="615143b1-cdee-493d-9a9d-1565ce8666d9" providerId="ADAL" clId="{7E3E0CA2-6E0B-E046-9DA7-7916F42BD7B8}" dt="2021-12-24T15:02:45.631" v="52" actId="1076"/>
          <ac:spMkLst>
            <pc:docMk/>
            <pc:sldMk cId="1744351756" sldId="297"/>
            <ac:spMk id="16" creationId="{1A32E6B4-34A7-7C41-B826-64899D6F45E6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44351756" sldId="297"/>
            <ac:spMk id="17" creationId="{C1C3C905-CF8B-CB45-B2F9-D313416104F2}"/>
          </ac:spMkLst>
        </pc:spChg>
        <pc:picChg chg="add mod">
          <ac:chgData name="Jeffrey M. Colon" userId="615143b1-cdee-493d-9a9d-1565ce8666d9" providerId="ADAL" clId="{7E3E0CA2-6E0B-E046-9DA7-7916F42BD7B8}" dt="2021-12-24T15:02:21.027" v="50" actId="14100"/>
          <ac:picMkLst>
            <pc:docMk/>
            <pc:sldMk cId="1744351756" sldId="297"/>
            <ac:picMk id="8" creationId="{90DFA10A-D55F-DF45-AFC5-7FBD425EEBC3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0" creationId="{A06281DC-1ED1-2448-809D-7463924719E1}"/>
          </ac:picMkLst>
        </pc:picChg>
        <pc:picChg chg="add mod">
          <ac:chgData name="Jeffrey M. Colon" userId="615143b1-cdee-493d-9a9d-1565ce8666d9" providerId="ADAL" clId="{7E3E0CA2-6E0B-E046-9DA7-7916F42BD7B8}" dt="2021-12-24T15:02:48.466" v="53" actId="1076"/>
          <ac:picMkLst>
            <pc:docMk/>
            <pc:sldMk cId="1744351756" sldId="297"/>
            <ac:picMk id="11" creationId="{FAFB3BDD-86DC-5A49-97F6-F0E76F644715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2" creationId="{E76E460F-D477-124A-A90E-8DEC92F4E4AE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4" creationId="{D353CA9B-AADB-004E-9B63-E6180D327EBE}"/>
          </ac:picMkLst>
        </pc:picChg>
        <pc:picChg chg="add mod">
          <ac:chgData name="Jeffrey M. Colon" userId="615143b1-cdee-493d-9a9d-1565ce8666d9" providerId="ADAL" clId="{7E3E0CA2-6E0B-E046-9DA7-7916F42BD7B8}" dt="2021-12-24T15:02:42.560" v="51" actId="1076"/>
          <ac:picMkLst>
            <pc:docMk/>
            <pc:sldMk cId="1744351756" sldId="297"/>
            <ac:picMk id="15" creationId="{85BA7E9F-E35B-5E4E-82F0-358C029F6130}"/>
          </ac:picMkLst>
        </pc:pic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07564708" sldId="298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07564708" sldId="298"/>
            <ac:spMk id="2" creationId="{FCBC0588-D49B-DF45-8D57-E1FA1A42CF5A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07564708" sldId="298"/>
            <ac:spMk id="5" creationId="{A95D6109-8DD4-024B-94FD-20BFD25301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380909649" sldId="299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380909649" sldId="299"/>
            <ac:spMk id="2" creationId="{FDED7E54-56A5-2449-8475-C3C179ABEC2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380909649" sldId="299"/>
            <ac:spMk id="5" creationId="{0FD408BE-A077-104D-8852-65986DC6CDF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4133093744" sldId="30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4133093744" sldId="300"/>
            <ac:spMk id="5" creationId="{3644CDEF-D1AA-EC4A-9E09-518B78256FAD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4133093744" sldId="300"/>
            <ac:spMk id="6" creationId="{501CCA17-6D10-8F41-9FA9-38A1FBA1AAAF}"/>
          </ac:spMkLst>
        </pc:spChg>
      </pc:sldChg>
      <pc:sldMasterChg chg="modSp mod modSldLayout">
        <pc:chgData name="Jeffrey M. Colon" userId="615143b1-cdee-493d-9a9d-1565ce8666d9" providerId="ADAL" clId="{7E3E0CA2-6E0B-E046-9DA7-7916F42BD7B8}" dt="2021-12-24T15:21:50.267" v="170" actId="20577"/>
        <pc:sldMasterMkLst>
          <pc:docMk/>
          <pc:sldMasterMk cId="360901509" sldId="2147483672"/>
        </pc:sldMasterMkLst>
        <pc:spChg chg="mod">
          <ac:chgData name="Jeffrey M. Colon" userId="615143b1-cdee-493d-9a9d-1565ce8666d9" providerId="ADAL" clId="{7E3E0CA2-6E0B-E046-9DA7-7916F42BD7B8}" dt="2021-12-24T15:21:24.578" v="124" actId="20577"/>
          <ac:spMkLst>
            <pc:docMk/>
            <pc:sldMasterMk cId="360901509" sldId="2147483672"/>
            <ac:spMk id="13" creationId="{00000000-0000-0000-0000-000000000000}"/>
          </ac:spMkLst>
        </pc:spChg>
        <pc:sldLayoutChg chg="modSp mod">
          <pc:chgData name="Jeffrey M. Colon" userId="615143b1-cdee-493d-9a9d-1565ce8666d9" providerId="ADAL" clId="{7E3E0CA2-6E0B-E046-9DA7-7916F42BD7B8}" dt="2021-12-24T15:21:39.147" v="154" actId="20577"/>
          <pc:sldLayoutMkLst>
            <pc:docMk/>
            <pc:sldMasterMk cId="360901509" sldId="2147483672"/>
            <pc:sldLayoutMk cId="0" sldId="2147483673"/>
          </pc:sldLayoutMkLst>
          <pc:spChg chg="mod">
            <ac:chgData name="Jeffrey M. Colon" userId="615143b1-cdee-493d-9a9d-1565ce8666d9" providerId="ADAL" clId="{7E3E0CA2-6E0B-E046-9DA7-7916F42BD7B8}" dt="2021-12-24T15:21:39.147" v="154" actId="20577"/>
            <ac:spMkLst>
              <pc:docMk/>
              <pc:sldMasterMk cId="360901509" sldId="2147483672"/>
              <pc:sldLayoutMk cId="0" sldId="2147483673"/>
              <ac:spMk id="4" creationId="{00000000-0000-0000-0000-000000000000}"/>
            </ac:spMkLst>
          </pc:spChg>
        </pc:sldLayoutChg>
        <pc:sldLayoutChg chg="modSp mod">
          <pc:chgData name="Jeffrey M. Colon" userId="615143b1-cdee-493d-9a9d-1565ce8666d9" providerId="ADAL" clId="{7E3E0CA2-6E0B-E046-9DA7-7916F42BD7B8}" dt="2021-12-24T15:21:50.267" v="170" actId="20577"/>
          <pc:sldLayoutMkLst>
            <pc:docMk/>
            <pc:sldMasterMk cId="360901509" sldId="2147483672"/>
            <pc:sldLayoutMk cId="0" sldId="2147483674"/>
          </pc:sldLayoutMkLst>
          <pc:spChg chg="mod">
            <ac:chgData name="Jeffrey M. Colon" userId="615143b1-cdee-493d-9a9d-1565ce8666d9" providerId="ADAL" clId="{7E3E0CA2-6E0B-E046-9DA7-7916F42BD7B8}" dt="2021-12-24T15:21:50.267" v="170" actId="20577"/>
            <ac:spMkLst>
              <pc:docMk/>
              <pc:sldMasterMk cId="360901509" sldId="2147483672"/>
              <pc:sldLayoutMk cId="0" sldId="2147483674"/>
              <ac:spMk id="6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8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14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PSH_COE_2022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mac.com/jmcolon/tbe08/Rev_Proc_2002_2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lpassociation.org/mlp-101/list-of-current-ml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22F6C8-B701-324B-940F-D281F7E64287}"/>
              </a:ext>
            </a:extLst>
          </p:cNvPr>
          <p:cNvCxnSpPr>
            <a:cxnSpLocks/>
          </p:cNvCxnSpPr>
          <p:nvPr/>
        </p:nvCxnSpPr>
        <p:spPr>
          <a:xfrm>
            <a:off x="8305800" y="4419600"/>
            <a:ext cx="6858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4B253DB-0A4B-354E-9250-9DC58912902F}"/>
              </a:ext>
            </a:extLst>
          </p:cNvPr>
          <p:cNvCxnSpPr>
            <a:cxnSpLocks/>
          </p:cNvCxnSpPr>
          <p:nvPr/>
        </p:nvCxnSpPr>
        <p:spPr>
          <a:xfrm flipV="1">
            <a:off x="8310685" y="3576008"/>
            <a:ext cx="609600" cy="268600"/>
          </a:xfrm>
          <a:prstGeom prst="bentConnector3">
            <a:avLst>
              <a:gd name="adj1" fmla="val -4673"/>
            </a:avLst>
          </a:prstGeom>
          <a:ln w="22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41FAA92-4FC8-6B4E-AF29-4FC9CF79214D}"/>
              </a:ext>
            </a:extLst>
          </p:cNvPr>
          <p:cNvCxnSpPr>
            <a:cxnSpLocks/>
          </p:cNvCxnSpPr>
          <p:nvPr/>
        </p:nvCxnSpPr>
        <p:spPr>
          <a:xfrm flipV="1">
            <a:off x="8236112" y="4285301"/>
            <a:ext cx="755488" cy="310191"/>
          </a:xfrm>
          <a:prstGeom prst="bentConnector3">
            <a:avLst>
              <a:gd name="adj1" fmla="val 2844"/>
            </a:avLst>
          </a:prstGeom>
          <a:ln w="22225">
            <a:solidFill>
              <a:schemeClr val="accent3">
                <a:lumMod val="25000"/>
                <a:lumOff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6F4216-47B5-0545-ACAB-18795F490A4E}"/>
              </a:ext>
            </a:extLst>
          </p:cNvPr>
          <p:cNvSpPr txBox="1"/>
          <p:nvPr/>
        </p:nvSpPr>
        <p:spPr>
          <a:xfrm>
            <a:off x="6019800" y="990600"/>
            <a:ext cx="575799" cy="276999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2021</a:t>
            </a:r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20% deduction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000" dirty="0"/>
              <a:t>(A) 20% of QBI with respect to the </a:t>
            </a:r>
            <a:r>
              <a:rPr lang="en-US" sz="2000" i="1" dirty="0"/>
              <a:t>QT/B, or</a:t>
            </a:r>
          </a:p>
          <a:p>
            <a:pPr marL="171450" lvl="1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the greater of </a:t>
            </a:r>
          </a:p>
          <a:p>
            <a:pPr lvl="1"/>
            <a:r>
              <a:rPr lang="en-US" sz="2000" dirty="0"/>
              <a:t>(B)(</a:t>
            </a:r>
            <a:r>
              <a:rPr lang="en-US" sz="2000" dirty="0" err="1"/>
              <a:t>i</a:t>
            </a:r>
            <a:r>
              <a:rPr lang="en-US" sz="2000" dirty="0"/>
              <a:t>) 50% of the W-2 wages of the QT/B, or</a:t>
            </a:r>
          </a:p>
          <a:p>
            <a:pPr lvl="1"/>
            <a:r>
              <a:rPr lang="en-US" sz="2000" dirty="0"/>
              <a:t>(ii) Sum of 25% W-2 wages PLUS 2.5% of the unadjusted basis immediately after acquisition of all </a:t>
            </a:r>
            <a:r>
              <a:rPr lang="en-US" sz="2000" i="1" dirty="0"/>
              <a:t>qualified property</a:t>
            </a:r>
          </a:p>
          <a:p>
            <a:pPr lvl="1"/>
            <a:r>
              <a:rPr lang="en-US" sz="2000" dirty="0"/>
              <a:t>The (B) limit doesn’t apply if the taxpayer’s income is less than $164,900 ($329,800) (adjusted for inflation)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Scope of “principal assets of the T/B is the reputation or skill…”? </a:t>
            </a:r>
            <a:r>
              <a:rPr lang="en-US" sz="2000" i="1" dirty="0"/>
              <a:t>See</a:t>
            </a:r>
            <a:r>
              <a:rPr lang="en-US" sz="2000" dirty="0"/>
              <a:t> discussion in Preamble to Prop. </a:t>
            </a:r>
            <a:r>
              <a:rPr lang="en-US" sz="2000" dirty="0" err="1"/>
              <a:t>Regs</a:t>
            </a:r>
            <a:r>
              <a:rPr lang="en-US" sz="2000" dirty="0"/>
              <a:t>. (p. 40899)</a:t>
            </a:r>
          </a:p>
          <a:p>
            <a:pPr lvl="1"/>
            <a:r>
              <a:rPr lang="en-US" sz="2000" dirty="0"/>
              <a:t>Exception for </a:t>
            </a:r>
            <a:r>
              <a:rPr lang="en-US" sz="2000" i="1" dirty="0"/>
              <a:t>specified service business</a:t>
            </a:r>
            <a:r>
              <a:rPr lang="en-US" sz="2000" dirty="0"/>
              <a:t>: If the taxpayer’s income is less than $164,900 ($329,800), a specified service, </a:t>
            </a:r>
            <a:r>
              <a:rPr lang="en-US" sz="2000" b="1" dirty="0"/>
              <a:t>e.g., law</a:t>
            </a:r>
            <a:r>
              <a:rPr lang="en-US" sz="2000" dirty="0"/>
              <a:t>, will be treated as a QT/B</a:t>
            </a:r>
          </a:p>
          <a:p>
            <a:pPr lvl="1"/>
            <a:endParaRPr lang="en-US" sz="1600" dirty="0"/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1031(a)(1)(D)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</a:t>
            </a:r>
            <a:r>
              <a:rPr lang="en-US" sz="2000" dirty="0" err="1">
                <a:ea typeface="ＭＳ Ｐゴシック" charset="0"/>
              </a:rPr>
              <a:t>Sociedad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Anonyme</a:t>
            </a:r>
            <a:r>
              <a:rPr lang="en-US" sz="2000" dirty="0">
                <a:ea typeface="ＭＳ Ｐゴシック" charset="0"/>
              </a:rPr>
              <a:t>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Europaea</a:t>
            </a:r>
            <a:r>
              <a:rPr lang="en-US" sz="2000" dirty="0">
                <a:ea typeface="ＭＳ Ｐゴシック" charset="0"/>
              </a:rPr>
              <a:t>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(CG or dividends + 3.8% NII)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0DFA10A-D55F-DF45-AFC5-7FBD425E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1" y="479447"/>
            <a:ext cx="8458199" cy="3271324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AFB3BDD-86DC-5A49-97F6-F0E76F64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22" y="3962295"/>
            <a:ext cx="3560826" cy="208073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5BA7E9F-E35B-5E4E-82F0-358C029F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8" y="4015563"/>
            <a:ext cx="4337050" cy="2190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3355200" imgH="191880" progId="Equation.3">
                  <p:embed/>
                </p:oleObj>
              </mc:Choice>
              <mc:Fallback>
                <p:oleObj name="Equation" r:id="rId4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17184</TotalTime>
  <Words>2343</Words>
  <Application>Microsoft Macintosh PowerPoint</Application>
  <PresentationFormat>On-screen Show (4:3)</PresentationFormat>
  <Paragraphs>426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PowerPoint Presentation</vt:lpstr>
      <vt:lpstr>Choice of Business Entity</vt:lpstr>
      <vt:lpstr>C Corp vs. Pass-through</vt:lpstr>
      <vt:lpstr>Rates for 2022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208</cp:revision>
  <cp:lastPrinted>2018-01-19T18:43:32Z</cp:lastPrinted>
  <dcterms:created xsi:type="dcterms:W3CDTF">2010-08-19T17:45:35Z</dcterms:created>
  <dcterms:modified xsi:type="dcterms:W3CDTF">2021-12-24T15:22:36Z</dcterms:modified>
</cp:coreProperties>
</file>