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314" r:id="rId2"/>
    <p:sldId id="320" r:id="rId3"/>
    <p:sldId id="356" r:id="rId4"/>
    <p:sldId id="315" r:id="rId5"/>
    <p:sldId id="323" r:id="rId6"/>
    <p:sldId id="324" r:id="rId7"/>
    <p:sldId id="357" r:id="rId8"/>
    <p:sldId id="359" r:id="rId9"/>
    <p:sldId id="358" r:id="rId10"/>
    <p:sldId id="360" r:id="rId11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8"/>
    <p:restoredTop sz="94538"/>
  </p:normalViewPr>
  <p:slideViewPr>
    <p:cSldViewPr>
      <p:cViewPr>
        <p:scale>
          <a:sx n="112" d="100"/>
          <a:sy n="112" d="100"/>
        </p:scale>
        <p:origin x="656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AC8F5166-AEDF-FB4E-BE82-72DAE63729FC}"/>
    <pc:docChg chg="modSld modMainMaster">
      <pc:chgData name="Jeffrey M. Colon" userId="615143b1-cdee-493d-9a9d-1565ce8666d9" providerId="ADAL" clId="{AC8F5166-AEDF-FB4E-BE82-72DAE63729FC}" dt="2022-08-07T14:38:57.166" v="41" actId="20577"/>
      <pc:docMkLst>
        <pc:docMk/>
      </pc:docMkLst>
      <pc:sldChg chg="modSp mod">
        <pc:chgData name="Jeffrey M. Colon" userId="615143b1-cdee-493d-9a9d-1565ce8666d9" providerId="ADAL" clId="{AC8F5166-AEDF-FB4E-BE82-72DAE63729FC}" dt="2022-08-07T14:38:57.166" v="41" actId="20577"/>
        <pc:sldMkLst>
          <pc:docMk/>
          <pc:sldMk cId="0" sldId="360"/>
        </pc:sldMkLst>
        <pc:spChg chg="mod">
          <ac:chgData name="Jeffrey M. Colon" userId="615143b1-cdee-493d-9a9d-1565ce8666d9" providerId="ADAL" clId="{AC8F5166-AEDF-FB4E-BE82-72DAE63729FC}" dt="2022-08-07T14:38:57.166" v="41" actId="20577"/>
          <ac:spMkLst>
            <pc:docMk/>
            <pc:sldMk cId="0" sldId="360"/>
            <ac:spMk id="78850" creationId="{C51ACBC6-E729-7645-A23A-43FE0FE84AF8}"/>
          </ac:spMkLst>
        </pc:spChg>
      </pc:sldChg>
      <pc:sldMasterChg chg="modSp mod">
        <pc:chgData name="Jeffrey M. Colon" userId="615143b1-cdee-493d-9a9d-1565ce8666d9" providerId="ADAL" clId="{AC8F5166-AEDF-FB4E-BE82-72DAE63729FC}" dt="2022-08-07T14:36:39.938" v="5" actId="20577"/>
        <pc:sldMasterMkLst>
          <pc:docMk/>
          <pc:sldMasterMk cId="0" sldId="2147483818"/>
        </pc:sldMasterMkLst>
        <pc:spChg chg="mod">
          <ac:chgData name="Jeffrey M. Colon" userId="615143b1-cdee-493d-9a9d-1565ce8666d9" providerId="ADAL" clId="{AC8F5166-AEDF-FB4E-BE82-72DAE63729FC}" dt="2022-08-07T14:36:39.938" v="5" actId="20577"/>
          <ac:spMkLst>
            <pc:docMk/>
            <pc:sldMasterMk cId="0" sldId="2147483818"/>
            <ac:spMk id="9" creationId="{7499E456-D3F1-924B-8C07-7AB21124A891}"/>
          </ac:spMkLst>
        </pc:spChg>
      </pc:sldMasterChg>
    </pc:docChg>
  </pc:docChgLst>
  <pc:docChgLst>
    <pc:chgData name="Jeffrey M. Colon" userId="615143b1-cdee-493d-9a9d-1565ce8666d9" providerId="ADAL" clId="{4868DCE3-4A84-BA4E-940C-B2C4FA2814FE}"/>
    <pc:docChg chg="modSld">
      <pc:chgData name="Jeffrey M. Colon" userId="615143b1-cdee-493d-9a9d-1565ce8666d9" providerId="ADAL" clId="{4868DCE3-4A84-BA4E-940C-B2C4FA2814FE}" dt="2021-02-17T21:23:31.148" v="75" actId="20577"/>
      <pc:docMkLst>
        <pc:docMk/>
      </pc:docMkLst>
      <pc:sldChg chg="modSp mod">
        <pc:chgData name="Jeffrey M. Colon" userId="615143b1-cdee-493d-9a9d-1565ce8666d9" providerId="ADAL" clId="{4868DCE3-4A84-BA4E-940C-B2C4FA2814FE}" dt="2021-02-17T16:17:30.471" v="7" actId="1076"/>
        <pc:sldMkLst>
          <pc:docMk/>
          <pc:sldMk cId="0" sldId="315"/>
        </pc:sldMkLst>
        <pc:graphicFrameChg chg="mod">
          <ac:chgData name="Jeffrey M. Colon" userId="615143b1-cdee-493d-9a9d-1565ce8666d9" providerId="ADAL" clId="{4868DCE3-4A84-BA4E-940C-B2C4FA2814FE}" dt="2021-02-17T16:17:30.471" v="7" actId="1076"/>
          <ac:graphicFrameMkLst>
            <pc:docMk/>
            <pc:sldMk cId="0" sldId="315"/>
            <ac:graphicFrameMk id="2" creationId="{190591BF-F349-2141-BA11-4D1C23CBCD8F}"/>
          </ac:graphicFrameMkLst>
        </pc:graphicFrameChg>
      </pc:sldChg>
      <pc:sldChg chg="modSp modAnim">
        <pc:chgData name="Jeffrey M. Colon" userId="615143b1-cdee-493d-9a9d-1565ce8666d9" providerId="ADAL" clId="{4868DCE3-4A84-BA4E-940C-B2C4FA2814FE}" dt="2021-02-17T21:23:31.148" v="75" actId="20577"/>
        <pc:sldMkLst>
          <pc:docMk/>
          <pc:sldMk cId="0" sldId="320"/>
        </pc:sldMkLst>
        <pc:spChg chg="mod">
          <ac:chgData name="Jeffrey M. Colon" userId="615143b1-cdee-493d-9a9d-1565ce8666d9" providerId="ADAL" clId="{4868DCE3-4A84-BA4E-940C-B2C4FA2814FE}" dt="2021-02-17T21:23:31.148" v="75" actId="20577"/>
          <ac:spMkLst>
            <pc:docMk/>
            <pc:sldMk cId="0" sldId="320"/>
            <ac:spMk id="19461" creationId="{96848F54-40C5-FE4D-93D1-4FDFA8B90CAF}"/>
          </ac:spMkLst>
        </pc:spChg>
      </pc:sldChg>
      <pc:sldChg chg="modSp mod">
        <pc:chgData name="Jeffrey M. Colon" userId="615143b1-cdee-493d-9a9d-1565ce8666d9" providerId="ADAL" clId="{4868DCE3-4A84-BA4E-940C-B2C4FA2814FE}" dt="2021-02-17T14:22:01.696" v="6"/>
        <pc:sldMkLst>
          <pc:docMk/>
          <pc:sldMk cId="0" sldId="357"/>
        </pc:sldMkLst>
        <pc:spChg chg="mod">
          <ac:chgData name="Jeffrey M. Colon" userId="615143b1-cdee-493d-9a9d-1565ce8666d9" providerId="ADAL" clId="{4868DCE3-4A84-BA4E-940C-B2C4FA2814FE}" dt="2021-02-17T14:21:46.261" v="2" actId="20577"/>
          <ac:spMkLst>
            <pc:docMk/>
            <pc:sldMk cId="0" sldId="357"/>
            <ac:spMk id="74753" creationId="{4DD7AAB2-13C2-6A46-946A-85624D95BA8B}"/>
          </ac:spMkLst>
        </pc:spChg>
        <pc:graphicFrameChg chg="mod">
          <ac:chgData name="Jeffrey M. Colon" userId="615143b1-cdee-493d-9a9d-1565ce8666d9" providerId="ADAL" clId="{4868DCE3-4A84-BA4E-940C-B2C4FA2814FE}" dt="2021-02-17T14:22:01.696" v="6"/>
          <ac:graphicFrameMkLst>
            <pc:docMk/>
            <pc:sldMk cId="0" sldId="357"/>
            <ac:graphicFrameMk id="74755" creationId="{1AE72F3F-5039-A447-BD64-71FCB0DC4601}"/>
          </ac:graphicFrameMkLst>
        </pc:graphicFrameChg>
      </pc:sldChg>
      <pc:sldChg chg="modSp">
        <pc:chgData name="Jeffrey M. Colon" userId="615143b1-cdee-493d-9a9d-1565ce8666d9" providerId="ADAL" clId="{4868DCE3-4A84-BA4E-940C-B2C4FA2814FE}" dt="2021-02-17T21:21:55.633" v="12" actId="113"/>
        <pc:sldMkLst>
          <pc:docMk/>
          <pc:sldMk cId="0" sldId="360"/>
        </pc:sldMkLst>
        <pc:spChg chg="mod">
          <ac:chgData name="Jeffrey M. Colon" userId="615143b1-cdee-493d-9a9d-1565ce8666d9" providerId="ADAL" clId="{4868DCE3-4A84-BA4E-940C-B2C4FA2814FE}" dt="2021-02-17T21:21:55.633" v="12" actId="113"/>
          <ac:spMkLst>
            <pc:docMk/>
            <pc:sldMk cId="0" sldId="360"/>
            <ac:spMk id="3" creationId="{615A1B1C-8585-444C-801D-822B840FEB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C59C69-1CD2-A24C-9C2A-DB1F78627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DD15E25-1F95-E64F-8E94-8E20E507F2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D89D470-F6A4-8844-9C4C-E48915D7BA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10901BE-300C-FD44-9F5E-5E1E78EAE8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anose="020B0502020104020203" pitchFamily="34" charset="-79"/>
              </a:defRPr>
            </a:lvl1pPr>
          </a:lstStyle>
          <a:p>
            <a:fld id="{AD77987D-8479-8A4F-A72B-F6A54333D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47EBCE-81DD-BE46-B771-C39F8748A7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EFE76DE-4EE4-3243-A69B-6A42A256FA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ABF784A-A2B5-7943-95A8-F4E96ECE2D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FD98A4C-ACA6-FE4E-AC2D-3066EA85B0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7649787-7D6E-6B4A-AC66-38E8475326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6FA6664-7500-DF49-83D3-FBE3765C2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" charset="0"/>
              </a:defRPr>
            </a:lvl1pPr>
          </a:lstStyle>
          <a:p>
            <a:fld id="{0D999740-C24E-EF44-A570-2FB30DB8F0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08FB3481-3991-8C4C-A29D-982C16713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6E26B-03D8-4E43-B1CB-C48A10015E03}" type="slidenum">
              <a:rPr lang="en-US" altLang="en-US" sz="1200">
                <a:latin typeface="Times" pitchFamily="2" charset="0"/>
              </a:rPr>
              <a:pPr/>
              <a:t>1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32183E4-9B26-B242-9512-157180C85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798327A-EFDE-FE40-B856-E252C5DD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8B73CBE-04AE-1341-9125-C69A66E58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9851C2-2108-6B45-A5B9-D3B1C991E169}" type="slidenum">
              <a:rPr lang="en-US" altLang="en-US" sz="1200">
                <a:latin typeface="Times" pitchFamily="2" charset="0"/>
              </a:rPr>
              <a:pPr/>
              <a:t>2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15BB20A-7B5E-A740-A8AB-32F0128D6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22C2D4F-B46F-D54D-BA3C-67B3429CF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A2A99F34-444D-DB45-98BB-6C436A3F5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8C4C4D-EDBF-8C42-B5CB-7EC49421F7B8}" type="slidenum">
              <a:rPr lang="en-US" altLang="en-US" sz="1200">
                <a:latin typeface="Times" pitchFamily="2" charset="0"/>
              </a:rPr>
              <a:pPr/>
              <a:t>3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9D47AE2-56D4-E442-BD16-D4A358D18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174C797-FE38-6A48-9ADF-1DACB11EF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E83E3F81-6EAC-F241-BE7F-DD766B443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189D9C-1807-0A46-9C35-97AFE226F353}" type="slidenum">
              <a:rPr lang="en-US" altLang="en-US" sz="1200">
                <a:latin typeface="Times" pitchFamily="2" charset="0"/>
              </a:rPr>
              <a:pPr/>
              <a:t>4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3DBA051-3F4D-0C4C-8C15-C03F661CD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6443874-D4C1-7745-8840-BF2C5B4E6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0DE58A7-0D2E-BC44-A048-2A82BC473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C8CB74-8709-6340-A8C4-F222D2EF2DF2}" type="slidenum">
              <a:rPr lang="en-US" altLang="en-US" sz="1200">
                <a:latin typeface="Times" pitchFamily="2" charset="0"/>
              </a:rPr>
              <a:pPr/>
              <a:t>5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EE897DF-DC6B-944E-9E4C-FA54C6835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633DFBF-32E3-6E41-BCF2-FCE3B4CE2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D5C7E03B-28A1-8349-A3AB-954FCDC47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478FD1-9B0D-4D44-A3B2-3F6B69F9826F}" type="slidenum">
              <a:rPr lang="en-US" altLang="en-US" sz="1200">
                <a:latin typeface="Times" pitchFamily="2" charset="0"/>
              </a:rPr>
              <a:pPr/>
              <a:t>6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637FF35-F9A8-7F4B-9803-3E1AA25A1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78FE62B-365B-924D-9D05-8C5BAE4EE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41E48105-5E77-B546-BED6-2906005CC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7168F5-0590-FA42-B252-181823B02C99}" type="slidenum">
              <a:rPr lang="en-US" altLang="en-US" sz="1200">
                <a:latin typeface="Times" pitchFamily="2" charset="0"/>
              </a:rPr>
              <a:pPr/>
              <a:t>8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BDAD0DC-6B47-E04C-869C-D7796A63E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224F9B6-E1C3-A34E-93EF-2FDCC7ED8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98B53D28-359E-0048-BB81-2F434F92F7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49BEDA8-EC7B-3043-B122-96797DAAA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BEAE-CA8D-024A-895B-42AD51D23C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91EBA-704D-1C4E-AE52-6EAA8C29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89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8B575160-BF86-3E43-A1A4-256759DE19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73B36EF-B888-4248-BC81-874B35B5B00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AFA32F1-14A0-C845-A738-97C046FF8B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57B3C02D-3671-E847-AD22-2DACF9611F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35C46A3-5536-284C-BA85-3D49044710C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431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72851C36-22DE-2E45-A795-0081D56B68CA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2DE8F2DA-7660-CC46-ADB7-0788F41F897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861F888F-2FC4-4B43-B3F2-F11B537F18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23EC1AE-8E67-E04E-80AA-20DD4415A6E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43657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E30A421D-4FD5-7643-B5DD-572B8AD40E4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7FDA46E-9EE2-D445-8AEB-4880902DF8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453CBEF5-5B8D-3949-95E9-A07FFBCA99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26AB1BD-A06F-074D-8FC2-1DEDD1F74DA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23550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6BCCD4-F32D-0A4B-9AA3-AEA5FA1ABA83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fld id="{EF79C482-8295-1A40-BE03-AAA358D208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338ED8B9-BFC5-5B49-8034-0F701D122921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C4AC66D5-2D60-3747-9F80-88A55115028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fld id="{A3463754-C8CD-9D41-A338-42FA48BE3A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0730BE83-251B-564C-89EF-56417E0F932C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85736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0E79A92-C4A5-B14F-BCD4-38783C04679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56F7AEE0-13DF-4544-BF86-D2ED4E1C43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3E1D8E1D-9060-EB4D-B188-182AB9A83AC8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22018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6812918-A066-CC47-A720-71AEB815075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fld id="{C69D8F2A-5A61-3B4F-B95A-10FD2B9F56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D22C4A08-79F2-0A4A-A9EA-C4AE837433D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8569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7A8F1281-8342-3241-93A5-F08526D71F3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24956ED8-B3A8-D446-8938-CE4279350E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49652D52-7D75-954C-8E41-26506682DBF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69001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AE8355E8-AED0-4D4D-98DB-CF5B89E3118E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922D3186-F6FA-E446-910D-66E21CE976B3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39565D23-B195-4849-875E-BDC0A2210541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EE9B51F7-7311-384C-B16B-3043E99156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FDAA2D6C-3BB3-6847-876C-9079EB534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988D2677-3E00-5E4F-B7F5-8D5531191EA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BAF2E761-F1EA-3049-81C3-F7730B8E8B0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EAF84E6F-A3E7-864E-A198-30853195E3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862C90BC-22FE-854C-B817-92767DA9FE5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E7247115-777B-A34F-AB5A-A8124C541DB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62D3860F-3E27-D242-B48A-BD8E0F6EA6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88199EDB-749A-204B-BE5E-CC428F478B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A51CFD2-9815-9549-B1C4-5ECAD3183EF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D41120B0-F835-7648-81E0-88E471C1A71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E631A958-A83A-5042-AFAB-D5CB3551B4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69D48249-6DEE-A74B-A755-90B1C3C38F8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B6519882-6A88-F24D-9B1B-45B80201C4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99704D05-4AA7-3B4C-A7F1-F8BCC4AA48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92369EFC-F1C3-D740-8DB1-D0899B890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5E337319-048D-EF41-AA9A-8077A58B1C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6C95BA67-9929-A643-9537-49231BDB44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7F677476-8EC9-D647-B013-5CCDE36462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A8C85694-2339-784E-B2C1-3A8EC320C05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98AC1C3E-DC3F-E84A-8743-8F65F0386AF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E9445295-C869-3A46-BE19-94C33AECBE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9F7AB24D-D7A0-B74C-A8F4-C11687106E7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D35EC60-6F55-6B4E-BC01-DAB8D3EEF2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6867D88-8290-1A47-84BB-29C0558CC76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44031321-316F-F641-8802-BC515F9243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D3ED71F7-0E86-364E-B192-3754AC7F957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4686679-813F-5148-A712-4B8EDE4F4FB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29FDE9E3-CD22-1541-BB12-6615D1B9A5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ED327B87-DB63-9842-AF11-D148FA6A9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587ADDF3-FE40-F144-8BA6-2E4E9951B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A4AE6B59-6572-C940-897A-DC00AC916B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6CB56021-A7E2-0443-BD73-94A09B6D959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405D3488-9F6E-204A-87BA-B478A1BA10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D131944D-B154-0348-8D91-B6C5584301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8DF5A28B-6649-2141-BB22-F0D6C1DFFF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CE450B1E-75CF-FA48-A971-EDDFF1039AD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3C7DA8F6-AF41-264F-AAD9-C4A02528E83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959BBA92-8FC3-EE4A-B7B1-EA576D218D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AB5A327E-D593-C049-8467-F1C4E650E6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5A46811B-2FFE-0B4F-9FAB-8F7BD80B02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219CA2C4-BF0D-C143-84E1-F3AE7B63AD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B582A0CC-AAC7-194A-B526-CA7C18631A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B0410627-375B-0C4E-8553-1EDEA915C8D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572F38FB-3821-F948-978B-C1B9B94A37E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073E9EE8-6533-1A42-B2B5-B985373A9F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E6FA1A30-7732-4E4F-AC25-09149193900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C39AA750-97D3-9247-AC9F-9729E5480C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CD259124-6EDF-8941-B4CE-8C3D2F6EE33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B53DFF0A-0860-9B40-8756-638E6FDB1CEF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6F246B4C-30ED-2A4F-B912-85AE8F6B938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1AE97D8A-9FF6-E745-A6B1-CF99C281D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8A440F08-5332-914F-9895-06186CD3625D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923FDF26-DFA6-5E42-B68E-9275295ECE9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5010C9C8-8ABA-334A-AA87-374B7D5037F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C3C4B64A-7749-244E-A0D4-B22597116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80F633F3-6EB4-B647-ABDE-778C021AD3F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5789C37D-E3A3-4A4F-857F-FE31A5FA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33AFCEB-1B09-6242-8E6B-D87AB628A5B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F1343E1C-A9E4-CD45-98A2-C165E1F3C8D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BF56088A-D6D5-9C4A-9BF1-594219892F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B9283B38-FA5D-D84A-87E2-BF69DBF44A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EEAAA291-762D-9E41-B9EB-BE1656B1A5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8EF5BAED-5223-C546-8A41-1737E3F5A2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F8A0D47A-2FE3-624D-90AC-AE82E68CFB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646CD2AE-CDDA-B649-AF41-0F7CF6E2B8A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781704BA-9C23-CF49-BFEE-2290296F371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6C8100E1-43DB-F245-86FC-97EE060F3A4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9FA547FC-C038-274C-8CE8-6939D9DB1ED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7F655F56-D1DB-8D4D-917D-82E7404FC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643AA6BB-F5EF-0743-A0A5-CEDB39991F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073DA35-4406-DB4C-BFC8-03B8413E90E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10EA794E-6A85-C448-88B4-E2846391E6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8A68DDB9-6002-0844-BCE9-0FFA75E1D5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E85CF0C-7F78-F946-AD97-AF79207659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859438F1-8386-7F43-AFE8-B03C17428F3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22A8776F-0490-DE43-88B1-91404593CC7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2C4E3D24-1ACA-544B-A78B-39104271592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15D40100-6D48-624E-A6BA-F353476A930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CE3F5D71-212E-2B4B-9CF7-CD06E19221A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5DA729D2-5A47-434D-A4ED-823F28E8BDF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265DD8F2-5328-5F45-9964-AB7D96975DE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B745DEDB-A8F8-C84A-A33D-CF0D54B87D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11B853D6-C9AC-3941-B62A-F17DD48E5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1AC95009-4578-B449-BB4A-4FB4F262A38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4683A0DC-41F0-0B42-95C8-5DD11A38881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4A23CBD-252E-2642-BBD3-EF91EA1CBF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AF310635-651D-6F4F-B7DB-886C9ACDD13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5D56EBF-D90C-944E-BEBE-CC052622DE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D64EFDEF-DB20-C742-815E-A436EF36F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0DEC4C5C-D308-5144-BA97-957C231364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9B85CFA7-4CC9-F540-B9BF-057E872DF9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70926B8A-50B1-EC41-8A1B-DEB61D200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4EED8D6E-8E87-434D-91C6-E4863D7965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DF63F38F-0287-3347-AA20-D39BCC0EC3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03DE52F2-BDF5-5343-91B1-8A91941454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72CAE560-04D7-DE40-A1FC-3714289E4B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4C762AF9-973D-8240-9303-96328EBD2DF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54A28CA-9167-AC4B-8B13-88A775B62B2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D949149A-802C-D543-AE97-C6D882E7BD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FE8D5C8B-E008-7B46-BE9F-843DB30FD6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8EA962A8-23F7-4143-BB14-A342161D68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4C80BE1E-A996-5649-9305-0E817F9F2E2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E83B078-73FC-C648-AC6F-517D722835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12DFEE9A-4023-7341-B4E0-A3848FEAC6C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57883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02BC3224-E79B-6C48-A755-5C827141EF0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fld id="{64FBB4C9-A494-134F-9D85-F997F03109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F941D9A5-5435-D340-8D1D-D2DE4CF045C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1337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D3478-3171-034C-8346-D3572E515D4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B5D5D5D-E1D2-604D-B0B3-3C66F61EE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fld id="{4842CDCF-ED76-0C47-BEF7-929242FE9E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E5625B-3389-B547-94CA-D695FFBF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17EB2C03-24C6-DD41-9685-913EE56CCD0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82B8DBDA-4245-D54F-AD83-7CDAA259E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8DB5851-B75B-3E4A-84CE-502AF2132933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303722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EA36CA84-C66C-C946-879E-6CC9A4D963D8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A18DAFEB-5B1C-FA45-87AA-65010E0AF5DB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54C6CC46-8319-BA4A-B453-138C5DFF171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fld id="{FA257B41-D48A-A548-BB52-BDD7302BC6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E36F928F-EC80-1B49-ABCD-850CEFEFBE5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49460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5011AFB-E4D6-CB46-B666-CE41CA15FCAA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E286E99E-A75D-954C-BB05-08849DFC438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3D06054A-CEFE-C743-96C8-64DAB038E809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A8AB8D58-3782-124F-A906-582B30D61618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1C3B84B-1F52-AA41-8D5E-E92B8B19EDE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DE6C7C3D-0C7D-2248-908B-5625C37F77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1D80583-A554-6748-ACF8-48319C97EBD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858651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8D2FFFC-0969-7342-A0F5-52218916115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20069FC2-4DFA-3246-B052-9F36877B13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9D375EB9-9C2A-1644-B157-522846D20A8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75380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7F3AA6-05F3-F64F-B1B4-15CBCFAC60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fld id="{6C0032F6-A701-4B43-BB86-155ED876C7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64EC656-89F6-3B4D-A340-4623B11B6719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420441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F65A2DF6-CE89-A048-815D-5DED2E18A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EC57DCF-922A-2D48-BB0B-B9C64810F38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fld id="{84D3649D-F6FE-8E4E-8086-735A0B0DF0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DA2290-1054-D241-B71A-ABD2F15522E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73567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D0F5DCF-4330-2D45-9631-A1331D8E71D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0B0BFE34-7E00-0546-ADE7-EB8C45C1E41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fld id="{304F737B-5D01-4A43-BE08-CF0D1C6235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37569C05-E104-5B40-B8BC-C44AA651FBD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585607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AD3463B8-B5A6-A84B-A961-44F1329FC52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EE9E6906-FED0-EE4D-A237-C3C823FD5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4FF21F26-6FF1-744A-96F7-5322FE933C4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67705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67F543A5-B100-164D-B6C6-B0BFBDE39C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31FAFCCC-CA17-9840-ACD0-8C49ED932A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9AFF4B4-79C5-F341-961B-47C5621E4BA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153962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B83B1365-A1EF-C641-83B2-5ECE57541EB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01AE7458-1E7F-1F47-98BC-9B1B4F49F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6CBE1593-17B3-A645-B159-505353D4294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754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8D551-0187-2643-BFD9-A8D36A574D48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94DCE-DE08-CE43-8949-931238AA2E12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BCA14E1-08B4-524A-AB14-2AF67665DE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fld id="{F682597F-76AB-444E-BCAE-CF3977CF477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27F2BD48-9F5E-9B48-8683-A8B697BDF4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665789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09F3399-68F4-D74A-B5F7-08665C8E37B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A91EEBB4-FE77-3947-9E37-8EDE43984D9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3B6B6A-FCCA-6B4A-B76F-C63C69EC771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CE88C3C-0B8F-534A-A06D-30322320D259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177AE610-D853-C241-997E-73D8AB83AAA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4BBA99DE-7434-A147-9528-4E3B854A8E8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fld id="{57D58F11-9A36-484E-BFD4-DF960014B5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0CF5DC-CCF6-6F49-B71A-B8856361ED1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973672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A325110-020D-F64F-83EA-1AF60736CDB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fld id="{C8095979-2660-134C-A5C0-9A69C36C39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B9D5656-AB2E-264C-A25E-7CFC8AA7A424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47131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BB29425-A1EE-AE4B-A828-5E860B45AD3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fld id="{9608C4F6-55B9-134F-8873-2A9D8AD8E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27BE8AC-15A9-D543-A3EB-78FD966272C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95441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44A5FCFD-A8E4-3545-B557-695C7C11DE6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F99172D5-AF86-2F4D-BD4C-14C594D17B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30324F94-D340-8848-9249-304B57EA3ED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1646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BD90CA-F9BB-1F4B-A87B-706843C5DA06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1C61DB23-A013-E545-8BBB-AB2BFAA46E53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2CEC6AED-0342-1A4B-AC36-B6E5CAED59F4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6D19AFD-93D3-674F-A40F-61E146490B3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21695DED-8E4E-6B42-B855-0B1E963A5B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23C7CA1D-A6EA-8545-B8B2-B0998D38045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629695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A9E4D36A-2F02-4F4D-A45F-EAB31C70E84D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62A9A7E6-0D0E-4A45-9DDE-BF8E640E3833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fld id="{932F970E-C14E-3948-A502-A73CF8F50F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00187586-FA61-D147-8BC4-1B49376E5D24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19685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65F995E1-B158-1749-970C-5F08765844AE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3BCDA6FE-E2F1-6844-8F69-835D22FCD4C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4F754E8-7DC6-4547-AD18-1CB6BC1BCD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BC2B888-BB5E-C94F-97D9-EFF49FCF993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370881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7EE79EAD-AA42-EE42-A43E-1C74B501A54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70F1DA0E-8ECA-3843-B083-0CF6B237BAB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88A2BC8-82E7-CD4D-B65A-0220545E186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0BB9863-009A-834D-B2E5-6B468A4A38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fld id="{522812FF-7898-CA49-86D2-01CBC6E209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B2A4458-1D20-B742-B993-014FDDB1E99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955158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5ECCCB42-3A2D-6740-9DBC-92DF1788F7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65C4897-7BCE-7948-93C3-A73AA4AB0670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19C0841-4E8D-BF4D-9E25-1B1ED82AEA6B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C639351-DEE2-B14F-ACE7-5666F462CABF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01F0715E-0FD1-D642-AADE-52C0FC7FAA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A35D22B8-3DF6-504D-A065-940A0D5335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7715BFC0-ABCB-D24A-B5A8-61D734E0F9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6568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189CF77-5494-B646-9586-B7FB256530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78085E6E-C312-384F-8FA8-A2403926CC7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2D5738E9-A338-ED4A-BAF6-7EBF1362E5F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4FFD5DF2-18E4-2D4E-8BD8-03EE788D784C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fld id="{08F9EBF6-A70B-7F41-9188-7CC74A282B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7485E5DE-9B0B-ED43-9E57-5F72760ACE48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3364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E4E1269-C9F9-6D4A-B1DA-9692DB3F82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719B149D-E005-B546-98C3-D87BA7327B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4313B51C-BD09-DF4E-A422-C335B2DB904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525268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EEDD4BBE-7D47-C448-A6EE-736CC6F0F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A0B43907-AF2A-E848-AF00-5A5DD73E201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42AE5096-BFBC-5247-A862-23302B07C21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0519D2FD-5D99-FF42-AE67-8A0BA08C78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BF702E76-1CB7-1C4D-AA9F-E91232C539B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6BC7CDA-C787-EA40-85CA-FC2453DCFDD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66BC770B-0318-4A46-8106-E336009FA45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B5A01AD9-C4AC-2147-A4E8-4C5BE5B3AE2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6ED74F91-A520-794E-9402-EAA55BE84D2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E3D59D54-E5A0-1142-BBD2-507174F49D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5B9373A5-2057-1243-BB77-6DA0AA67B46F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788F060-D92D-E746-B54B-53DB67AAE84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9987A65E-45C7-634F-A3D7-21C768B52C2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7DBE93E-C18E-3B49-AFFC-F2D90B43347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71E0284B-084D-2941-8E20-01A78D193D2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84DDB598-EF9C-A34E-9C44-D3A97A70141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6C1332A2-EA3E-684D-8701-9C087709BD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A734803-222F-5E4E-85B5-D06005893F1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5194BF4-944A-F546-9924-ACE08D1F9B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49D17EBF-80C1-EE42-9B19-5058A1AB97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F371C9A4-E6A7-DF41-AFA8-2D50CC66AD4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9CE762C7-7C79-D342-B4CF-932AFB745933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fld id="{CF336B1B-AD3C-CB45-B5AF-4CA7F88CEE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EBDF3BA1-07DF-2A4B-B815-90ED26982773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572156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3D39F8A2-535E-E245-9E28-E50B07364B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15D3FA6C-B766-264A-82BC-1A6D9231CB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E9EB049C-2CC3-4E41-8DF6-BA10FEF216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B1F2B287-13EF-D540-B5FB-6C91DDBD4F6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20335961-8A18-A540-A9EF-A3A595458F2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B4E3C73B-614A-EA48-BBFC-AE89899DC52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7ADA3CF0-B1E4-AD4E-AEE5-01A0D52A033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473313D7-3376-5D48-B2AB-ADA5B15174C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1A84C57-2E23-FA41-9792-E475641D50C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030D7A17-32ED-9C45-96E4-F707A4A11609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F1B22A6F-02F3-0645-BFD8-349ED16BF82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F6FDB4B6-883A-FF4F-9080-A0ECFCEF5E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D1AD018D-C03A-C94A-B4D6-C973AD8838F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65742171-423B-344E-83D1-8883AFA25D0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DFC0EF00-6E56-2D48-8000-8DD4A71FCE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A7D1A432-8819-D749-9205-B2DF6033DC59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5CCB59E7-0ECB-4841-BF0E-AC71B5D26BF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BBD678B0-9AE8-9441-BE74-0A4B30596CC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839F1475-ACFB-4A49-B15E-7C2908D45337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20F49C4F-05B8-384F-B75C-7A6390E383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574D4367-C7FB-884A-93AF-20C0868CC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04CEDC34-55BA-814A-ADBD-694BA87E835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8F2AC3F-758A-EE47-905D-5EC202486BC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9496E687-104C-9D48-A63A-A1F64B828127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3FFF25A9-BAE1-AF44-B24A-1F867D0641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49350390-60F5-E44B-9F00-FA497693AB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35F86C07-61C7-B840-9914-3B373348AE9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F37BCE5B-46CD-994F-BB8F-002B353114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A05AAB3-B998-5541-8D1B-B9E0071FFCA8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03FD1352-EE92-EE40-9AAF-A4CDC1758AE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D519C578-954D-FA40-887A-5AA3210DB88D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fld id="{499B8F47-4E31-5E48-939E-DD8A4BF05F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5CB5911-A054-CF45-822E-D3E7F90FC6AA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084770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F36C6335-69CD-A54A-8D4C-F13C87A983D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6C9768-C6A0-E442-84C1-CFB036DE9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0088025F-0C59-CE45-AD66-63210FF416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705C992C-1C73-534A-B496-7F86DFCA0B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087691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3FB50BD9-6BEE-8C47-8FED-AFC8CB2AFF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AA115275-16A6-4E4F-A775-83EB1DB171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A940D9E4-78B2-C549-A309-9127035ED9B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7716548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F0CF62C7-56AA-D04A-A149-5A9BB77D9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9F30C7-4FCC-D24A-8594-532C3692A3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CE06575-3F7A-B644-833E-BD460F4B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0845366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81B62E59-85BA-3140-8626-1D9D62C1A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63BE68-5781-F545-BF83-6389621AFE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09035BA-1720-1C49-AB83-02260D96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3992411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57572CE-9059-914F-B850-FB23FC21A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D605E7-C1C3-6F45-A253-B6E26D6046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A865165F-22C3-BD42-AEF2-4E268A48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5373249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E1344E86-957A-6C4B-8DAF-3AD8C51DE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B86F3BF-013E-CB4B-BCD8-7CC0064BE5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F5C400C-5872-8A4D-BD94-02C619768B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2EB2E91-41A4-DD44-B867-DC3987E6D89B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fld id="{403A810C-924A-1445-B536-2645C51274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F6127A4-169A-9145-A79F-5E919D551265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6980823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02F55B4E-C8BE-C940-92D0-BDEF189FBBF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E8ABBA15-AFD7-644D-9D3B-267A35F2D1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B2A69DAE-5219-E840-B95F-BF938BC02F7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558741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9F2876F8-7FC2-EF4A-B5EE-B845BDC0C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6D52B817-0E47-964E-B529-95B9DA142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962D6ACC-8C8E-FE4F-AF2D-9C4D219E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5D3E370E-3BD7-7740-A580-FD86A2EA5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7C58112B-058F-E04B-A4D7-3F0022E4A58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653E30CA-E977-184C-950D-2C06B6A82A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5E932A8-95D1-EB42-BE98-25DEB388897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9594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CEBA102-F91A-F748-953A-25772D0A5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BB476B94-2FD8-C343-9309-12DE781B58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448F794-4BFA-194D-8CED-8FED7558725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298012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55296E41-33EA-DD4F-80A5-6FE6F65192D5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fld id="{9DCD432E-3F35-D448-AFEE-CA24F9993E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4158360C-5961-4345-935F-E70726A89029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2884666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FFFC93C5-868B-504D-93DE-57210D955E01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fld id="{3F3C52F2-7111-AB44-8CE0-C834100100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5C77136-5642-CF4B-89AB-ACE184C4FA1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34794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DDB7B6F6-BBE1-3848-811B-4D65659CE1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BD1C1DBD-0DFE-DA49-BDEA-08C5DE62AE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AB63466B-94CC-C64D-B711-76CDA0ABA2F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400003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502D8A5-7323-7147-AE8F-9065ABDB289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E0667AB5-3FAE-0142-B852-DE827B93E2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B813B2C3-0FF0-3F43-80B1-92DC034B1B7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6095117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96DA0697-C4E6-0949-A470-2F81BD2C5F50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22474BF7-32EB-3F4B-8C2B-95F3417670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EA30CA2-2E0B-F14C-8DA1-FE71F2CC04F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57565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16249D3-038F-2B4E-A5F3-24130A2FEE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09C956-F2C0-C14E-A9E6-D750CE3F4B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  <a:p>
            <a:fld id="{AA579758-5804-5A47-8B7E-0D2F0263F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5402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138F686-5983-BC43-8CB7-CB0CA14509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EE8FE3-79E8-1D42-AC01-9CAE20DC12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F3A7EFFA-4D7D-DC45-94F8-FCC425000C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258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417771-48DB-8B4B-B62F-1467C45D93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286046-6F82-2B42-90B0-6E812FE4C0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28DC42F6-DC05-CE43-BCB0-03AFBB3D3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1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9EC86528-93A2-5B47-9336-F8DC2074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8205BC-2B9B-2446-A419-36F786C78E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80EE3F6E-B800-2E42-860F-D828F907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41681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7E774-93A3-C84A-94F2-6154F281B821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7A2F64A-D512-984B-9CDB-9713CB87915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D382CA0A-3112-D541-A90A-FC3FCAF9E8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26FF5F5-530A-8642-89FE-85A1B3993F9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134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D01713-032B-5946-8283-D71D526D7B7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C2458DEC-A0B3-CB42-A20D-3AC6F3AB2E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6CCA5E-EA48-8747-871A-2D13AC1236D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258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BC64B8EC-4D71-2045-9CC7-BF7500F50B40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0F08274-CAB4-1B4D-97FA-9644FA98660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A0356C23-FDAF-834D-87B4-F5A12EBABA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36B945A3-DD27-CE4C-85B4-15FCDFDF16D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0264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06100A5A-86B4-C84B-B2B8-CFE99148B2C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C46280-5EA5-BF46-A2E5-CC1AD16D5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7F7F7F"/>
                </a:solidFill>
                <a:latin typeface="Calibri" panose="020F0502020204030204" pitchFamily="34" charset="0"/>
              </a:defRPr>
            </a:lvl1pPr>
          </a:lstStyle>
          <a:p>
            <a:fld id="{C2E25F02-1E99-874B-9A97-3ACF6ACF185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91FDF0-D708-E342-801B-3B715BB7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499E456-D3F1-924B-8C07-7AB21124A891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PSH_FinAcct_22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  <p:sldLayoutId id="2147484292" r:id="rId18"/>
    <p:sldLayoutId id="2147484293" r:id="rId19"/>
    <p:sldLayoutId id="2147484294" r:id="rId20"/>
    <p:sldLayoutId id="2147484295" r:id="rId21"/>
    <p:sldLayoutId id="2147484296" r:id="rId22"/>
    <p:sldLayoutId id="2147484297" r:id="rId23"/>
    <p:sldLayoutId id="2147484298" r:id="rId24"/>
    <p:sldLayoutId id="2147484299" r:id="rId25"/>
    <p:sldLayoutId id="2147484300" r:id="rId26"/>
    <p:sldLayoutId id="2147484301" r:id="rId27"/>
    <p:sldLayoutId id="2147484302" r:id="rId28"/>
    <p:sldLayoutId id="2147484303" r:id="rId29"/>
    <p:sldLayoutId id="2147484304" r:id="rId30"/>
    <p:sldLayoutId id="2147484305" r:id="rId31"/>
    <p:sldLayoutId id="2147484306" r:id="rId32"/>
    <p:sldLayoutId id="2147484307" r:id="rId33"/>
    <p:sldLayoutId id="2147484308" r:id="rId34"/>
    <p:sldLayoutId id="2147484309" r:id="rId35"/>
    <p:sldLayoutId id="2147484310" r:id="rId36"/>
    <p:sldLayoutId id="2147484311" r:id="rId37"/>
    <p:sldLayoutId id="2147484312" r:id="rId38"/>
    <p:sldLayoutId id="2147484313" r:id="rId39"/>
    <p:sldLayoutId id="2147484314" r:id="rId40"/>
    <p:sldLayoutId id="2147484315" r:id="rId41"/>
    <p:sldLayoutId id="2147484316" r:id="rId42"/>
    <p:sldLayoutId id="2147484317" r:id="rId43"/>
    <p:sldLayoutId id="2147484318" r:id="rId44"/>
    <p:sldLayoutId id="2147484319" r:id="rId45"/>
    <p:sldLayoutId id="2147484320" r:id="rId46"/>
    <p:sldLayoutId id="2147484321" r:id="rId47"/>
    <p:sldLayoutId id="2147484322" r:id="rId48"/>
    <p:sldLayoutId id="2147484323" r:id="rId49"/>
    <p:sldLayoutId id="2147484324" r:id="rId50"/>
    <p:sldLayoutId id="2147484325" r:id="rId51"/>
    <p:sldLayoutId id="2147484326" r:id="rId52"/>
    <p:sldLayoutId id="2147484327" r:id="rId53"/>
    <p:sldLayoutId id="2147484328" r:id="rId54"/>
    <p:sldLayoutId id="2147484329" r:id="rId55"/>
    <p:sldLayoutId id="2147484330" r:id="rId56"/>
    <p:sldLayoutId id="2147484331" r:id="rId5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>
            <a:extLst>
              <a:ext uri="{FF2B5EF4-FFF2-40B4-BE49-F238E27FC236}">
                <a16:creationId xmlns:a16="http://schemas.microsoft.com/office/drawing/2014/main" id="{BE2BEC1A-B78B-DD4A-BA38-5C3D353FF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reflect economic bargain--who gets what share of the </a:t>
            </a:r>
            <a:r>
              <a:rPr altLang="en-US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profits, losses and capital upon liquidation-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-struck by Ps.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NOT the same as income tax accounting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NOT the same as GAAP accounting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do NOT reflect FMVs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Used to determine whether allocations in PSH agreement will be respected (have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substantial economic effect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under §704(b))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				      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Liabilities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    Assets 			+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Ps Capital (Equity)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FF602D3-F6EF-B343-9858-A146C3D2C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(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Books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E58AAA8A-6D73-F540-9A18-756E5714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78288"/>
            <a:ext cx="4587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500" b="1">
                <a:latin typeface="Calibri" panose="020F0502020204030204" pitchFamily="34" charset="0"/>
              </a:rPr>
              <a:t>=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ECCBB36B-25F7-B142-B1F6-496D6C3F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713163"/>
            <a:ext cx="5638800" cy="15240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2469" name="Text Box 7">
            <a:extLst>
              <a:ext uri="{FF2B5EF4-FFF2-40B4-BE49-F238E27FC236}">
                <a16:creationId xmlns:a16="http://schemas.microsoft.com/office/drawing/2014/main" id="{290828DD-77FD-C24B-B9E9-BB086D06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3886200"/>
            <a:ext cx="1066800" cy="9636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PSH</a:t>
            </a:r>
          </a:p>
          <a:p>
            <a:pPr algn="ctr">
              <a:spcBef>
                <a:spcPct val="50000"/>
              </a:spcBef>
            </a:pPr>
            <a:r>
              <a:rPr lang="en-US" altLang="en-US" b="1"/>
              <a:t>Balance Sheet</a:t>
            </a:r>
          </a:p>
        </p:txBody>
      </p:sp>
      <p:sp>
        <p:nvSpPr>
          <p:cNvPr id="62470" name="AutoShape 8">
            <a:extLst>
              <a:ext uri="{FF2B5EF4-FFF2-40B4-BE49-F238E27FC236}">
                <a16:creationId xmlns:a16="http://schemas.microsoft.com/office/drawing/2014/main" id="{146C6212-7B11-F84D-BA62-C4E8A55E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65588"/>
            <a:ext cx="519113" cy="485775"/>
          </a:xfrm>
          <a:prstGeom prst="rightArrow">
            <a:avLst>
              <a:gd name="adj1" fmla="val 50000"/>
              <a:gd name="adj2" fmla="val 267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A7448-5AA7-BE4D-A333-0E810923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FEB01-09D1-BE41-833A-6D4031CE0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50F5A5-442C-3545-A56A-AEAE6870EFC3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1B1C-8585-444C-801D-822B840FE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PSH 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may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increase/decrease the Ps’ CAs to reflect a revaluation of PSH property: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connection with a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contribution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property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or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money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by a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new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existing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P;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connection with the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liquidation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the PSH or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distribution of money or other property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a continuing or retiring P in exchange for a PSH interest; or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Under generally accepted industry accounting practices, provided substantially all of the PSH’s property consists of readily tradable stock, securities, commodities, warrants, futures.</a:t>
            </a:r>
          </a:p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revaluation must be based on FMV of PSH property and reflect how the unrealized gain/loss would be allocated among the Ps.</a:t>
            </a:r>
          </a:p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PSH agreement must require taxable gain/loss be allocated to the Ps under section 704(c) principles.  Reg. 1.704-1(b)(2)(iv)(f); -1(b)(5), Examples 14 &amp; 18.</a:t>
            </a:r>
          </a:p>
        </p:txBody>
      </p:sp>
      <p:sp>
        <p:nvSpPr>
          <p:cNvPr id="78850" name="Title 1">
            <a:extLst>
              <a:ext uri="{FF2B5EF4-FFF2-40B4-BE49-F238E27FC236}">
                <a16:creationId xmlns:a16="http://schemas.microsoft.com/office/drawing/2014/main" id="{C51ACBC6-E729-7645-A23A-43FE0FE84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Reverse Allocations (Revaluations </a:t>
            </a:r>
            <a:r>
              <a:rPr lang="en-US" altLang="en-US">
                <a:ea typeface="ＭＳ Ｐゴシック" panose="020B0600070205080204" pitchFamily="34" charset="-128"/>
              </a:rPr>
              <a:t>aka Book </a:t>
            </a:r>
            <a:r>
              <a:rPr lang="en-US" altLang="en-US" dirty="0">
                <a:ea typeface="ＭＳ Ｐゴシック" panose="020B0600070205080204" pitchFamily="34" charset="-128"/>
              </a:rPr>
              <a:t>ups </a:t>
            </a:r>
            <a:r>
              <a:rPr lang="en-US" altLang="en-US">
                <a:ea typeface="ＭＳ Ｐゴシック" panose="020B0600070205080204" pitchFamily="34" charset="-128"/>
              </a:rPr>
              <a:t>and Book </a:t>
            </a:r>
            <a:r>
              <a:rPr lang="en-US" altLang="en-US" dirty="0">
                <a:ea typeface="ＭＳ Ｐゴシック" panose="020B0600070205080204" pitchFamily="34" charset="-128"/>
              </a:rPr>
              <a:t>downs)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673E23-5A02-DC44-B283-FA3FC882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E98DE-727B-794F-8369-F014AECFD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90F7-54D3-5048-87B5-0D64CAF70BF7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>
            <a:extLst>
              <a:ext uri="{FF2B5EF4-FFF2-40B4-BE49-F238E27FC236}">
                <a16:creationId xmlns:a16="http://schemas.microsoft.com/office/drawing/2014/main" id="{96848F54-40C5-FE4D-93D1-4FDFA8B90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Increased by $ and </a:t>
            </a:r>
            <a:r>
              <a:rPr altLang="en-US" sz="2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FMV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property at contribution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Property reflected </a:t>
            </a:r>
            <a:r>
              <a:rPr altLang="en-US" sz="2200" b="1" i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liabilities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Tax basis irrelevant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Increased by share of PSH income, including tax-exempt income (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w/out 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regard to character)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Decreased by share of PSH losses (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w/out 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regard to character)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Decreased by</a:t>
            </a:r>
            <a:endParaRPr lang="en-US" altLang="en-US" sz="2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400050" lvl="1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Distributions of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$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and 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400050" lvl="1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FMV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(net of liabilities) 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 property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distributed to P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571500" lvl="2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ny </a:t>
            </a:r>
            <a:r>
              <a:rPr altLang="en-US" sz="22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book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BIL/BIG 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must be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recognized for </a:t>
            </a:r>
            <a:r>
              <a:rPr altLang="en-US" sz="22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book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purposes upon distribution even though </a:t>
            </a:r>
            <a:r>
              <a:rPr altLang="en-US" sz="2200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recognized for tax purposes).  (Reg. </a:t>
            </a:r>
            <a:r>
              <a:rPr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1.704-1(b)(2)(iv))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Generally 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not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affected by changes in FMV of PSH property, </a:t>
            </a:r>
            <a:r>
              <a:rPr altLang="en-US" sz="2600">
                <a:latin typeface="Calibri" panose="020F0502020204030204" pitchFamily="34" charset="0"/>
                <a:ea typeface="ＭＳ Ｐゴシック" panose="020B0600070205080204" pitchFamily="34" charset="-128"/>
              </a:rPr>
              <a:t>some exceptions</a:t>
            </a:r>
            <a:r>
              <a:rPr lang="en-US" altLang="en-US" sz="260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  <a:endParaRPr altLang="en-US" sz="26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Hedge funds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Revaluations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endParaRPr altLang="en-US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69FF386-D096-6146-ADFA-A99A14B3A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(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Books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1A53CF-1193-184D-A23D-7453245A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6222E-CCC0-E74C-B36F-C60CFC60D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F6C06E-0256-9048-BA2A-A0158EED4BDA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>
            <a:extLst>
              <a:ext uri="{FF2B5EF4-FFF2-40B4-BE49-F238E27FC236}">
                <a16:creationId xmlns:a16="http://schemas.microsoft.com/office/drawing/2014/main" id="{D22FB23F-C153-364D-9488-B9198F09C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533400"/>
            <a:ext cx="8458200" cy="58118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Formation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contributes 1000 </a:t>
            </a: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cash</a:t>
            </a:r>
            <a:endParaRPr altLang="en-US" sz="1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 contributes land (FMV=1000; AB=500)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Initial PSH AB Transactions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one share of Google for 200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100 of NYC bonds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building for 700 down plus assumption of 300 mortgage (subject to 10-yr SL depreciation)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Year 1 Results for AB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20 of dividend income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300 of rental income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40 of tax-exempt income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10 of interest expense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depreciates building SL over 10 years (100/year)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Year-End Transactions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At the end of Y1, AB makes a charitable contribution of 50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At the end of Y1, AB distributes 300 to A </a:t>
            </a:r>
            <a:r>
              <a:rPr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and</a:t>
            </a: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the one share of Google now worth 300 to B.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Before looking at the next slides, prepare AB balance sheets showing book, tax, cap. acct’s, and OB after formation, the initial transactions, the Year 1 results, and Year-end transactions.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8E7E3B-BC12-2D48-B0B6-B90B21CA4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Example:  A and B form 50-50 AB PSH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8CDE15-60B9-844B-B205-0A51C6C9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D52FE-4DE5-0240-A4FB-F8230F627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BECC72-9E43-AE49-BB31-EE426A1C65B1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90591BF-F349-2141-BA11-4D1C23CBCD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089658"/>
              </p:ext>
            </p:extLst>
          </p:nvPr>
        </p:nvGraphicFramePr>
        <p:xfrm>
          <a:off x="609600" y="1143000"/>
          <a:ext cx="552132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00600" imgH="2108200" progId="Excel.Sheet.8">
                  <p:embed/>
                </p:oleObj>
              </mc:Choice>
              <mc:Fallback>
                <p:oleObj name="Worksheet" r:id="rId3" imgW="4800600" imgH="2108200" progId="Excel.Sheet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90591BF-F349-2141-BA11-4D1C23CBCD8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552132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" name="Rectangle 2">
            <a:extLst>
              <a:ext uri="{FF2B5EF4-FFF2-40B4-BE49-F238E27FC236}">
                <a16:creationId xmlns:a16="http://schemas.microsoft.com/office/drawing/2014/main" id="{5215B052-D3E5-0B4D-AB90-5E04BCD48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Accounts: Example Cont.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C8522345-496A-7349-9EC2-A1CC74A0E671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60488" y="4008438"/>
          <a:ext cx="54229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308600" imgH="2197100" progId="Excel.Sheet.8">
                  <p:embed/>
                </p:oleObj>
              </mc:Choice>
              <mc:Fallback>
                <p:oleObj name="Worksheet" r:id="rId5" imgW="5308600" imgH="2197100" progId="Excel.Sheet.8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C8522345-496A-7349-9EC2-A1CC74A0E67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008438"/>
                        <a:ext cx="542290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6">
            <a:extLst>
              <a:ext uri="{FF2B5EF4-FFF2-40B4-BE49-F238E27FC236}">
                <a16:creationId xmlns:a16="http://schemas.microsoft.com/office/drawing/2014/main" id="{6C1169A8-C634-D340-A0E6-7DABB84E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914400"/>
            <a:ext cx="1347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Formation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B39AFA07-A669-C045-A712-8B03711B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3505200"/>
            <a:ext cx="23002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Initial Transactions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FBE77D-C91A-E243-AE49-805C3745D1C2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14478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16FECA-C5F0-A441-A447-639C60243A03}"/>
              </a:ext>
            </a:extLst>
          </p:cNvPr>
          <p:cNvGraphicFramePr>
            <a:graphicFrameLocks noGrp="1"/>
          </p:cNvGraphicFramePr>
          <p:nvPr/>
        </p:nvGraphicFramePr>
        <p:xfrm>
          <a:off x="6789738" y="41910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1150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650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1800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D690-258F-C542-82A8-2E34CFA8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52FD-62BE-2F4F-B7BB-A9FC99D44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AE955B-5B0F-B84D-A9D7-4BF08A728DD0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2AB49BB3-1ED0-F440-8193-6A135CF9F53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08138" y="4248150"/>
          <a:ext cx="5130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30800" imgH="1562100" progId="Excel.Sheet.8">
                  <p:embed/>
                </p:oleObj>
              </mc:Choice>
              <mc:Fallback>
                <p:oleObj name="Worksheet" r:id="rId3" imgW="5130800" imgH="1562100" progId="Excel.Sheet.8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2AB49BB3-1ED0-F440-8193-6A135CF9F53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248150"/>
                        <a:ext cx="51308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8" name="Rectangle 8">
            <a:extLst>
              <a:ext uri="{FF2B5EF4-FFF2-40B4-BE49-F238E27FC236}">
                <a16:creationId xmlns:a16="http://schemas.microsoft.com/office/drawing/2014/main" id="{D0907870-BEBD-D54C-B14F-9CCE0BD9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 (Cont.)</a:t>
            </a:r>
          </a:p>
        </p:txBody>
      </p:sp>
      <p:sp>
        <p:nvSpPr>
          <p:cNvPr id="25607" name="Text Box 10">
            <a:extLst>
              <a:ext uri="{FF2B5EF4-FFF2-40B4-BE49-F238E27FC236}">
                <a16:creationId xmlns:a16="http://schemas.microsoft.com/office/drawing/2014/main" id="{9EDA147E-378D-364B-9890-D434FB4E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812800"/>
            <a:ext cx="1803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AB Operations</a:t>
            </a:r>
          </a:p>
        </p:txBody>
      </p:sp>
      <p:sp>
        <p:nvSpPr>
          <p:cNvPr id="25608" name="Text Box 11">
            <a:extLst>
              <a:ext uri="{FF2B5EF4-FFF2-40B4-BE49-F238E27FC236}">
                <a16:creationId xmlns:a16="http://schemas.microsoft.com/office/drawing/2014/main" id="{1863C982-E570-DF49-B920-E4F91E470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3733800"/>
            <a:ext cx="2679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Year-End Transactions</a:t>
            </a:r>
          </a:p>
        </p:txBody>
      </p:sp>
      <p:graphicFrame>
        <p:nvGraphicFramePr>
          <p:cNvPr id="3" name="Object 13">
            <a:extLst>
              <a:ext uri="{FF2B5EF4-FFF2-40B4-BE49-F238E27FC236}">
                <a16:creationId xmlns:a16="http://schemas.microsoft.com/office/drawing/2014/main" id="{86D54DAD-58CD-084C-B874-6321832DE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38275"/>
          <a:ext cx="6096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219700" imgH="2197100" progId="Excel.Sheet.8">
                  <p:embed/>
                </p:oleObj>
              </mc:Choice>
              <mc:Fallback>
                <p:oleObj name="Worksheet" r:id="rId5" imgW="5219700" imgH="2197100" progId="Excel.Sheet.8">
                  <p:embed/>
                  <p:pic>
                    <p:nvPicPr>
                      <p:cNvPr id="3" name="Object 13">
                        <a:extLst>
                          <a:ext uri="{FF2B5EF4-FFF2-40B4-BE49-F238E27FC236}">
                            <a16:creationId xmlns:a16="http://schemas.microsoft.com/office/drawing/2014/main" id="{86D54DAD-58CD-084C-B874-6321832DE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38275"/>
                        <a:ext cx="6096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99E3F8-677A-D04F-9503-C614381EBFA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002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1275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775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2050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BAE564-B87A-8140-9F37-71BC60D41A89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44196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950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EA5B8-06E8-4147-AF92-819E58CB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69834-340B-EB40-9F2B-822755FDB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105ECA-5973-DF4F-A317-CB67DCBDE015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5">
            <a:extLst>
              <a:ext uri="{FF2B5EF4-FFF2-40B4-BE49-F238E27FC236}">
                <a16:creationId xmlns:a16="http://schemas.microsoft.com/office/drawing/2014/main" id="{E4822222-82C3-BF4D-BC7A-B7960E8F5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 (Cont.)</a:t>
            </a:r>
          </a:p>
        </p:txBody>
      </p:sp>
      <p:sp>
        <p:nvSpPr>
          <p:cNvPr id="72706" name="Text Box 7">
            <a:extLst>
              <a:ext uri="{FF2B5EF4-FFF2-40B4-BE49-F238E27FC236}">
                <a16:creationId xmlns:a16="http://schemas.microsoft.com/office/drawing/2014/main" id="{1423E52D-FCC7-8C47-AA4A-25EA153FA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20800"/>
            <a:ext cx="34147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500" b="1" u="sng">
                <a:latin typeface="Calibri" panose="020F0502020204030204" pitchFamily="34" charset="0"/>
              </a:rPr>
              <a:t>AB’</a:t>
            </a:r>
            <a:r>
              <a:rPr lang="en-US" altLang="ja-JP" sz="2500" b="1" u="sng">
                <a:latin typeface="Calibri" panose="020F0502020204030204" pitchFamily="34" charset="0"/>
              </a:rPr>
              <a:t>s Final Balance Sheet</a:t>
            </a:r>
            <a:endParaRPr lang="en-US" altLang="en-US" sz="2500" b="1" u="sng">
              <a:latin typeface="Calibri" panose="020F0502020204030204" pitchFamily="34" charset="0"/>
            </a:endParaRPr>
          </a:p>
        </p:txBody>
      </p:sp>
      <p:graphicFrame>
        <p:nvGraphicFramePr>
          <p:cNvPr id="72707" name="Object 8">
            <a:extLst>
              <a:ext uri="{FF2B5EF4-FFF2-40B4-BE49-F238E27FC236}">
                <a16:creationId xmlns:a16="http://schemas.microsoft.com/office/drawing/2014/main" id="{A1901764-F409-FD42-84B0-8018DA323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286000"/>
          <a:ext cx="66294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43500" imgH="2184400" progId="Excel.Sheet.8">
                  <p:embed/>
                </p:oleObj>
              </mc:Choice>
              <mc:Fallback>
                <p:oleObj name="Worksheet" r:id="rId3" imgW="5143500" imgH="2184400" progId="Excel.Sheet.8">
                  <p:embed/>
                  <p:pic>
                    <p:nvPicPr>
                      <p:cNvPr id="72707" name="Object 8">
                        <a:extLst>
                          <a:ext uri="{FF2B5EF4-FFF2-40B4-BE49-F238E27FC236}">
                            <a16:creationId xmlns:a16="http://schemas.microsoft.com/office/drawing/2014/main" id="{A1901764-F409-FD42-84B0-8018DA323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66294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022852-1237-B143-9023-916BD290DDA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23622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950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6E1B5-B718-1447-B7C9-39BDE1C1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6876D-FA33-1748-A7DD-F303C88DE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17D912-24BF-9A4C-B9AA-BF165A46E6B5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2">
            <a:extLst>
              <a:ext uri="{FF2B5EF4-FFF2-40B4-BE49-F238E27FC236}">
                <a16:creationId xmlns:a16="http://schemas.microsoft.com/office/drawing/2014/main" id="{4DD7AAB2-13C2-6A46-946A-85624D95B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A, B, and C form ABC PSH.  A contributes stock (FMV =100; AB = 50); B contributes 100 of cash; and C contributes land (FMV=100; AB=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8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0).</a:t>
            </a:r>
          </a:p>
        </p:txBody>
      </p:sp>
      <p:sp>
        <p:nvSpPr>
          <p:cNvPr id="74754" name="Title 1">
            <a:extLst>
              <a:ext uri="{FF2B5EF4-FFF2-40B4-BE49-F238E27FC236}">
                <a16:creationId xmlns:a16="http://schemas.microsoft.com/office/drawing/2014/main" id="{9A75366A-47B6-7B4C-8218-6CC01C5EE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704(c) Allocations</a:t>
            </a:r>
          </a:p>
        </p:txBody>
      </p:sp>
      <p:graphicFrame>
        <p:nvGraphicFramePr>
          <p:cNvPr id="74755" name="Object 8">
            <a:extLst>
              <a:ext uri="{FF2B5EF4-FFF2-40B4-BE49-F238E27FC236}">
                <a16:creationId xmlns:a16="http://schemas.microsoft.com/office/drawing/2014/main" id="{1AE72F3F-5039-A447-BD64-71FCB0DC4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27516"/>
              </p:ext>
            </p:extLst>
          </p:nvPr>
        </p:nvGraphicFramePr>
        <p:xfrm>
          <a:off x="685800" y="2355850"/>
          <a:ext cx="716280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43500" imgH="2324100" progId="Excel.Sheet.8">
                  <p:embed/>
                </p:oleObj>
              </mc:Choice>
              <mc:Fallback>
                <p:oleObj name="Worksheet" r:id="rId2" imgW="5143500" imgH="2324100" progId="Excel.Sheet.8">
                  <p:embed/>
                  <p:pic>
                    <p:nvPicPr>
                      <p:cNvPr id="74755" name="Object 8">
                        <a:extLst>
                          <a:ext uri="{FF2B5EF4-FFF2-40B4-BE49-F238E27FC236}">
                            <a16:creationId xmlns:a16="http://schemas.microsoft.com/office/drawing/2014/main" id="{1AE72F3F-5039-A447-BD64-71FCB0DC4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55850"/>
                        <a:ext cx="7162800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2CC197-5F7C-A640-A5CB-E1A09A92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74739-D0B6-1948-84D1-5C8E8CD50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6F94AC-8A8C-1B43-B188-453956155FCC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3">
            <a:extLst>
              <a:ext uri="{FF2B5EF4-FFF2-40B4-BE49-F238E27FC236}">
                <a16:creationId xmlns:a16="http://schemas.microsoft.com/office/drawing/2014/main" id="{BBF85EC1-A333-7043-AA3E-143DDDAE8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 sz="20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and B form AB (GPSH); B contributes property (AB=14k; FMV=20k) and A contributes cash (20k).  When building is worth 40k, C enters as an equal P, contributing 30k.</a:t>
            </a:r>
          </a:p>
          <a:p>
            <a:pPr>
              <a:buFont typeface="Wingdings 2" pitchFamily="2" charset="2"/>
              <a:buChar char=""/>
            </a:pPr>
            <a:endParaRPr altLang="en-US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F959606-6905-2B44-9B76-7F27BB779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Reverse 704(c) Allocations: </a:t>
            </a:r>
            <a:r>
              <a:rPr lang="en-US" altLang="en-US" sz="2400"/>
              <a:t>§</a:t>
            </a:r>
            <a:r>
              <a:rPr lang="en-US" altLang="en-US" sz="2400">
                <a:ea typeface="ＭＳ Ｐゴシック" panose="020B0600070205080204" pitchFamily="34" charset="-128"/>
              </a:rPr>
              <a:t>1.704-1(b)(2)(iv)(f)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2BE5680-E1E9-D748-899F-75ED6CFD0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3" y="4864100"/>
          <a:ext cx="74961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86300" imgH="1079500" progId="Excel.Sheet.8">
                  <p:embed/>
                </p:oleObj>
              </mc:Choice>
              <mc:Fallback>
                <p:oleObj name="Worksheet" r:id="rId3" imgW="4686300" imgH="1079500" progId="Excel.Sheet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2BE5680-E1E9-D748-899F-75ED6CFD0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864100"/>
                        <a:ext cx="74961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1635B00-8266-824E-B1D5-4B5CEE3BE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355850"/>
          <a:ext cx="64770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8745200" imgH="4978400" progId="Excel.Sheet.8">
                  <p:embed/>
                </p:oleObj>
              </mc:Choice>
              <mc:Fallback>
                <p:oleObj name="Worksheet" r:id="rId5" imgW="18745200" imgH="4978400" progId="Excel.Sheet.8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F1635B00-8266-824E-B1D5-4B5CEE3BE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55850"/>
                        <a:ext cx="64770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9">
            <a:extLst>
              <a:ext uri="{FF2B5EF4-FFF2-40B4-BE49-F238E27FC236}">
                <a16:creationId xmlns:a16="http://schemas.microsoft.com/office/drawing/2014/main" id="{E26AD070-843C-DB47-9113-E0C57177E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866900"/>
            <a:ext cx="4191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i="1"/>
              <a:t>AB Balance Sheet at Formation </a:t>
            </a:r>
          </a:p>
        </p:txBody>
      </p:sp>
      <p:sp>
        <p:nvSpPr>
          <p:cNvPr id="30729" name="TextBox 10">
            <a:extLst>
              <a:ext uri="{FF2B5EF4-FFF2-40B4-BE49-F238E27FC236}">
                <a16:creationId xmlns:a16="http://schemas.microsoft.com/office/drawing/2014/main" id="{D443657F-E29D-CD47-B76A-E972D543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11650"/>
            <a:ext cx="4191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i="1"/>
              <a:t>AB Balance Sheet  after Book Up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B72F-CBC1-A546-B981-6AE89A4E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33BE-C717-434B-A952-AC68310978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715AA7-A2DB-6A4C-BF9B-67EB9D13C1F8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307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2">
            <a:extLst>
              <a:ext uri="{FF2B5EF4-FFF2-40B4-BE49-F238E27FC236}">
                <a16:creationId xmlns:a16="http://schemas.microsoft.com/office/drawing/2014/main" id="{0D91C5EF-1AB4-7F44-B640-7B26A42D1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Ending ABC Balance Sheet</a:t>
            </a:r>
          </a:p>
        </p:txBody>
      </p:sp>
      <p:sp>
        <p:nvSpPr>
          <p:cNvPr id="77826" name="Title 1">
            <a:extLst>
              <a:ext uri="{FF2B5EF4-FFF2-40B4-BE49-F238E27FC236}">
                <a16:creationId xmlns:a16="http://schemas.microsoft.com/office/drawing/2014/main" id="{1C322FDB-8B93-444F-903A-02A4ED322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Reverse 704(c) Allocations</a:t>
            </a: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719F35BF-05F0-624F-A332-8289C4AD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2454275"/>
          <a:ext cx="800576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86300" imgH="1308100" progId="Excel.Sheet.8">
                  <p:embed/>
                </p:oleObj>
              </mc:Choice>
              <mc:Fallback>
                <p:oleObj name="Worksheet" r:id="rId2" imgW="4686300" imgH="1308100" progId="Excel.Sheet.8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719F35BF-05F0-624F-A332-8289C4AD4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454275"/>
                        <a:ext cx="8005763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A4BE39-671B-5C4B-9616-96BE15F4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5F688-7AA8-C24E-A77E-BF6DA71E3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FFB0A7-A6F5-1C4E-BE76-0810F71581F2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9305</TotalTime>
  <Words>820</Words>
  <Application>Microsoft Macintosh PowerPoint</Application>
  <PresentationFormat>On-screen Show (4:3)</PresentationFormat>
  <Paragraphs>126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Wingdings</vt:lpstr>
      <vt:lpstr>Wingdings 2</vt:lpstr>
      <vt:lpstr>CG Body - Standard</vt:lpstr>
      <vt:lpstr>Worksheet</vt:lpstr>
      <vt:lpstr>Capital Accounts (“Books”)</vt:lpstr>
      <vt:lpstr>Capital Accounts (“Books”)</vt:lpstr>
      <vt:lpstr>Capital Accounts Example:  A and B form 50-50 AB PSH  </vt:lpstr>
      <vt:lpstr>Capital Accounts: Example Cont.</vt:lpstr>
      <vt:lpstr>Capital Accounts Example (Cont.)</vt:lpstr>
      <vt:lpstr>Capital Accounts Example (Cont.)</vt:lpstr>
      <vt:lpstr>704(c) Allocations</vt:lpstr>
      <vt:lpstr>Reverse 704(c) Allocations: §1.704-1(b)(2)(iv)(f)</vt:lpstr>
      <vt:lpstr>Reverse 704(c) Allocations</vt:lpstr>
      <vt:lpstr>Reverse Allocations (Revaluations aka Book ups and Book downs)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278</cp:revision>
  <cp:lastPrinted>2018-02-06T20:13:14Z</cp:lastPrinted>
  <dcterms:created xsi:type="dcterms:W3CDTF">2010-09-18T12:04:52Z</dcterms:created>
  <dcterms:modified xsi:type="dcterms:W3CDTF">2022-08-07T14:39:01Z</dcterms:modified>
</cp:coreProperties>
</file>