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301" r:id="rId2"/>
    <p:sldId id="256" r:id="rId3"/>
    <p:sldId id="261" r:id="rId4"/>
    <p:sldId id="286" r:id="rId5"/>
    <p:sldId id="297" r:id="rId6"/>
    <p:sldId id="280" r:id="rId7"/>
    <p:sldId id="281" r:id="rId8"/>
    <p:sldId id="298" r:id="rId9"/>
    <p:sldId id="271" r:id="rId10"/>
    <p:sldId id="299" r:id="rId11"/>
    <p:sldId id="290" r:id="rId12"/>
    <p:sldId id="300" r:id="rId13"/>
    <p:sldId id="270" r:id="rId14"/>
    <p:sldId id="302" r:id="rId15"/>
    <p:sldId id="273" r:id="rId16"/>
    <p:sldId id="274" r:id="rId17"/>
    <p:sldId id="263" r:id="rId18"/>
    <p:sldId id="262" r:id="rId19"/>
    <p:sldId id="264" r:id="rId20"/>
    <p:sldId id="275" r:id="rId21"/>
    <p:sldId id="265" r:id="rId22"/>
    <p:sldId id="266" r:id="rId23"/>
    <p:sldId id="282" r:id="rId24"/>
    <p:sldId id="284" r:id="rId25"/>
    <p:sldId id="276" r:id="rId26"/>
    <p:sldId id="285" r:id="rId27"/>
    <p:sldId id="287" r:id="rId28"/>
    <p:sldId id="288" r:id="rId29"/>
  </p:sldIdLst>
  <p:sldSz cx="9144000" cy="6858000" type="screen4x3"/>
  <p:notesSz cx="7010400" cy="92360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B276"/>
    <a:srgbClr val="F3ABDE"/>
    <a:srgbClr val="E9171F"/>
    <a:srgbClr val="FF1029"/>
    <a:srgbClr val="FFFFCC"/>
    <a:srgbClr val="F31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2E7E89-1590-1C45-9B93-42C7E9EB8CAF}" v="124" dt="2023-08-01T13:21:46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5360"/>
  </p:normalViewPr>
  <p:slideViewPr>
    <p:cSldViewPr>
      <p:cViewPr varScale="1">
        <p:scale>
          <a:sx n="143" d="100"/>
          <a:sy n="143" d="100"/>
        </p:scale>
        <p:origin x="200" y="1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7F2E7E89-1590-1C45-9B93-42C7E9EB8CAF}"/>
    <pc:docChg chg="modSld">
      <pc:chgData name="Jeffrey M. Colon" userId="615143b1-cdee-493d-9a9d-1565ce8666d9" providerId="ADAL" clId="{7F2E7E89-1590-1C45-9B93-42C7E9EB8CAF}" dt="2023-08-01T13:21:46.037" v="123" actId="5793"/>
      <pc:docMkLst>
        <pc:docMk/>
      </pc:docMkLst>
      <pc:sldChg chg="modSp">
        <pc:chgData name="Jeffrey M. Colon" userId="615143b1-cdee-493d-9a9d-1565ce8666d9" providerId="ADAL" clId="{7F2E7E89-1590-1C45-9B93-42C7E9EB8CAF}" dt="2023-08-01T13:21:46.037" v="123" actId="5793"/>
        <pc:sldMkLst>
          <pc:docMk/>
          <pc:sldMk cId="9851836" sldId="302"/>
        </pc:sldMkLst>
        <pc:spChg chg="mod">
          <ac:chgData name="Jeffrey M. Colon" userId="615143b1-cdee-493d-9a9d-1565ce8666d9" providerId="ADAL" clId="{7F2E7E89-1590-1C45-9B93-42C7E9EB8CAF}" dt="2023-08-01T13:21:46.037" v="123" actId="5793"/>
          <ac:spMkLst>
            <pc:docMk/>
            <pc:sldMk cId="9851836" sldId="302"/>
            <ac:spMk id="2" creationId="{7BCE6420-3510-8FDC-95B3-8406DD19880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6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6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Gill Sans" charset="0"/>
              </a:defRPr>
            </a:lvl1pPr>
          </a:lstStyle>
          <a:p>
            <a:fld id="{2B9FB830-B80E-7F40-916F-2212BB04F9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31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6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9" y="4387768"/>
            <a:ext cx="5140325" cy="415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6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</a:defRPr>
            </a:lvl1pPr>
          </a:lstStyle>
          <a:p>
            <a:fld id="{813AF7CB-E8F0-0C43-959B-A53601DDB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574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46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AEDCD4F-FA76-B645-8D02-ACBEF0215ADF}" type="slidenum">
              <a:rPr lang="en-US" sz="1200">
                <a:latin typeface="Calibri" charset="0"/>
              </a:rPr>
              <a:pPr/>
              <a:t>19</a:t>
            </a:fld>
            <a:endParaRPr lang="en-US" sz="1200" dirty="0">
              <a:latin typeface="Calibri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60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A298936-EE40-8D41-B047-3D8EA8E84A88}" type="slidenum">
              <a:rPr lang="en-US" sz="1200">
                <a:latin typeface="Calibri" charset="0"/>
              </a:rPr>
              <a:pPr/>
              <a:t>20</a:t>
            </a:fld>
            <a:endParaRPr lang="en-US" sz="1200" dirty="0">
              <a:latin typeface="Calibri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6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6A7A47F-4DCB-874A-8881-E9E04370A486}" type="slidenum">
              <a:rPr lang="en-US" sz="1200">
                <a:latin typeface="Calibri" charset="0"/>
              </a:rPr>
              <a:pPr/>
              <a:t>21</a:t>
            </a:fld>
            <a:endParaRPr lang="en-US" sz="1200" dirty="0">
              <a:latin typeface="Calibri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02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5C1E652A-9814-DC40-89B7-494D9FCBB09A}" type="slidenum">
              <a:rPr lang="en-US" sz="1200">
                <a:latin typeface="Calibri" charset="0"/>
              </a:rPr>
              <a:pPr/>
              <a:t>22</a:t>
            </a:fld>
            <a:endParaRPr lang="en-US" sz="1200" dirty="0">
              <a:latin typeface="Calibri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70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F033AF8-486D-2241-9B35-5315828FD979}" type="slidenum">
              <a:rPr lang="en-US" sz="1200">
                <a:latin typeface="Calibri" charset="0"/>
              </a:rPr>
              <a:pPr/>
              <a:t>23</a:t>
            </a:fld>
            <a:endParaRPr lang="en-US" sz="1200" dirty="0">
              <a:latin typeface="Calibri" charset="0"/>
            </a:endParaRPr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655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55EDCC8-DE56-304B-A9BE-CDE92921E70A}" type="slidenum">
              <a:rPr lang="en-US" sz="1200">
                <a:latin typeface="Calibri" charset="0"/>
              </a:rPr>
              <a:pPr/>
              <a:t>24</a:t>
            </a:fld>
            <a:endParaRPr lang="en-US" sz="1200" dirty="0">
              <a:latin typeface="Calibri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55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B6286AE7-E404-D746-A07E-2E541B4A7985}" type="slidenum">
              <a:rPr lang="en-US" sz="1200">
                <a:latin typeface="Calibri" charset="0"/>
              </a:rPr>
              <a:pPr/>
              <a:t>25</a:t>
            </a:fld>
            <a:endParaRPr lang="en-US" sz="1200" dirty="0">
              <a:latin typeface="Calibri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690563"/>
            <a:ext cx="4624387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9" y="4387766"/>
            <a:ext cx="5140325" cy="4157496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824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1C7DE09-90E9-D04F-BC97-D4C3AF395552}" type="slidenum">
              <a:rPr lang="en-US" sz="1200">
                <a:latin typeface="Calibri" charset="0"/>
              </a:rPr>
              <a:pPr/>
              <a:t>26</a:t>
            </a:fld>
            <a:endParaRPr lang="en-US" sz="1200" dirty="0">
              <a:latin typeface="Calibri" charset="0"/>
            </a:endParaRPr>
          </a:p>
        </p:txBody>
      </p:sp>
      <p:sp>
        <p:nvSpPr>
          <p:cNvPr id="337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8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3CF19C2-34E8-4346-AB67-9984E6DD6A78}" type="slidenum">
              <a:rPr lang="en-US" sz="1200">
                <a:latin typeface="Calibri" charset="0"/>
              </a:rPr>
              <a:pPr/>
              <a:t>3</a:t>
            </a:fld>
            <a:endParaRPr lang="en-US" sz="1200" dirty="0">
              <a:latin typeface="Calibri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0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B45BF9D-5587-2C45-9E0D-C63FC847C0BF}" type="slidenum">
              <a:rPr lang="en-US" sz="1200">
                <a:latin typeface="Calibri" charset="0"/>
              </a:rPr>
              <a:pPr/>
              <a:t>9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8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DB26576-8390-7442-8A25-83A0690FF123}" type="slidenum">
              <a:rPr lang="en-US" sz="1200">
                <a:latin typeface="Calibri" charset="0"/>
              </a:rPr>
              <a:pPr/>
              <a:t>13</a:t>
            </a:fld>
            <a:endParaRPr lang="en-US" sz="1200" dirty="0">
              <a:latin typeface="Calibri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21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72D701E-781B-2E4A-A289-0AA580F609ED}" type="slidenum">
              <a:rPr lang="en-US" sz="1200">
                <a:latin typeface="Calibri" charset="0"/>
              </a:rPr>
              <a:pPr/>
              <a:t>15</a:t>
            </a:fld>
            <a:endParaRPr lang="en-US" sz="1200" dirty="0">
              <a:latin typeface="Calibri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21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714FAE9-30AA-6C48-BA96-07D77807F7C2}" type="slidenum">
              <a:rPr lang="en-US" sz="1200">
                <a:latin typeface="Calibri" charset="0"/>
              </a:rPr>
              <a:pPr/>
              <a:t>16</a:t>
            </a:fld>
            <a:endParaRPr lang="en-US" sz="1200" dirty="0">
              <a:latin typeface="Calibri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06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C4C983F6-FBD6-0A4F-9763-A421C407A54E}" type="slidenum">
              <a:rPr lang="en-US" sz="1200">
                <a:latin typeface="Calibri" charset="0"/>
              </a:rPr>
              <a:pPr/>
              <a:t>17</a:t>
            </a:fld>
            <a:endParaRPr lang="en-US" sz="1200" dirty="0">
              <a:latin typeface="Calibri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28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0DE8F93-A241-0B44-82EB-F9939327C4D3}" type="slidenum">
              <a:rPr lang="en-US" sz="1200">
                <a:latin typeface="Calibri" charset="0"/>
              </a:rPr>
              <a:pPr/>
              <a:t>18</a:t>
            </a:fld>
            <a:endParaRPr lang="en-US" sz="1200" dirty="0">
              <a:latin typeface="Calibri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2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3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3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500" b="1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09E66-74DF-0C42-A43A-AEFFC49125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36195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B9BC8-751C-6A46-B5B7-840FAB6C1A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C3B70-B114-674E-8EFF-281092C9D6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aseline="0" dirty="0">
                <a:latin typeface="+mn-lt"/>
              </a:rPr>
              <a:t>PSH_COE_2023</a:t>
            </a:r>
            <a:endParaRPr lang="en-US" sz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90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  <p:sldLayoutId id="2147483723" r:id="rId51"/>
    <p:sldLayoutId id="2147483724" r:id="rId52"/>
    <p:sldLayoutId id="2147483725" r:id="rId53"/>
    <p:sldLayoutId id="2147483726" r:id="rId54"/>
    <p:sldLayoutId id="2147483727" r:id="rId55"/>
    <p:sldLayoutId id="2147483728" r:id="rId56"/>
    <p:sldLayoutId id="2147483729" r:id="rId57"/>
    <p:sldLayoutId id="2147483730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F2Ksb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xnotes.com/research/federal/irs-guidance/revenue-procedures/irs-issues-guidelines-for-tenancy-in-common-interests/dpcv?h=%22Rev.%20Proc.%202002-22%2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ic.energy/current-mlps-and-mlp-fun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F2Ksb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A1A4-78F6-A165-AADF-7B4A1AE9E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Partnership Taxation</a:t>
            </a:r>
            <a:br>
              <a:rPr lang="en-US" dirty="0"/>
            </a:br>
            <a:r>
              <a:rPr lang="en-US" sz="4000" i="1" dirty="0"/>
              <a:t>Choice of Entity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2D6D3-EB9D-640E-E310-25089FF08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dirty="0"/>
              <a:t>Prof. Colon</a:t>
            </a:r>
          </a:p>
          <a:p>
            <a:r>
              <a:rPr lang="en-US" sz="1800" b="1" dirty="0"/>
              <a:t>Fall 2023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F725E-2602-C57E-993A-122320B7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6697D-8F8F-88C0-4164-F615DDED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A65625-54D9-C94E-B91C-BE050270C9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48" y="885824"/>
          <a:ext cx="8458200" cy="3998804"/>
        </p:xfrm>
        <a:graphic>
          <a:graphicData uri="http://schemas.openxmlformats.org/drawingml/2006/table">
            <a:tbl>
              <a:tblPr/>
              <a:tblGrid>
                <a:gridCol w="1569288">
                  <a:extLst>
                    <a:ext uri="{9D8B030D-6E8A-4147-A177-3AD203B41FA5}">
                      <a16:colId xmlns:a16="http://schemas.microsoft.com/office/drawing/2014/main" val="1655091437"/>
                    </a:ext>
                  </a:extLst>
                </a:gridCol>
                <a:gridCol w="1329906">
                  <a:extLst>
                    <a:ext uri="{9D8B030D-6E8A-4147-A177-3AD203B41FA5}">
                      <a16:colId xmlns:a16="http://schemas.microsoft.com/office/drawing/2014/main" val="1712569693"/>
                    </a:ext>
                  </a:extLst>
                </a:gridCol>
                <a:gridCol w="877739">
                  <a:extLst>
                    <a:ext uri="{9D8B030D-6E8A-4147-A177-3AD203B41FA5}">
                      <a16:colId xmlns:a16="http://schemas.microsoft.com/office/drawing/2014/main" val="2911941277"/>
                    </a:ext>
                  </a:extLst>
                </a:gridCol>
                <a:gridCol w="1516092">
                  <a:extLst>
                    <a:ext uri="{9D8B030D-6E8A-4147-A177-3AD203B41FA5}">
                      <a16:colId xmlns:a16="http://schemas.microsoft.com/office/drawing/2014/main" val="2947680126"/>
                    </a:ext>
                  </a:extLst>
                </a:gridCol>
                <a:gridCol w="1542690">
                  <a:extLst>
                    <a:ext uri="{9D8B030D-6E8A-4147-A177-3AD203B41FA5}">
                      <a16:colId xmlns:a16="http://schemas.microsoft.com/office/drawing/2014/main" val="2365344557"/>
                    </a:ext>
                  </a:extLst>
                </a:gridCol>
                <a:gridCol w="1622485">
                  <a:extLst>
                    <a:ext uri="{9D8B030D-6E8A-4147-A177-3AD203B41FA5}">
                      <a16:colId xmlns:a16="http://schemas.microsoft.com/office/drawing/2014/main" val="3720315787"/>
                    </a:ext>
                  </a:extLst>
                </a:gridCol>
              </a:tblGrid>
              <a:tr h="426508">
                <a:tc gridSpan="6"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Pass-through vs. C Corporation: Benefits of Deferral (AT Returns are Reinvested and then Liquidated)</a:t>
                      </a:r>
                    </a:p>
                  </a:txBody>
                  <a:tcPr marL="0" marR="0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321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dirty="0">
                          <a:effectLst/>
                        </a:rPr>
                        <a:t>C Corporation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w/out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23395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13,525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14,052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13,573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47111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18,679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19,745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18,422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205012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Year of 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26,218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27,745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25,003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77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Liquidation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53,371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54,784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46,061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92974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35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111,450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108,172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84,852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412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235,683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213,587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156,314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6688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343,594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300,127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212,160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6884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1611819-C6DA-8541-984A-30056296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dirty="0"/>
              <a:t>Comparison of AT-Returns for C Corporation and PSH: The Benefits of Deferral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83475-C6B3-664B-842E-82E3481086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6114D-11FE-A54C-9528-A12DA539F17B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err="1">
                <a:hlinkClick r:id="rId2"/>
              </a:rPr>
              <a:t>bit.ly</a:t>
            </a:r>
            <a:r>
              <a:rPr lang="en-US" sz="1000" dirty="0">
                <a:hlinkClick r:id="rId2"/>
              </a:rPr>
              <a:t>/2F2KsbX</a:t>
            </a:r>
            <a:endParaRPr lang="en-US"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ED7E54-56A5-2449-8475-C3C179AB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ＭＳ Ｐゴシック" charset="0"/>
                <a:cs typeface="ＭＳ Ｐゴシック" charset="0"/>
              </a:rPr>
              <a:t>Marginal </a:t>
            </a:r>
            <a:r>
              <a:rPr lang="pt-BR" b="1" dirty="0" err="1">
                <a:ea typeface="ＭＳ Ｐゴシック" charset="0"/>
                <a:cs typeface="ＭＳ Ｐゴシック" charset="0"/>
              </a:rPr>
              <a:t>Tax</a:t>
            </a:r>
            <a:r>
              <a:rPr lang="pt-BR" b="1" dirty="0">
                <a:ea typeface="ＭＳ Ｐゴシック" charset="0"/>
                <a:cs typeface="ＭＳ Ｐゴシック" charset="0"/>
              </a:rPr>
              <a:t> Rates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4B7D9-0DF2-EC49-80C5-FE56BE21B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15CDF7-04D8-7E4D-B826-4CA1FAEE7C80}"/>
              </a:ext>
            </a:extLst>
          </p:cNvPr>
          <p:cNvCxnSpPr>
            <a:cxnSpLocks/>
          </p:cNvCxnSpPr>
          <p:nvPr/>
        </p:nvCxnSpPr>
        <p:spPr>
          <a:xfrm flipV="1">
            <a:off x="8305800" y="3886200"/>
            <a:ext cx="0" cy="5334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9E263462-13EE-C449-A824-22152657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60B23343-776A-534F-ACBD-7C73CBD90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4" y="772432"/>
            <a:ext cx="8226552" cy="555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1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8C4A35-B168-9B44-BF49-F4AB6A77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20% </a:t>
            </a:r>
            <a:r>
              <a:rPr lang="en-US" sz="2400" u="sng" dirty="0"/>
              <a:t>deduction</a:t>
            </a:r>
            <a:r>
              <a:rPr lang="en-US" sz="2400" dirty="0"/>
              <a:t> of a </a:t>
            </a:r>
            <a:r>
              <a:rPr lang="en-US" sz="2400" i="1" dirty="0"/>
              <a:t>non-corporate</a:t>
            </a:r>
            <a:r>
              <a:rPr lang="en-US" sz="2400" dirty="0"/>
              <a:t> taxpayer’s </a:t>
            </a:r>
            <a:r>
              <a:rPr lang="en-US" sz="2400" i="1" dirty="0"/>
              <a:t>Qualified Business Income Amount (QBIA)</a:t>
            </a:r>
          </a:p>
          <a:p>
            <a:r>
              <a:rPr lang="en-US" sz="2400" dirty="0"/>
              <a:t>QBIA: the </a:t>
            </a:r>
            <a:r>
              <a:rPr lang="en-US" sz="2400" b="1" i="1" dirty="0"/>
              <a:t>lesser of:</a:t>
            </a:r>
          </a:p>
          <a:p>
            <a:pPr lvl="1"/>
            <a:r>
              <a:rPr lang="en-US" sz="2200" dirty="0"/>
              <a:t>(A) 20% of QBI with respect to the </a:t>
            </a:r>
            <a:r>
              <a:rPr lang="en-US" sz="2200" i="1" dirty="0"/>
              <a:t>QT/B, or</a:t>
            </a:r>
          </a:p>
          <a:p>
            <a:pPr marL="171450" lvl="1" indent="0">
              <a:buNone/>
            </a:pPr>
            <a:r>
              <a:rPr lang="en-US" sz="2200" dirty="0"/>
              <a:t>		</a:t>
            </a:r>
            <a:r>
              <a:rPr lang="en-US" sz="2200" b="1" dirty="0"/>
              <a:t>the greater of </a:t>
            </a:r>
          </a:p>
          <a:p>
            <a:pPr lvl="1"/>
            <a:r>
              <a:rPr lang="en-US" sz="2200" dirty="0"/>
              <a:t>(B)(</a:t>
            </a:r>
            <a:r>
              <a:rPr lang="en-US" sz="2200" dirty="0" err="1"/>
              <a:t>i</a:t>
            </a:r>
            <a:r>
              <a:rPr lang="en-US" sz="2200" dirty="0"/>
              <a:t>) 50% of the W-2 wages of the QT/B, or</a:t>
            </a:r>
          </a:p>
          <a:p>
            <a:pPr lvl="1"/>
            <a:r>
              <a:rPr lang="en-US" sz="2200" dirty="0"/>
              <a:t>(B)(ii) Sum of 25% W-2 wages PLUS 2.5% of the unadjusted basis immediately after acquisition of all </a:t>
            </a:r>
            <a:r>
              <a:rPr lang="en-US" sz="2200" i="1" dirty="0"/>
              <a:t>qualified property. </a:t>
            </a:r>
            <a:r>
              <a:rPr lang="en-US" sz="2200" dirty="0"/>
              <a:t>§199A(b)(2).</a:t>
            </a:r>
            <a:endParaRPr lang="en-US" sz="2200" i="1" dirty="0"/>
          </a:p>
          <a:p>
            <a:pPr lvl="1"/>
            <a:r>
              <a:rPr lang="en-US" sz="2200" dirty="0"/>
              <a:t>The (B) limit doesn’t apply if the taxpayer’s income is less than $182,100 ($364,200) (inflation adjusted limits for 2023)</a:t>
            </a:r>
          </a:p>
          <a:p>
            <a:r>
              <a:rPr lang="en-US" sz="2400" i="1" dirty="0"/>
              <a:t>QT/B: </a:t>
            </a:r>
            <a:r>
              <a:rPr lang="en-US" sz="2400" dirty="0"/>
              <a:t>Any business </a:t>
            </a:r>
            <a:r>
              <a:rPr lang="en-US" sz="2400" b="1" dirty="0"/>
              <a:t>except the T/B of being an employee, and</a:t>
            </a:r>
            <a:r>
              <a:rPr lang="en-US" sz="2400" dirty="0"/>
              <a:t>: health, law, accounting, actuarial science, performing arts, consulting, athletics, financial service, brokerage services, </a:t>
            </a:r>
            <a:r>
              <a:rPr lang="en-US" sz="2400" b="1" dirty="0"/>
              <a:t>or any T/b where the principal assets of the T/B is the reputation or skill of 1 or more of its employees</a:t>
            </a:r>
            <a:r>
              <a:rPr lang="en-US" sz="2400" dirty="0"/>
              <a:t>;</a:t>
            </a:r>
          </a:p>
          <a:p>
            <a:pPr lvl="1"/>
            <a:r>
              <a:rPr lang="en-US" sz="2200" dirty="0"/>
              <a:t>Scope of “principal assets of the T/B is the reputation or skill…”? </a:t>
            </a:r>
            <a:r>
              <a:rPr lang="en-US" sz="2200" i="1" dirty="0"/>
              <a:t>See</a:t>
            </a:r>
            <a:r>
              <a:rPr lang="en-US" sz="2200" dirty="0"/>
              <a:t> Reg. §1.199A-5(b)(2)(xiv)</a:t>
            </a:r>
          </a:p>
          <a:p>
            <a:pPr lvl="1"/>
            <a:r>
              <a:rPr lang="en-US" sz="2200" dirty="0"/>
              <a:t>Exception for </a:t>
            </a:r>
            <a:r>
              <a:rPr lang="en-US" sz="2200" i="1" dirty="0"/>
              <a:t>specified service business</a:t>
            </a:r>
            <a:r>
              <a:rPr lang="en-US" sz="2200" dirty="0"/>
              <a:t>: If the taxpayer’s income is less than $182,100 ($364,200) (2023), a specified service, </a:t>
            </a:r>
            <a:r>
              <a:rPr lang="en-US" sz="2200" b="1" dirty="0"/>
              <a:t>e.g., law</a:t>
            </a:r>
            <a:r>
              <a:rPr lang="en-US" sz="2200" dirty="0"/>
              <a:t>, will be treated as a QT/B. §199A(d)(3)(A).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0FCEDB-B3AA-B544-98D3-81D3BAF5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199A:  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8C64-92AD-0E4C-BE5C-1F3404C1C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CCA17-6D10-8F41-9FA9-38A1FBA1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9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Definition of PSH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/>
            <a:r>
              <a:rPr lang="en-US" sz="2000" dirty="0">
                <a:ea typeface="ＭＳ Ｐゴシック" charset="0"/>
              </a:rPr>
              <a:t>JV etc., through which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any business, financial operation, or venture is carried on…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 </a:t>
            </a:r>
            <a:r>
              <a:rPr lang="en-US" sz="2000" dirty="0"/>
              <a:t>§§</a:t>
            </a:r>
            <a:r>
              <a:rPr lang="en-US" altLang="ja-JP" sz="2000" dirty="0">
                <a:ea typeface="ＭＳ Ｐゴシック" charset="0"/>
              </a:rPr>
              <a:t>761 and 7701(a)(2).</a:t>
            </a:r>
          </a:p>
          <a:p>
            <a:pPr eaLnBrk="1" hangingPunct="1"/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b="1" i="1" dirty="0" err="1">
                <a:ea typeface="ＭＳ Ｐゴシック" charset="0"/>
                <a:cs typeface="ＭＳ Ｐゴシック" charset="0"/>
              </a:rPr>
              <a:t>Rigas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v. U.S.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(2011)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What’</a:t>
            </a:r>
            <a:r>
              <a:rPr lang="en-US" altLang="ja-JP" sz="2000" dirty="0">
                <a:ea typeface="ＭＳ Ｐゴシック" charset="0"/>
              </a:rPr>
              <a:t>s at stake for the parties?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What was the economic deal between the parties?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How did the Court apply the following </a:t>
            </a:r>
            <a:r>
              <a:rPr lang="en-US" sz="2000" i="1" dirty="0">
                <a:ea typeface="ＭＳ Ｐゴシック" charset="0"/>
              </a:rPr>
              <a:t>Luna </a:t>
            </a:r>
            <a:r>
              <a:rPr lang="en-US" sz="2000" dirty="0">
                <a:ea typeface="ＭＳ Ｐゴシック" charset="0"/>
              </a:rPr>
              <a:t>factors?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Agreement of the parties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Contributions by the parties to the venture?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Interest in P&amp;L? (Important)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What’</a:t>
            </a:r>
            <a:r>
              <a:rPr lang="en-US" altLang="ja-JP" sz="1800" i="1" dirty="0">
                <a:ea typeface="ＭＳ Ｐゴシック" charset="0"/>
              </a:rPr>
              <a:t>s a </a:t>
            </a:r>
            <a:r>
              <a:rPr lang="en-US" altLang="ja-JP" sz="1800" i="1" dirty="0" err="1">
                <a:ea typeface="ＭＳ Ｐゴシック" charset="0"/>
              </a:rPr>
              <a:t>clawback</a:t>
            </a:r>
            <a:r>
              <a:rPr lang="en-US" altLang="ja-JP" sz="1800" i="1" dirty="0">
                <a:ea typeface="ＭＳ Ｐゴシック" charset="0"/>
              </a:rPr>
              <a:t> provision?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Responsibilities of the parties?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Parties’</a:t>
            </a:r>
            <a:r>
              <a:rPr lang="en-US" altLang="ja-JP" sz="1800" i="1" dirty="0">
                <a:ea typeface="ＭＳ Ｐゴシック" charset="0"/>
              </a:rPr>
              <a:t> right to control over income and capital</a:t>
            </a:r>
            <a:r>
              <a:rPr lang="en-US" altLang="ja-JP" sz="1800" dirty="0">
                <a:ea typeface="ＭＳ Ｐゴシック" charset="0"/>
              </a:rPr>
              <a:t>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Representations to 3</a:t>
            </a:r>
            <a:r>
              <a:rPr lang="en-US" sz="1800" i="1" baseline="30000" dirty="0">
                <a:ea typeface="ＭＳ Ｐゴシック" charset="0"/>
              </a:rPr>
              <a:t>rd</a:t>
            </a:r>
            <a:r>
              <a:rPr lang="en-US" sz="1800" i="1" dirty="0">
                <a:ea typeface="ＭＳ Ｐゴシック" charset="0"/>
              </a:rPr>
              <a:t> parties 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Partnership v. Proprietorship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7CA8-1D40-3C49-82CF-CF2201A41E4F}" type="slidenum">
              <a:rPr lang="en-US" smtClean="0">
                <a:latin typeface="Calibri"/>
              </a:rPr>
              <a:pPr/>
              <a:t>13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F8639-4685-0F49-AABF-429932BF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  <p:bldP spid="7782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CE6420-3510-8FDC-95B3-8406DD198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Purported PSH formed to produce refined coal, which generated significant refined-coal tax credits, found to be a PSH for federal tax purposes even though the PSH was only profitable </a:t>
            </a:r>
            <a:r>
              <a:rPr lang="en-US" sz="2000" b="1" i="1" dirty="0"/>
              <a:t>after</a:t>
            </a:r>
            <a:r>
              <a:rPr lang="en-US" sz="2000" i="1" dirty="0"/>
              <a:t> </a:t>
            </a:r>
            <a:r>
              <a:rPr lang="en-US" sz="2000" dirty="0"/>
              <a:t>taking into account refined-coal tax credits</a:t>
            </a:r>
          </a:p>
          <a:p>
            <a:pPr lvl="1"/>
            <a:r>
              <a:rPr lang="en-US" sz="1800" b="1" dirty="0"/>
              <a:t>IRS</a:t>
            </a:r>
            <a:r>
              <a:rPr lang="en-US" sz="1800" dirty="0"/>
              <a:t>:</a:t>
            </a:r>
          </a:p>
          <a:p>
            <a:pPr lvl="2"/>
            <a:r>
              <a:rPr lang="en-US" sz="1800" dirty="0"/>
              <a:t>Argued that PSH did not pursue business to obtain a </a:t>
            </a:r>
            <a:r>
              <a:rPr lang="en-US" sz="1800" i="1" dirty="0"/>
              <a:t>pre-tax</a:t>
            </a:r>
            <a:r>
              <a:rPr lang="en-US" sz="1800" dirty="0"/>
              <a:t> profit  </a:t>
            </a:r>
          </a:p>
          <a:p>
            <a:pPr lvl="2"/>
            <a:r>
              <a:rPr lang="en-US" sz="1800" dirty="0"/>
              <a:t>One P, Fidelity, was partially protected against losses under liquidated-damages provision</a:t>
            </a:r>
          </a:p>
          <a:p>
            <a:pPr lvl="1"/>
            <a:r>
              <a:rPr lang="en-US" sz="1800" b="1" dirty="0"/>
              <a:t>Ct</a:t>
            </a:r>
            <a:r>
              <a:rPr lang="en-US" sz="1800" dirty="0"/>
              <a:t>: </a:t>
            </a:r>
          </a:p>
          <a:p>
            <a:pPr lvl="2"/>
            <a:r>
              <a:rPr lang="en-US" sz="1800" dirty="0"/>
              <a:t>PSH: must be undertaken for legitimate non-tax business purpose and Ps must intend to share in P/L or both.</a:t>
            </a:r>
          </a:p>
          <a:p>
            <a:pPr lvl="2"/>
            <a:r>
              <a:rPr lang="en-US" sz="1800" dirty="0"/>
              <a:t>PSH pursuit of </a:t>
            </a:r>
            <a:r>
              <a:rPr lang="en-US" sz="1800" i="1" dirty="0"/>
              <a:t>after-tax</a:t>
            </a:r>
            <a:r>
              <a:rPr lang="en-US" sz="1800" dirty="0"/>
              <a:t> profit can be legitimate business activity</a:t>
            </a:r>
          </a:p>
          <a:p>
            <a:pPr lvl="2"/>
            <a:r>
              <a:rPr lang="en-US" sz="1800" dirty="0"/>
              <a:t>If main P had operated the PSH business directly, it would have had a legitimate business purpose; no reason Ps cannot validly pursue the same objective</a:t>
            </a:r>
          </a:p>
          <a:p>
            <a:pPr marL="342900" lvl="2" indent="0">
              <a:buNone/>
            </a:pPr>
            <a:endParaRPr lang="en-US" sz="1800" dirty="0"/>
          </a:p>
          <a:p>
            <a:r>
              <a:rPr lang="en-US" dirty="0"/>
              <a:t>Note: Under the IRA of 2022, many business tax credits have been increased, </a:t>
            </a:r>
            <a:r>
              <a:rPr lang="en-US" i="1" dirty="0"/>
              <a:t>e.g.</a:t>
            </a:r>
            <a:r>
              <a:rPr lang="en-US" dirty="0"/>
              <a:t>, clean hydrogen, advanced manufacturing, nuclear power (good!), clean </a:t>
            </a:r>
            <a:r>
              <a:rPr lang="en-US"/>
              <a:t>energy production,…</a:t>
            </a:r>
            <a:r>
              <a:rPr lang="en-US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9A4AA2-67E5-7D34-0215-A9E26B01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Kid in Town: </a:t>
            </a:r>
            <a:r>
              <a:rPr lang="en-US" i="1" dirty="0"/>
              <a:t>Cross Refined Coal, LLC v. CIR </a:t>
            </a:r>
            <a:r>
              <a:rPr lang="en-US" dirty="0"/>
              <a:t>(D.C. Cir 2022)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7F351-C307-D04E-2565-372E942E4B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288CB-AF43-D02F-9CC7-5F3840C7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PSH v. Co-tenancy</a:t>
            </a:r>
          </a:p>
          <a:p>
            <a:pPr lvl="1" eaLnBrk="1" hangingPunct="1"/>
            <a:r>
              <a:rPr lang="en-US" sz="2000" dirty="0">
                <a:ea typeface="ＭＳ Ｐゴシック" charset="0"/>
                <a:hlinkClick r:id="rId3"/>
              </a:rPr>
              <a:t>Rev. Proc. 2002-22 </a:t>
            </a:r>
            <a:r>
              <a:rPr lang="en-US" sz="2000" dirty="0">
                <a:ea typeface="ＭＳ Ｐゴシック" charset="0"/>
              </a:rPr>
              <a:t>(requirements for requesting ruling that real estate held by T-I-C is </a:t>
            </a:r>
            <a:r>
              <a:rPr lang="en-US" sz="2000" b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a PSH for federal tax purposes)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Why is it beneficial </a:t>
            </a:r>
            <a:r>
              <a:rPr lang="en-US" sz="2000" i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to be a PSH in some circumstances?</a:t>
            </a:r>
          </a:p>
          <a:p>
            <a:pPr lvl="2" eaLnBrk="1" hangingPunct="1"/>
            <a:r>
              <a:rPr lang="en-US" sz="2000" dirty="0">
                <a:ea typeface="ＭＳ Ｐゴシック" charset="0"/>
              </a:rPr>
              <a:t>Elections: Depreciation, etc.</a:t>
            </a:r>
          </a:p>
          <a:p>
            <a:pPr lvl="1"/>
            <a:r>
              <a:rPr lang="en-US" sz="2000" dirty="0">
                <a:ea typeface="ＭＳ Ｐゴシック" charset="0"/>
                <a:cs typeface="ＭＳ Ｐゴシック" charset="0"/>
              </a:rPr>
              <a:t>Is it possible to do a like-kind exchange of a PSH interest?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See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1031(a)(1)</a:t>
            </a:r>
            <a:endParaRPr lang="en-US" sz="1800" dirty="0">
              <a:ea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Lessor-lessee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Debtor-Creditor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Employer-Employee/Independent Contractor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Common law (substance over form)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Anti-abuse regulations (Reg.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1.701-2)</a:t>
            </a:r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v. Other Relationships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15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CDEBC-4295-9F4F-A140-C00205E2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Any entity recognized for federal tax purposes (including a SME) that is not a trust or subject to special treatment under the IRC</a:t>
            </a:r>
          </a:p>
          <a:p>
            <a:pPr eaLnBrk="1" hangingPunct="1">
              <a:lnSpc>
                <a:spcPct val="90000"/>
              </a:lnSpc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BE with 2 or more members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Corporation,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Partnership</a:t>
            </a:r>
          </a:p>
          <a:p>
            <a:pPr eaLnBrk="1" hangingPunct="1">
              <a:lnSpc>
                <a:spcPct val="90000"/>
              </a:lnSpc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BE with 1 member (SME)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Disregarded Entity (</a:t>
            </a:r>
            <a:r>
              <a:rPr lang="ja-JP" altLang="en-US" sz="1800" dirty="0">
                <a:ea typeface="ＭＳ Ｐゴシック" charset="0"/>
              </a:rPr>
              <a:t>“</a:t>
            </a:r>
            <a:r>
              <a:rPr lang="en-US" altLang="ja-JP" sz="1800" dirty="0">
                <a:ea typeface="ＭＳ Ｐゴシック" charset="0"/>
              </a:rPr>
              <a:t>tax nothing</a:t>
            </a:r>
            <a:r>
              <a:rPr lang="ja-JP" altLang="en-US" sz="1800" dirty="0">
                <a:ea typeface="ＭＳ Ｐゴシック" charset="0"/>
              </a:rPr>
              <a:t>”</a:t>
            </a:r>
            <a:r>
              <a:rPr lang="en-US" altLang="ja-JP" sz="1800" dirty="0">
                <a:ea typeface="ＭＳ Ｐゴシック" charset="0"/>
              </a:rPr>
              <a:t>), or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Corporation. Reg. </a:t>
            </a:r>
            <a:r>
              <a:rPr lang="en-US" sz="1800" dirty="0"/>
              <a:t>§</a:t>
            </a:r>
            <a:r>
              <a:rPr lang="en-US" sz="1800" dirty="0">
                <a:ea typeface="ＭＳ Ｐゴシック" charset="0"/>
              </a:rPr>
              <a:t>301.7701-2(a).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Business Entity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16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29D2C-C746-A646-9F4B-BA4EF995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  <p:bldP spid="8601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Federal law controls, but legal relations governed by state law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Entity organized pursuant to state corporate statutes</a:t>
            </a:r>
          </a:p>
          <a:p>
            <a:pPr lvl="1"/>
            <a:r>
              <a:rPr lang="en-US" sz="2000" dirty="0">
                <a:ea typeface="ＭＳ Ｐゴシック" charset="0"/>
              </a:rPr>
              <a:t>Certain foreign entities are </a:t>
            </a:r>
            <a:r>
              <a:rPr lang="en-US" sz="2000" i="1" dirty="0">
                <a:ea typeface="ＭＳ Ｐゴシック" charset="0"/>
              </a:rPr>
              <a:t>per se</a:t>
            </a:r>
            <a:r>
              <a:rPr lang="en-US" sz="2000" dirty="0">
                <a:ea typeface="ＭＳ Ｐゴシック" charset="0"/>
              </a:rPr>
              <a:t> corporations, </a:t>
            </a:r>
            <a:r>
              <a:rPr lang="en-US" sz="2000" i="1" dirty="0">
                <a:ea typeface="ＭＳ Ｐゴシック" charset="0"/>
              </a:rPr>
              <a:t>e.g</a:t>
            </a:r>
            <a:r>
              <a:rPr lang="en-US" sz="2000" dirty="0">
                <a:ea typeface="ＭＳ Ｐゴシック" charset="0"/>
              </a:rPr>
              <a:t>., Sociedad </a:t>
            </a:r>
            <a:r>
              <a:rPr lang="en-US" sz="2000" dirty="0" err="1">
                <a:ea typeface="ＭＳ Ｐゴシック" charset="0"/>
              </a:rPr>
              <a:t>Anónima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Societe</a:t>
            </a:r>
            <a:r>
              <a:rPr lang="en-US" sz="2000" dirty="0">
                <a:ea typeface="ＭＳ Ｐゴシック" charset="0"/>
              </a:rPr>
              <a:t> Anonyme; Public Limited Company; </a:t>
            </a:r>
            <a:r>
              <a:rPr lang="en-US" sz="2000" dirty="0" err="1">
                <a:ea typeface="ＭＳ Ｐゴシック" charset="0"/>
              </a:rPr>
              <a:t>Aktiengesellschaft</a:t>
            </a:r>
            <a:r>
              <a:rPr lang="en-US" sz="2000" dirty="0">
                <a:ea typeface="ＭＳ Ｐゴシック" charset="0"/>
              </a:rPr>
              <a:t>; </a:t>
            </a:r>
            <a:r>
              <a:rPr lang="en-US" sz="2000" dirty="0" err="1">
                <a:ea typeface="ＭＳ Ｐゴシック" charset="0"/>
              </a:rPr>
              <a:t>Gufen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Youxian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Gongsi</a:t>
            </a:r>
            <a:r>
              <a:rPr lang="en-US" sz="2000" dirty="0">
                <a:ea typeface="ＭＳ Ｐゴシック" charset="0"/>
              </a:rPr>
              <a:t>; and </a:t>
            </a:r>
            <a:r>
              <a:rPr lang="en-US" sz="2000" dirty="0" err="1">
                <a:ea typeface="ＭＳ Ｐゴシック" charset="0"/>
              </a:rPr>
              <a:t>Societas</a:t>
            </a:r>
            <a:r>
              <a:rPr lang="en-US" sz="2000" dirty="0">
                <a:ea typeface="ＭＳ Ｐゴシック" charset="0"/>
              </a:rPr>
              <a:t> Europaea (Reg.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301.7701-2(b)(8))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Insurance companies</a:t>
            </a:r>
          </a:p>
          <a:p>
            <a:pPr lvl="1"/>
            <a:r>
              <a:rPr lang="en-US" sz="2000" dirty="0">
                <a:ea typeface="ＭＳ Ｐゴシック" charset="0"/>
              </a:rPr>
              <a:t>Associations.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7701(a)(3); 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301.7701-2(b)</a:t>
            </a:r>
          </a:p>
          <a:p>
            <a:pPr lvl="1" eaLnBrk="1" hangingPunct="1">
              <a:buFont typeface="Wingdings" charset="0"/>
              <a:buNone/>
            </a:pPr>
            <a:endParaRPr lang="en-US" sz="1800" dirty="0">
              <a:ea typeface="ＭＳ Ｐゴシック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Corporation Defined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17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F286E-D4D8-D643-A3D0-3291B03C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Business entity not classified as a corporation—an Eligible Entity (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EE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)—can choose its tax status  √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EE with two or more members is either an  association or PSH</a:t>
            </a:r>
          </a:p>
          <a:p>
            <a:pPr lvl="1"/>
            <a:r>
              <a:rPr lang="en-US" sz="2000" dirty="0">
                <a:ea typeface="ＭＳ Ｐゴシック" charset="0"/>
              </a:rPr>
              <a:t>EE with one member (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SME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) is either association or disregarded entity (sole proprietorship, branch, division)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</a:t>
            </a:r>
            <a:r>
              <a:rPr lang="en-US" altLang="ja-JP" sz="2000" dirty="0">
                <a:ea typeface="ＭＳ Ｐゴシック" charset="0"/>
              </a:rPr>
              <a:t>-2(a))</a:t>
            </a:r>
          </a:p>
          <a:p>
            <a:pPr eaLnBrk="1" hangingPunct="1"/>
            <a:r>
              <a:rPr lang="en-US" sz="2400" dirty="0">
                <a:solidFill>
                  <a:srgbClr val="E9171F"/>
                </a:solidFill>
                <a:ea typeface="ＭＳ Ｐゴシック" charset="0"/>
                <a:cs typeface="ＭＳ Ｐゴシック" charset="0"/>
              </a:rPr>
              <a:t>Default</a:t>
            </a:r>
            <a:r>
              <a:rPr lang="en-US" sz="2400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classification for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domestic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EE:</a:t>
            </a:r>
          </a:p>
          <a:p>
            <a:pPr lvl="1" eaLnBrk="1" hangingPunct="1"/>
            <a:r>
              <a:rPr lang="en-US" sz="2000">
                <a:ea typeface="ＭＳ Ｐゴシック" charset="0"/>
              </a:rPr>
              <a:t>PSH </a:t>
            </a:r>
            <a:r>
              <a:rPr lang="en-US" sz="2000" dirty="0">
                <a:ea typeface="ＭＳ Ｐゴシック" charset="0"/>
              </a:rPr>
              <a:t>if 2 or more members</a:t>
            </a:r>
          </a:p>
          <a:p>
            <a:pPr lvl="1"/>
            <a:r>
              <a:rPr lang="en-US" sz="2000" dirty="0">
                <a:ea typeface="ＭＳ Ｐゴシック" charset="0"/>
              </a:rPr>
              <a:t>Disregarded entity if single owner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301.7701-3(b))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Eligible Entity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18</a:t>
            </a:fld>
            <a:endParaRPr lang="en-US" dirty="0"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4400" y="914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8C0E4-0F56-BA49-8497-DE3E4750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800" dirty="0">
                <a:ea typeface="ＭＳ Ｐゴシック" charset="0"/>
                <a:cs typeface="ＭＳ Ｐゴシック" charset="0"/>
              </a:rPr>
              <a:t>EE can </a:t>
            </a:r>
            <a:r>
              <a:rPr lang="en-US" sz="2800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elect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√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) alternate tax status: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EE with 2 or more members can elect to be taxed as an association (corporation)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SME can elect to be taxed </a:t>
            </a:r>
            <a:r>
              <a:rPr lang="en-US" sz="2400">
                <a:ea typeface="ＭＳ Ｐゴシック" charset="0"/>
              </a:rPr>
              <a:t>as an association</a:t>
            </a:r>
            <a:endParaRPr lang="en-US" sz="2400" dirty="0">
              <a:ea typeface="ＭＳ Ｐゴシック" charset="0"/>
            </a:endParaRPr>
          </a:p>
          <a:p>
            <a:pPr marL="965200" lvl="1" indent="-279400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Form 8832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301.7701-3(c))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endParaRPr lang="en-US" sz="2800" dirty="0">
              <a:ea typeface="ＭＳ Ｐゴシック" charset="0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Elections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19</a:t>
            </a:fld>
            <a:endParaRPr lang="en-US" dirty="0"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0" y="990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C39E2-5F43-4A4C-8B98-B59522C0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65538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29200" y="1600200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 Corp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1593925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799178" y="3798884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638300" y="1579872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47900" y="1593925"/>
            <a:ext cx="609600" cy="595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28304" y="4103078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S Corp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8100" y="2998033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?</a:t>
            </a:r>
            <a:endParaRPr lang="en-US" b="1" dirty="0"/>
          </a:p>
        </p:txBody>
      </p:sp>
      <p:cxnSp>
        <p:nvCxnSpPr>
          <p:cNvPr id="12" name="Straight Connector 11"/>
          <p:cNvCxnSpPr>
            <a:endCxn id="10" idx="3"/>
          </p:cNvCxnSpPr>
          <p:nvPr/>
        </p:nvCxnSpPr>
        <p:spPr>
          <a:xfrm flipH="1">
            <a:off x="4199478" y="2300053"/>
            <a:ext cx="1439322" cy="95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1"/>
          </p:cNvCxnSpPr>
          <p:nvPr/>
        </p:nvCxnSpPr>
        <p:spPr>
          <a:xfrm>
            <a:off x="2286000" y="2405382"/>
            <a:ext cx="1562100" cy="854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81300" y="3431436"/>
            <a:ext cx="1104900" cy="70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99478" y="3362966"/>
            <a:ext cx="1439322" cy="67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DC4B9A7-5131-7449-984F-3A714504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74734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 eaLnBrk="1" hangingPunct="1">
              <a:buFontTx/>
              <a:buNone/>
              <a:tabLst>
                <a:tab pos="914400" algn="l"/>
              </a:tabLst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Default Classifications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PSH if two or more members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and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at least one member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doesn’</a:t>
            </a:r>
            <a:r>
              <a:rPr lang="en-US" altLang="ja-JP" sz="2400" u="sng" dirty="0">
                <a:ea typeface="ＭＳ Ｐゴシック" charset="0"/>
                <a:cs typeface="ＭＳ Ｐゴシック" charset="0"/>
              </a:rPr>
              <a:t>t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have limited liability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Association if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all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members have limited liability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DRE if single owner who does not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Liability determined under foreign law or organizational documents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-3(b)(2))</a:t>
            </a:r>
          </a:p>
          <a:p>
            <a:pPr marL="965200" lvl="1" indent="-279400" eaLnBrk="1" hangingPunct="1">
              <a:buFont typeface="Wingdings" charset="0"/>
              <a:buNone/>
              <a:tabLst>
                <a:tab pos="914400" algn="l"/>
              </a:tabLst>
            </a:pPr>
            <a:endParaRPr lang="en-US" sz="3600" dirty="0">
              <a:ea typeface="ＭＳ Ｐゴシック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Foreign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Eligible 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20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FA614-A109-6E4D-BF7F-98BFA185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Effective date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dated listed on Form 8832 or filing date, but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Not more than 75 days prior to filing date, or</a:t>
            </a:r>
          </a:p>
          <a:p>
            <a:pPr marL="627063" lvl="1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Not more than 12 months after filing date.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301.7701-3(c)(1)(iii))</a:t>
            </a: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Relief for Late Filing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Rev. Proc. 2002-59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New entity can request relief for late filing if election filed by return due date</a:t>
            </a: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 EE that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changes its classification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cannot change its classification again during the next 60 months, except if there is a &gt;50% change in ownership and CIR consents.</a:t>
            </a:r>
          </a:p>
          <a:p>
            <a:pPr marL="627063" lvl="1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An initial election is not considered a change.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301.7701-3(c)(1)(iv))</a:t>
            </a:r>
            <a:endParaRPr lang="en-US" sz="1400" dirty="0">
              <a:ea typeface="ＭＳ Ｐゴシック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 Election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7CA8-1D40-3C49-82CF-CF2201A41E4F}" type="slidenum">
              <a:rPr lang="en-US" smtClean="0">
                <a:latin typeface="Calibri"/>
              </a:rPr>
              <a:pPr/>
              <a:t>21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AC3D2-AAD2-2B4B-BAAC-0217E789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PHS-&gt;Assoc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.:  PSH contributes A&amp;L to Assoc. in exchange for stock and the PSH liquidates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Assoc.-&gt;PSH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Assoc. distributes assets to SHs, and SHs contribute A&amp;L to new PSH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Assoc.-&gt;DRE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Assoc. liquidates and distributes A&amp;L to single owner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DRE-&gt;Assoc.: 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Owner of DRE contributes all A&amp;L to the Assoc. in exchange for stock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-3(g))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Rev. Rul. 2004-59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Conversion of PSH into Corp pursuant to state law not requiring transfer of A&amp;L—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formless conversion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—treated as contribution of assets to new Corp, liquidation of PSH, and distribution of stock to Ps.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Change in Number of Members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-3(f))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PSH-&gt;DRE:  Rev. Rul. 99-6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DRE-&gt;PSH:  Rev. Rul. 99-5</a:t>
            </a:r>
            <a:endParaRPr lang="en-US" sz="3200" dirty="0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Classification Changes</a:t>
            </a:r>
            <a:endParaRPr lang="en-US" sz="4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22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2CCE5-BA6E-BE4A-99EA-EDAE048F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  <p:bldP spid="6963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Rev. Rul. 99-6 (Sit 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23</a:t>
            </a:fld>
            <a:endParaRPr lang="en-US" dirty="0">
              <a:latin typeface="Calibri"/>
            </a:endParaRPr>
          </a:p>
        </p:txBody>
      </p:sp>
      <p:sp>
        <p:nvSpPr>
          <p:cNvPr id="104451" name="Oval 3"/>
          <p:cNvSpPr>
            <a:spLocks noChangeArrowheads="1"/>
          </p:cNvSpPr>
          <p:nvPr/>
        </p:nvSpPr>
        <p:spPr bwMode="auto">
          <a:xfrm>
            <a:off x="6248400" y="2133600"/>
            <a:ext cx="1600200" cy="8382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B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6248400" y="3505200"/>
            <a:ext cx="1676400" cy="9144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sp>
        <p:nvSpPr>
          <p:cNvPr id="104453" name="Oval 5"/>
          <p:cNvSpPr>
            <a:spLocks noChangeArrowheads="1"/>
          </p:cNvSpPr>
          <p:nvPr/>
        </p:nvSpPr>
        <p:spPr bwMode="auto">
          <a:xfrm>
            <a:off x="6248400" y="3505200"/>
            <a:ext cx="1676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4454" name="AutoShape 6"/>
          <p:cNvCxnSpPr>
            <a:cxnSpLocks noChangeShapeType="1"/>
          </p:cNvCxnSpPr>
          <p:nvPr/>
        </p:nvCxnSpPr>
        <p:spPr bwMode="auto">
          <a:xfrm>
            <a:off x="7086600" y="29718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4457" name="Line 9"/>
          <p:cNvSpPr>
            <a:spLocks noChangeShapeType="1"/>
          </p:cNvSpPr>
          <p:nvPr/>
        </p:nvSpPr>
        <p:spPr bwMode="auto">
          <a:xfrm flipH="1">
            <a:off x="16764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>
            <a:off x="1752600" y="251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2151408" y="1912526"/>
            <a:ext cx="60144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Calibri"/>
              </a:rPr>
              <a:t>10k</a:t>
            </a:r>
            <a:r>
              <a:rPr lang="en-US" sz="2500" dirty="0">
                <a:latin typeface="Calibri"/>
              </a:rPr>
              <a:t> 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1625208" y="2437155"/>
            <a:ext cx="6896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Calibri"/>
              </a:rPr>
              <a:t>50%</a:t>
            </a:r>
            <a:r>
              <a:rPr lang="en-US" sz="2000" dirty="0">
                <a:latin typeface="Calibri"/>
              </a:rPr>
              <a:t> 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6605452" y="1343414"/>
            <a:ext cx="86433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After</a:t>
            </a:r>
            <a:endParaRPr lang="en-US" sz="2500" dirty="0">
              <a:latin typeface="Calibri"/>
            </a:endParaRPr>
          </a:p>
        </p:txBody>
      </p:sp>
      <p:sp>
        <p:nvSpPr>
          <p:cNvPr id="104462" name="Oval 14"/>
          <p:cNvSpPr>
            <a:spLocks noChangeArrowheads="1"/>
          </p:cNvSpPr>
          <p:nvPr/>
        </p:nvSpPr>
        <p:spPr bwMode="auto">
          <a:xfrm>
            <a:off x="373223" y="2099077"/>
            <a:ext cx="1316461" cy="6858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A</a:t>
            </a:r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rect">
            <a:avLst/>
          </a:prstGeom>
          <a:solidFill>
            <a:srgbClr val="E3B2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cxnSp>
        <p:nvCxnSpPr>
          <p:cNvPr id="104464" name="AutoShape 16"/>
          <p:cNvCxnSpPr>
            <a:cxnSpLocks noChangeShapeType="1"/>
            <a:stCxn id="104462" idx="4"/>
            <a:endCxn id="104463" idx="0"/>
          </p:cNvCxnSpPr>
          <p:nvPr/>
        </p:nvCxnSpPr>
        <p:spPr bwMode="auto">
          <a:xfrm>
            <a:off x="1031454" y="2784877"/>
            <a:ext cx="1025946" cy="6425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4465" name="Oval 17"/>
          <p:cNvSpPr>
            <a:spLocks noChangeArrowheads="1"/>
          </p:cNvSpPr>
          <p:nvPr/>
        </p:nvSpPr>
        <p:spPr bwMode="auto">
          <a:xfrm>
            <a:off x="2590800" y="2055813"/>
            <a:ext cx="1676400" cy="6858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B</a:t>
            </a:r>
            <a:endParaRPr lang="en-US" sz="2500" dirty="0">
              <a:latin typeface="Calibri"/>
            </a:endParaRPr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 flipH="1">
            <a:off x="2057400" y="2741613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1533430" y="1369611"/>
            <a:ext cx="107492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Before</a:t>
            </a:r>
            <a:endParaRPr lang="en-US" sz="2500" dirty="0">
              <a:latin typeface="Calibri"/>
            </a:endParaRPr>
          </a:p>
        </p:txBody>
      </p:sp>
      <p:sp>
        <p:nvSpPr>
          <p:cNvPr id="104468" name="AutoShape 20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>
            <a:off x="4648200" y="1485900"/>
            <a:ext cx="0" cy="38481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4470" name="AutoShape 22"/>
          <p:cNvCxnSpPr>
            <a:cxnSpLocks noChangeShapeType="1"/>
          </p:cNvCxnSpPr>
          <p:nvPr/>
        </p:nvCxnSpPr>
        <p:spPr bwMode="auto">
          <a:xfrm>
            <a:off x="7086600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4471" name="Oval 23"/>
          <p:cNvSpPr>
            <a:spLocks noChangeArrowheads="1"/>
          </p:cNvSpPr>
          <p:nvPr/>
        </p:nvSpPr>
        <p:spPr bwMode="auto">
          <a:xfrm>
            <a:off x="6477000" y="4953000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cxnSp>
        <p:nvCxnSpPr>
          <p:cNvPr id="104472" name="AutoShape 24"/>
          <p:cNvCxnSpPr>
            <a:cxnSpLocks noChangeShapeType="1"/>
          </p:cNvCxnSpPr>
          <p:nvPr/>
        </p:nvCxnSpPr>
        <p:spPr bwMode="auto">
          <a:xfrm>
            <a:off x="2133600" y="434181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4473" name="Oval 25"/>
          <p:cNvSpPr>
            <a:spLocks noChangeArrowheads="1"/>
          </p:cNvSpPr>
          <p:nvPr/>
        </p:nvSpPr>
        <p:spPr bwMode="auto">
          <a:xfrm>
            <a:off x="1524000" y="4875213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9F1C7-E240-5543-870F-30C4F36D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 animBg="1"/>
      <p:bldP spid="104452" grpId="0" animBg="1"/>
      <p:bldP spid="104453" grpId="0" animBg="1"/>
      <p:bldP spid="104457" grpId="0" animBg="1"/>
      <p:bldP spid="104458" grpId="0" animBg="1"/>
      <p:bldP spid="104459" grpId="0"/>
      <p:bldP spid="104460" grpId="0"/>
      <p:bldP spid="104461" grpId="0"/>
      <p:bldP spid="104462" grpId="0" animBg="1"/>
      <p:bldP spid="104463" grpId="0" animBg="1"/>
      <p:bldP spid="104465" grpId="0" animBg="1"/>
      <p:bldP spid="104466" grpId="0" animBg="1"/>
      <p:bldP spid="104467" grpId="0"/>
      <p:bldP spid="104468" grpId="0" animBg="1"/>
      <p:bldP spid="104469" grpId="0" animBg="1"/>
      <p:bldP spid="104471" grpId="0" animBg="1"/>
      <p:bldP spid="10447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Rev. Rul. 99-6 (Sit 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24</a:t>
            </a:fld>
            <a:endParaRPr lang="en-US" dirty="0">
              <a:latin typeface="Calibri"/>
            </a:endParaRPr>
          </a:p>
        </p:txBody>
      </p:sp>
      <p:sp>
        <p:nvSpPr>
          <p:cNvPr id="108547" name="Oval 3"/>
          <p:cNvSpPr>
            <a:spLocks noChangeArrowheads="1"/>
          </p:cNvSpPr>
          <p:nvPr/>
        </p:nvSpPr>
        <p:spPr bwMode="auto">
          <a:xfrm>
            <a:off x="6550151" y="1371600"/>
            <a:ext cx="1222249" cy="689376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E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6380900" y="2742119"/>
            <a:ext cx="1543900" cy="752047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sp>
        <p:nvSpPr>
          <p:cNvPr id="108549" name="Oval 5"/>
          <p:cNvSpPr>
            <a:spLocks noChangeArrowheads="1"/>
          </p:cNvSpPr>
          <p:nvPr/>
        </p:nvSpPr>
        <p:spPr bwMode="auto">
          <a:xfrm>
            <a:off x="6400800" y="2742119"/>
            <a:ext cx="1523999" cy="748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8550" name="AutoShape 6"/>
          <p:cNvCxnSpPr>
            <a:cxnSpLocks noChangeShapeType="1"/>
            <a:stCxn id="108547" idx="4"/>
            <a:endCxn id="108548" idx="0"/>
          </p:cNvCxnSpPr>
          <p:nvPr/>
        </p:nvCxnSpPr>
        <p:spPr bwMode="auto">
          <a:xfrm flipH="1">
            <a:off x="7152850" y="2060976"/>
            <a:ext cx="8426" cy="6811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8552" name="Line 8"/>
          <p:cNvSpPr>
            <a:spLocks noChangeShapeType="1"/>
          </p:cNvSpPr>
          <p:nvPr/>
        </p:nvSpPr>
        <p:spPr bwMode="auto">
          <a:xfrm flipH="1" flipV="1">
            <a:off x="2590800" y="1676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2438400" y="1828799"/>
            <a:ext cx="521456" cy="3676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2211611" y="1845069"/>
            <a:ext cx="4336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10k</a:t>
            </a:r>
            <a:r>
              <a:rPr lang="en-US" sz="1300" dirty="0">
                <a:latin typeface="Calibri"/>
              </a:rPr>
              <a:t> </a:t>
            </a:r>
            <a:endParaRPr lang="en-US" sz="2500" dirty="0">
              <a:latin typeface="Calibri"/>
            </a:endParaRP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3079059" y="1666052"/>
            <a:ext cx="47519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50%</a:t>
            </a:r>
            <a:r>
              <a:rPr lang="en-US" sz="2500" dirty="0">
                <a:latin typeface="Calibri"/>
              </a:rPr>
              <a:t> </a:t>
            </a:r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6561668" y="776768"/>
            <a:ext cx="95698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After</a:t>
            </a:r>
            <a:endParaRPr lang="en-US" sz="2500" dirty="0">
              <a:latin typeface="Calibri"/>
            </a:endParaRPr>
          </a:p>
        </p:txBody>
      </p:sp>
      <p:sp>
        <p:nvSpPr>
          <p:cNvPr id="108557" name="Oval 13"/>
          <p:cNvSpPr>
            <a:spLocks noChangeArrowheads="1"/>
          </p:cNvSpPr>
          <p:nvPr/>
        </p:nvSpPr>
        <p:spPr bwMode="auto">
          <a:xfrm>
            <a:off x="390807" y="2087088"/>
            <a:ext cx="1136305" cy="66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C</a:t>
            </a:r>
          </a:p>
        </p:txBody>
      </p:sp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rect">
            <a:avLst/>
          </a:prstGeom>
          <a:solidFill>
            <a:srgbClr val="E3B2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cxnSp>
        <p:nvCxnSpPr>
          <p:cNvPr id="108559" name="AutoShape 15"/>
          <p:cNvCxnSpPr>
            <a:cxnSpLocks noChangeShapeType="1"/>
            <a:stCxn id="108557" idx="4"/>
            <a:endCxn id="108558" idx="0"/>
          </p:cNvCxnSpPr>
          <p:nvPr/>
        </p:nvCxnSpPr>
        <p:spPr bwMode="auto">
          <a:xfrm>
            <a:off x="958960" y="2753982"/>
            <a:ext cx="1098440" cy="673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8561" name="Line 17"/>
          <p:cNvSpPr>
            <a:spLocks noChangeShapeType="1"/>
          </p:cNvSpPr>
          <p:nvPr/>
        </p:nvSpPr>
        <p:spPr bwMode="auto">
          <a:xfrm flipH="1">
            <a:off x="2077299" y="2677174"/>
            <a:ext cx="1238979" cy="750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1645398" y="776768"/>
            <a:ext cx="107492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Before</a:t>
            </a:r>
            <a:endParaRPr lang="en-US" sz="2500" dirty="0">
              <a:latin typeface="Calibri"/>
            </a:endParaRPr>
          </a:p>
        </p:txBody>
      </p:sp>
      <p:sp>
        <p:nvSpPr>
          <p:cNvPr id="108563" name="AutoShape 19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64" name="Line 20"/>
          <p:cNvSpPr>
            <a:spLocks noChangeShapeType="1"/>
          </p:cNvSpPr>
          <p:nvPr/>
        </p:nvSpPr>
        <p:spPr bwMode="auto">
          <a:xfrm>
            <a:off x="5029200" y="990600"/>
            <a:ext cx="0" cy="4648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8565" name="AutoShape 21"/>
          <p:cNvCxnSpPr>
            <a:cxnSpLocks noChangeShapeType="1"/>
            <a:stCxn id="108549" idx="4"/>
            <a:endCxn id="108566" idx="0"/>
          </p:cNvCxnSpPr>
          <p:nvPr/>
        </p:nvCxnSpPr>
        <p:spPr bwMode="auto">
          <a:xfrm flipH="1">
            <a:off x="7152849" y="3490190"/>
            <a:ext cx="9951" cy="695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8566" name="Oval 22"/>
          <p:cNvSpPr>
            <a:spLocks noChangeArrowheads="1"/>
          </p:cNvSpPr>
          <p:nvPr/>
        </p:nvSpPr>
        <p:spPr bwMode="auto">
          <a:xfrm>
            <a:off x="6626519" y="4185246"/>
            <a:ext cx="1052659" cy="499457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cxnSp>
        <p:nvCxnSpPr>
          <p:cNvPr id="108567" name="AutoShape 23"/>
          <p:cNvCxnSpPr>
            <a:cxnSpLocks noChangeShapeType="1"/>
            <a:stCxn id="108558" idx="2"/>
            <a:endCxn id="108568" idx="0"/>
          </p:cNvCxnSpPr>
          <p:nvPr/>
        </p:nvCxnSpPr>
        <p:spPr bwMode="auto">
          <a:xfrm flipH="1">
            <a:off x="2050256" y="4341813"/>
            <a:ext cx="7144" cy="6519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8568" name="Oval 24"/>
          <p:cNvSpPr>
            <a:spLocks noChangeArrowheads="1"/>
          </p:cNvSpPr>
          <p:nvPr/>
        </p:nvSpPr>
        <p:spPr bwMode="auto">
          <a:xfrm>
            <a:off x="1478756" y="4993718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sp>
        <p:nvSpPr>
          <p:cNvPr id="108569" name="Oval 25"/>
          <p:cNvSpPr>
            <a:spLocks noChangeArrowheads="1"/>
          </p:cNvSpPr>
          <p:nvPr/>
        </p:nvSpPr>
        <p:spPr bwMode="auto">
          <a:xfrm>
            <a:off x="1752600" y="1283638"/>
            <a:ext cx="838200" cy="621362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E</a:t>
            </a:r>
          </a:p>
        </p:txBody>
      </p:sp>
      <p:sp>
        <p:nvSpPr>
          <p:cNvPr id="108570" name="Line 26"/>
          <p:cNvSpPr>
            <a:spLocks noChangeShapeType="1"/>
          </p:cNvSpPr>
          <p:nvPr/>
        </p:nvSpPr>
        <p:spPr bwMode="auto">
          <a:xfrm flipH="1">
            <a:off x="1447800" y="1828799"/>
            <a:ext cx="457200" cy="3534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71" name="Line 27"/>
          <p:cNvSpPr>
            <a:spLocks noChangeShapeType="1"/>
          </p:cNvSpPr>
          <p:nvPr/>
        </p:nvSpPr>
        <p:spPr bwMode="auto">
          <a:xfrm flipV="1">
            <a:off x="1219200" y="1676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72" name="Text Box 28"/>
          <p:cNvSpPr txBox="1">
            <a:spLocks noChangeArrowheads="1"/>
          </p:cNvSpPr>
          <p:nvPr/>
        </p:nvSpPr>
        <p:spPr bwMode="auto">
          <a:xfrm>
            <a:off x="975945" y="1710266"/>
            <a:ext cx="47519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50%</a:t>
            </a:r>
            <a:endParaRPr lang="en-US" sz="2500" dirty="0">
              <a:latin typeface="Calibri"/>
            </a:endParaRPr>
          </a:p>
        </p:txBody>
      </p:sp>
      <p:sp>
        <p:nvSpPr>
          <p:cNvPr id="108573" name="Text Box 29"/>
          <p:cNvSpPr txBox="1">
            <a:spLocks noChangeArrowheads="1"/>
          </p:cNvSpPr>
          <p:nvPr/>
        </p:nvSpPr>
        <p:spPr bwMode="auto">
          <a:xfrm>
            <a:off x="1677049" y="1904063"/>
            <a:ext cx="4336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10k</a:t>
            </a:r>
            <a:r>
              <a:rPr lang="en-US" sz="1300" dirty="0">
                <a:latin typeface="Calibri"/>
              </a:rPr>
              <a:t> </a:t>
            </a:r>
            <a:endParaRPr lang="en-US" sz="2500" dirty="0">
              <a:latin typeface="Calibri"/>
            </a:endParaRPr>
          </a:p>
        </p:txBody>
      </p:sp>
      <p:sp>
        <p:nvSpPr>
          <p:cNvPr id="49" name="Oval 13"/>
          <p:cNvSpPr>
            <a:spLocks noChangeArrowheads="1"/>
          </p:cNvSpPr>
          <p:nvPr/>
        </p:nvSpPr>
        <p:spPr bwMode="auto">
          <a:xfrm>
            <a:off x="2710003" y="2143106"/>
            <a:ext cx="1136305" cy="66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766CB-6C65-674F-A1BD-445674FC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08547" grpId="0" animBg="1"/>
      <p:bldP spid="108548" grpId="0" animBg="1"/>
      <p:bldP spid="108549" grpId="0" animBg="1"/>
      <p:bldP spid="108552" grpId="0" animBg="1"/>
      <p:bldP spid="108553" grpId="0" animBg="1"/>
      <p:bldP spid="108554" grpId="0"/>
      <p:bldP spid="108555" grpId="0"/>
      <p:bldP spid="108556" grpId="0"/>
      <p:bldP spid="108557" grpId="0" animBg="1"/>
      <p:bldP spid="108558" grpId="0" animBg="1"/>
      <p:bldP spid="108561" grpId="0" animBg="1"/>
      <p:bldP spid="108561" grpId="1" animBg="1"/>
      <p:bldP spid="108562" grpId="0"/>
      <p:bldP spid="108563" grpId="0" animBg="1"/>
      <p:bldP spid="108564" grpId="0" animBg="1"/>
      <p:bldP spid="108566" grpId="0" animBg="1"/>
      <p:bldP spid="108568" grpId="0" animBg="1"/>
      <p:bldP spid="108569" grpId="0" animBg="1"/>
      <p:bldP spid="108570" grpId="0" animBg="1"/>
      <p:bldP spid="108571" grpId="0" animBg="1"/>
      <p:bldP spid="108572" grpId="0"/>
      <p:bldP spid="108573" grpId="0"/>
      <p:bldP spid="49" grpId="0" animBg="1"/>
      <p:bldP spid="4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25</a:t>
            </a:fld>
            <a:endParaRPr lang="en-US" dirty="0">
              <a:latin typeface="Calibri"/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0" y="1371600"/>
            <a:ext cx="1371600" cy="609600"/>
          </a:xfrm>
          <a:prstGeom prst="rect">
            <a:avLst/>
          </a:prstGeom>
          <a:solidFill>
            <a:srgbClr val="E3B27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1600200" y="2590800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15368" name="AutoShape 6"/>
          <p:cNvSpPr>
            <a:spLocks noChangeArrowheads="1"/>
          </p:cNvSpPr>
          <p:nvPr/>
        </p:nvSpPr>
        <p:spPr bwMode="auto">
          <a:xfrm>
            <a:off x="1676400" y="3810000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dirty="0" err="1">
                <a:latin typeface="Calibri" charset="0"/>
              </a:rPr>
              <a:t>PSH</a:t>
            </a:r>
            <a:endParaRPr lang="en-US" sz="2400" dirty="0">
              <a:latin typeface="Calibri" charset="0"/>
            </a:endParaRP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 flipH="1">
            <a:off x="1600200" y="2590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>
            <a:off x="2286000" y="2590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1" name="Rectangle 9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5372" name="Oval 10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 err="1">
                <a:latin typeface="Calibri" charset="0"/>
              </a:rPr>
              <a:t>DRE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15373" name="Rectangle 11"/>
          <p:cNvSpPr>
            <a:spLocks noChangeArrowheads="1"/>
          </p:cNvSpPr>
          <p:nvPr/>
        </p:nvSpPr>
        <p:spPr bwMode="auto">
          <a:xfrm>
            <a:off x="3962400" y="2590800"/>
            <a:ext cx="16002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eaLnBrk="1" hangingPunct="1"/>
            <a:r>
              <a:rPr lang="en-US" sz="1800" b="1" dirty="0">
                <a:latin typeface="Calibri" charset="0"/>
              </a:rPr>
              <a:t>Hybrid</a:t>
            </a:r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 flipH="1">
            <a:off x="3962400" y="2590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5" name="Line 13"/>
          <p:cNvSpPr>
            <a:spLocks noChangeShapeType="1"/>
          </p:cNvSpPr>
          <p:nvPr/>
        </p:nvSpPr>
        <p:spPr bwMode="auto">
          <a:xfrm>
            <a:off x="4800600" y="2590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6" name="Rectangle 14"/>
          <p:cNvSpPr>
            <a:spLocks noChangeArrowheads="1"/>
          </p:cNvSpPr>
          <p:nvPr/>
        </p:nvSpPr>
        <p:spPr bwMode="auto">
          <a:xfrm>
            <a:off x="3962400" y="3886200"/>
            <a:ext cx="16002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600" b="1" dirty="0">
                <a:latin typeface="Calibri" charset="0"/>
              </a:rPr>
              <a:t>Reverse</a:t>
            </a:r>
          </a:p>
          <a:p>
            <a:pPr eaLnBrk="1" hangingPunct="1"/>
            <a:r>
              <a:rPr lang="en-US" sz="1600" b="1" dirty="0">
                <a:latin typeface="Calibri" charset="0"/>
              </a:rPr>
              <a:t>Hybrid</a:t>
            </a:r>
          </a:p>
        </p:txBody>
      </p:sp>
      <p:sp>
        <p:nvSpPr>
          <p:cNvPr id="15377" name="Line 15"/>
          <p:cNvSpPr>
            <a:spLocks noChangeShapeType="1"/>
          </p:cNvSpPr>
          <p:nvPr/>
        </p:nvSpPr>
        <p:spPr bwMode="auto">
          <a:xfrm>
            <a:off x="3962400" y="3886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8" name="Line 16"/>
          <p:cNvSpPr>
            <a:spLocks noChangeShapeType="1"/>
          </p:cNvSpPr>
          <p:nvPr/>
        </p:nvSpPr>
        <p:spPr bwMode="auto">
          <a:xfrm flipH="1">
            <a:off x="4800600" y="3886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9" name="Rectangle 17"/>
          <p:cNvSpPr>
            <a:spLocks noChangeArrowheads="1"/>
          </p:cNvSpPr>
          <p:nvPr/>
        </p:nvSpPr>
        <p:spPr bwMode="auto">
          <a:xfrm>
            <a:off x="6400800" y="1295400"/>
            <a:ext cx="1600200" cy="609600"/>
          </a:xfrm>
          <a:prstGeom prst="rect">
            <a:avLst/>
          </a:prstGeom>
          <a:solidFill>
            <a:srgbClr val="E3B27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15380" name="Oval 19"/>
          <p:cNvSpPr>
            <a:spLocks noChangeArrowheads="1"/>
          </p:cNvSpPr>
          <p:nvPr/>
        </p:nvSpPr>
        <p:spPr bwMode="auto">
          <a:xfrm>
            <a:off x="6781800" y="2286000"/>
            <a:ext cx="838200" cy="7620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800" b="1" dirty="0">
                <a:latin typeface="Calibri" charset="0"/>
              </a:rPr>
              <a:t>Branch</a:t>
            </a:r>
            <a:endParaRPr lang="en-US" sz="2000" b="1" dirty="0">
              <a:latin typeface="Calibri" charset="0"/>
            </a:endParaRP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304800" y="5181600"/>
            <a:ext cx="85344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Hybrid</a:t>
            </a:r>
            <a:r>
              <a:rPr lang="en-US" sz="1900" dirty="0">
                <a:latin typeface="Calibri"/>
              </a:rPr>
              <a:t>: 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US law; </a:t>
            </a:r>
            <a:r>
              <a:rPr lang="en-US" sz="1900" dirty="0" err="1">
                <a:latin typeface="Calibri"/>
              </a:rPr>
              <a:t>corp</a:t>
            </a:r>
            <a:r>
              <a:rPr lang="en-US" sz="1900" dirty="0">
                <a:latin typeface="Calibri"/>
              </a:rPr>
              <a:t> under foreign law</a:t>
            </a:r>
          </a:p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Reverse Hybrid</a:t>
            </a:r>
            <a:r>
              <a:rPr lang="en-US" sz="1900" dirty="0">
                <a:latin typeface="Calibri"/>
              </a:rPr>
              <a:t>:  Corp under US law;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foreign law</a:t>
            </a:r>
          </a:p>
        </p:txBody>
      </p:sp>
      <p:cxnSp>
        <p:nvCxnSpPr>
          <p:cNvPr id="15382" name="Straight Connector 23"/>
          <p:cNvCxnSpPr>
            <a:cxnSpLocks noChangeShapeType="1"/>
            <a:stCxn id="15380" idx="0"/>
            <a:endCxn id="15379" idx="2"/>
          </p:cNvCxnSpPr>
          <p:nvPr/>
        </p:nvCxnSpPr>
        <p:spPr bwMode="auto">
          <a:xfrm rot="5400000" flipH="1" flipV="1">
            <a:off x="7010400" y="2095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1F58A-A2F7-354C-9E9B-35CCA447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Investment purposes only (not conduct of a T/B), 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Securities dealer for underwriting/distributing securities,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or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Joint production, extraction, or use of property (but not for selling services or property produced or extracted)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761(a)(1), (2)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Why?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Election out of </a:t>
            </a:r>
            <a:r>
              <a:rPr lang="en-US" sz="2000" b="1" dirty="0" err="1">
                <a:ea typeface="ＭＳ Ｐゴシック" charset="0"/>
                <a:cs typeface="ＭＳ Ｐゴシック" charset="0"/>
              </a:rPr>
              <a:t>SubK</a:t>
            </a:r>
            <a:endParaRPr lang="en-US" sz="20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26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D7F67-0C3E-9B48-8740-4AB7ECE6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Some publicly traded Corporations switched to PSH status in the early ‘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80s.  </a:t>
            </a:r>
          </a:p>
          <a:p>
            <a:pPr lvl="1"/>
            <a:r>
              <a:rPr lang="en-US" altLang="ja-JP" sz="1800" dirty="0">
                <a:ea typeface="ＭＳ Ｐゴシック" charset="0"/>
                <a:cs typeface="ＭＳ Ｐゴシック" charset="0"/>
              </a:rPr>
              <a:t>Why?  </a:t>
            </a:r>
            <a:r>
              <a:rPr lang="en-US" altLang="ja-JP" sz="1800" i="1" dirty="0">
                <a:ea typeface="ＭＳ Ｐゴシック" charset="0"/>
                <a:cs typeface="ＭＳ Ｐゴシック" charset="0"/>
              </a:rPr>
              <a:t>See Historical marginal tax rate </a:t>
            </a:r>
            <a:r>
              <a:rPr lang="en-US" altLang="ja-JP" sz="1800" dirty="0">
                <a:ea typeface="ＭＳ Ｐゴシック" charset="0"/>
                <a:cs typeface="ＭＳ Ｐゴシック" charset="0"/>
              </a:rPr>
              <a:t>chart.</a:t>
            </a:r>
          </a:p>
          <a:p>
            <a:pPr lvl="1"/>
            <a:r>
              <a:rPr lang="en-US" sz="1800" dirty="0">
                <a:ea typeface="ＭＳ Ｐゴシック" charset="0"/>
                <a:cs typeface="ＭＳ Ｐゴシック" charset="0"/>
              </a:rPr>
              <a:t>After 2017, how does the analysis change?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What was the concern of Congress?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Under sec. 7704, PTPs generally taxed as corporations (</a:t>
            </a:r>
            <a:r>
              <a:rPr lang="en-US" alt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7704(a))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Publicly Traded Partnership: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Traded on established securities market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Readily tradable on a secondary market (or substantial equivalent)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Various Exceptions (Safe harbors) 	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Private transfers (family transfers, death)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Certain redemptions/repurchases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Private placements. 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1.7704-1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EC503-0853-D241-A4F2-2D67F236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9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Passive Income Exception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PTP not taxed as Corp if ≥ 90% of its gross income is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qualifying income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, such as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Dividends, Interest, Gains from Stock and Bond Sales, Swap Income (NPC) 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Real Property Rents and Gains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Income from the production of natural resources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7704(c))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Interest derived from conduct of financial or insurance business excluded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7704(c)(2))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QI does </a:t>
            </a:r>
            <a:r>
              <a:rPr lang="en-US" sz="2000" u="sng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include income from services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QI exception does not apply to any PSH that would be subject to the ‘40 Act if it were a corporation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7704(c)(3))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ea typeface="ＭＳ Ｐゴシック" charset="0"/>
              <a:hlinkClick r:id="rId2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  <a:hlinkClick r:id="rId2"/>
              </a:rPr>
              <a:t>A list of current MLPs</a:t>
            </a:r>
            <a:endParaRPr lang="en-US" sz="24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Why are some MLPs converting to C Corps after the TCJA?  </a:t>
            </a:r>
            <a:r>
              <a:rPr lang="en-US" sz="2400" i="1" dirty="0">
                <a:ea typeface="ＭＳ Ｐゴシック" charset="0"/>
              </a:rPr>
              <a:t>See </a:t>
            </a:r>
            <a:r>
              <a:rPr lang="en-US" sz="2400" dirty="0">
                <a:ea typeface="ＭＳ Ｐゴシック" charset="0"/>
              </a:rPr>
              <a:t>article on class web site.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91B9A-D696-1E40-BD72-394F50E2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0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GP, LP, LLP, and LLLP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LLC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Business Trust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there a separate entity for </a:t>
            </a:r>
            <a:r>
              <a:rPr lang="en-US" sz="2000" b="1" i="1" dirty="0">
                <a:ea typeface="ＭＳ Ｐゴシック" charset="0"/>
              </a:rPr>
              <a:t>federal </a:t>
            </a:r>
            <a:r>
              <a:rPr lang="en-US" sz="2000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 entity a SP/B/D, PSH, or Corp?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Choice of Business Entity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52400" y="914400"/>
            <a:ext cx="3733800" cy="1219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8D81E-CB12-5C4D-990C-2F2A0331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Rate Comparison</a:t>
            </a:r>
          </a:p>
          <a:p>
            <a:pPr lvl="1"/>
            <a:r>
              <a:rPr lang="en-US" sz="2000" dirty="0"/>
              <a:t>C Corp: </a:t>
            </a:r>
          </a:p>
          <a:p>
            <a:pPr lvl="2"/>
            <a:r>
              <a:rPr lang="en-US" sz="2000" dirty="0"/>
              <a:t>21% Corporate rate + 23.8% (20% NCGs or qualified dividends + 3.8% NII)</a:t>
            </a:r>
          </a:p>
          <a:p>
            <a:pPr lvl="3"/>
            <a:r>
              <a:rPr lang="en-US" sz="1850" i="1" dirty="0"/>
              <a:t>New (post-2022 tax years)</a:t>
            </a:r>
            <a:r>
              <a:rPr lang="en-US" sz="1850" dirty="0"/>
              <a:t>: </a:t>
            </a:r>
            <a:r>
              <a:rPr lang="en-US" sz="1850" i="1" dirty="0"/>
              <a:t> 15% Corporate Minimum Tax on large corporations based on financial statement income</a:t>
            </a:r>
          </a:p>
          <a:p>
            <a:pPr lvl="1"/>
            <a:r>
              <a:rPr lang="en-US" sz="2000" dirty="0"/>
              <a:t>Pass-through: </a:t>
            </a:r>
          </a:p>
          <a:p>
            <a:pPr lvl="2"/>
            <a:r>
              <a:rPr lang="en-US" sz="2000" dirty="0"/>
              <a:t>37% for operating income, but 29.6% for QBI (note, this rate doesn’t apply to CGs)</a:t>
            </a:r>
          </a:p>
          <a:p>
            <a:pPr lvl="2"/>
            <a:r>
              <a:rPr lang="en-US" sz="2000" dirty="0"/>
              <a:t>3.8% for NII</a:t>
            </a:r>
          </a:p>
          <a:p>
            <a:pPr lvl="2"/>
            <a:r>
              <a:rPr lang="en-US" sz="2000" dirty="0"/>
              <a:t>20% for qualified dividends and NCGs</a:t>
            </a:r>
          </a:p>
          <a:p>
            <a:r>
              <a:rPr lang="en-US" sz="2400" dirty="0"/>
              <a:t>Other considerations</a:t>
            </a:r>
          </a:p>
          <a:p>
            <a:pPr lvl="1"/>
            <a:r>
              <a:rPr lang="en-US" sz="2000" dirty="0"/>
              <a:t>Step-up basis for property held at death</a:t>
            </a:r>
          </a:p>
          <a:p>
            <a:pPr lvl="1"/>
            <a:r>
              <a:rPr lang="en-US" sz="2000" dirty="0"/>
              <a:t>Investment of passive earnings by C Corp or SH</a:t>
            </a:r>
          </a:p>
          <a:p>
            <a:pPr lvl="1"/>
            <a:r>
              <a:rPr lang="en-US" sz="2000" dirty="0"/>
              <a:t>Use of losses</a:t>
            </a:r>
          </a:p>
          <a:p>
            <a:pPr marL="171450" lvl="1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Corp vs. Pass-through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392C0-754E-4048-9052-4F0C7F84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9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90169F-6D46-3244-BA47-17047563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Rates for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EDD64-64F8-AE48-BE18-9E27FDF88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2E6B4-34A7-7C41-B826-64899D6F45E6}"/>
              </a:ext>
            </a:extLst>
          </p:cNvPr>
          <p:cNvSpPr txBox="1"/>
          <p:nvPr/>
        </p:nvSpPr>
        <p:spPr>
          <a:xfrm>
            <a:off x="3861709" y="6216678"/>
            <a:ext cx="14205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Tax Foundation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1C3C905-CF8B-CB45-B2F9-D3134161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EB2A679-39F8-FBCC-1D83-A01F99918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077" y="4776690"/>
            <a:ext cx="4016361" cy="1354469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0799CC2E-04DA-A268-6213-F174DBBA1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88" y="4739673"/>
            <a:ext cx="4392360" cy="1477006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1E3E2704-857F-284C-B45C-3EF0FE743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9" y="630647"/>
            <a:ext cx="8488189" cy="391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5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900172"/>
              </p:ext>
            </p:extLst>
          </p:nvPr>
        </p:nvGraphicFramePr>
        <p:xfrm>
          <a:off x="343055" y="1422627"/>
          <a:ext cx="8572348" cy="389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to entity </a:t>
                      </a:r>
                    </a:p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(21% max. rate)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 owners with basis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adjustment 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owners with basis adjustment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 Losses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against corporate income; NOLs can offset 80% of TI and be carried forward indefinitely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owners, limited by basis in stock; individual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owners; limited by basis in PSH;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66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$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SHs to extent of E&amp;Ps, return of basis, and then gain; Qualified dividends taxed at 20% max + 3.8% NII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reduction of basis and then gain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 reduction of basis and then gain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Property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recognized; taxed to SHs as dividend to extent of FMV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G/L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; CO basis to Ps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Transfer of Equity Interests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with look-through to extent of OI assets; can elect to adjust basis of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property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3733800" y="5406798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27150F-6A69-3144-8D26-0048C7E0112C}"/>
              </a:ext>
            </a:extLst>
          </p:cNvPr>
          <p:cNvSpPr/>
          <p:nvPr/>
        </p:nvSpPr>
        <p:spPr>
          <a:xfrm>
            <a:off x="343055" y="2514600"/>
            <a:ext cx="8572348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E7758-8747-C741-BA92-645D0449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0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748" y="1503811"/>
          <a:ext cx="8681012" cy="349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Mergers with Corporations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Can’t undertake tax-free reorg with corporation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Classes of Equity Interests and Maximum # of Owners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One class of stock; 100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max, but minimum of 2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3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Foreign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Not 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Tax-exempt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Eligible;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dividends not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Generally not eligible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except charitable organizations and retirement plans; income is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Eligible,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but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916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3808639" y="5174726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9417-3D52-BA49-BAAE-581F81E9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7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C9BE5-70DF-DB43-8209-BFE03405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AT-Returns for C Corporation and PSH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5412-594B-A0FB-89763F15E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B538379-6EA7-D447-A7BD-E45778053F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1771" y="812182"/>
          <a:ext cx="8302753" cy="1973580"/>
        </p:xfrm>
        <a:graphic>
          <a:graphicData uri="http://schemas.openxmlformats.org/drawingml/2006/table">
            <a:tbl>
              <a:tblPr/>
              <a:tblGrid>
                <a:gridCol w="1906079">
                  <a:extLst>
                    <a:ext uri="{9D8B030D-6E8A-4147-A177-3AD203B41FA5}">
                      <a16:colId xmlns:a16="http://schemas.microsoft.com/office/drawing/2014/main" val="1724527342"/>
                    </a:ext>
                  </a:extLst>
                </a:gridCol>
                <a:gridCol w="1615322">
                  <a:extLst>
                    <a:ext uri="{9D8B030D-6E8A-4147-A177-3AD203B41FA5}">
                      <a16:colId xmlns:a16="http://schemas.microsoft.com/office/drawing/2014/main" val="3936268055"/>
                    </a:ext>
                  </a:extLst>
                </a:gridCol>
                <a:gridCol w="1066113">
                  <a:extLst>
                    <a:ext uri="{9D8B030D-6E8A-4147-A177-3AD203B41FA5}">
                      <a16:colId xmlns:a16="http://schemas.microsoft.com/office/drawing/2014/main" val="853687093"/>
                    </a:ext>
                  </a:extLst>
                </a:gridCol>
                <a:gridCol w="1841466">
                  <a:extLst>
                    <a:ext uri="{9D8B030D-6E8A-4147-A177-3AD203B41FA5}">
                      <a16:colId xmlns:a16="http://schemas.microsoft.com/office/drawing/2014/main" val="2842639015"/>
                    </a:ext>
                  </a:extLst>
                </a:gridCol>
                <a:gridCol w="1873773">
                  <a:extLst>
                    <a:ext uri="{9D8B030D-6E8A-4147-A177-3AD203B41FA5}">
                      <a16:colId xmlns:a16="http://schemas.microsoft.com/office/drawing/2014/main" val="36711138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Choice of Entity Examples Assumptions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1061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0769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2904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PSH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OI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37.0%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295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</a:t>
                      </a:r>
                      <a:r>
                        <a:rPr lang="en-US" sz="1600" b="1" dirty="0" err="1">
                          <a:effectLst/>
                        </a:rPr>
                        <a:t>Div</a:t>
                      </a:r>
                      <a:endParaRPr lang="en-US" sz="1600" b="1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342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Tax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21%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CG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741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Amount Invested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10,000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199A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29.6%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0808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61BA13-D68D-224F-9E4F-4EE34349E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76800"/>
              </p:ext>
            </p:extLst>
          </p:nvPr>
        </p:nvGraphicFramePr>
        <p:xfrm>
          <a:off x="152400" y="3129539"/>
          <a:ext cx="8378952" cy="2388703"/>
        </p:xfrm>
        <a:graphic>
          <a:graphicData uri="http://schemas.openxmlformats.org/drawingml/2006/table">
            <a:tbl>
              <a:tblPr/>
              <a:tblGrid>
                <a:gridCol w="316905">
                  <a:extLst>
                    <a:ext uri="{9D8B030D-6E8A-4147-A177-3AD203B41FA5}">
                      <a16:colId xmlns:a16="http://schemas.microsoft.com/office/drawing/2014/main" val="2809396512"/>
                    </a:ext>
                  </a:extLst>
                </a:gridCol>
                <a:gridCol w="3308836">
                  <a:extLst>
                    <a:ext uri="{9D8B030D-6E8A-4147-A177-3AD203B41FA5}">
                      <a16:colId xmlns:a16="http://schemas.microsoft.com/office/drawing/2014/main" val="1908009635"/>
                    </a:ext>
                  </a:extLst>
                </a:gridCol>
                <a:gridCol w="87108">
                  <a:extLst>
                    <a:ext uri="{9D8B030D-6E8A-4147-A177-3AD203B41FA5}">
                      <a16:colId xmlns:a16="http://schemas.microsoft.com/office/drawing/2014/main" val="3603751275"/>
                    </a:ext>
                  </a:extLst>
                </a:gridCol>
                <a:gridCol w="204089">
                  <a:extLst>
                    <a:ext uri="{9D8B030D-6E8A-4147-A177-3AD203B41FA5}">
                      <a16:colId xmlns:a16="http://schemas.microsoft.com/office/drawing/2014/main" val="2587573051"/>
                    </a:ext>
                  </a:extLst>
                </a:gridCol>
                <a:gridCol w="1445085">
                  <a:extLst>
                    <a:ext uri="{9D8B030D-6E8A-4147-A177-3AD203B41FA5}">
                      <a16:colId xmlns:a16="http://schemas.microsoft.com/office/drawing/2014/main" val="1543531253"/>
                    </a:ext>
                  </a:extLst>
                </a:gridCol>
                <a:gridCol w="1470436">
                  <a:extLst>
                    <a:ext uri="{9D8B030D-6E8A-4147-A177-3AD203B41FA5}">
                      <a16:colId xmlns:a16="http://schemas.microsoft.com/office/drawing/2014/main" val="3689813582"/>
                    </a:ext>
                  </a:extLst>
                </a:gridCol>
                <a:gridCol w="1546493">
                  <a:extLst>
                    <a:ext uri="{9D8B030D-6E8A-4147-A177-3AD203B41FA5}">
                      <a16:colId xmlns:a16="http://schemas.microsoft.com/office/drawing/2014/main" val="3199487435"/>
                    </a:ext>
                  </a:extLst>
                </a:gridCol>
              </a:tblGrid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effectLst/>
                        </a:rPr>
                        <a:t>Pass-through vs. C Corporation: One Period</a:t>
                      </a:r>
                    </a:p>
                  </a:txBody>
                  <a:tcPr marL="0" marR="0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47183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dirty="0">
                          <a:effectLst/>
                        </a:rPr>
                        <a:t>C Corporation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PSH/S Corp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199A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 PSH/ S Corp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w/out 199A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01957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Pre-Tax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990540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Corp/P Tax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(210.00)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(296.00)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(370.00)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568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After-Tax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790.00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75785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Tax on Distribution of AT Earnings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(188.02)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87909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Net Amount to C or P: [1+2+4]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601.98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939436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Effective Tax Rate [(PT Inc - AT Inc) / PT Inc]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39.80%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29.60%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37.00%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611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F660363-D4F0-BD47-B57C-512152718991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bit.ly</a:t>
            </a:r>
            <a:r>
              <a:rPr lang="en-US" sz="1000" dirty="0">
                <a:hlinkClick r:id="rId3"/>
              </a:rPr>
              <a:t>/2F2KsbX</a:t>
            </a:r>
            <a:endParaRPr lang="en-US"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BC0588-D49B-DF45-8D57-E1FA1A42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6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609600"/>
          <a:ext cx="807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55200" imgH="191880" progId="Equation.3">
                  <p:embed/>
                </p:oleObj>
              </mc:Choice>
              <mc:Fallback>
                <p:oleObj name="Equation" r:id="rId3" imgW="3355200" imgH="191880" progId="Equation.3">
                  <p:embed/>
                  <p:pic>
                    <p:nvPicPr>
                      <p:cNvPr id="409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077200" cy="609600"/>
                      </a:xfrm>
                      <a:prstGeom prst="rect">
                        <a:avLst/>
                      </a:prstGeom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vs. Corporation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048" y="762000"/>
            <a:ext cx="8378952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endParaRPr lang="en-US" sz="1600" b="1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and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neither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&gt;0,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Corporation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chemeClr val="hlink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If T</a:t>
            </a:r>
            <a:r>
              <a:rPr lang="en-US" sz="2800" b="1" baseline="-25000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&lt;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P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 and 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CG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&gt;0, no clear preference</a:t>
            </a:r>
            <a:endParaRPr lang="en-US" sz="2800" baseline="-250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36158-C497-1349-A42F-22A338D63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00939-C6BC-6241-95F5-30ED0912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4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17458</TotalTime>
  <Words>2616</Words>
  <Application>Microsoft Macintosh PowerPoint</Application>
  <PresentationFormat>On-screen Show (4:3)</PresentationFormat>
  <Paragraphs>444</Paragraphs>
  <Slides>28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NSimSun</vt:lpstr>
      <vt:lpstr>Arial</vt:lpstr>
      <vt:lpstr>Calibri</vt:lpstr>
      <vt:lpstr>Courier New</vt:lpstr>
      <vt:lpstr>Gill Sans</vt:lpstr>
      <vt:lpstr>Times New Roman</vt:lpstr>
      <vt:lpstr>Verdana</vt:lpstr>
      <vt:lpstr>Wingdings</vt:lpstr>
      <vt:lpstr>Wingdings 2</vt:lpstr>
      <vt:lpstr>CG Body - Standard</vt:lpstr>
      <vt:lpstr>Equation</vt:lpstr>
      <vt:lpstr>Partnership Taxation Choice of Entity</vt:lpstr>
      <vt:lpstr>PowerPoint Presentation</vt:lpstr>
      <vt:lpstr>Choice of Business Entity</vt:lpstr>
      <vt:lpstr>C Corp vs. Pass-through</vt:lpstr>
      <vt:lpstr>Rates for 2023</vt:lpstr>
      <vt:lpstr>Tax Differences: C, S, and K</vt:lpstr>
      <vt:lpstr>Tax Differences: C, S, and K</vt:lpstr>
      <vt:lpstr>Comparison of AT-Returns for C Corporation and PSH</vt:lpstr>
      <vt:lpstr>Partnership vs. Corporation</vt:lpstr>
      <vt:lpstr>Comparison of AT-Returns for C Corporation and PSH: The Benefits of Deferral</vt:lpstr>
      <vt:lpstr>Marginal Tax Rates</vt:lpstr>
      <vt:lpstr>Section 199A:  Ugh</vt:lpstr>
      <vt:lpstr>Partnership v. Proprietorship</vt:lpstr>
      <vt:lpstr>The New Kid in Town: Cross Refined Coal, LLC v. CIR (D.C. Cir 2022)</vt:lpstr>
      <vt:lpstr>Partnership v. Other Relationships</vt:lpstr>
      <vt:lpstr>CTB:  Business Entity</vt:lpstr>
      <vt:lpstr>CTB:  Corporation Defined </vt:lpstr>
      <vt:lpstr>CTB:  Eligible Entity</vt:lpstr>
      <vt:lpstr>CTB:  Elections</vt:lpstr>
      <vt:lpstr>CTB:  Foreign Eligible Entities</vt:lpstr>
      <vt:lpstr>CTB Election</vt:lpstr>
      <vt:lpstr>CTB:  Classification Changes</vt:lpstr>
      <vt:lpstr>CTB:  Rev. Rul. 99-6 (Sit 1)</vt:lpstr>
      <vt:lpstr>CTB:  Rev. Rul. 99-6 (Sit 2)</vt:lpstr>
      <vt:lpstr>Entities</vt:lpstr>
      <vt:lpstr>Election out of SubK</vt:lpstr>
      <vt:lpstr>Publicly Traded Partnerships (PTPs/MLPs)</vt:lpstr>
      <vt:lpstr>Publicly Traded Partnerships (PTPs/MLPs)</vt:lpstr>
    </vt:vector>
  </TitlesOfParts>
  <Company>	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Jeffrey M. Colon</cp:lastModifiedBy>
  <cp:revision>214</cp:revision>
  <cp:lastPrinted>2018-01-19T18:43:32Z</cp:lastPrinted>
  <dcterms:created xsi:type="dcterms:W3CDTF">2010-08-19T17:45:35Z</dcterms:created>
  <dcterms:modified xsi:type="dcterms:W3CDTF">2023-08-01T13:21:47Z</dcterms:modified>
</cp:coreProperties>
</file>