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5"/>
  </p:notesMasterIdLst>
  <p:handoutMasterIdLst>
    <p:handoutMasterId r:id="rId26"/>
  </p:handoutMasterIdLst>
  <p:sldIdLst>
    <p:sldId id="295" r:id="rId3"/>
    <p:sldId id="257" r:id="rId4"/>
    <p:sldId id="258" r:id="rId5"/>
    <p:sldId id="281" r:id="rId6"/>
    <p:sldId id="282" r:id="rId7"/>
    <p:sldId id="297" r:id="rId8"/>
    <p:sldId id="298" r:id="rId9"/>
    <p:sldId id="261" r:id="rId10"/>
    <p:sldId id="262" r:id="rId11"/>
    <p:sldId id="307" r:id="rId12"/>
    <p:sldId id="308" r:id="rId13"/>
    <p:sldId id="309" r:id="rId14"/>
    <p:sldId id="283" r:id="rId15"/>
    <p:sldId id="292" r:id="rId16"/>
    <p:sldId id="293" r:id="rId17"/>
    <p:sldId id="300" r:id="rId18"/>
    <p:sldId id="296" r:id="rId19"/>
    <p:sldId id="263" r:id="rId20"/>
    <p:sldId id="284" r:id="rId21"/>
    <p:sldId id="285" r:id="rId22"/>
    <p:sldId id="286" r:id="rId23"/>
    <p:sldId id="305" r:id="rId24"/>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C3FB2-DB0F-2C4E-9FFC-7EEFFC859E39}" v="187" dt="2024-12-22T22:31:01.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00"/>
    <p:restoredTop sz="95503"/>
  </p:normalViewPr>
  <p:slideViewPr>
    <p:cSldViewPr>
      <p:cViewPr varScale="1">
        <p:scale>
          <a:sx n="148" d="100"/>
          <a:sy n="148" d="100"/>
        </p:scale>
        <p:origin x="200" y="10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Non-farm SP</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pt idx="43">
                  <c:v>29309596</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C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S Corporations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Partnerships</c:v>
                </c:pt>
              </c:strCache>
            </c:strRef>
          </c:tx>
          <c:spPr>
            <a:ln w="28575" cap="rnd">
              <a:solidFill>
                <a:schemeClr val="accent4">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smooth val="0"/>
          <c:extLst>
            <c:ext xmlns:c16="http://schemas.microsoft.com/office/drawing/2014/chart" uri="{C3380CC4-5D6E-409C-BE32-E72D297353CC}">
              <c16:uniqueId val="{00000003-AFB7-554E-BEDA-B1C0037A4104}"/>
            </c:ext>
          </c:extLst>
        </c:ser>
        <c:ser>
          <c:idx val="4"/>
          <c:order val="4"/>
          <c:tx>
            <c:strRef>
              <c:f>Sheet1!$F$1</c:f>
              <c:strCache>
                <c:ptCount val="1"/>
                <c:pt idx="0">
                  <c:v>Farm SP</c:v>
                </c:pt>
              </c:strCache>
            </c:strRef>
          </c:tx>
          <c:spPr>
            <a:ln w="28575" cap="rnd">
              <a:solidFill>
                <a:schemeClr val="accent1">
                  <a:lumMod val="40000"/>
                  <a:lumOff val="6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Sheet1!$F$2:$F$45</c:f>
              <c:numCache>
                <c:formatCode>#,##0</c:formatCode>
                <c:ptCount val="44"/>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pt idx="43">
                  <c:v>1755016</c:v>
                </c:pt>
              </c:numCache>
            </c:numRef>
          </c:val>
          <c:smooth val="0"/>
          <c:extLst>
            <c:ext xmlns:c16="http://schemas.microsoft.com/office/drawing/2014/chart" uri="{C3380CC4-5D6E-409C-BE32-E72D297353CC}">
              <c16:uniqueId val="{00000004-AFB7-554E-BEDA-B1C0037A4104}"/>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areaChart>
        <c:grouping val="percentStacked"/>
        <c:varyColors val="0"/>
        <c:ser>
          <c:idx val="0"/>
          <c:order val="0"/>
          <c:tx>
            <c:strRef>
              <c:f>Sheet1!$B$1</c:f>
              <c:strCache>
                <c:ptCount val="1"/>
                <c:pt idx="0">
                  <c:v>C Corporations</c:v>
                </c:pt>
              </c:strCache>
            </c:strRef>
          </c:tx>
          <c:spPr>
            <a:solidFill>
              <a:schemeClr val="accent1">
                <a:lumMod val="40000"/>
                <a:lumOff val="60000"/>
              </a:schemeClr>
            </a:solidFill>
            <a:ln>
              <a:no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solidFill>
              <a:schemeClr val="accent2">
                <a:lumMod val="40000"/>
                <a:lumOff val="60000"/>
              </a:schemeClr>
            </a:solidFill>
            <a:ln>
              <a:solidFill>
                <a:schemeClr val="accent2">
                  <a:lumMod val="60000"/>
                  <a:lumOff val="4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solidFill>
              <a:schemeClr val="accent3">
                <a:lumMod val="25000"/>
                <a:lumOff val="75000"/>
              </a:schemeClr>
            </a:solidFill>
            <a:ln>
              <a:solidFill>
                <a:schemeClr val="accent3">
                  <a:lumMod val="50000"/>
                  <a:lumOff val="5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extLst>
            <c:ext xmlns:c16="http://schemas.microsoft.com/office/drawing/2014/chart" uri="{C3380CC4-5D6E-409C-BE32-E72D297353CC}">
              <c16:uniqueId val="{00000002-AFB7-554E-BEDA-B1C0037A4104}"/>
            </c:ext>
          </c:extLst>
        </c:ser>
        <c:dLbls>
          <c:showLegendKey val="0"/>
          <c:showVal val="0"/>
          <c:showCatName val="0"/>
          <c:showSerName val="0"/>
          <c:showPercent val="0"/>
          <c:showBubbleSize val="0"/>
        </c:dLbls>
        <c:axId val="814092864"/>
        <c:axId val="814111376"/>
      </c:area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midCat"/>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C Corporation Returns and S Corporation and Partnership Returns: 1978-2021</a:t>
            </a:r>
          </a:p>
        </c:rich>
      </c:tx>
      <c:layout>
        <c:manualLayout>
          <c:xMode val="edge"/>
          <c:yMode val="edge"/>
          <c:x val="0.1593505710434844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C Corporations</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Pass-Through</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pt idx="43">
                  <c:v>9588136</c:v>
                </c:pt>
              </c:numCache>
            </c:numRef>
          </c:val>
          <c:smooth val="0"/>
          <c:extLst>
            <c:ext xmlns:c16="http://schemas.microsoft.com/office/drawing/2014/chart" uri="{C3380CC4-5D6E-409C-BE32-E72D297353CC}">
              <c16:uniqueId val="{00000000-422B-6447-92B3-D21BEC8B9EAF}"/>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PSH_Intro_25</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AF76141-CA2F-B073-06BC-65D7420D29AC}"/>
              </a:ext>
            </a:extLst>
          </p:cNvPr>
          <p:cNvGraphicFramePr>
            <a:graphicFrameLocks noGrp="1"/>
          </p:cNvGraphicFramePr>
          <p:nvPr>
            <p:ph idx="1"/>
            <p:extLst>
              <p:ext uri="{D42A27DB-BD31-4B8C-83A1-F6EECF244321}">
                <p14:modId xmlns:p14="http://schemas.microsoft.com/office/powerpoint/2010/main" val="3488019435"/>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80E06F4D-4010-8E55-5C1F-4F192063DF5B}"/>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429BA83-3B3D-C2D8-493E-CDF286042762}"/>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7AC7FEBF-AADC-3774-D681-9C79E3CB2237}"/>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26DA8EBA-E72D-0428-1CC5-C4CBCCFD6612}"/>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14096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6E32-6D23-3F08-87B3-074455DF8091}"/>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476BBC-DF29-2F65-A3F5-B0198B672DD8}"/>
              </a:ext>
            </a:extLst>
          </p:cNvPr>
          <p:cNvGraphicFramePr>
            <a:graphicFrameLocks noGrp="1"/>
          </p:cNvGraphicFramePr>
          <p:nvPr>
            <p:ph idx="1"/>
            <p:extLst>
              <p:ext uri="{D42A27DB-BD31-4B8C-83A1-F6EECF244321}">
                <p14:modId xmlns:p14="http://schemas.microsoft.com/office/powerpoint/2010/main" val="1552869809"/>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C2D2E72B-14D0-A94B-2E26-652A9EC424BB}"/>
              </a:ext>
            </a:extLst>
          </p:cNvPr>
          <p:cNvSpPr>
            <a:spLocks noGrp="1"/>
          </p:cNvSpPr>
          <p:nvPr>
            <p:ph type="title"/>
          </p:nvPr>
        </p:nvSpPr>
        <p:spPr/>
        <p:txBody>
          <a:bodyPr/>
          <a:lstStyle/>
          <a:p>
            <a:r>
              <a:rPr lang="en-US" dirty="0"/>
              <a:t>Business Tax Returns by Type</a:t>
            </a:r>
          </a:p>
        </p:txBody>
      </p:sp>
      <p:sp>
        <p:nvSpPr>
          <p:cNvPr id="4" name="Slide Number Placeholder 3">
            <a:extLst>
              <a:ext uri="{FF2B5EF4-FFF2-40B4-BE49-F238E27FC236}">
                <a16:creationId xmlns:a16="http://schemas.microsoft.com/office/drawing/2014/main" id="{C7DEDB17-5531-C559-768E-553A5F28C907}"/>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11B7F5BD-DCF8-5DBE-0A40-2FA84D14773F}"/>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81160557-D36F-4857-CB36-1B6DBBE63307}"/>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352199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FB5B3-EE93-4626-D342-0AABAE3A5186}"/>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A1CD362-A857-2F58-3047-9E5B9AE0DB5B}"/>
              </a:ext>
            </a:extLst>
          </p:cNvPr>
          <p:cNvGraphicFramePr>
            <a:graphicFrameLocks noGrp="1"/>
          </p:cNvGraphicFramePr>
          <p:nvPr>
            <p:ph idx="1"/>
            <p:extLst>
              <p:ext uri="{D42A27DB-BD31-4B8C-83A1-F6EECF244321}">
                <p14:modId xmlns:p14="http://schemas.microsoft.com/office/powerpoint/2010/main" val="3745309671"/>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020B68F-181A-FE09-CC02-4DE79B1ECF06}"/>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BB39A007-555D-B9E6-CB18-8CF4FAF9237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1B258E27-A496-B2E6-A536-67A1FEE0C83C}"/>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46412F47-E751-E657-1D7C-553B5E92A2A6}"/>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230499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3416320"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Tax Year 2020</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0" name="Content Placeholder 9" descr="A graph of a number of individuals&#10;&#10;Description automatically generated">
            <a:extLst>
              <a:ext uri="{FF2B5EF4-FFF2-40B4-BE49-F238E27FC236}">
                <a16:creationId xmlns:a16="http://schemas.microsoft.com/office/drawing/2014/main" id="{91F1EBD0-4C51-230F-9DCA-2D515B369A06}"/>
              </a:ext>
            </a:extLst>
          </p:cNvPr>
          <p:cNvPicPr>
            <a:picLocks noGrp="1" noChangeAspect="1"/>
          </p:cNvPicPr>
          <p:nvPr>
            <p:ph idx="1"/>
          </p:nvPr>
        </p:nvPicPr>
        <p:blipFill>
          <a:blip r:embed="rId3"/>
          <a:stretch>
            <a:fillRect/>
          </a:stretch>
        </p:blipFill>
        <p:spPr>
          <a:xfrm>
            <a:off x="384048" y="609600"/>
            <a:ext cx="8458200" cy="5436773"/>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2023, </a:t>
            </a:r>
            <a:r>
              <a:rPr lang="en-US" sz="1000" i="1" dirty="0">
                <a:latin typeface="Calibri" charset="0"/>
                <a:ea typeface="Calibri" charset="0"/>
                <a:cs typeface="Calibri" charset="0"/>
              </a:rPr>
              <a:t>Partnership Returns, 2021</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A document with numbers and text&#10;&#10;Description automatically generated">
            <a:extLst>
              <a:ext uri="{FF2B5EF4-FFF2-40B4-BE49-F238E27FC236}">
                <a16:creationId xmlns:a16="http://schemas.microsoft.com/office/drawing/2014/main" id="{D6EA1077-5984-739A-67C4-ABBDAF5CAB14}"/>
              </a:ext>
            </a:extLst>
          </p:cNvPr>
          <p:cNvPicPr>
            <a:picLocks noChangeAspect="1"/>
          </p:cNvPicPr>
          <p:nvPr/>
        </p:nvPicPr>
        <p:blipFill>
          <a:blip r:embed="rId2"/>
          <a:stretch>
            <a:fillRect/>
          </a:stretch>
        </p:blipFill>
        <p:spPr>
          <a:xfrm>
            <a:off x="384048" y="733371"/>
            <a:ext cx="7772400" cy="5462896"/>
          </a:xfrm>
          <a:prstGeom prst="rect">
            <a:avLst/>
          </a:prstGeom>
        </p:spPr>
      </p:pic>
      <p:cxnSp>
        <p:nvCxnSpPr>
          <p:cNvPr id="12" name="Straight Arrow Connector 11">
            <a:extLst>
              <a:ext uri="{FF2B5EF4-FFF2-40B4-BE49-F238E27FC236}">
                <a16:creationId xmlns:a16="http://schemas.microsoft.com/office/drawing/2014/main" id="{C1A23D53-45B3-BEAE-B4AD-B8229AD38720}"/>
              </a:ext>
            </a:extLst>
          </p:cNvPr>
          <p:cNvCxnSpPr/>
          <p:nvPr/>
        </p:nvCxnSpPr>
        <p:spPr>
          <a:xfrm>
            <a:off x="3657600" y="2133600"/>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DDA828-CE68-EB3F-F57C-4A927A7F983D}"/>
              </a:ext>
            </a:extLst>
          </p:cNvPr>
          <p:cNvCxnSpPr/>
          <p:nvPr/>
        </p:nvCxnSpPr>
        <p:spPr>
          <a:xfrm>
            <a:off x="3644660" y="3477757"/>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Any relatively recent version (2-3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b="1"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b="1"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b="1"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ES only if it changes in a meaningful way (excluding income tax effects) TP’s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TP has substantial purpose (excluding income tax effects) for entering </a:t>
            </a:r>
            <a:r>
              <a:rPr lang="en-US" sz="2000">
                <a:ea typeface="ＭＳ Ｐゴシック" charset="0"/>
                <a:cs typeface="ＭＳ Ｐゴシック" charset="0"/>
              </a:rPr>
              <a:t>into the transaction</a:t>
            </a:r>
            <a:endParaRPr lang="en-US" sz="2000" dirty="0">
              <a:ea typeface="ＭＳ Ｐゴシック" charset="0"/>
              <a:cs typeface="ＭＳ Ｐゴシック" charset="0"/>
            </a:endParaRP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t>
            </a:r>
            <a:r>
              <a:rPr lang="en-US" sz="2000" kern="100">
                <a:effectLst/>
                <a:latin typeface="Calibri" panose="020F0502020204030204" pitchFamily="34" charset="0"/>
                <a:ea typeface="Calibri" panose="020F0502020204030204" pitchFamily="34" charset="0"/>
                <a:cs typeface="Times New Roman" panose="02020603050405020304" pitchFamily="18" charset="0"/>
              </a:rPr>
              <a:t>a partnership that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&amp; Regs,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54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6079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ETFs)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18749</TotalTime>
  <Words>1720</Words>
  <Application>Microsoft Macintosh PowerPoint</Application>
  <PresentationFormat>On-screen Show (4:3)</PresentationFormat>
  <Paragraphs>234</Paragraphs>
  <Slides>22</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ＭＳ Ｐゴシック</vt: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282</cp:revision>
  <dcterms:created xsi:type="dcterms:W3CDTF">2010-08-09T13:06:30Z</dcterms:created>
  <dcterms:modified xsi:type="dcterms:W3CDTF">2024-12-22T22:31:01Z</dcterms:modified>
</cp:coreProperties>
</file>