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2"/>
  </p:notesMasterIdLst>
  <p:handoutMasterIdLst>
    <p:handoutMasterId r:id="rId23"/>
  </p:handoutMasterIdLst>
  <p:sldIdLst>
    <p:sldId id="301" r:id="rId2"/>
    <p:sldId id="322" r:id="rId3"/>
    <p:sldId id="357" r:id="rId4"/>
    <p:sldId id="327" r:id="rId5"/>
    <p:sldId id="325" r:id="rId6"/>
    <p:sldId id="328" r:id="rId7"/>
    <p:sldId id="329" r:id="rId8"/>
    <p:sldId id="330" r:id="rId9"/>
    <p:sldId id="331" r:id="rId10"/>
    <p:sldId id="351" r:id="rId11"/>
    <p:sldId id="354" r:id="rId12"/>
    <p:sldId id="336" r:id="rId13"/>
    <p:sldId id="352" r:id="rId14"/>
    <p:sldId id="333" r:id="rId15"/>
    <p:sldId id="353" r:id="rId16"/>
    <p:sldId id="355" r:id="rId17"/>
    <p:sldId id="334" r:id="rId18"/>
    <p:sldId id="356" r:id="rId19"/>
    <p:sldId id="335" r:id="rId20"/>
    <p:sldId id="350"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41"/>
    <p:restoredTop sz="95340"/>
  </p:normalViewPr>
  <p:slideViewPr>
    <p:cSldViewPr>
      <p:cViewPr>
        <p:scale>
          <a:sx n="134" d="100"/>
          <a:sy n="134" d="100"/>
        </p:scale>
        <p:origin x="17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17</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2</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4</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5</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6</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12</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PSH_Allocations_23</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endParaRPr lang="en-US" altLang="ja-JP" dirty="0"/>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endParaRPr lang="en-US" altLang="ja-JP" dirty="0"/>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84048" y="518318"/>
            <a:ext cx="4205909"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10</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name="Worksheet" r:id="rId2" imgW="4153030" imgH="1409733" progId="Excel.Sheet.12">
                  <p:embed/>
                </p:oleObj>
              </mc:Choice>
              <mc:Fallback>
                <p:oleObj name="Worksheet" r:id="rId2" imgW="4153030" imgH="1409733" progId="Excel.Sheet.12">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a:t>
            </a:r>
            <a:r>
              <a:rPr lang="en-US" altLang="ja-JP" dirty="0"/>
              <a:t>§</a:t>
            </a:r>
            <a:r>
              <a:rPr lang="en-US" sz="2400" dirty="0"/>
              <a:t>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the PSH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a:t>
            </a:r>
            <a:r>
              <a:rPr lang="en-US" b="1" i="1" dirty="0"/>
              <a:t>Shifting</a:t>
            </a:r>
            <a:r>
              <a:rPr lang="en-US" b="1" dirty="0"/>
              <a:t>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16</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a:t>
            </a:r>
            <a:r>
              <a:rPr lang="en-US" b="1" i="1" dirty="0"/>
              <a:t>Transitory</a:t>
            </a:r>
            <a:r>
              <a:rPr lang="en-US" b="1" dirty="0"/>
              <a:t>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an old (pre-2018)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18</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dirty="0"/>
              <a:t>5-year rule does </a:t>
            </a:r>
            <a:r>
              <a:rPr lang="en-US" i="1" dirty="0"/>
              <a:t>not</a:t>
            </a:r>
            <a:r>
              <a:rPr lang="en-US" dirty="0"/>
              <a: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old (pre-2018)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19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20</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name="Worksheet" r:id="rId2" imgW="6105406" imgH="1619098" progId="Excel.Sheet.8">
                  <p:embed/>
                </p:oleObj>
              </mc:Choice>
              <mc:Fallback>
                <p:oleObj name="Worksheet" r:id="rId2"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sz="2800" b="1" dirty="0"/>
              <a:t>3 Ways</a:t>
            </a:r>
            <a:r>
              <a:rPr lang="en-US" sz="2800" dirty="0"/>
              <a:t> in which an allocation will be respected as having substantial economic effect (</a:t>
            </a:r>
            <a:r>
              <a:rPr lang="en-US" sz="2800" b="1" dirty="0"/>
              <a:t>SEE)</a:t>
            </a:r>
            <a:r>
              <a:rPr lang="en-US" sz="2800" dirty="0"/>
              <a:t> under </a:t>
            </a:r>
            <a:r>
              <a:rPr lang="en-US" altLang="ja-JP" sz="2800" dirty="0"/>
              <a:t>§</a:t>
            </a:r>
            <a:r>
              <a:rPr lang="en-US" sz="2800" dirty="0"/>
              <a:t>704(b)</a:t>
            </a:r>
          </a:p>
          <a:p>
            <a:pPr lvl="1" eaLnBrk="1" hangingPunct="1"/>
            <a:r>
              <a:rPr lang="en-US" sz="2400" dirty="0"/>
              <a:t>Allocation satisfies the </a:t>
            </a:r>
            <a:r>
              <a:rPr lang="en-US" sz="2400" b="1" dirty="0"/>
              <a:t>SEE</a:t>
            </a:r>
            <a:r>
              <a:rPr lang="en-US" sz="2400" dirty="0"/>
              <a:t> definition in Reg.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Reg.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 the most important being the rules applicable to </a:t>
            </a:r>
            <a:r>
              <a:rPr lang="en-US" altLang="ja-JP" sz="2400" b="1" dirty="0"/>
              <a:t>nonrecourse indebtedness </a:t>
            </a:r>
            <a:r>
              <a:rPr lang="en-US" altLang="ja-JP" sz="2400" dirty="0"/>
              <a:t>in Reg. §1.704-2 and </a:t>
            </a:r>
            <a:r>
              <a:rPr lang="en-US" altLang="ja-JP" sz="2400" b="1" dirty="0"/>
              <a:t>revaluations of PSH assets </a:t>
            </a:r>
            <a:r>
              <a:rPr lang="en-US" altLang="ja-JP" sz="2400" dirty="0"/>
              <a:t>in Reg.</a:t>
            </a:r>
            <a:r>
              <a:rPr lang="en-US" altLang="ja-JP" sz="2400" b="1" dirty="0"/>
              <a:t> </a:t>
            </a:r>
            <a:r>
              <a:rPr lang="en-US" altLang="ja-JP" sz="2400" dirty="0"/>
              <a:t>§1.704-1(b)(4).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Section 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Section 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normAutofit/>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endParaRPr lang="en-US" dirty="0"/>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endParaRPr lang="en-US" dirty="0"/>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Reg. §1.704-1(b)(2)(ii)(</a:t>
            </a:r>
            <a:r>
              <a:rPr lang="en-US" i="1" dirty="0"/>
              <a:t>b</a:t>
            </a:r>
            <a:r>
              <a:rPr lang="en-US" dirty="0"/>
              <a:t>).</a:t>
            </a:r>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7</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name="Worksheet" r:id="rId3" imgW="3711960" imgH="1298160" progId="Excel.Sheet.8">
                  <p:embed/>
                </p:oleObj>
              </mc:Choice>
              <mc:Fallback>
                <p:oleObj name="Worksheet" r:id="rId3" imgW="3711960" imgH="129816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9</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name="Worksheet" r:id="rId3" imgW="3257599" imgH="1390617" progId="Excel.Sheet.8">
                  <p:embed/>
                </p:oleObj>
              </mc:Choice>
              <mc:Fallback>
                <p:oleObj name="Worksheet" r:id="rId3" imgW="3257599" imgH="1390617" progId="Excel.Sheet.8">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16913</TotalTime>
  <Words>2717</Words>
  <Application>Microsoft Macintosh PowerPoint</Application>
  <PresentationFormat>On-screen Show (4:3)</PresentationFormat>
  <Paragraphs>259</Paragraphs>
  <Slides>20</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Allocation of PSH Income to Ps</vt:lpstr>
      <vt:lpstr>Orrisch v. CIR and SEE</vt:lpstr>
      <vt:lpstr>Orrisch v. CIR and SEE</vt:lpstr>
      <vt:lpstr>Section 704(b) Allocations</vt:lpstr>
      <vt:lpstr>Section 704(b) Allocations and EE Safe Harbor</vt:lpstr>
      <vt:lpstr>Section 704(b) Allocations and EE Safe Harbor</vt:lpstr>
      <vt:lpstr>Section 704(b) Allocations and EE Safe Harbor</vt:lpstr>
      <vt:lpstr>Alternate Test for Economic Effect</vt:lpstr>
      <vt:lpstr>Alternate Test for Economic Effect: Limited DRO</vt:lpstr>
      <vt:lpstr>Rev. Rul. 97-38:  Limited DRO</vt:lpstr>
      <vt:lpstr>Economic Effect Equivalence Test</vt:lpstr>
      <vt:lpstr>Partner’s Interest in the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386</cp:revision>
  <cp:lastPrinted>2008-10-25T17:30:57Z</cp:lastPrinted>
  <dcterms:created xsi:type="dcterms:W3CDTF">2010-10-01T11:25:51Z</dcterms:created>
  <dcterms:modified xsi:type="dcterms:W3CDTF">2023-09-17T14:32:13Z</dcterms:modified>
</cp:coreProperties>
</file>