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354" r:id="rId2"/>
    <p:sldId id="301" r:id="rId3"/>
    <p:sldId id="322" r:id="rId4"/>
    <p:sldId id="327" r:id="rId5"/>
    <p:sldId id="325" r:id="rId6"/>
    <p:sldId id="355" r:id="rId7"/>
    <p:sldId id="356" r:id="rId8"/>
    <p:sldId id="357" r:id="rId9"/>
    <p:sldId id="358" r:id="rId10"/>
    <p:sldId id="35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60CF3-FA9B-5640-A682-B8FBF8524D25}" v="4" dt="2022-09-30T15:07:44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694"/>
  </p:normalViewPr>
  <p:slideViewPr>
    <p:cSldViewPr>
      <p:cViewPr varScale="1">
        <p:scale>
          <a:sx n="117" d="100"/>
          <a:sy n="117" d="100"/>
        </p:scale>
        <p:origin x="212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DB14898-D8F7-764B-B22E-BD1D10195634}"/>
    <pc:docChg chg="custSel modSld">
      <pc:chgData name="Jeffrey M. Colon" userId="615143b1-cdee-493d-9a9d-1565ce8666d9" providerId="ADAL" clId="{CDB14898-D8F7-764B-B22E-BD1D10195634}" dt="2021-03-08T19:47:43.603" v="94" actId="113"/>
      <pc:docMkLst>
        <pc:docMk/>
      </pc:docMkLst>
      <pc:sldChg chg="modSp">
        <pc:chgData name="Jeffrey M. Colon" userId="615143b1-cdee-493d-9a9d-1565ce8666d9" providerId="ADAL" clId="{CDB14898-D8F7-764B-B22E-BD1D10195634}" dt="2021-03-08T19:07:56.104" v="48" actId="20577"/>
        <pc:sldMkLst>
          <pc:docMk/>
          <pc:sldMk cId="0" sldId="322"/>
        </pc:sldMkLst>
        <pc:spChg chg="mod">
          <ac:chgData name="Jeffrey M. Colon" userId="615143b1-cdee-493d-9a9d-1565ce8666d9" providerId="ADAL" clId="{CDB14898-D8F7-764B-B22E-BD1D10195634}" dt="2021-03-08T19:07:56.104" v="48" actId="20577"/>
          <ac:spMkLst>
            <pc:docMk/>
            <pc:sldMk cId="0" sldId="322"/>
            <ac:spMk id="19461" creationId="{00000000-0000-0000-0000-000000000000}"/>
          </ac:spMkLst>
        </pc:spChg>
      </pc:sldChg>
      <pc:sldChg chg="modSp">
        <pc:chgData name="Jeffrey M. Colon" userId="615143b1-cdee-493d-9a9d-1565ce8666d9" providerId="ADAL" clId="{CDB14898-D8F7-764B-B22E-BD1D10195634}" dt="2021-03-08T19:08:07.297" v="52" actId="20577"/>
        <pc:sldMkLst>
          <pc:docMk/>
          <pc:sldMk cId="0" sldId="327"/>
        </pc:sldMkLst>
        <pc:spChg chg="mod">
          <ac:chgData name="Jeffrey M. Colon" userId="615143b1-cdee-493d-9a9d-1565ce8666d9" providerId="ADAL" clId="{CDB14898-D8F7-764B-B22E-BD1D10195634}" dt="2021-03-08T19:08:07.297" v="52" actId="20577"/>
          <ac:spMkLst>
            <pc:docMk/>
            <pc:sldMk cId="0" sldId="327"/>
            <ac:spMk id="23557" creationId="{00000000-0000-0000-0000-000000000000}"/>
          </ac:spMkLst>
        </pc:spChg>
      </pc:sldChg>
      <pc:sldChg chg="modSp mod">
        <pc:chgData name="Jeffrey M. Colon" userId="615143b1-cdee-493d-9a9d-1565ce8666d9" providerId="ADAL" clId="{CDB14898-D8F7-764B-B22E-BD1D10195634}" dt="2021-03-08T19:47:43.603" v="94" actId="113"/>
        <pc:sldMkLst>
          <pc:docMk/>
          <pc:sldMk cId="0" sldId="355"/>
        </pc:sldMkLst>
        <pc:spChg chg="mod">
          <ac:chgData name="Jeffrey M. Colon" userId="615143b1-cdee-493d-9a9d-1565ce8666d9" providerId="ADAL" clId="{CDB14898-D8F7-764B-B22E-BD1D10195634}" dt="2021-03-08T19:47:43.603" v="94" actId="113"/>
          <ac:spMkLst>
            <pc:docMk/>
            <pc:sldMk cId="0" sldId="355"/>
            <ac:spMk id="3" creationId="{00000000-0000-0000-0000-000000000000}"/>
          </ac:spMkLst>
        </pc:spChg>
      </pc:sldChg>
    </pc:docChg>
  </pc:docChgLst>
  <pc:docChgLst>
    <pc:chgData name="Jeffrey M. Colon" userId="615143b1-cdee-493d-9a9d-1565ce8666d9" providerId="ADAL" clId="{59560CF3-FA9B-5640-A682-B8FBF8524D25}"/>
    <pc:docChg chg="modSld modMainMaster">
      <pc:chgData name="Jeffrey M. Colon" userId="615143b1-cdee-493d-9a9d-1565ce8666d9" providerId="ADAL" clId="{59560CF3-FA9B-5640-A682-B8FBF8524D25}" dt="2022-09-30T15:07:44.833" v="8" actId="113"/>
      <pc:docMkLst>
        <pc:docMk/>
      </pc:docMkLst>
      <pc:sldChg chg="modSp">
        <pc:chgData name="Jeffrey M. Colon" userId="615143b1-cdee-493d-9a9d-1565ce8666d9" providerId="ADAL" clId="{59560CF3-FA9B-5640-A682-B8FBF8524D25}" dt="2022-09-30T15:07:44.833" v="8" actId="113"/>
        <pc:sldMkLst>
          <pc:docMk/>
          <pc:sldMk cId="0" sldId="327"/>
        </pc:sldMkLst>
        <pc:spChg chg="mod">
          <ac:chgData name="Jeffrey M. Colon" userId="615143b1-cdee-493d-9a9d-1565ce8666d9" providerId="ADAL" clId="{59560CF3-FA9B-5640-A682-B8FBF8524D25}" dt="2022-09-30T15:07:44.833" v="8" actId="113"/>
          <ac:spMkLst>
            <pc:docMk/>
            <pc:sldMk cId="0" sldId="327"/>
            <ac:spMk id="23557" creationId="{00000000-0000-0000-0000-000000000000}"/>
          </ac:spMkLst>
        </pc:spChg>
      </pc:sldChg>
      <pc:sldMasterChg chg="modSp mod">
        <pc:chgData name="Jeffrey M. Colon" userId="615143b1-cdee-493d-9a9d-1565ce8666d9" providerId="ADAL" clId="{59560CF3-FA9B-5640-A682-B8FBF8524D25}" dt="2022-09-30T14:50:05.303" v="4" actId="20577"/>
        <pc:sldMasterMkLst>
          <pc:docMk/>
          <pc:sldMasterMk cId="3647752670" sldId="2147483663"/>
        </pc:sldMasterMkLst>
        <pc:spChg chg="mod">
          <ac:chgData name="Jeffrey M. Colon" userId="615143b1-cdee-493d-9a9d-1565ce8666d9" providerId="ADAL" clId="{59560CF3-FA9B-5640-A682-B8FBF8524D25}" dt="2022-09-30T14:50:05.303" v="4" actId="20577"/>
          <ac:spMkLst>
            <pc:docMk/>
            <pc:sldMasterMk cId="3647752670" sldId="2147483663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6E429C6B-38A6-FB4F-A0AA-04F5A106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0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97AE55C8-360C-934D-8CC2-46784FBD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C4C83-9588-0E40-AA11-78C8823B044A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1C0BE-DEB6-E249-854A-01F4E1424E6A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08ED3-2C20-F447-B7EA-C91DD041DDE7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4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4A6DA-D1B9-294C-996A-0057366ECA0E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0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AE55C8-360C-934D-8CC2-46784FBD6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09875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2349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26362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40782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6591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38529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901379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890911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3949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689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373651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6441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906870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914288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931619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926946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930750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93270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737250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9587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44747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744115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51809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104782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598711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9926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445292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63942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7838923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94547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8122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788477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6667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04099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32652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7784272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0188143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54972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193286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1355643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66981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495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371902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52809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662872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1495017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929077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935527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NR Deductions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80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NR Deductions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52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23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669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936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NR Deductions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PSH_NRDeductions_22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7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package" Target="../embeddings/Microsoft_Excel_Worksheet4.xlsx"/><Relationship Id="rId7" Type="http://schemas.openxmlformats.org/officeDocument/2006/relationships/package" Target="../embeddings/Microsoft_Excel_Worksheet6.xls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package" Target="../embeddings/Microsoft_Excel_Worksheet5.xlsx"/><Relationship Id="rId10" Type="http://schemas.openxmlformats.org/officeDocument/2006/relationships/image" Target="../media/image8.png"/><Relationship Id="rId4" Type="http://schemas.openxmlformats.org/officeDocument/2006/relationships/image" Target="../media/image5.emf"/><Relationship Id="rId9" Type="http://schemas.openxmlformats.org/officeDocument/2006/relationships/package" Target="../embeddings/Microsoft_Excel_Worksheet7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 and B form AB GP to build and operate building with 100% financing.  All PSH items are allocated 60-40.  Assume the building rental income equals all other expenses except for annual depreciation of 100.  At the end of Y4, the AB balance sheet is as follows: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If building were sold for its book value at the end of Y4 and the mortgage were recourse, what are the tax consequences? </a:t>
            </a:r>
          </a:p>
          <a:p>
            <a:pPr algn="just"/>
            <a:r>
              <a:rPr lang="en-US" sz="1800" dirty="0"/>
              <a:t>If the mortgage were nonrecourse, what are the tax consequences?</a:t>
            </a:r>
            <a:r>
              <a:rPr lang="en-US" sz="2400" dirty="0"/>
              <a:t>   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CIR v. Tufts</a:t>
            </a: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F41692-DE99-0741-A830-5A0383C760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1515"/>
              </p:ext>
            </p:extLst>
          </p:nvPr>
        </p:nvGraphicFramePr>
        <p:xfrm>
          <a:off x="1295400" y="2133600"/>
          <a:ext cx="60960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21200" imgH="1536700" progId="Excel.Sheet.12">
                  <p:embed/>
                </p:oleObj>
              </mc:Choice>
              <mc:Fallback>
                <p:oleObj name="Worksheet" r:id="rId2" imgW="4521200" imgH="1536700" progId="Excel.Sheet.12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609600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76637"/>
              </p:ext>
            </p:extLst>
          </p:nvPr>
        </p:nvGraphicFramePr>
        <p:xfrm>
          <a:off x="704850" y="658813"/>
          <a:ext cx="8126413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699000" imgH="3403600" progId="Excel.Sheet.12">
                  <p:embed/>
                </p:oleObj>
              </mc:Choice>
              <mc:Fallback>
                <p:oleObj name="Worksheet" r:id="rId2" imgW="4699000" imgH="34036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850" y="658813"/>
                        <a:ext cx="8126413" cy="554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PSH must satisfy the SEE safe harbor or alternate test for economic effect, including CA adjustments;</a:t>
            </a:r>
          </a:p>
          <a:p>
            <a:pPr eaLnBrk="1" hangingPunct="1"/>
            <a:r>
              <a:rPr lang="en-US" sz="2400" dirty="0"/>
              <a:t>NR deductions have to be allocated “in a manner that is reasonably consistent with allocations that have SEE of some other significant PSH item attributable to the property securing the NR liabilities;”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The PSH agreement must contain a “minimum gain chargeback” provision. Reg. §1.704-2(e).</a:t>
            </a:r>
          </a:p>
          <a:p>
            <a:pPr lvl="1" eaLnBrk="1" hangingPunct="1"/>
            <a:r>
              <a:rPr lang="en-US" sz="2000" dirty="0"/>
              <a:t>The Ps who have been allocated NR deductions must be allocated (charged back) a corresponding amount of gain when the PSH sells the property</a:t>
            </a:r>
          </a:p>
          <a:p>
            <a:pPr eaLnBrk="1" hangingPunct="1"/>
            <a:endParaRPr lang="en-US" sz="200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Allocation of NR Deductions:  Safe Harbor</a:t>
            </a:r>
            <a:endParaRPr lang="en-US" sz="20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D3E466-3EC2-1A43-8C6C-D0F951F4C9BF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bldLvl="2" autoUpdateAnimBg="0"/>
      <p:bldP spid="1208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400" b="1" i="1" dirty="0"/>
              <a:t>PSH Minimum Gain (PMG)</a:t>
            </a:r>
            <a:r>
              <a:rPr lang="en-US" sz="2400" b="1" dirty="0"/>
              <a:t>:  </a:t>
            </a:r>
            <a:r>
              <a:rPr lang="en-US" sz="2400" dirty="0"/>
              <a:t>Gain PSH would realize (using </a:t>
            </a:r>
            <a:r>
              <a:rPr lang="en-US" sz="2400" u="sng" dirty="0"/>
              <a:t>book value</a:t>
            </a:r>
            <a:r>
              <a:rPr lang="en-US" sz="2400" dirty="0"/>
              <a:t>) if property subject to NR liability was disposed of for the amount of the liability (and no other consideration).  (-2(d)(1)).</a:t>
            </a:r>
          </a:p>
          <a:p>
            <a:pPr lvl="1" algn="just" eaLnBrk="1" hangingPunct="1"/>
            <a:r>
              <a:rPr lang="en-US" sz="2000" dirty="0"/>
              <a:t>Excess of loan amount over AB (or book value if different from AB)  </a:t>
            </a:r>
          </a:p>
          <a:p>
            <a:pPr algn="just" eaLnBrk="1" hangingPunct="1"/>
            <a:r>
              <a:rPr lang="en-US" sz="2400" b="1" i="1" dirty="0"/>
              <a:t>NR Deductions</a:t>
            </a:r>
            <a:r>
              <a:rPr lang="en-US" sz="2400" dirty="0"/>
              <a:t>:  Amount of yearly net </a:t>
            </a:r>
            <a:r>
              <a:rPr lang="en-US" sz="2400" i="1" dirty="0"/>
              <a:t>increase</a:t>
            </a:r>
            <a:r>
              <a:rPr lang="en-US" sz="2400" dirty="0"/>
              <a:t> in PMG, </a:t>
            </a:r>
            <a:r>
              <a:rPr lang="en-US" sz="2400" i="1" dirty="0"/>
              <a:t>reduced</a:t>
            </a:r>
            <a:r>
              <a:rPr lang="en-US" sz="2400" dirty="0"/>
              <a:t> by the distributions made during the year of the proceeds of NR liabilities allocable to an increase in PMG (</a:t>
            </a:r>
            <a:r>
              <a:rPr lang="en-US" sz="2400" i="1" dirty="0"/>
              <a:t>nonrecourse distributions)</a:t>
            </a:r>
            <a:r>
              <a:rPr lang="en-US" sz="2400" dirty="0"/>
              <a:t>.  </a:t>
            </a:r>
          </a:p>
          <a:p>
            <a:pPr lvl="1" algn="just" eaLnBrk="1" hangingPunct="1"/>
            <a:r>
              <a:rPr lang="en-US" sz="2000" dirty="0"/>
              <a:t>NR Deductions consist of:</a:t>
            </a:r>
          </a:p>
          <a:p>
            <a:pPr marL="804863" lvl="2" indent="-227013" algn="just" eaLnBrk="1" hangingPunct="1"/>
            <a:r>
              <a:rPr lang="en-US" b="1" dirty="0"/>
              <a:t>Depreciation</a:t>
            </a:r>
          </a:p>
          <a:p>
            <a:pPr marL="804863" lvl="2" indent="-227013" algn="just" eaLnBrk="1" hangingPunct="1"/>
            <a:r>
              <a:rPr lang="en-US" dirty="0"/>
              <a:t>Pro-rata share of other PSH losses, deductions, and section 705(a)(2)(B) expenditures</a:t>
            </a:r>
          </a:p>
          <a:p>
            <a:pPr marL="804863" lvl="2" indent="-227013" algn="just" eaLnBrk="1" hangingPunct="1"/>
            <a:r>
              <a:rPr lang="en-US" dirty="0"/>
              <a:t>Excess NR deductions are carried over to the following year. (-2(c)).</a:t>
            </a:r>
          </a:p>
          <a:p>
            <a:pPr algn="just" eaLnBrk="1" hangingPunct="1"/>
            <a:r>
              <a:rPr lang="en-US" sz="2400" dirty="0"/>
              <a:t>If there is no secondary financing, there will be sufficient depreciation deductions.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NR Deductions: Definitions</a:t>
            </a:r>
            <a:endParaRPr lang="en-US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505087-E6EF-D049-BFCC-ABE06B46610F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P’s share of PMG at the end of any PSH year equals:</a:t>
            </a:r>
          </a:p>
          <a:p>
            <a:pPr marL="520700" lvl="1" indent="-228600" eaLnBrk="1" hangingPunct="1"/>
            <a:r>
              <a:rPr lang="en-US" sz="2000" dirty="0"/>
              <a:t>(1) </a:t>
            </a:r>
            <a:r>
              <a:rPr lang="en-US" sz="2000" b="1" dirty="0"/>
              <a:t>NR deductions </a:t>
            </a:r>
            <a:r>
              <a:rPr lang="en-US" sz="2000" dirty="0"/>
              <a:t>allocated to him (and to any predecessor), </a:t>
            </a:r>
            <a:r>
              <a:rPr lang="en-US" sz="2000" i="1" dirty="0"/>
              <a:t>plus</a:t>
            </a:r>
          </a:p>
          <a:p>
            <a:pPr marL="520700" lvl="1" indent="-228600" eaLnBrk="1" hangingPunct="1"/>
            <a:r>
              <a:rPr lang="en-US" sz="2000" dirty="0"/>
              <a:t>(2) </a:t>
            </a:r>
            <a:r>
              <a:rPr lang="en-US" sz="2000" b="1" dirty="0"/>
              <a:t>NR distributions </a:t>
            </a:r>
            <a:r>
              <a:rPr lang="en-US" sz="2000" dirty="0"/>
              <a:t>made to him, </a:t>
            </a:r>
            <a:r>
              <a:rPr lang="en-US" sz="2000" i="1" dirty="0"/>
              <a:t>minus</a:t>
            </a:r>
          </a:p>
          <a:p>
            <a:pPr marL="520700" lvl="1" indent="-228600" eaLnBrk="1" hangingPunct="1"/>
            <a:r>
              <a:rPr lang="en-US" sz="2000" dirty="0"/>
              <a:t>(3) the P’s share of </a:t>
            </a:r>
            <a:r>
              <a:rPr lang="en-US" sz="2000" b="1" dirty="0"/>
              <a:t>net </a:t>
            </a:r>
            <a:r>
              <a:rPr lang="en-US" sz="2000" b="1" i="1" dirty="0"/>
              <a:t>decreases</a:t>
            </a:r>
            <a:r>
              <a:rPr lang="en-US" sz="2000" b="1" dirty="0"/>
              <a:t> in PMG</a:t>
            </a:r>
            <a:r>
              <a:rPr lang="en-US" sz="2000" dirty="0"/>
              <a:t>, </a:t>
            </a:r>
            <a:r>
              <a:rPr lang="en-US" sz="2000" i="1" dirty="0"/>
              <a:t>minus</a:t>
            </a:r>
          </a:p>
          <a:p>
            <a:pPr marL="520700" lvl="1" indent="-228600" eaLnBrk="1" hangingPunct="1"/>
            <a:r>
              <a:rPr lang="en-US" sz="2000" dirty="0"/>
              <a:t>(4) the P’s share of </a:t>
            </a:r>
            <a:r>
              <a:rPr lang="en-US" sz="2000" b="1" dirty="0"/>
              <a:t>decreases in PMG resulting from revaluations. </a:t>
            </a:r>
          </a:p>
          <a:p>
            <a:pPr marL="292100" lvl="1" indent="0" eaLnBrk="1" hangingPunct="1">
              <a:buNone/>
            </a:pPr>
            <a:endParaRPr lang="en-US" sz="2000" b="1" dirty="0"/>
          </a:p>
          <a:p>
            <a:pPr marL="230188" indent="-223838"/>
            <a:r>
              <a:rPr lang="en-US" sz="2400" dirty="0"/>
              <a:t>A P’s share of PMG is added to the amount of any deficit balance in the P’s CA that the P is obligated to restore.</a:t>
            </a:r>
          </a:p>
          <a:p>
            <a:pPr marL="806450" lvl="1" eaLnBrk="1" hangingPunct="1"/>
            <a:r>
              <a:rPr lang="en-US" sz="2000" dirty="0"/>
              <a:t>Thus a CA can go negative at least to the extent of PMG </a:t>
            </a:r>
          </a:p>
          <a:p>
            <a:pPr marL="806450" lvl="1" eaLnBrk="1" hangingPunct="1"/>
            <a:endParaRPr lang="en-US" sz="2000" dirty="0"/>
          </a:p>
          <a:p>
            <a:pPr marL="230188" indent="-223838"/>
            <a:r>
              <a:rPr lang="en-US" sz="2400" dirty="0"/>
              <a:t>The PSH must keep track each P’s share of PSH PMG. Reg. §1.704-2(g)(1)(</a:t>
            </a:r>
            <a:r>
              <a:rPr lang="en-US" sz="2400" dirty="0" err="1"/>
              <a:t>i</a:t>
            </a:r>
            <a:r>
              <a:rPr lang="en-US" sz="2400" dirty="0"/>
              <a:t>) and (ii).</a:t>
            </a:r>
          </a:p>
          <a:p>
            <a:pPr eaLnBrk="1" hangingPunct="1"/>
            <a:endParaRPr lang="en-US" dirty="0"/>
          </a:p>
          <a:p>
            <a:pPr lvl="1" algn="ctr" eaLnBrk="1" hangingPunct="1">
              <a:buNone/>
            </a:pPr>
            <a:endParaRPr lang="en-US" b="1" u="sng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P’s Share of PMG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E8090C-C074-6E48-B49B-9462F2A21F7C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If there is a </a:t>
            </a:r>
            <a:r>
              <a:rPr lang="en-US" sz="2400" i="1" dirty="0"/>
              <a:t>decrease</a:t>
            </a:r>
            <a:r>
              <a:rPr lang="en-US" sz="2400" dirty="0"/>
              <a:t> in PMG, each P must be allocated items of PSH income and gain equal to that P’s share of the net decrease in PMG. Reg. §1.704-2(f)(1).</a:t>
            </a:r>
          </a:p>
          <a:p>
            <a:pPr lvl="1" eaLnBrk="1" hangingPunct="1"/>
            <a:r>
              <a:rPr lang="en-US" sz="2000" dirty="0"/>
              <a:t>Any MGCB consists first of gains from disposition of property subject to NR liability and then a pro rata portion of other income and gain.  Any excess carries over.  (-2(f)(6))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Exceptions:</a:t>
            </a:r>
          </a:p>
          <a:p>
            <a:pPr lvl="1" eaLnBrk="1" hangingPunct="1"/>
            <a:r>
              <a:rPr lang="en-US" sz="2000" dirty="0"/>
              <a:t>NR debt recharacterized as </a:t>
            </a:r>
            <a:r>
              <a:rPr lang="en-US" sz="2000" i="1" dirty="0"/>
              <a:t>Partner nonrecourse debt</a:t>
            </a:r>
          </a:p>
          <a:p>
            <a:pPr lvl="1" eaLnBrk="1" hangingPunct="1"/>
            <a:r>
              <a:rPr lang="en-US" sz="2000" dirty="0"/>
              <a:t>Capital contributions that are used to repay the NR liability or used to increase the basis of the property subject to the NR liability</a:t>
            </a:r>
          </a:p>
          <a:p>
            <a:pPr lvl="1" eaLnBrk="1" hangingPunct="1"/>
            <a:r>
              <a:rPr lang="en-US" sz="2000" dirty="0"/>
              <a:t>Revaluations</a:t>
            </a:r>
          </a:p>
          <a:p>
            <a:pPr lvl="1" eaLnBrk="1" hangingPunct="1"/>
            <a:r>
              <a:rPr lang="en-US" sz="2000" dirty="0"/>
              <a:t>Waiver.  Reg. §1.704-2(f)(2)-(4); -2(d)(4).  </a:t>
            </a:r>
          </a:p>
          <a:p>
            <a:pPr marL="457200" lvl="1" indent="0" eaLnBrk="1" hangingPunct="1">
              <a:buNone/>
            </a:pPr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Minimum Gain Chargeback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9D539D-557F-AD41-89D9-75713A3092C4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dirty="0"/>
              <a:t>G &amp; L form GL, a limited PSH, with G contributing 40 and L 360.  GL borrows on a nonrecourse basis 1,600 and purchases a building for 2,000.</a:t>
            </a:r>
          </a:p>
          <a:p>
            <a:pPr algn="just"/>
            <a:r>
              <a:rPr lang="en-US" sz="2200" dirty="0"/>
              <a:t>GL contains a MGCB provision</a:t>
            </a:r>
          </a:p>
          <a:p>
            <a:pPr algn="just"/>
            <a:r>
              <a:rPr lang="en-US" sz="2200" b="1" dirty="0"/>
              <a:t>Allocations and Distributions</a:t>
            </a:r>
          </a:p>
          <a:p>
            <a:pPr lvl="1"/>
            <a:r>
              <a:rPr lang="en-US" sz="2050" dirty="0"/>
              <a:t>All l</a:t>
            </a:r>
            <a:r>
              <a:rPr lang="en-US" sz="2050" b="1" dirty="0"/>
              <a:t>osses</a:t>
            </a:r>
            <a:r>
              <a:rPr lang="en-US" sz="2050" dirty="0"/>
              <a:t>, including NR deductions, allocated </a:t>
            </a:r>
            <a:r>
              <a:rPr lang="en-US" sz="2050" b="1" dirty="0"/>
              <a:t>90-10 </a:t>
            </a:r>
            <a:r>
              <a:rPr lang="en-US" sz="2050" dirty="0"/>
              <a:t>to L and G; all i</a:t>
            </a:r>
            <a:r>
              <a:rPr lang="en-US" sz="2050" b="1" dirty="0"/>
              <a:t>ncome </a:t>
            </a:r>
            <a:r>
              <a:rPr lang="en-US" sz="2050" dirty="0"/>
              <a:t>allocated </a:t>
            </a:r>
            <a:r>
              <a:rPr lang="en-US" sz="2050" b="1" dirty="0"/>
              <a:t>90-10</a:t>
            </a:r>
            <a:r>
              <a:rPr lang="en-US" sz="2050" dirty="0"/>
              <a:t> until income allocations equal previous loss allocations; </a:t>
            </a:r>
            <a:r>
              <a:rPr lang="en-US" sz="2050" b="1" dirty="0"/>
              <a:t>thereafter</a:t>
            </a:r>
            <a:r>
              <a:rPr lang="en-US" sz="2050" dirty="0"/>
              <a:t> all items allocated </a:t>
            </a:r>
            <a:r>
              <a:rPr lang="en-US" sz="2050" b="1" dirty="0"/>
              <a:t>50-50</a:t>
            </a:r>
            <a:r>
              <a:rPr lang="en-US" sz="2050" dirty="0"/>
              <a:t>; </a:t>
            </a:r>
          </a:p>
          <a:p>
            <a:pPr lvl="1"/>
            <a:r>
              <a:rPr lang="en-US" sz="2050" b="1" dirty="0"/>
              <a:t>Non-liquidating cash distributions </a:t>
            </a:r>
            <a:r>
              <a:rPr lang="en-US" sz="2050" dirty="0"/>
              <a:t>distributed </a:t>
            </a:r>
            <a:r>
              <a:rPr lang="en-US" sz="2050" b="1" dirty="0"/>
              <a:t>90-10</a:t>
            </a:r>
            <a:r>
              <a:rPr lang="en-US" sz="2050" dirty="0"/>
              <a:t> until </a:t>
            </a:r>
            <a:r>
              <a:rPr lang="en-US" sz="2050" b="1" dirty="0"/>
              <a:t>Capital Contributions </a:t>
            </a:r>
            <a:r>
              <a:rPr lang="en-US" sz="2050" dirty="0"/>
              <a:t>restored, thereafter </a:t>
            </a:r>
            <a:r>
              <a:rPr lang="en-US" sz="2050" b="1" dirty="0"/>
              <a:t>50-50 </a:t>
            </a:r>
          </a:p>
          <a:p>
            <a:pPr algn="just"/>
            <a:r>
              <a:rPr lang="en-US" sz="2200" dirty="0"/>
              <a:t>GL satisfies the alternate test for economic effect (G has DRO, L doesn’t, but there is a QIO)</a:t>
            </a:r>
          </a:p>
          <a:p>
            <a:pPr algn="just"/>
            <a:r>
              <a:rPr lang="en-US" sz="2200" dirty="0"/>
              <a:t>Assume that the PSH breaks even except for annual depreciation of 400.</a:t>
            </a:r>
          </a:p>
          <a:p>
            <a:pPr lvl="1"/>
            <a:r>
              <a:rPr lang="en-US" sz="2200" dirty="0"/>
              <a:t>Compute each P’s CA and share of PMG for Y1-4 assuming GL sells the property on Jan. 1 of Y4 for 2,400 (assume no depreciation adjustment for Y4)</a:t>
            </a:r>
          </a:p>
          <a:p>
            <a:pPr lvl="1"/>
            <a:r>
              <a:rPr lang="en-US" sz="2000" dirty="0"/>
              <a:t>Assume that instead of selling the building, GL borrows another 500 (nonrecourse) securing it with a 2</a:t>
            </a:r>
            <a:r>
              <a:rPr lang="en-US" sz="2000" baseline="30000" dirty="0"/>
              <a:t>nd</a:t>
            </a:r>
            <a:r>
              <a:rPr lang="en-US" sz="2000" dirty="0"/>
              <a:t> mortgage on the property and distributes the 500.  What are the Ps’ CAs and share of PMG at the end of Y4?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45342"/>
              </p:ext>
            </p:extLst>
          </p:nvPr>
        </p:nvGraphicFramePr>
        <p:xfrm>
          <a:off x="457200" y="1676400"/>
          <a:ext cx="5181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21200" imgH="1219200" progId="Excel.Sheet.12">
                  <p:embed/>
                </p:oleObj>
              </mc:Choice>
              <mc:Fallback>
                <p:oleObj name="Worksheet" r:id="rId2" imgW="4521200" imgH="1219200" progId="Excel.Sheet.12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181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10668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5052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the End of Y1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43233"/>
              </p:ext>
            </p:extLst>
          </p:nvPr>
        </p:nvGraphicFramePr>
        <p:xfrm>
          <a:off x="304800" y="4343400"/>
          <a:ext cx="50498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673600" imgH="1206500" progId="Excel.Sheet.12">
                  <p:embed/>
                </p:oleObj>
              </mc:Choice>
              <mc:Fallback>
                <p:oleObj name="Worksheet" r:id="rId4" imgW="4673600" imgH="1206500" progId="Excel.Sheet.12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50498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93197"/>
              </p:ext>
            </p:extLst>
          </p:nvPr>
        </p:nvGraphicFramePr>
        <p:xfrm>
          <a:off x="5867401" y="4227513"/>
          <a:ext cx="312420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327400" imgH="850900" progId="Excel.Sheet.12">
                  <p:embed/>
                </p:oleObj>
              </mc:Choice>
              <mc:Fallback>
                <p:oleObj name="Worksheet" r:id="rId6" imgW="3327400" imgH="8509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67401" y="4227513"/>
                        <a:ext cx="3124200" cy="152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5715000" y="4191000"/>
            <a:ext cx="0" cy="1905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the End of Y2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54279"/>
              </p:ext>
            </p:extLst>
          </p:nvPr>
        </p:nvGraphicFramePr>
        <p:xfrm>
          <a:off x="228600" y="1752600"/>
          <a:ext cx="388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245100" imgH="1231900" progId="Excel.Sheet.12">
                  <p:embed/>
                </p:oleObj>
              </mc:Choice>
              <mc:Fallback>
                <p:oleObj name="Worksheet" r:id="rId3" imgW="5245100" imgH="1231900" progId="Excel.Sheet.12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388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5814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the End of Y3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236134"/>
              </p:ext>
            </p:extLst>
          </p:nvPr>
        </p:nvGraphicFramePr>
        <p:xfrm>
          <a:off x="304800" y="4191000"/>
          <a:ext cx="3733800" cy="160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245100" imgH="1231900" progId="Excel.Sheet.12">
                  <p:embed/>
                </p:oleObj>
              </mc:Choice>
              <mc:Fallback>
                <p:oleObj name="Worksheet" r:id="rId5" imgW="5245100" imgH="1231900" progId="Excel.Sheet.12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3733800" cy="160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30849"/>
              </p:ext>
            </p:extLst>
          </p:nvPr>
        </p:nvGraphicFramePr>
        <p:xfrm>
          <a:off x="4267200" y="3886200"/>
          <a:ext cx="4457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4457700" imgH="1511300" progId="Excel.Sheet.12">
                  <p:embed/>
                </p:oleObj>
              </mc:Choice>
              <mc:Fallback>
                <p:oleObj name="Worksheet" r:id="rId7" imgW="4457700" imgH="15113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67200" y="3886200"/>
                        <a:ext cx="44577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79496"/>
              </p:ext>
            </p:extLst>
          </p:nvPr>
        </p:nvGraphicFramePr>
        <p:xfrm>
          <a:off x="4419600" y="1600200"/>
          <a:ext cx="4457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9" imgW="4457700" imgH="1181100" progId="Excel.Sheet.12">
                  <p:embed/>
                </p:oleObj>
              </mc:Choice>
              <mc:Fallback>
                <p:oleObj name="Worksheet" r:id="rId9" imgW="4457700" imgH="1181100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19600" y="1600200"/>
                        <a:ext cx="44577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17974"/>
              </p:ext>
            </p:extLst>
          </p:nvPr>
        </p:nvGraphicFramePr>
        <p:xfrm>
          <a:off x="685800" y="1584325"/>
          <a:ext cx="7239000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352800" imgH="2222500" progId="Excel.Sheet.12">
                  <p:embed/>
                </p:oleObj>
              </mc:Choice>
              <mc:Fallback>
                <p:oleObj name="Worksheet" r:id="rId2" imgW="3352800" imgH="2222500" progId="Excel.Sheet.12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84325"/>
                        <a:ext cx="7239000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14143</TotalTime>
  <Words>899</Words>
  <Application>Microsoft Macintosh PowerPoint</Application>
  <PresentationFormat>On-screen Show (4:3)</PresentationFormat>
  <Paragraphs>91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Wingdings</vt:lpstr>
      <vt:lpstr>Wingdings 2</vt:lpstr>
      <vt:lpstr>CG Body - Standard</vt:lpstr>
      <vt:lpstr>Worksheet</vt:lpstr>
      <vt:lpstr>CIR v. Tufts</vt:lpstr>
      <vt:lpstr>Allocation of NR Deductions:  Safe Harbor</vt:lpstr>
      <vt:lpstr>NR Deductions: Definitions</vt:lpstr>
      <vt:lpstr>P’s Share of PMG</vt:lpstr>
      <vt:lpstr>Minimum Gain Chargeback</vt:lpstr>
      <vt:lpstr>NR Deductions:  Example</vt:lpstr>
      <vt:lpstr>NR Deductions:  Example</vt:lpstr>
      <vt:lpstr>NR Deductions:  Example</vt:lpstr>
      <vt:lpstr>NR Deductions:  Example</vt:lpstr>
      <vt:lpstr>NR Deductions:  Example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319</cp:revision>
  <cp:lastPrinted>2008-10-25T17:30:57Z</cp:lastPrinted>
  <dcterms:created xsi:type="dcterms:W3CDTF">2010-10-02T15:22:44Z</dcterms:created>
  <dcterms:modified xsi:type="dcterms:W3CDTF">2022-09-30T15:07:46Z</dcterms:modified>
</cp:coreProperties>
</file>