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8" r:id="rId4"/>
  </p:sldMasterIdLst>
  <p:notesMasterIdLst>
    <p:notesMasterId r:id="rId15"/>
  </p:notesMasterIdLst>
  <p:handoutMasterIdLst>
    <p:handoutMasterId r:id="rId16"/>
  </p:handoutMasterIdLst>
  <p:sldIdLst>
    <p:sldId id="429" r:id="rId5"/>
    <p:sldId id="42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scaleToFitPaper="1" frameSlides="1"/>
  <p:clrMru>
    <a:srgbClr val="E38F83"/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719FE-8A3B-924D-9B33-B0D7A8810823}" v="74" dt="2025-03-21T22:27:02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7"/>
    <p:restoredTop sz="94681"/>
  </p:normalViewPr>
  <p:slideViewPr>
    <p:cSldViewPr>
      <p:cViewPr varScale="1">
        <p:scale>
          <a:sx n="116" d="100"/>
          <a:sy n="116" d="100"/>
        </p:scale>
        <p:origin x="15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E2CB60AA-9691-47CB-AB2D-85492F1313BF}"/>
    <pc:docChg chg="undo custSel modSld modMainMaster">
      <pc:chgData name="Jeffrey M. Colon" userId="615143b1-cdee-493d-9a9d-1565ce8666d9" providerId="ADAL" clId="{E2CB60AA-9691-47CB-AB2D-85492F1313BF}" dt="2023-10-09T14:42:23.013" v="114" actId="113"/>
      <pc:docMkLst>
        <pc:docMk/>
      </pc:docMkLst>
      <pc:sldChg chg="modSp modAnim">
        <pc:chgData name="Jeffrey M. Colon" userId="615143b1-cdee-493d-9a9d-1565ce8666d9" providerId="ADAL" clId="{E2CB60AA-9691-47CB-AB2D-85492F1313BF}" dt="2023-10-09T14:38:28.163" v="82" actId="403"/>
        <pc:sldMkLst>
          <pc:docMk/>
          <pc:sldMk cId="0" sldId="428"/>
        </pc:sldMkLst>
      </pc:sldChg>
      <pc:sldChg chg="modSp modAnim">
        <pc:chgData name="Jeffrey M. Colon" userId="615143b1-cdee-493d-9a9d-1565ce8666d9" providerId="ADAL" clId="{E2CB60AA-9691-47CB-AB2D-85492F1313BF}" dt="2023-10-09T14:38:38.750" v="84" actId="27636"/>
        <pc:sldMkLst>
          <pc:docMk/>
          <pc:sldMk cId="0" sldId="429"/>
        </pc:sldMkLst>
      </pc:sldChg>
      <pc:sldChg chg="modSp">
        <pc:chgData name="Jeffrey M. Colon" userId="615143b1-cdee-493d-9a9d-1565ce8666d9" providerId="ADAL" clId="{E2CB60AA-9691-47CB-AB2D-85492F1313BF}" dt="2023-10-09T14:38:22.145" v="81" actId="403"/>
        <pc:sldMkLst>
          <pc:docMk/>
          <pc:sldMk cId="3917988700" sldId="449"/>
        </pc:sldMkLst>
      </pc:sldChg>
      <pc:sldChg chg="modSp">
        <pc:chgData name="Jeffrey M. Colon" userId="615143b1-cdee-493d-9a9d-1565ce8666d9" providerId="ADAL" clId="{E2CB60AA-9691-47CB-AB2D-85492F1313BF}" dt="2023-10-09T14:38:16.136" v="80" actId="403"/>
        <pc:sldMkLst>
          <pc:docMk/>
          <pc:sldMk cId="1956408317" sldId="450"/>
        </pc:sldMkLst>
      </pc:sldChg>
      <pc:sldChg chg="modSp">
        <pc:chgData name="Jeffrey M. Colon" userId="615143b1-cdee-493d-9a9d-1565ce8666d9" providerId="ADAL" clId="{E2CB60AA-9691-47CB-AB2D-85492F1313BF}" dt="2023-10-09T14:35:03.169" v="48" actId="115"/>
        <pc:sldMkLst>
          <pc:docMk/>
          <pc:sldMk cId="351117453" sldId="451"/>
        </pc:sldMkLst>
      </pc:sldChg>
      <pc:sldChg chg="modSp">
        <pc:chgData name="Jeffrey M. Colon" userId="615143b1-cdee-493d-9a9d-1565ce8666d9" providerId="ADAL" clId="{E2CB60AA-9691-47CB-AB2D-85492F1313BF}" dt="2023-10-09T14:36:17.080" v="60" actId="6549"/>
        <pc:sldMkLst>
          <pc:docMk/>
          <pc:sldMk cId="2477535130" sldId="452"/>
        </pc:sldMkLst>
      </pc:sldChg>
      <pc:sldChg chg="modSp">
        <pc:chgData name="Jeffrey M. Colon" userId="615143b1-cdee-493d-9a9d-1565ce8666d9" providerId="ADAL" clId="{E2CB60AA-9691-47CB-AB2D-85492F1313BF}" dt="2023-10-09T14:38:46.147" v="85" actId="403"/>
        <pc:sldMkLst>
          <pc:docMk/>
          <pc:sldMk cId="4155039087" sldId="453"/>
        </pc:sldMkLst>
      </pc:sldChg>
      <pc:sldChg chg="modSp">
        <pc:chgData name="Jeffrey M. Colon" userId="615143b1-cdee-493d-9a9d-1565ce8666d9" providerId="ADAL" clId="{E2CB60AA-9691-47CB-AB2D-85492F1313BF}" dt="2023-10-09T14:40:22.541" v="109" actId="255"/>
        <pc:sldMkLst>
          <pc:docMk/>
          <pc:sldMk cId="3560786098" sldId="454"/>
        </pc:sldMkLst>
      </pc:sldChg>
      <pc:sldChg chg="modSp">
        <pc:chgData name="Jeffrey M. Colon" userId="615143b1-cdee-493d-9a9d-1565ce8666d9" providerId="ADAL" clId="{E2CB60AA-9691-47CB-AB2D-85492F1313BF}" dt="2023-10-09T14:42:23.013" v="114" actId="113"/>
        <pc:sldMkLst>
          <pc:docMk/>
          <pc:sldMk cId="4076069110" sldId="456"/>
        </pc:sldMkLst>
      </pc:sldChg>
      <pc:sldMasterChg chg="modSp">
        <pc:chgData name="Jeffrey M. Colon" userId="615143b1-cdee-493d-9a9d-1565ce8666d9" providerId="ADAL" clId="{E2CB60AA-9691-47CB-AB2D-85492F1313BF}" dt="2023-10-09T14:30:56.461" v="4" actId="20577"/>
        <pc:sldMasterMkLst>
          <pc:docMk/>
          <pc:sldMasterMk cId="1753020188" sldId="2147483888"/>
        </pc:sldMasterMkLst>
      </pc:sldMasterChg>
    </pc:docChg>
  </pc:docChgLst>
  <pc:docChgLst>
    <pc:chgData name="Jeffrey M. Colon" userId="615143b1-cdee-493d-9a9d-1565ce8666d9" providerId="ADAL" clId="{809AA939-B6AC-5045-8FCB-9003506C6642}"/>
    <pc:docChg chg="undo custSel addSld delSld modSld">
      <pc:chgData name="Jeffrey M. Colon" userId="615143b1-cdee-493d-9a9d-1565ce8666d9" providerId="ADAL" clId="{809AA939-B6AC-5045-8FCB-9003506C6642}" dt="2023-10-09T22:27:34.484" v="390" actId="2696"/>
      <pc:docMkLst>
        <pc:docMk/>
      </pc:docMkLst>
      <pc:sldChg chg="modSp">
        <pc:chgData name="Jeffrey M. Colon" userId="615143b1-cdee-493d-9a9d-1565ce8666d9" providerId="ADAL" clId="{809AA939-B6AC-5045-8FCB-9003506C6642}" dt="2023-10-09T19:40:16.164" v="11" actId="20577"/>
        <pc:sldMkLst>
          <pc:docMk/>
          <pc:sldMk cId="0" sldId="429"/>
        </pc:sldMkLst>
      </pc:sldChg>
      <pc:sldChg chg="modSp">
        <pc:chgData name="Jeffrey M. Colon" userId="615143b1-cdee-493d-9a9d-1565ce8666d9" providerId="ADAL" clId="{809AA939-B6AC-5045-8FCB-9003506C6642}" dt="2023-10-09T19:42:42.752" v="15" actId="20577"/>
        <pc:sldMkLst>
          <pc:docMk/>
          <pc:sldMk cId="3917988700" sldId="449"/>
        </pc:sldMkLst>
      </pc:sldChg>
      <pc:sldChg chg="addSp delSp modSp mod">
        <pc:chgData name="Jeffrey M. Colon" userId="615143b1-cdee-493d-9a9d-1565ce8666d9" providerId="ADAL" clId="{809AA939-B6AC-5045-8FCB-9003506C6642}" dt="2023-10-09T20:50:18.394" v="79"/>
        <pc:sldMkLst>
          <pc:docMk/>
          <pc:sldMk cId="351117453" sldId="451"/>
        </pc:sldMkLst>
      </pc:sldChg>
      <pc:sldChg chg="addSp delSp modSp mod">
        <pc:chgData name="Jeffrey M. Colon" userId="615143b1-cdee-493d-9a9d-1565ce8666d9" providerId="ADAL" clId="{809AA939-B6AC-5045-8FCB-9003506C6642}" dt="2023-10-09T21:00:22.887" v="161" actId="1076"/>
        <pc:sldMkLst>
          <pc:docMk/>
          <pc:sldMk cId="2477535130" sldId="452"/>
        </pc:sldMkLst>
      </pc:sldChg>
      <pc:sldChg chg="addSp delSp modSp mod">
        <pc:chgData name="Jeffrey M. Colon" userId="615143b1-cdee-493d-9a9d-1565ce8666d9" providerId="ADAL" clId="{809AA939-B6AC-5045-8FCB-9003506C6642}" dt="2023-10-09T21:16:06.574" v="240" actId="14100"/>
        <pc:sldMkLst>
          <pc:docMk/>
          <pc:sldMk cId="3560786098" sldId="454"/>
        </pc:sldMkLst>
      </pc:sldChg>
      <pc:sldChg chg="addSp delSp modSp mod">
        <pc:chgData name="Jeffrey M. Colon" userId="615143b1-cdee-493d-9a9d-1565ce8666d9" providerId="ADAL" clId="{809AA939-B6AC-5045-8FCB-9003506C6642}" dt="2023-10-09T21:25:52.670" v="323"/>
        <pc:sldMkLst>
          <pc:docMk/>
          <pc:sldMk cId="3474025767" sldId="455"/>
        </pc:sldMkLst>
      </pc:sldChg>
      <pc:sldChg chg="addSp delSp modSp mod">
        <pc:chgData name="Jeffrey M. Colon" userId="615143b1-cdee-493d-9a9d-1565ce8666d9" providerId="ADAL" clId="{809AA939-B6AC-5045-8FCB-9003506C6642}" dt="2023-10-09T22:27:15.399" v="389" actId="14100"/>
        <pc:sldMkLst>
          <pc:docMk/>
          <pc:sldMk cId="4076069110" sldId="456"/>
        </pc:sldMkLst>
      </pc:sldChg>
      <pc:sldChg chg="modSp add del">
        <pc:chgData name="Jeffrey M. Colon" userId="615143b1-cdee-493d-9a9d-1565ce8666d9" providerId="ADAL" clId="{809AA939-B6AC-5045-8FCB-9003506C6642}" dt="2023-10-09T22:27:34.484" v="390" actId="2696"/>
        <pc:sldMkLst>
          <pc:docMk/>
          <pc:sldMk cId="197426317" sldId="457"/>
        </pc:sldMkLst>
      </pc:sldChg>
    </pc:docChg>
  </pc:docChgLst>
  <pc:docChgLst>
    <pc:chgData name="Jeffrey Colon" userId="615143b1-cdee-493d-9a9d-1565ce8666d9" providerId="ADAL" clId="{B22719FE-8A3B-924D-9B33-B0D7A8810823}"/>
    <pc:docChg chg="modMainMaster">
      <pc:chgData name="Jeffrey Colon" userId="615143b1-cdee-493d-9a9d-1565ce8666d9" providerId="ADAL" clId="{B22719FE-8A3B-924D-9B33-B0D7A8810823}" dt="2025-03-22T10:43:51.379" v="3" actId="20577"/>
      <pc:docMkLst>
        <pc:docMk/>
      </pc:docMkLst>
      <pc:sldMasterChg chg="modSp mod">
        <pc:chgData name="Jeffrey Colon" userId="615143b1-cdee-493d-9a9d-1565ce8666d9" providerId="ADAL" clId="{B22719FE-8A3B-924D-9B33-B0D7A8810823}" dt="2025-03-22T10:43:51.379" v="3" actId="20577"/>
        <pc:sldMasterMkLst>
          <pc:docMk/>
          <pc:sldMasterMk cId="1753020188" sldId="2147483888"/>
        </pc:sldMasterMkLst>
        <pc:spChg chg="mod">
          <ac:chgData name="Jeffrey Colon" userId="615143b1-cdee-493d-9a9d-1565ce8666d9" providerId="ADAL" clId="{B22719FE-8A3B-924D-9B33-B0D7A8810823}" dt="2025-03-22T10:43:51.379" v="3" actId="20577"/>
          <ac:spMkLst>
            <pc:docMk/>
            <pc:sldMasterMk cId="1753020188" sldId="2147483888"/>
            <ac:spMk id="9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B22719FE-8A3B-924D-9B33-B0D7A8810823}"/>
    <pc:docChg chg="custSel modSld">
      <pc:chgData name="Colon, Jeffrey M." userId="615143b1-cdee-493d-9a9d-1565ce8666d9" providerId="ADAL" clId="{B22719FE-8A3B-924D-9B33-B0D7A8810823}" dt="2025-03-21T22:27:02.949" v="75"/>
      <pc:docMkLst>
        <pc:docMk/>
      </pc:docMkLst>
      <pc:sldChg chg="modSp">
        <pc:chgData name="Colon, Jeffrey M." userId="615143b1-cdee-493d-9a9d-1565ce8666d9" providerId="ADAL" clId="{B22719FE-8A3B-924D-9B33-B0D7A8810823}" dt="2025-03-21T22:24:02.725" v="71" actId="20577"/>
        <pc:sldMkLst>
          <pc:docMk/>
          <pc:sldMk cId="0" sldId="428"/>
        </pc:sldMkLst>
        <pc:spChg chg="mod">
          <ac:chgData name="Colon, Jeffrey M." userId="615143b1-cdee-493d-9a9d-1565ce8666d9" providerId="ADAL" clId="{B22719FE-8A3B-924D-9B33-B0D7A8810823}" dt="2025-03-21T22:24:02.725" v="71" actId="20577"/>
          <ac:spMkLst>
            <pc:docMk/>
            <pc:sldMk cId="0" sldId="428"/>
            <ac:spMk id="18436" creationId="{00000000-0000-0000-0000-000000000000}"/>
          </ac:spMkLst>
        </pc:spChg>
      </pc:sldChg>
      <pc:sldChg chg="modSp mod">
        <pc:chgData name="Colon, Jeffrey M." userId="615143b1-cdee-493d-9a9d-1565ce8666d9" providerId="ADAL" clId="{B22719FE-8A3B-924D-9B33-B0D7A8810823}" dt="2025-03-21T22:23:06.583" v="57" actId="20577"/>
        <pc:sldMkLst>
          <pc:docMk/>
          <pc:sldMk cId="0" sldId="429"/>
        </pc:sldMkLst>
        <pc:spChg chg="mod">
          <ac:chgData name="Colon, Jeffrey M." userId="615143b1-cdee-493d-9a9d-1565ce8666d9" providerId="ADAL" clId="{B22719FE-8A3B-924D-9B33-B0D7A8810823}" dt="2025-03-21T22:23:06.583" v="57" actId="20577"/>
          <ac:spMkLst>
            <pc:docMk/>
            <pc:sldMk cId="0" sldId="429"/>
            <ac:spMk id="17412" creationId="{00000000-0000-0000-0000-000000000000}"/>
          </ac:spMkLst>
        </pc:spChg>
      </pc:sldChg>
      <pc:sldChg chg="modSp">
        <pc:chgData name="Colon, Jeffrey M." userId="615143b1-cdee-493d-9a9d-1565ce8666d9" providerId="ADAL" clId="{B22719FE-8A3B-924D-9B33-B0D7A8810823}" dt="2025-03-21T22:27:02.949" v="75"/>
        <pc:sldMkLst>
          <pc:docMk/>
          <pc:sldMk cId="2477535130" sldId="452"/>
        </pc:sldMkLst>
        <pc:graphicFrameChg chg="mod">
          <ac:chgData name="Colon, Jeffrey M." userId="615143b1-cdee-493d-9a9d-1565ce8666d9" providerId="ADAL" clId="{B22719FE-8A3B-924D-9B33-B0D7A8810823}" dt="2025-03-21T22:27:02.949" v="75"/>
          <ac:graphicFrameMkLst>
            <pc:docMk/>
            <pc:sldMk cId="2477535130" sldId="452"/>
            <ac:graphicFrameMk id="2" creationId="{F19D2FA4-3B81-A373-D51D-0FF4108172E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fld id="{899D5CBD-7CD9-CA43-B7A3-9670D7FE66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B6B9848-361E-3048-8C64-63B464B9005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8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50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91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6B9848-361E-3048-8C64-63B464B90055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65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85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3177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6173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89795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9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470944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48133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52330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293132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117682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710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98003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684779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259757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08004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58697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6965950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492307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809441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733367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4618323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103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088110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3967346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5961062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445045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47004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8549934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8661776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8275567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24997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792128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567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0718210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046425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663102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0725369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494285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40211474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928843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364950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9496045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3473873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614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5391292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159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32745770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6139391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1084158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9640587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/>
              <a:t>Target Allocations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40204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29514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8945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Target Allocations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30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5705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62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27739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Target Allocations</a:t>
            </a:r>
          </a:p>
        </p:txBody>
      </p:sp>
    </p:spTree>
    <p:extLst>
      <p:ext uri="{BB962C8B-B14F-4D97-AF65-F5344CB8AC3E}">
        <p14:creationId xmlns:p14="http://schemas.microsoft.com/office/powerpoint/2010/main" val="170248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26216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PSH_Target_2025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FD79D2-687F-2449-8124-A30BD11F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Target Allocations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2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  <p:sldLayoutId id="2147483906" r:id="rId18"/>
    <p:sldLayoutId id="2147483907" r:id="rId19"/>
    <p:sldLayoutId id="2147483908" r:id="rId20"/>
    <p:sldLayoutId id="2147483909" r:id="rId21"/>
    <p:sldLayoutId id="2147483910" r:id="rId22"/>
    <p:sldLayoutId id="2147483911" r:id="rId23"/>
    <p:sldLayoutId id="2147483912" r:id="rId24"/>
    <p:sldLayoutId id="2147483913" r:id="rId25"/>
    <p:sldLayoutId id="2147483914" r:id="rId26"/>
    <p:sldLayoutId id="2147483915" r:id="rId27"/>
    <p:sldLayoutId id="2147483916" r:id="rId28"/>
    <p:sldLayoutId id="2147483917" r:id="rId29"/>
    <p:sldLayoutId id="2147483918" r:id="rId30"/>
    <p:sldLayoutId id="2147483919" r:id="rId31"/>
    <p:sldLayoutId id="2147483920" r:id="rId32"/>
    <p:sldLayoutId id="2147483921" r:id="rId33"/>
    <p:sldLayoutId id="2147483922" r:id="rId34"/>
    <p:sldLayoutId id="2147483923" r:id="rId35"/>
    <p:sldLayoutId id="2147483924" r:id="rId36"/>
    <p:sldLayoutId id="2147483925" r:id="rId37"/>
    <p:sldLayoutId id="2147483926" r:id="rId38"/>
    <p:sldLayoutId id="2147483927" r:id="rId39"/>
    <p:sldLayoutId id="2147483928" r:id="rId40"/>
    <p:sldLayoutId id="2147483929" r:id="rId41"/>
    <p:sldLayoutId id="2147483930" r:id="rId42"/>
    <p:sldLayoutId id="2147483931" r:id="rId43"/>
    <p:sldLayoutId id="2147483932" r:id="rId44"/>
    <p:sldLayoutId id="2147483933" r:id="rId45"/>
    <p:sldLayoutId id="2147483934" r:id="rId46"/>
    <p:sldLayoutId id="2147483935" r:id="rId47"/>
    <p:sldLayoutId id="2147483936" r:id="rId48"/>
    <p:sldLayoutId id="2147483937" r:id="rId49"/>
    <p:sldLayoutId id="2147483938" r:id="rId50"/>
    <p:sldLayoutId id="2147483939" r:id="rId51"/>
    <p:sldLayoutId id="2147483940" r:id="rId52"/>
    <p:sldLayoutId id="2147483941" r:id="rId53"/>
    <p:sldLayoutId id="2147483942" r:id="rId54"/>
    <p:sldLayoutId id="2147483943" r:id="rId55"/>
    <p:sldLayoutId id="2147483944" r:id="rId56"/>
    <p:sldLayoutId id="2147483945" r:id="rId57"/>
    <p:sldLayoutId id="2147483946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3200" dirty="0"/>
              <a:t>Layer Cake Allocations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Allocate §704(b) book P&amp;L first and use this allocation to determine the cash distributions.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To satisfy SEE, generally liquidate in accordance with positive §704(b) CAs</a:t>
            </a:r>
          </a:p>
          <a:p>
            <a:pPr>
              <a:spcBef>
                <a:spcPct val="0"/>
              </a:spcBef>
            </a:pPr>
            <a:endParaRPr lang="en-US" altLang="en-US" sz="3200" dirty="0"/>
          </a:p>
          <a:p>
            <a:pPr>
              <a:spcBef>
                <a:spcPct val="0"/>
              </a:spcBef>
            </a:pPr>
            <a:r>
              <a:rPr lang="en-US" altLang="en-US" sz="3200" dirty="0"/>
              <a:t>Target Allocations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Allocate P&amp;L so that at the end of the taxable year each partner’s CA is equal to:</a:t>
            </a:r>
          </a:p>
          <a:p>
            <a:pPr lvl="2">
              <a:spcBef>
                <a:spcPct val="0"/>
              </a:spcBef>
            </a:pPr>
            <a:r>
              <a:rPr lang="en-US" altLang="en-US" sz="2400" dirty="0"/>
              <a:t>the amount that would be </a:t>
            </a:r>
            <a:r>
              <a:rPr lang="en-US" altLang="en-US" sz="2400" b="1" dirty="0"/>
              <a:t>distributed</a:t>
            </a:r>
            <a:r>
              <a:rPr lang="en-US" altLang="en-US" sz="2400" dirty="0"/>
              <a:t> to that partner in liquidation if all partnership assets were sold at their §704(b) book value (Target CA)</a:t>
            </a:r>
          </a:p>
          <a:p>
            <a:pPr lvl="1">
              <a:spcBef>
                <a:spcPct val="0"/>
              </a:spcBef>
            </a:pPr>
            <a:r>
              <a:rPr lang="en-US" altLang="en-US" sz="2800" dirty="0"/>
              <a:t>Liquidate in accordance with cash distribution (waterfall) provisions, not necessarily in accordance w/ positive </a:t>
            </a:r>
            <a:r>
              <a:rPr lang="en-US" sz="2800" dirty="0"/>
              <a:t>§704(b) CAs</a:t>
            </a:r>
            <a:endParaRPr lang="en-US" altLang="en-US" sz="2800" dirty="0"/>
          </a:p>
          <a:p>
            <a:pPr marL="228600" indent="-228600" eaLnBrk="1" hangingPunct="1"/>
            <a:endParaRPr lang="en-US" altLang="ja-JP" sz="2800" dirty="0"/>
          </a:p>
          <a:p>
            <a:pPr marL="228600" indent="-228600" eaLnBrk="1" hangingPunct="1"/>
            <a:endParaRPr lang="en-US" altLang="en-US" dirty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Allocations: Target vs. Layer Cake</a:t>
            </a:r>
          </a:p>
        </p:txBody>
      </p:sp>
      <p:sp>
        <p:nvSpPr>
          <p:cNvPr id="1740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 dirty="0">
                <a:latin typeface="Calibri" charset="0"/>
              </a:rPr>
              <a:t>Target Allocations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F745-3A2F-874E-A029-7357D391E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6A9966-CFF8-BA45-BA0B-9A787F14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Target and Layer Cake Allocation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A3D72-9D10-0F4A-A11B-6EC291D9A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66F1D-9157-9845-A048-730CA0D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1696D72-81ED-10D7-FC73-A280B2548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7976"/>
              </p:ext>
            </p:extLst>
          </p:nvPr>
        </p:nvGraphicFramePr>
        <p:xfrm>
          <a:off x="609601" y="817563"/>
          <a:ext cx="7543800" cy="512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595100" imgH="9410700" progId="Excel.Sheet.12">
                  <p:embed/>
                </p:oleObj>
              </mc:Choice>
              <mc:Fallback>
                <p:oleObj name="Worksheet" r:id="rId2" imgW="11595100" imgH="94107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1696D72-81ED-10D7-FC73-A280B25480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1" y="817563"/>
                        <a:ext cx="7543800" cy="5126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606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Profit allocations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Reverse prior losses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Preferred return, if any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Residual sharing ratio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Loss allocations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Reverse prior profits (in reverse order)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Relative contributed capital (adjusted capital accounts)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 dirty="0"/>
              <a:t>Residual sharing ratio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Adjust capital accounts for contributions, distributions, and allocations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/>
              <a:t>Liquidate in accordance with positive capital accounts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Layer Cake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Step 1 - Determine Partially Adjusted Capital Account (adjust beginning of year CA for current year contributions and distributions)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8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Step 2 - Determine Target Capital Account (</a:t>
            </a:r>
            <a:r>
              <a:rPr lang="en-US" altLang="en-US" sz="2800" b="1" dirty="0"/>
              <a:t>based on distribution waterfall at book value</a:t>
            </a:r>
            <a:r>
              <a:rPr lang="en-US" altLang="en-US" sz="2800" dirty="0"/>
              <a:t>)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Net value in partnership upon deemed liquidation at book value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Run value through distribution waterfall (preferred returns, return of original capital, and residual sharing)</a:t>
            </a:r>
          </a:p>
          <a:p>
            <a:pPr lvl="2"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4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Step 3 - Allocate P&amp;L to bring Partially Adjusted Capital Accounts to Target Capital Account.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798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 and B each contribute 100K to AB PSH.  A is entitled to a 10% preferred return, and gains in excess of original capital are shared 40%-60%.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8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AB PSH earns 50K in Y1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Allocations: Example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4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97D1E1-EE16-5D42-AE28-D44ADBB6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Cake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3EFC5-FC2C-1941-85F2-C41D6273D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1342-F67B-0E4E-A448-D30B81ED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Target Allocations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9FCC96B-CB0E-FE9C-F067-EA10FB9EF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419194"/>
              </p:ext>
            </p:extLst>
          </p:nvPr>
        </p:nvGraphicFramePr>
        <p:xfrm>
          <a:off x="41275" y="777875"/>
          <a:ext cx="8836025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147300" imgH="6527800" progId="Excel.Sheet.8">
                  <p:embed/>
                </p:oleObj>
              </mc:Choice>
              <mc:Fallback>
                <p:oleObj name="Worksheet" r:id="rId2" imgW="10147300" imgH="65278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9FCC96B-CB0E-FE9C-F067-EA10FB9EFF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275" y="777875"/>
                        <a:ext cx="8836025" cy="545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1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DA6873-1844-C740-968E-20F5A2A7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B73A-E6C1-CC4D-A8DD-61398DDAE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0E5A-C9FE-504C-8E58-8F7E778A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19D2FA4-3B81-A373-D51D-0FF410817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67960"/>
              </p:ext>
            </p:extLst>
          </p:nvPr>
        </p:nvGraphicFramePr>
        <p:xfrm>
          <a:off x="225425" y="755650"/>
          <a:ext cx="8694738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747500" imgH="7912100" progId="Excel.Sheet.12">
                  <p:embed/>
                </p:oleObj>
              </mc:Choice>
              <mc:Fallback>
                <p:oleObj name="Worksheet" r:id="rId2" imgW="11747500" imgH="7912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19D2FA4-3B81-A373-D51D-0FF410817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425" y="755650"/>
                        <a:ext cx="8694738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53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 and B each contribute 100K to AB PSH.  A is entitled to a 10% preferred return, and gains in excess of original capital are shared 40%-60%.</a:t>
            </a:r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endParaRPr lang="en-US" altLang="en-US" sz="2800" dirty="0"/>
          </a:p>
          <a:p>
            <a:pPr algn="l">
              <a:lnSpc>
                <a:spcPct val="8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altLang="en-US" sz="2800" dirty="0"/>
              <a:t>AB PSH earns 8K in Y1, i.e., 2K less than A’s preference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Target Allocations: Example</a:t>
            </a:r>
          </a:p>
        </p:txBody>
      </p:sp>
      <p:sp>
        <p:nvSpPr>
          <p:cNvPr id="1843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800">
                <a:latin typeface="Calibri" charset="0"/>
              </a:rPr>
              <a:t>Target Allocations</a:t>
            </a:r>
            <a:endParaRPr lang="en-US" altLang="en-US" sz="800" dirty="0">
              <a:latin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AA0B77-F739-294B-BF63-CB2FD3C7E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50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A5FEF9-6527-1A4C-BF51-4A2F98EA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Cake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929EF-46C9-4D41-A7AA-3EAFCA610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E9B32-FB89-5149-9FF2-34764CB9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458BC02-A313-1D17-BA44-5F2992729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093961"/>
              </p:ext>
            </p:extLst>
          </p:nvPr>
        </p:nvGraphicFramePr>
        <p:xfrm>
          <a:off x="685800" y="609599"/>
          <a:ext cx="7315200" cy="5436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26500" imgH="7912100" progId="Excel.Sheet.12">
                  <p:embed/>
                </p:oleObj>
              </mc:Choice>
              <mc:Fallback>
                <p:oleObj name="Worksheet" r:id="rId2" imgW="8826500" imgH="79121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458BC02-A313-1D17-BA44-5F2992729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609599"/>
                        <a:ext cx="7315200" cy="5436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78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0CF823-1AE6-B048-8131-E6401B2F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8ECFC-3E53-B74E-A655-8F635138BB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CAC7-B0EE-A84E-B4F1-42ACD104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Target Allocations</a:t>
            </a:r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69C2FD9-FBD6-6131-AC3C-44C79C7C2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744131"/>
              </p:ext>
            </p:extLst>
          </p:nvPr>
        </p:nvGraphicFramePr>
        <p:xfrm>
          <a:off x="384048" y="685800"/>
          <a:ext cx="8302752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44400" imgH="7886700" progId="Excel.Sheet.12">
                  <p:embed/>
                </p:oleObj>
              </mc:Choice>
              <mc:Fallback>
                <p:oleObj name="Worksheet" r:id="rId2" imgW="12344400" imgH="7886700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69C2FD9-FBD6-6131-AC3C-44C79C7C2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048" y="685800"/>
                        <a:ext cx="8302752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02576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6" ma:contentTypeDescription="Create a new document." ma:contentTypeScope="" ma:versionID="8f599baac82cc43672e59894558e566d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89e16d9b50d426607d70554b6101ecce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214C3DD9-35D4-4850-AA1B-E8D66B7EA4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15EFF-C856-4161-B47E-E282F56D3F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6795A3-9899-4420-842E-C8FB0E92317C}">
  <ds:schemaRefs>
    <ds:schemaRef ds:uri="http://schemas.microsoft.com/office/2006/documentManagement/types"/>
    <ds:schemaRef ds:uri="http://schemas.openxmlformats.org/package/2006/metadata/core-properties"/>
    <ds:schemaRef ds:uri="dee7606c-638d-4687-a004-8de278f93ba2"/>
    <ds:schemaRef ds:uri="http://schemas.microsoft.com/office/2006/metadata/properties"/>
    <ds:schemaRef ds:uri="f450584a-cb59-46a6-8009-931c1e5e40a6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54679</TotalTime>
  <Words>411</Words>
  <Application>Microsoft Macintosh PowerPoint</Application>
  <PresentationFormat>On-screen Show (4:3)</PresentationFormat>
  <Paragraphs>69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NSimSun</vt:lpstr>
      <vt:lpstr>Arial</vt:lpstr>
      <vt:lpstr>Calibri</vt:lpstr>
      <vt:lpstr>Courier New</vt:lpstr>
      <vt:lpstr>Gill Sans</vt:lpstr>
      <vt:lpstr>Times New Roman</vt:lpstr>
      <vt:lpstr>Wingdings</vt:lpstr>
      <vt:lpstr>Wingdings 2</vt:lpstr>
      <vt:lpstr>CG Body - Standard</vt:lpstr>
      <vt:lpstr>Worksheet</vt:lpstr>
      <vt:lpstr>Allocations: Target vs. Layer Cake</vt:lpstr>
      <vt:lpstr>Layer Cake Allocations</vt:lpstr>
      <vt:lpstr>Target Allocations</vt:lpstr>
      <vt:lpstr>Target Allocations: Example</vt:lpstr>
      <vt:lpstr>Layer Cake Allocation</vt:lpstr>
      <vt:lpstr>Target Allocation</vt:lpstr>
      <vt:lpstr>Target Allocations: Example</vt:lpstr>
      <vt:lpstr>Layer Cake Allocations</vt:lpstr>
      <vt:lpstr>Target Allocations</vt:lpstr>
      <vt:lpstr>Comparison of Target and Layer Cake Allocation Examples</vt:lpstr>
    </vt:vector>
  </TitlesOfParts>
  <Company>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Colon</cp:lastModifiedBy>
  <cp:revision>540</cp:revision>
  <cp:lastPrinted>2021-04-05T11:34:51Z</cp:lastPrinted>
  <dcterms:created xsi:type="dcterms:W3CDTF">2010-10-31T23:33:00Z</dcterms:created>
  <dcterms:modified xsi:type="dcterms:W3CDTF">2025-03-22T10:43:59Z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