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45" r:id="rId1"/>
  </p:sldMasterIdLst>
  <p:notesMasterIdLst>
    <p:notesMasterId r:id="rId19"/>
  </p:notesMasterIdLst>
  <p:handoutMasterIdLst>
    <p:handoutMasterId r:id="rId20"/>
  </p:handoutMasterIdLst>
  <p:sldIdLst>
    <p:sldId id="416" r:id="rId2"/>
    <p:sldId id="403" r:id="rId3"/>
    <p:sldId id="437" r:id="rId4"/>
    <p:sldId id="438" r:id="rId5"/>
    <p:sldId id="451" r:id="rId6"/>
    <p:sldId id="420" r:id="rId7"/>
    <p:sldId id="431" r:id="rId8"/>
    <p:sldId id="421" r:id="rId9"/>
    <p:sldId id="422" r:id="rId10"/>
    <p:sldId id="441" r:id="rId11"/>
    <p:sldId id="442" r:id="rId12"/>
    <p:sldId id="452" r:id="rId13"/>
    <p:sldId id="443" r:id="rId14"/>
    <p:sldId id="444" r:id="rId15"/>
    <p:sldId id="450" r:id="rId16"/>
    <p:sldId id="445" r:id="rId17"/>
    <p:sldId id="449" r:id="rId18"/>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F83"/>
    <a:srgbClr val="66FFCC"/>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819A8-8EBD-DB44-92C1-8A59589D4D5A}" v="59" dt="2022-08-07T09:51:28.1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60"/>
    <p:restoredTop sz="94661"/>
  </p:normalViewPr>
  <p:slideViewPr>
    <p:cSldViewPr>
      <p:cViewPr>
        <p:scale>
          <a:sx n="131" d="100"/>
          <a:sy n="131" d="100"/>
        </p:scale>
        <p:origin x="1464" y="4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80" d="100"/>
        <a:sy n="180" d="100"/>
      </p:scale>
      <p:origin x="0" y="49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D4B1F5CE-C7D6-884B-A81B-1EE58266F58F}"/>
    <pc:docChg chg="modSld">
      <pc:chgData name="Jeffrey M. Colon" userId="615143b1-cdee-493d-9a9d-1565ce8666d9" providerId="ADAL" clId="{D4B1F5CE-C7D6-884B-A81B-1EE58266F58F}" dt="2022-01-04T00:42:35.664" v="4" actId="20577"/>
      <pc:docMkLst>
        <pc:docMk/>
      </pc:docMkLst>
      <pc:sldChg chg="modSp">
        <pc:chgData name="Jeffrey M. Colon" userId="615143b1-cdee-493d-9a9d-1565ce8666d9" providerId="ADAL" clId="{D4B1F5CE-C7D6-884B-A81B-1EE58266F58F}" dt="2022-01-04T00:42:35.664" v="4" actId="20577"/>
        <pc:sldMkLst>
          <pc:docMk/>
          <pc:sldMk cId="0" sldId="445"/>
        </pc:sldMkLst>
        <pc:spChg chg="mod">
          <ac:chgData name="Jeffrey M. Colon" userId="615143b1-cdee-493d-9a9d-1565ce8666d9" providerId="ADAL" clId="{D4B1F5CE-C7D6-884B-A81B-1EE58266F58F}" dt="2022-01-04T00:42:35.664" v="4" actId="20577"/>
          <ac:spMkLst>
            <pc:docMk/>
            <pc:sldMk cId="0" sldId="445"/>
            <ac:spMk id="14339" creationId="{00000000-0000-0000-0000-000000000000}"/>
          </ac:spMkLst>
        </pc:spChg>
      </pc:sldChg>
    </pc:docChg>
  </pc:docChgLst>
  <pc:docChgLst>
    <pc:chgData name="Jeffrey M. Colon" userId="615143b1-cdee-493d-9a9d-1565ce8666d9" providerId="ADAL" clId="{336819A8-8EBD-DB44-92C1-8A59589D4D5A}"/>
    <pc:docChg chg="modSld">
      <pc:chgData name="Jeffrey M. Colon" userId="615143b1-cdee-493d-9a9d-1565ce8666d9" providerId="ADAL" clId="{336819A8-8EBD-DB44-92C1-8A59589D4D5A}" dt="2022-08-07T09:51:28.172" v="59" actId="2710"/>
      <pc:docMkLst>
        <pc:docMk/>
      </pc:docMkLst>
      <pc:sldChg chg="modSp modAnim">
        <pc:chgData name="Jeffrey M. Colon" userId="615143b1-cdee-493d-9a9d-1565ce8666d9" providerId="ADAL" clId="{336819A8-8EBD-DB44-92C1-8A59589D4D5A}" dt="2022-08-07T09:48:24.016" v="49" actId="20577"/>
        <pc:sldMkLst>
          <pc:docMk/>
          <pc:sldMk cId="0" sldId="421"/>
        </pc:sldMkLst>
        <pc:spChg chg="mod">
          <ac:chgData name="Jeffrey M. Colon" userId="615143b1-cdee-493d-9a9d-1565ce8666d9" providerId="ADAL" clId="{336819A8-8EBD-DB44-92C1-8A59589D4D5A}" dt="2022-08-07T09:48:24.016" v="49" actId="20577"/>
          <ac:spMkLst>
            <pc:docMk/>
            <pc:sldMk cId="0" sldId="421"/>
            <ac:spMk id="26628" creationId="{00000000-0000-0000-0000-000000000000}"/>
          </ac:spMkLst>
        </pc:spChg>
      </pc:sldChg>
      <pc:sldChg chg="modSp modAnim">
        <pc:chgData name="Jeffrey M. Colon" userId="615143b1-cdee-493d-9a9d-1565ce8666d9" providerId="ADAL" clId="{336819A8-8EBD-DB44-92C1-8A59589D4D5A}" dt="2022-08-07T09:48:52.945" v="53" actId="20577"/>
        <pc:sldMkLst>
          <pc:docMk/>
          <pc:sldMk cId="0" sldId="422"/>
        </pc:sldMkLst>
        <pc:spChg chg="mod">
          <ac:chgData name="Jeffrey M. Colon" userId="615143b1-cdee-493d-9a9d-1565ce8666d9" providerId="ADAL" clId="{336819A8-8EBD-DB44-92C1-8A59589D4D5A}" dt="2022-08-07T09:48:52.945" v="53" actId="20577"/>
          <ac:spMkLst>
            <pc:docMk/>
            <pc:sldMk cId="0" sldId="422"/>
            <ac:spMk id="12293" creationId="{00000000-0000-0000-0000-000000000000}"/>
          </ac:spMkLst>
        </pc:spChg>
      </pc:sldChg>
      <pc:sldChg chg="modSp">
        <pc:chgData name="Jeffrey M. Colon" userId="615143b1-cdee-493d-9a9d-1565ce8666d9" providerId="ADAL" clId="{336819A8-8EBD-DB44-92C1-8A59589D4D5A}" dt="2022-08-07T09:49:30.061" v="54" actId="114"/>
        <pc:sldMkLst>
          <pc:docMk/>
          <pc:sldMk cId="0" sldId="443"/>
        </pc:sldMkLst>
        <pc:spChg chg="mod">
          <ac:chgData name="Jeffrey M. Colon" userId="615143b1-cdee-493d-9a9d-1565ce8666d9" providerId="ADAL" clId="{336819A8-8EBD-DB44-92C1-8A59589D4D5A}" dt="2022-08-07T09:49:30.061" v="54" actId="114"/>
          <ac:spMkLst>
            <pc:docMk/>
            <pc:sldMk cId="0" sldId="443"/>
            <ac:spMk id="15363" creationId="{00000000-0000-0000-0000-000000000000}"/>
          </ac:spMkLst>
        </pc:spChg>
      </pc:sldChg>
      <pc:sldChg chg="modSp">
        <pc:chgData name="Jeffrey M. Colon" userId="615143b1-cdee-493d-9a9d-1565ce8666d9" providerId="ADAL" clId="{336819A8-8EBD-DB44-92C1-8A59589D4D5A}" dt="2022-08-07T09:51:04.955" v="57" actId="15"/>
        <pc:sldMkLst>
          <pc:docMk/>
          <pc:sldMk cId="0" sldId="444"/>
        </pc:sldMkLst>
        <pc:spChg chg="mod">
          <ac:chgData name="Jeffrey M. Colon" userId="615143b1-cdee-493d-9a9d-1565ce8666d9" providerId="ADAL" clId="{336819A8-8EBD-DB44-92C1-8A59589D4D5A}" dt="2022-08-07T09:51:04.955" v="57" actId="15"/>
          <ac:spMkLst>
            <pc:docMk/>
            <pc:sldMk cId="0" sldId="444"/>
            <ac:spMk id="16387" creationId="{00000000-0000-0000-0000-000000000000}"/>
          </ac:spMkLst>
        </pc:spChg>
      </pc:sldChg>
      <pc:sldChg chg="modSp mod">
        <pc:chgData name="Jeffrey M. Colon" userId="615143b1-cdee-493d-9a9d-1565ce8666d9" providerId="ADAL" clId="{336819A8-8EBD-DB44-92C1-8A59589D4D5A}" dt="2022-08-07T09:51:28.172" v="59" actId="2710"/>
        <pc:sldMkLst>
          <pc:docMk/>
          <pc:sldMk cId="0" sldId="449"/>
        </pc:sldMkLst>
        <pc:spChg chg="mod">
          <ac:chgData name="Jeffrey M. Colon" userId="615143b1-cdee-493d-9a9d-1565ce8666d9" providerId="ADAL" clId="{336819A8-8EBD-DB44-92C1-8A59589D4D5A}" dt="2022-08-07T09:51:28.172" v="59" actId="2710"/>
          <ac:spMkLst>
            <pc:docMk/>
            <pc:sldMk cId="0" sldId="449"/>
            <ac:spMk id="36867" creationId="{00000000-0000-0000-0000-000000000000}"/>
          </ac:spMkLst>
        </pc:spChg>
      </pc:sldChg>
      <pc:sldChg chg="modSp">
        <pc:chgData name="Jeffrey M. Colon" userId="615143b1-cdee-493d-9a9d-1565ce8666d9" providerId="ADAL" clId="{336819A8-8EBD-DB44-92C1-8A59589D4D5A}" dt="2022-08-07T09:50:11.386" v="56" actId="20577"/>
        <pc:sldMkLst>
          <pc:docMk/>
          <pc:sldMk cId="0" sldId="450"/>
        </pc:sldMkLst>
        <pc:spChg chg="mod">
          <ac:chgData name="Jeffrey M. Colon" userId="615143b1-cdee-493d-9a9d-1565ce8666d9" providerId="ADAL" clId="{336819A8-8EBD-DB44-92C1-8A59589D4D5A}" dt="2022-08-07T09:50:11.386" v="56" actId="20577"/>
          <ac:spMkLst>
            <pc:docMk/>
            <pc:sldMk cId="0" sldId="450"/>
            <ac:spMk id="17411" creationId="{00000000-0000-0000-0000-000000000000}"/>
          </ac:spMkLst>
        </pc:spChg>
      </pc:sldChg>
      <pc:sldChg chg="modSp mod">
        <pc:chgData name="Jeffrey M. Colon" userId="615143b1-cdee-493d-9a9d-1565ce8666d9" providerId="ADAL" clId="{336819A8-8EBD-DB44-92C1-8A59589D4D5A}" dt="2022-08-07T09:44:21.517" v="18" actId="14100"/>
        <pc:sldMkLst>
          <pc:docMk/>
          <pc:sldMk cId="0" sldId="451"/>
        </pc:sldMkLst>
        <pc:spChg chg="mod">
          <ac:chgData name="Jeffrey M. Colon" userId="615143b1-cdee-493d-9a9d-1565ce8666d9" providerId="ADAL" clId="{336819A8-8EBD-DB44-92C1-8A59589D4D5A}" dt="2022-08-07T09:44:21.517" v="18" actId="14100"/>
          <ac:spMkLst>
            <pc:docMk/>
            <pc:sldMk cId="0" sldId="451"/>
            <ac:spMk id="819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Gill Sans" charset="0"/>
              </a:defRPr>
            </a:lvl1pPr>
          </a:lstStyle>
          <a:p>
            <a:pPr>
              <a:defRPr/>
            </a:pPr>
            <a:fld id="{BBF7B709-54DD-1448-8659-F8E3FA129393}" type="slidenum">
              <a:rPr lang="en-US"/>
              <a:pPr>
                <a:defRPr/>
              </a:pPr>
              <a:t>‹#›</a:t>
            </a:fld>
            <a:endParaRPr lang="en-US"/>
          </a:p>
        </p:txBody>
      </p:sp>
    </p:spTree>
    <p:extLst>
      <p:ext uri="{BB962C8B-B14F-4D97-AF65-F5344CB8AC3E}">
        <p14:creationId xmlns:p14="http://schemas.microsoft.com/office/powerpoint/2010/main" val="180652590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2560" y="0"/>
            <a:ext cx="3037840" cy="46156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lvl1pPr algn="r">
              <a:defRPr sz="1200">
                <a:latin typeface="Calibri"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96975" y="693738"/>
            <a:ext cx="4618038" cy="3462337"/>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934720" y="4387256"/>
            <a:ext cx="5140960" cy="4155675"/>
          </a:xfrm>
          <a:prstGeom prst="rect">
            <a:avLst/>
          </a:prstGeom>
          <a:noFill/>
          <a:ln w="9525">
            <a:noFill/>
            <a:miter lim="800000"/>
            <a:headEnd/>
            <a:tailEnd/>
          </a:ln>
          <a:effectLst/>
        </p:spPr>
        <p:txBody>
          <a:bodyPr vert="horz" wrap="square" lIns="92608" tIns="46304" rIns="92608" bIns="46304"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defRPr sz="1200">
                <a:latin typeface="Calibri"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2560" y="8774510"/>
            <a:ext cx="3037840" cy="461565"/>
          </a:xfrm>
          <a:prstGeom prst="rect">
            <a:avLst/>
          </a:prstGeom>
          <a:noFill/>
          <a:ln w="9525">
            <a:noFill/>
            <a:miter lim="800000"/>
            <a:headEnd/>
            <a:tailEnd/>
          </a:ln>
          <a:effectLst/>
        </p:spPr>
        <p:txBody>
          <a:bodyPr vert="horz" wrap="square" lIns="92608" tIns="46304" rIns="92608" bIns="46304" numCol="1" anchor="b" anchorCtr="0" compatLnSpc="1">
            <a:prstTxWarp prst="textNoShape">
              <a:avLst/>
            </a:prstTxWarp>
          </a:bodyPr>
          <a:lstStyle>
            <a:lvl1pPr algn="r">
              <a:defRPr sz="1200">
                <a:latin typeface="Calibri" charset="0"/>
              </a:defRPr>
            </a:lvl1pPr>
          </a:lstStyle>
          <a:p>
            <a:pPr>
              <a:defRPr/>
            </a:pPr>
            <a:fld id="{EFE5598D-8123-B642-AD78-EC7B9A50CA59}" type="slidenum">
              <a:rPr lang="en-US" smtClean="0"/>
              <a:pPr>
                <a:defRPr/>
              </a:pPr>
              <a:t>‹#›</a:t>
            </a:fld>
            <a:endParaRPr lang="en-US" dirty="0"/>
          </a:p>
        </p:txBody>
      </p:sp>
    </p:spTree>
    <p:extLst>
      <p:ext uri="{BB962C8B-B14F-4D97-AF65-F5344CB8AC3E}">
        <p14:creationId xmlns:p14="http://schemas.microsoft.com/office/powerpoint/2010/main" val="298338488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03E6B1B4-835B-3E42-9B89-CCB704045E87}" type="slidenum">
              <a:rPr lang="en-US" sz="1200">
                <a:latin typeface="Calibri" charset="0"/>
              </a:rPr>
              <a:pPr/>
              <a:t>2</a:t>
            </a:fld>
            <a:endParaRPr lang="en-US" sz="1200" dirty="0">
              <a:latin typeface="Calibri"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81341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C3E58A3C-9F90-CE46-B617-2F3438BFDAA0}" type="slidenum">
              <a:rPr lang="en-US" sz="1200">
                <a:latin typeface="Calibri" charset="0"/>
              </a:rPr>
              <a:pPr/>
              <a:t>3</a:t>
            </a:fld>
            <a:endParaRPr lang="en-US" sz="1200" dirty="0">
              <a:latin typeface="Calibri"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2188406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876A1423-439A-924C-A41A-D75D79929DC4}" type="slidenum">
              <a:rPr lang="en-US" sz="1200">
                <a:latin typeface="Calibri" charset="0"/>
              </a:rPr>
              <a:pPr/>
              <a:t>6</a:t>
            </a:fld>
            <a:endParaRPr lang="en-US" sz="1200" dirty="0">
              <a:latin typeface="Calibri"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1563456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DAA168F6-BF97-014D-A490-38D5B3D94541}" type="slidenum">
              <a:rPr lang="en-US" sz="1200">
                <a:latin typeface="Calibri" charset="0"/>
              </a:rPr>
              <a:pPr/>
              <a:t>8</a:t>
            </a:fld>
            <a:endParaRPr lang="en-US" sz="1200" dirty="0">
              <a:latin typeface="Calibri" charset="0"/>
            </a:endParaRPr>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01121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7FC74EB2-4CE8-1E4E-9AB5-C7B06C43F6A1}" type="slidenum">
              <a:rPr lang="en-US" sz="1200">
                <a:latin typeface="Calibri" charset="0"/>
              </a:rPr>
              <a:pPr/>
              <a:t>9</a:t>
            </a:fld>
            <a:endParaRPr lang="en-US" sz="1200" dirty="0">
              <a:latin typeface="Calibri" charset="0"/>
            </a:endParaRPr>
          </a:p>
        </p:txBody>
      </p:sp>
      <p:sp>
        <p:nvSpPr>
          <p:cNvPr id="29698" name="Rectangle 2"/>
          <p:cNvSpPr>
            <a:spLocks noGrp="1" noRot="1" noChangeAspect="1" noChangeArrowheads="1" noTextEdit="1"/>
          </p:cNvSpPr>
          <p:nvPr>
            <p:ph type="sldImg"/>
          </p:nvPr>
        </p:nvSpPr>
        <p:spPr>
          <a:solidFill>
            <a:srgbClr val="FFFFFF"/>
          </a:solidFill>
          <a:ln/>
        </p:spPr>
      </p:sp>
      <p:sp>
        <p:nvSpPr>
          <p:cNvPr id="29699"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68983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FE5598D-8123-B642-AD78-EC7B9A50CA59}" type="slidenum">
              <a:rPr lang="en-US" smtClean="0"/>
              <a:pPr>
                <a:defRPr/>
              </a:pPr>
              <a:t>11</a:t>
            </a:fld>
            <a:endParaRPr lang="en-US" dirty="0"/>
          </a:p>
        </p:txBody>
      </p:sp>
    </p:spTree>
    <p:extLst>
      <p:ext uri="{BB962C8B-B14F-4D97-AF65-F5344CB8AC3E}">
        <p14:creationId xmlns:p14="http://schemas.microsoft.com/office/powerpoint/2010/main" val="38151742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6FC193C-BB68-6A48-ABCD-CF93A0DF4CF7}" type="slidenum">
              <a:rPr lang="en-US" sz="1200">
                <a:latin typeface="Calibri" charset="0"/>
              </a:rPr>
              <a:pPr/>
              <a:t>13</a:t>
            </a:fld>
            <a:endParaRPr lang="en-US" sz="1200" dirty="0">
              <a:latin typeface="Calibri"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dirty="0">
              <a:ea typeface="ＭＳ Ｐゴシック" charset="0"/>
              <a:cs typeface="ＭＳ Ｐゴシック" charset="0"/>
            </a:endParaRPr>
          </a:p>
        </p:txBody>
      </p:sp>
    </p:spTree>
    <p:extLst>
      <p:ext uri="{BB962C8B-B14F-4D97-AF65-F5344CB8AC3E}">
        <p14:creationId xmlns:p14="http://schemas.microsoft.com/office/powerpoint/2010/main" val="4271745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a:ln/>
        </p:spPr>
      </p:sp>
      <p:sp>
        <p:nvSpPr>
          <p:cNvPr id="39938" name="Notes Placeholder 2"/>
          <p:cNvSpPr>
            <a:spLocks noGrp="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ＭＳ Ｐゴシック" charset="0"/>
              <a:cs typeface="ＭＳ Ｐゴシック" charset="0"/>
            </a:endParaRPr>
          </a:p>
        </p:txBody>
      </p:sp>
      <p:sp>
        <p:nvSpPr>
          <p:cNvPr id="39939"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Arial" charset="0"/>
                <a:ea typeface="ＭＳ Ｐゴシック" charset="0"/>
                <a:cs typeface="ＭＳ Ｐゴシック" charset="0"/>
              </a:defRPr>
            </a:lvl1pPr>
            <a:lvl2pPr marL="752534" indent="-289436">
              <a:defRPr sz="2400">
                <a:solidFill>
                  <a:schemeClr val="tx1"/>
                </a:solidFill>
                <a:latin typeface="Arial" charset="0"/>
                <a:ea typeface="ＭＳ Ｐゴシック" charset="0"/>
              </a:defRPr>
            </a:lvl2pPr>
            <a:lvl3pPr marL="1157745" indent="-231549">
              <a:defRPr sz="2400">
                <a:solidFill>
                  <a:schemeClr val="tx1"/>
                </a:solidFill>
                <a:latin typeface="Arial" charset="0"/>
                <a:ea typeface="ＭＳ Ｐゴシック" charset="0"/>
              </a:defRPr>
            </a:lvl3pPr>
            <a:lvl4pPr marL="1620843" indent="-231549">
              <a:defRPr sz="2400">
                <a:solidFill>
                  <a:schemeClr val="tx1"/>
                </a:solidFill>
                <a:latin typeface="Arial" charset="0"/>
                <a:ea typeface="ＭＳ Ｐゴシック" charset="0"/>
              </a:defRPr>
            </a:lvl4pPr>
            <a:lvl5pPr marL="2083940" indent="-231549">
              <a:defRPr sz="2400">
                <a:solidFill>
                  <a:schemeClr val="tx1"/>
                </a:solidFill>
                <a:latin typeface="Arial" charset="0"/>
                <a:ea typeface="ＭＳ Ｐゴシック" charset="0"/>
              </a:defRPr>
            </a:lvl5pPr>
            <a:lvl6pPr marL="2547038" indent="-231549" eaLnBrk="0" fontAlgn="base" hangingPunct="0">
              <a:spcBef>
                <a:spcPct val="0"/>
              </a:spcBef>
              <a:spcAft>
                <a:spcPct val="0"/>
              </a:spcAft>
              <a:defRPr sz="2400">
                <a:solidFill>
                  <a:schemeClr val="tx1"/>
                </a:solidFill>
                <a:latin typeface="Arial" charset="0"/>
                <a:ea typeface="ＭＳ Ｐゴシック" charset="0"/>
              </a:defRPr>
            </a:lvl6pPr>
            <a:lvl7pPr marL="3010136" indent="-231549" eaLnBrk="0" fontAlgn="base" hangingPunct="0">
              <a:spcBef>
                <a:spcPct val="0"/>
              </a:spcBef>
              <a:spcAft>
                <a:spcPct val="0"/>
              </a:spcAft>
              <a:defRPr sz="2400">
                <a:solidFill>
                  <a:schemeClr val="tx1"/>
                </a:solidFill>
                <a:latin typeface="Arial" charset="0"/>
                <a:ea typeface="ＭＳ Ｐゴシック" charset="0"/>
              </a:defRPr>
            </a:lvl7pPr>
            <a:lvl8pPr marL="3473234" indent="-231549" eaLnBrk="0" fontAlgn="base" hangingPunct="0">
              <a:spcBef>
                <a:spcPct val="0"/>
              </a:spcBef>
              <a:spcAft>
                <a:spcPct val="0"/>
              </a:spcAft>
              <a:defRPr sz="2400">
                <a:solidFill>
                  <a:schemeClr val="tx1"/>
                </a:solidFill>
                <a:latin typeface="Arial" charset="0"/>
                <a:ea typeface="ＭＳ Ｐゴシック" charset="0"/>
              </a:defRPr>
            </a:lvl8pPr>
            <a:lvl9pPr marL="3936332" indent="-231549" eaLnBrk="0" fontAlgn="base" hangingPunct="0">
              <a:spcBef>
                <a:spcPct val="0"/>
              </a:spcBef>
              <a:spcAft>
                <a:spcPct val="0"/>
              </a:spcAft>
              <a:defRPr sz="2400">
                <a:solidFill>
                  <a:schemeClr val="tx1"/>
                </a:solidFill>
                <a:latin typeface="Arial" charset="0"/>
                <a:ea typeface="ＭＳ Ｐゴシック" charset="0"/>
              </a:defRPr>
            </a:lvl9pPr>
          </a:lstStyle>
          <a:p>
            <a:fld id="{9C5AC075-8CB4-7E45-9DFC-EF2B10B82C7C}" type="slidenum">
              <a:rPr lang="en-US" sz="1200">
                <a:latin typeface="Calibri" charset="0"/>
              </a:rPr>
              <a:pPr/>
              <a:t>17</a:t>
            </a:fld>
            <a:endParaRPr lang="en-US" sz="1200" dirty="0">
              <a:latin typeface="Calibri" charset="0"/>
            </a:endParaRPr>
          </a:p>
        </p:txBody>
      </p:sp>
    </p:spTree>
    <p:extLst>
      <p:ext uri="{BB962C8B-B14F-4D97-AF65-F5344CB8AC3E}">
        <p14:creationId xmlns:p14="http://schemas.microsoft.com/office/powerpoint/2010/main" val="485586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Partnership Formation</a:t>
            </a:r>
            <a:endParaRPr lang="en-US" dirty="0"/>
          </a:p>
        </p:txBody>
      </p:sp>
    </p:spTree>
    <p:extLst>
      <p:ext uri="{BB962C8B-B14F-4D97-AF65-F5344CB8AC3E}">
        <p14:creationId xmlns:p14="http://schemas.microsoft.com/office/powerpoint/2010/main" val="333818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03835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3948110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664391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06376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33263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2860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0823361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48389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047424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115161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t>Partnership Formation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04221571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7390056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6439556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51930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1877295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90469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51688636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40067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8353611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9252149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73584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Partnership Formation</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a:p>
        </p:txBody>
      </p:sp>
    </p:spTree>
    <p:extLst>
      <p:ext uri="{BB962C8B-B14F-4D97-AF65-F5344CB8AC3E}">
        <p14:creationId xmlns:p14="http://schemas.microsoft.com/office/powerpoint/2010/main" val="379367243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1999696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20611940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237308772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531312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78584974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9970856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5309449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1703688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2064048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35294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55632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8113860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405268689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06665511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660965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86157165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21603157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076411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85393604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05993404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12582299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96408458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416789458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72596236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75796344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143623682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69248672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Partnership Formation</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18915680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2574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24893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26372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Partnership Formation</a:t>
            </a:r>
          </a:p>
        </p:txBody>
      </p:sp>
    </p:spTree>
    <p:extLst>
      <p:ext uri="{BB962C8B-B14F-4D97-AF65-F5344CB8AC3E}">
        <p14:creationId xmlns:p14="http://schemas.microsoft.com/office/powerpoint/2010/main" val="3524835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Partnership Formation</a:t>
            </a:r>
          </a:p>
        </p:txBody>
      </p:sp>
    </p:spTree>
    <p:extLst>
      <p:ext uri="{BB962C8B-B14F-4D97-AF65-F5344CB8AC3E}">
        <p14:creationId xmlns:p14="http://schemas.microsoft.com/office/powerpoint/2010/main" val="272365942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Partnership Formation</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baseline="0" dirty="0">
                <a:latin typeface="+mn-lt"/>
              </a:rPr>
              <a:t>PSH_Formation_22</a:t>
            </a:r>
            <a:endParaRPr lang="en-US" sz="600" dirty="0">
              <a:latin typeface="+mn-lt"/>
            </a:endParaRPr>
          </a:p>
        </p:txBody>
      </p:sp>
    </p:spTree>
    <p:extLst>
      <p:ext uri="{BB962C8B-B14F-4D97-AF65-F5344CB8AC3E}">
        <p14:creationId xmlns:p14="http://schemas.microsoft.com/office/powerpoint/2010/main" val="1593836428"/>
      </p:ext>
    </p:extLst>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868" r:id="rId23"/>
    <p:sldLayoutId id="2147483869" r:id="rId24"/>
    <p:sldLayoutId id="2147483870" r:id="rId25"/>
    <p:sldLayoutId id="2147483871" r:id="rId26"/>
    <p:sldLayoutId id="2147483872" r:id="rId27"/>
    <p:sldLayoutId id="2147483873" r:id="rId28"/>
    <p:sldLayoutId id="2147483874" r:id="rId29"/>
    <p:sldLayoutId id="2147483875" r:id="rId30"/>
    <p:sldLayoutId id="2147483876" r:id="rId31"/>
    <p:sldLayoutId id="2147483877" r:id="rId32"/>
    <p:sldLayoutId id="2147483878" r:id="rId33"/>
    <p:sldLayoutId id="2147483879" r:id="rId34"/>
    <p:sldLayoutId id="2147483880" r:id="rId35"/>
    <p:sldLayoutId id="2147483881" r:id="rId36"/>
    <p:sldLayoutId id="2147483882" r:id="rId37"/>
    <p:sldLayoutId id="2147483883" r:id="rId38"/>
    <p:sldLayoutId id="2147483884" r:id="rId39"/>
    <p:sldLayoutId id="2147483885" r:id="rId40"/>
    <p:sldLayoutId id="2147483886" r:id="rId41"/>
    <p:sldLayoutId id="2147483887" r:id="rId42"/>
    <p:sldLayoutId id="2147483888" r:id="rId43"/>
    <p:sldLayoutId id="2147483889" r:id="rId44"/>
    <p:sldLayoutId id="2147483890" r:id="rId45"/>
    <p:sldLayoutId id="2147483891" r:id="rId46"/>
    <p:sldLayoutId id="2147483892" r:id="rId47"/>
    <p:sldLayoutId id="2147483893" r:id="rId48"/>
    <p:sldLayoutId id="2147483894" r:id="rId49"/>
    <p:sldLayoutId id="2147483895" r:id="rId50"/>
    <p:sldLayoutId id="2147483896" r:id="rId51"/>
    <p:sldLayoutId id="2147483897" r:id="rId52"/>
    <p:sldLayoutId id="2147483898" r:id="rId53"/>
    <p:sldLayoutId id="2147483899" r:id="rId54"/>
    <p:sldLayoutId id="2147483900" r:id="rId55"/>
    <p:sldLayoutId id="2147483901"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3"/>
          <p:cNvSpPr>
            <a:spLocks noGrp="1" noChangeArrowheads="1"/>
          </p:cNvSpPr>
          <p:nvPr>
            <p:ph idx="1"/>
          </p:nvPr>
        </p:nvSpPr>
        <p:spPr/>
        <p:txBody>
          <a:bodyPr/>
          <a:lstStyle/>
          <a:p>
            <a:pPr algn="just" eaLnBrk="1" hangingPunct="1">
              <a:lnSpc>
                <a:spcPct val="80000"/>
              </a:lnSpc>
            </a:pPr>
            <a:r>
              <a:rPr lang="en-US" sz="2400" i="1" dirty="0">
                <a:ea typeface="ＭＳ Ｐゴシック" charset="0"/>
                <a:cs typeface="ＭＳ Ｐゴシック" charset="0"/>
              </a:rPr>
              <a:t>Entity</a:t>
            </a:r>
            <a:r>
              <a:rPr lang="en-US" sz="2400" dirty="0">
                <a:ea typeface="ＭＳ Ｐゴシック" charset="0"/>
                <a:cs typeface="ＭＳ Ｐゴシック" charset="0"/>
              </a:rPr>
              <a:t>:  PSH treated as an entity separate from its Ps</a:t>
            </a:r>
          </a:p>
          <a:p>
            <a:pPr lvl="1" algn="just" eaLnBrk="1" hangingPunct="1">
              <a:lnSpc>
                <a:spcPct val="80000"/>
              </a:lnSpc>
            </a:pPr>
            <a:r>
              <a:rPr lang="en-US" sz="2000" dirty="0">
                <a:ea typeface="ＭＳ Ｐゴシック" charset="0"/>
              </a:rPr>
              <a:t>Ps have a basis in their PSH interests [outside basis]; PSH has separate basis in PSH property [inside basis]</a:t>
            </a:r>
          </a:p>
          <a:p>
            <a:pPr lvl="1" algn="just" eaLnBrk="1" hangingPunct="1">
              <a:lnSpc>
                <a:spcPct val="80000"/>
              </a:lnSpc>
            </a:pPr>
            <a:r>
              <a:rPr lang="en-US" sz="2000" dirty="0">
                <a:ea typeface="ＭＳ Ｐゴシック" charset="0"/>
              </a:rPr>
              <a:t>PSH calculates PSH items </a:t>
            </a:r>
          </a:p>
          <a:p>
            <a:pPr lvl="1" algn="just" eaLnBrk="1" hangingPunct="1">
              <a:lnSpc>
                <a:spcPct val="80000"/>
              </a:lnSpc>
            </a:pPr>
            <a:r>
              <a:rPr lang="en-US" sz="2000" dirty="0">
                <a:ea typeface="ＭＳ Ｐゴシック" charset="0"/>
              </a:rPr>
              <a:t>Ps and PSH may have separate MOA and TYs</a:t>
            </a:r>
          </a:p>
          <a:p>
            <a:pPr lvl="1" algn="just" eaLnBrk="1" hangingPunct="1">
              <a:lnSpc>
                <a:spcPct val="80000"/>
              </a:lnSpc>
            </a:pPr>
            <a:r>
              <a:rPr lang="en-US" sz="2000" dirty="0">
                <a:ea typeface="ＭＳ Ｐゴシック" charset="0"/>
              </a:rPr>
              <a:t>Sale of PSH interest </a:t>
            </a:r>
            <a:r>
              <a:rPr lang="en-US" sz="2000" i="1" dirty="0">
                <a:ea typeface="ＭＳ Ｐゴシック" charset="0"/>
              </a:rPr>
              <a:t>generally</a:t>
            </a:r>
            <a:r>
              <a:rPr lang="en-US" sz="2000" dirty="0">
                <a:ea typeface="ＭＳ Ｐゴシック" charset="0"/>
              </a:rPr>
              <a:t> treated as sale of capital asset</a:t>
            </a: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lvl="1" algn="just" eaLnBrk="1" hangingPunct="1">
              <a:lnSpc>
                <a:spcPct val="80000"/>
              </a:lnSpc>
            </a:pPr>
            <a:endParaRPr lang="en-US" sz="2000" dirty="0">
              <a:ea typeface="ＭＳ Ｐゴシック" charset="0"/>
            </a:endParaRPr>
          </a:p>
          <a:p>
            <a:pPr algn="just" eaLnBrk="1" hangingPunct="1">
              <a:lnSpc>
                <a:spcPct val="80000"/>
              </a:lnSpc>
            </a:pPr>
            <a:r>
              <a:rPr lang="en-US" sz="2400" i="1" dirty="0">
                <a:ea typeface="ＭＳ Ｐゴシック" charset="0"/>
                <a:cs typeface="ＭＳ Ｐゴシック" charset="0"/>
              </a:rPr>
              <a:t>Aggregate</a:t>
            </a:r>
            <a:r>
              <a:rPr lang="en-US" sz="2400" dirty="0">
                <a:ea typeface="ＭＳ Ｐゴシック" charset="0"/>
                <a:cs typeface="ＭＳ Ｐゴシック" charset="0"/>
              </a:rPr>
              <a:t>:  Ps treated as owning undivided interests in PSH property</a:t>
            </a:r>
          </a:p>
          <a:p>
            <a:pPr lvl="1" algn="just" eaLnBrk="1" hangingPunct="1">
              <a:lnSpc>
                <a:spcPct val="80000"/>
              </a:lnSpc>
            </a:pPr>
            <a:r>
              <a:rPr lang="en-US" sz="2000" dirty="0">
                <a:ea typeface="ＭＳ Ｐゴシック" charset="0"/>
              </a:rPr>
              <a:t>Ps report their separate share of PSH items</a:t>
            </a:r>
          </a:p>
          <a:p>
            <a:pPr lvl="1" algn="just" eaLnBrk="1" hangingPunct="1">
              <a:lnSpc>
                <a:spcPct val="80000"/>
              </a:lnSpc>
            </a:pPr>
            <a:r>
              <a:rPr lang="en-US" sz="2000" dirty="0">
                <a:ea typeface="ＭＳ Ｐゴシック" charset="0"/>
              </a:rPr>
              <a:t>Distributions of cash tax free to the extent of a P’s basis in his PSH interest</a:t>
            </a:r>
          </a:p>
          <a:p>
            <a:pPr lvl="1" algn="just" eaLnBrk="1" hangingPunct="1">
              <a:lnSpc>
                <a:spcPct val="80000"/>
              </a:lnSpc>
            </a:pPr>
            <a:r>
              <a:rPr lang="en-US" sz="2000" dirty="0">
                <a:ea typeface="ＭＳ Ｐゴシック" charset="0"/>
              </a:rPr>
              <a:t>Distributions and contributions of property generally tax free to PSH and Ps  </a:t>
            </a:r>
          </a:p>
          <a:p>
            <a:pPr lvl="1" algn="just" eaLnBrk="1" hangingPunct="1">
              <a:lnSpc>
                <a:spcPct val="80000"/>
              </a:lnSpc>
            </a:pPr>
            <a:r>
              <a:rPr lang="en-US" sz="2000" dirty="0">
                <a:ea typeface="ＭＳ Ｐゴシック" charset="0"/>
              </a:rPr>
              <a:t>Sale of PSH interest that has unrealized receivables or inventory is treated partially as OI</a:t>
            </a:r>
          </a:p>
        </p:txBody>
      </p:sp>
      <p:sp>
        <p:nvSpPr>
          <p:cNvPr id="16387" name="Rectangle 2"/>
          <p:cNvSpPr>
            <a:spLocks noGrp="1" noChangeArrowheads="1"/>
          </p:cNvSpPr>
          <p:nvPr>
            <p:ph type="title"/>
          </p:nvPr>
        </p:nvSpPr>
        <p:spPr/>
        <p:txBody>
          <a:bodyPr/>
          <a:lstStyle/>
          <a:p>
            <a:pPr eaLnBrk="1" hangingPunct="1">
              <a:lnSpc>
                <a:spcPct val="90000"/>
              </a:lnSpc>
            </a:pPr>
            <a:r>
              <a:rPr lang="en-US" sz="2000" b="1" dirty="0">
                <a:ea typeface="ＭＳ Ｐゴシック" charset="0"/>
                <a:cs typeface="ＭＳ Ｐゴシック" charset="0"/>
              </a:rPr>
              <a:t>Entity vs. Aggregate Treatment</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0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0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0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01">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01">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01">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101">
                                            <p:txEl>
                                              <p:pRg st="11" end="11"/>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101">
                                            <p:txEl>
                                              <p:pRg st="12" end="12"/>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01">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p:txBody>
          <a:bodyPr/>
          <a:lstStyle/>
          <a:p>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Income, gain, loss, and deduction with respect to property contributed to the partnership by a partner shall be shared among the partners so as to take account of the variation between the basis of the property to the partnership and its fair market value at the time of contribution.</a:t>
            </a:r>
            <a:r>
              <a:rPr lang="ja-JP" altLang="en-US" sz="2400" i="1" dirty="0">
                <a:ea typeface="ＭＳ Ｐゴシック" charset="0"/>
                <a:cs typeface="ＭＳ Ｐゴシック" charset="0"/>
              </a:rPr>
              <a:t>”</a:t>
            </a:r>
            <a:r>
              <a:rPr lang="en-US" altLang="ja-JP" sz="2400" i="1" dirty="0">
                <a:ea typeface="ＭＳ Ｐゴシック" charset="0"/>
                <a:cs typeface="ＭＳ Ｐゴシック" charset="0"/>
              </a:rPr>
              <a:t> </a:t>
            </a:r>
            <a:r>
              <a:rPr lang="en-US" sz="2400" dirty="0"/>
              <a:t>§</a:t>
            </a:r>
            <a:r>
              <a:rPr lang="en-US" altLang="ja-JP" sz="2400" dirty="0">
                <a:ea typeface="ＭＳ Ｐゴシック" charset="0"/>
                <a:cs typeface="ＭＳ Ｐゴシック" charset="0"/>
              </a:rPr>
              <a:t>704(c)(1)(A).</a:t>
            </a:r>
          </a:p>
          <a:p>
            <a:pPr algn="just" eaLnBrk="1" hangingPunct="1"/>
            <a:r>
              <a:rPr lang="en-US" sz="2400" dirty="0">
                <a:ea typeface="ＭＳ Ｐゴシック" charset="0"/>
                <a:cs typeface="ＭＳ Ｐゴシック" charset="0"/>
              </a:rPr>
              <a:t>When property is contributed to a PSH, what’</a:t>
            </a:r>
            <a:r>
              <a:rPr lang="en-US" altLang="ja-JP" sz="2400" dirty="0">
                <a:ea typeface="ＭＳ Ｐゴシック" charset="0"/>
                <a:cs typeface="ＭＳ Ｐゴシック" charset="0"/>
              </a:rPr>
              <a:t>s the PSH’s (inside) basis in the property?</a:t>
            </a:r>
          </a:p>
          <a:p>
            <a:pPr algn="just" eaLnBrk="1" hangingPunct="1"/>
            <a:r>
              <a:rPr lang="en-US" sz="2400" dirty="0">
                <a:ea typeface="ＭＳ Ｐゴシック" charset="0"/>
                <a:cs typeface="ＭＳ Ｐゴシック" charset="0"/>
              </a:rPr>
              <a:t>What value—FMV or </a:t>
            </a:r>
            <a:r>
              <a:rPr lang="en-US" sz="2400" dirty="0" err="1">
                <a:ea typeface="ＭＳ Ｐゴシック" charset="0"/>
                <a:cs typeface="ＭＳ Ｐゴシック" charset="0"/>
              </a:rPr>
              <a:t>carrryover</a:t>
            </a:r>
            <a:r>
              <a:rPr lang="en-US" sz="2400" dirty="0">
                <a:ea typeface="ＭＳ Ｐゴシック" charset="0"/>
                <a:cs typeface="ＭＳ Ｐゴシック" charset="0"/>
              </a:rPr>
              <a:t> basis—does a P get in his </a:t>
            </a:r>
            <a:r>
              <a:rPr lang="en-US" sz="2400" i="1" dirty="0">
                <a:ea typeface="ＭＳ Ｐゴシック" charset="0"/>
                <a:cs typeface="ＭＳ Ｐゴシック" charset="0"/>
              </a:rPr>
              <a:t>capital account</a:t>
            </a:r>
            <a:r>
              <a:rPr lang="en-US" sz="2400" dirty="0">
                <a:ea typeface="ＭＳ Ｐゴシック" charset="0"/>
                <a:cs typeface="ＭＳ Ｐゴシック" charset="0"/>
              </a:rPr>
              <a:t> for contributed property?</a:t>
            </a:r>
          </a:p>
          <a:p>
            <a:pPr algn="just" eaLnBrk="1" hangingPunct="1"/>
            <a:r>
              <a:rPr lang="en-US" sz="2400" dirty="0">
                <a:ea typeface="ＭＳ Ｐゴシック" charset="0"/>
                <a:cs typeface="ＭＳ Ｐゴシック" charset="0"/>
              </a:rPr>
              <a:t>Why is 704(c) needed?</a:t>
            </a:r>
          </a:p>
        </p:txBody>
      </p:sp>
      <p:sp>
        <p:nvSpPr>
          <p:cNvPr id="30723" name="Title 1"/>
          <p:cNvSpPr>
            <a:spLocks noGrp="1"/>
          </p:cNvSpPr>
          <p:nvPr>
            <p:ph type="title"/>
          </p:nvPr>
        </p:nvSpPr>
        <p:spPr/>
        <p:txBody>
          <a:bodyPr/>
          <a:lstStyle/>
          <a:p>
            <a:pPr eaLnBrk="1" hangingPunct="1"/>
            <a:r>
              <a:rPr lang="en-US" sz="2000" b="1" dirty="0">
                <a:ea typeface="ＭＳ Ｐゴシック" charset="0"/>
                <a:cs typeface="ＭＳ Ｐゴシック" charset="0"/>
              </a:rPr>
              <a:t>Contributed Property with BIG/BIL:  704(c)</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a 50-50 GPSH, with Y contributing property (AB=14k; FMV=20k) and X contributing cash (20k)</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Complete a balance sheet for the </a:t>
            </a:r>
            <a:r>
              <a:rPr lang="en-US" sz="2400" dirty="0" err="1">
                <a:ea typeface="ＭＳ Ｐゴシック" charset="0"/>
                <a:cs typeface="ＭＳ Ｐゴシック" charset="0"/>
              </a:rPr>
              <a:t>XY</a:t>
            </a:r>
            <a:r>
              <a:rPr lang="en-US" sz="2400" dirty="0">
                <a:ea typeface="ＭＳ Ｐゴシック" charset="0"/>
                <a:cs typeface="ＭＳ Ｐゴシック" charset="0"/>
              </a:rPr>
              <a:t> PSH that shows the inside basis of the assets, the book value, and the Ps’ basis in their PSH interests and share of inside basis (tax capital account).  </a:t>
            </a:r>
            <a:r>
              <a:rPr lang="en-US" sz="2400" i="1" dirty="0">
                <a:ea typeface="ＭＳ Ｐゴシック" charset="0"/>
                <a:cs typeface="ＭＳ Ｐゴシック" charset="0"/>
              </a:rPr>
              <a:t>See </a:t>
            </a:r>
            <a:r>
              <a:rPr lang="en-US" sz="2400" dirty="0">
                <a:ea typeface="ＭＳ Ｐゴシック" charset="0"/>
                <a:cs typeface="ＭＳ Ｐゴシック" charset="0"/>
              </a:rPr>
              <a:t>Logic, p. 57 for an example. </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In the absence of 704(c), what would be the result if </a:t>
            </a:r>
            <a:r>
              <a:rPr lang="en-US" sz="2400" dirty="0" err="1">
                <a:ea typeface="ＭＳ Ｐゴシック" charset="0"/>
                <a:cs typeface="ＭＳ Ｐゴシック" charset="0"/>
              </a:rPr>
              <a:t>XY</a:t>
            </a:r>
            <a:r>
              <a:rPr lang="en-US" sz="2400" dirty="0">
                <a:ea typeface="ＭＳ Ｐゴシック" charset="0"/>
                <a:cs typeface="ＭＳ Ｐゴシック" charset="0"/>
              </a:rPr>
              <a:t> sold the property?</a:t>
            </a:r>
          </a:p>
          <a:p>
            <a:pPr eaLnBrk="1" hangingPunct="1"/>
            <a:endParaRPr lang="en-US" dirty="0">
              <a:ea typeface="ＭＳ Ｐゴシック" charset="0"/>
              <a:cs typeface="ＭＳ Ｐゴシック" charset="0"/>
            </a:endParaRPr>
          </a:p>
        </p:txBody>
      </p:sp>
      <p:sp>
        <p:nvSpPr>
          <p:cNvPr id="31747"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7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7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74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Content Placeholder 2"/>
          <p:cNvSpPr>
            <a:spLocks noGrp="1"/>
          </p:cNvSpPr>
          <p:nvPr>
            <p:ph idx="1"/>
          </p:nvPr>
        </p:nvSpPr>
        <p:spPr/>
        <p:txBody>
          <a:bodyPr/>
          <a:lstStyle/>
          <a:p>
            <a:pPr algn="just" eaLnBrk="1" hangingPunct="1"/>
            <a:r>
              <a:rPr lang="en-US" sz="2400" dirty="0">
                <a:ea typeface="ＭＳ Ｐゴシック" charset="0"/>
                <a:cs typeface="ＭＳ Ｐゴシック" charset="0"/>
              </a:rPr>
              <a:t>X and Y form </a:t>
            </a:r>
            <a:r>
              <a:rPr lang="en-US" sz="2400" dirty="0" err="1">
                <a:ea typeface="ＭＳ Ｐゴシック" charset="0"/>
                <a:cs typeface="ＭＳ Ｐゴシック" charset="0"/>
              </a:rPr>
              <a:t>XY</a:t>
            </a:r>
            <a:r>
              <a:rPr lang="en-US" sz="2400" dirty="0">
                <a:ea typeface="ＭＳ Ｐゴシック" charset="0"/>
                <a:cs typeface="ＭＳ Ｐゴシック" charset="0"/>
              </a:rPr>
              <a:t> (GPSH); Y contributes property (AB=14k; FMV=20k) and X contributes cash (20k)</a:t>
            </a:r>
          </a:p>
          <a:p>
            <a:pPr eaLnBrk="1" hangingPunct="1"/>
            <a:endParaRPr lang="en-US" dirty="0">
              <a:ea typeface="ＭＳ Ｐゴシック" charset="0"/>
              <a:cs typeface="ＭＳ Ｐゴシック" charset="0"/>
            </a:endParaRPr>
          </a:p>
        </p:txBody>
      </p:sp>
      <p:sp>
        <p:nvSpPr>
          <p:cNvPr id="32771" name="Title 1"/>
          <p:cNvSpPr>
            <a:spLocks noGrp="1"/>
          </p:cNvSpPr>
          <p:nvPr>
            <p:ph type="title"/>
          </p:nvPr>
        </p:nvSpPr>
        <p:spPr/>
        <p:txBody>
          <a:bodyPr/>
          <a:lstStyle/>
          <a:p>
            <a:pPr eaLnBrk="1" hangingPunct="1"/>
            <a:r>
              <a:rPr lang="en-US" sz="2000" b="1" dirty="0">
                <a:ea typeface="ＭＳ Ｐゴシック" charset="0"/>
                <a:cs typeface="ＭＳ Ｐゴシック" charset="0"/>
              </a:rPr>
              <a:t>Section 704(c) Example</a:t>
            </a:r>
          </a:p>
        </p:txBody>
      </p:sp>
      <p:graphicFrame>
        <p:nvGraphicFramePr>
          <p:cNvPr id="3" name="Object 2"/>
          <p:cNvGraphicFramePr>
            <a:graphicFrameLocks noChangeAspect="1"/>
          </p:cNvGraphicFramePr>
          <p:nvPr>
            <p:extLst>
              <p:ext uri="{D42A27DB-BD31-4B8C-83A1-F6EECF244321}">
                <p14:modId xmlns:p14="http://schemas.microsoft.com/office/powerpoint/2010/main" val="3217379794"/>
              </p:ext>
            </p:extLst>
          </p:nvPr>
        </p:nvGraphicFramePr>
        <p:xfrm>
          <a:off x="1488948" y="2258332"/>
          <a:ext cx="6248400" cy="2362200"/>
        </p:xfrm>
        <a:graphic>
          <a:graphicData uri="http://schemas.openxmlformats.org/presentationml/2006/ole">
            <mc:AlternateContent xmlns:mc="http://schemas.openxmlformats.org/markup-compatibility/2006">
              <mc:Choice xmlns:v="urn:schemas-microsoft-com:vml" Requires="v">
                <p:oleObj name="Worksheet" r:id="rId2" imgW="4025900" imgH="1130300" progId="Excel.Sheet.8">
                  <p:embed/>
                </p:oleObj>
              </mc:Choice>
              <mc:Fallback>
                <p:oleObj name="Worksheet" r:id="rId2" imgW="4025900" imgH="1130300" progId="Excel.Sheet.8">
                  <p:embed/>
                  <p:pic>
                    <p:nvPicPr>
                      <p:cNvPr id="3" name="Object 2"/>
                      <p:cNvPicPr/>
                      <p:nvPr/>
                    </p:nvPicPr>
                    <p:blipFill>
                      <a:blip r:embed="rId3"/>
                      <a:stretch>
                        <a:fillRect/>
                      </a:stretch>
                    </p:blipFill>
                    <p:spPr>
                      <a:xfrm>
                        <a:off x="1488948" y="2258332"/>
                        <a:ext cx="6248400" cy="23622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p:txBody>
          <a:bodyPr/>
          <a:lstStyle/>
          <a:p>
            <a:pPr eaLnBrk="1" hangingPunct="1">
              <a:lnSpc>
                <a:spcPct val="90000"/>
              </a:lnSpc>
            </a:pPr>
            <a:r>
              <a:rPr lang="en-US" sz="2400" i="1" dirty="0">
                <a:ea typeface="ＭＳ Ｐゴシック" charset="0"/>
                <a:cs typeface="ＭＳ Ｐゴシック" charset="0"/>
              </a:rPr>
              <a:t>Liabilities:</a:t>
            </a:r>
          </a:p>
          <a:p>
            <a:pPr lvl="1">
              <a:lnSpc>
                <a:spcPct val="90000"/>
              </a:lnSpc>
            </a:pPr>
            <a:r>
              <a:rPr lang="en-US" sz="2000" dirty="0"/>
              <a:t>Reg. §</a:t>
            </a:r>
            <a:r>
              <a:rPr lang="en-US" sz="2000" dirty="0">
                <a:ea typeface="ＭＳ Ｐゴシック" charset="0"/>
              </a:rPr>
              <a:t>1.752-1 Liabilities (mortgage, unsecured loan)</a:t>
            </a:r>
          </a:p>
          <a:p>
            <a:pPr lvl="2" eaLnBrk="1" hangingPunct="1">
              <a:lnSpc>
                <a:spcPct val="90000"/>
              </a:lnSpc>
            </a:pPr>
            <a:r>
              <a:rPr lang="en-US" sz="1800" dirty="0">
                <a:ea typeface="ＭＳ Ｐゴシック" charset="0"/>
              </a:rPr>
              <a:t>Creates or increases basis</a:t>
            </a:r>
          </a:p>
          <a:p>
            <a:pPr lvl="2" eaLnBrk="1" hangingPunct="1">
              <a:lnSpc>
                <a:spcPct val="90000"/>
              </a:lnSpc>
            </a:pPr>
            <a:r>
              <a:rPr lang="en-US" sz="1800" dirty="0">
                <a:ea typeface="ＭＳ Ｐゴシック" charset="0"/>
              </a:rPr>
              <a:t>Gives rise to immediate deduction</a:t>
            </a:r>
          </a:p>
          <a:p>
            <a:pPr lvl="2" eaLnBrk="1" hangingPunct="1">
              <a:lnSpc>
                <a:spcPct val="90000"/>
              </a:lnSpc>
            </a:pPr>
            <a:r>
              <a:rPr lang="en-US" sz="1800" dirty="0">
                <a:ea typeface="ＭＳ Ｐゴシック" charset="0"/>
              </a:rPr>
              <a:t>Gives rise to expense that is not deductible or </a:t>
            </a:r>
            <a:r>
              <a:rPr lang="en-US" sz="1800" dirty="0" err="1">
                <a:ea typeface="ＭＳ Ｐゴシック" charset="0"/>
              </a:rPr>
              <a:t>capitalizable</a:t>
            </a:r>
            <a:r>
              <a:rPr lang="en-US" sz="1800" dirty="0">
                <a:ea typeface="ＭＳ Ｐゴシック" charset="0"/>
              </a:rPr>
              <a:t>  (-1(a)(4))</a:t>
            </a:r>
          </a:p>
          <a:p>
            <a:pPr lvl="1">
              <a:lnSpc>
                <a:spcPct val="90000"/>
              </a:lnSpc>
            </a:pPr>
            <a:r>
              <a:rPr lang="en-US" sz="2000" dirty="0"/>
              <a:t>Reg. §</a:t>
            </a:r>
            <a:r>
              <a:rPr lang="en-US" sz="2000" dirty="0">
                <a:ea typeface="ＭＳ Ｐゴシック" charset="0"/>
              </a:rPr>
              <a:t>1.752-7 Liabilities (environmental liabilities, financial product liabilities, tort obligations)</a:t>
            </a:r>
          </a:p>
          <a:p>
            <a:pPr eaLnBrk="1" hangingPunct="1">
              <a:lnSpc>
                <a:spcPct val="90000"/>
              </a:lnSpc>
            </a:pPr>
            <a:r>
              <a:rPr lang="en-US" sz="2400" i="1" dirty="0">
                <a:ea typeface="ＭＳ Ｐゴシック" charset="0"/>
                <a:cs typeface="ＭＳ Ｐゴシック" charset="0"/>
              </a:rPr>
              <a:t>Recourse Liabilities</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Portion of liability for which a P (or related person) bears </a:t>
            </a:r>
            <a:r>
              <a:rPr lang="en-US" sz="2000" i="1" dirty="0">
                <a:ea typeface="ＭＳ Ｐゴシック" charset="0"/>
              </a:rPr>
              <a:t>Economic Risk of Loss </a:t>
            </a:r>
          </a:p>
          <a:p>
            <a:pPr lvl="1" eaLnBrk="1" hangingPunct="1">
              <a:lnSpc>
                <a:spcPct val="90000"/>
              </a:lnSpc>
            </a:pPr>
            <a:r>
              <a:rPr lang="en-US" sz="2000" dirty="0">
                <a:ea typeface="ＭＳ Ｐゴシック" charset="0"/>
              </a:rPr>
              <a:t>Shared in the same way the Ps share EROL</a:t>
            </a:r>
          </a:p>
          <a:p>
            <a:pPr eaLnBrk="1" hangingPunct="1">
              <a:lnSpc>
                <a:spcPct val="90000"/>
              </a:lnSpc>
            </a:pPr>
            <a:r>
              <a:rPr lang="en-US" sz="2400" i="1" dirty="0">
                <a:ea typeface="ＭＳ Ｐゴシック" charset="0"/>
                <a:cs typeface="ＭＳ Ｐゴシック" charset="0"/>
              </a:rPr>
              <a:t>Nonrecourse Liabilities: </a:t>
            </a:r>
            <a:r>
              <a:rPr lang="en-US" sz="2400" dirty="0">
                <a:ea typeface="ＭＳ Ｐゴシック" charset="0"/>
                <a:cs typeface="ＭＳ Ｐゴシック" charset="0"/>
              </a:rPr>
              <a:t>  </a:t>
            </a:r>
          </a:p>
          <a:p>
            <a:pPr lvl="1" eaLnBrk="1" hangingPunct="1">
              <a:lnSpc>
                <a:spcPct val="90000"/>
              </a:lnSpc>
            </a:pPr>
            <a:r>
              <a:rPr lang="en-US" sz="2000" dirty="0">
                <a:ea typeface="ＭＳ Ｐゴシック" charset="0"/>
              </a:rPr>
              <a:t>No P bears EROL</a:t>
            </a:r>
            <a:endParaRPr lang="en-US" sz="1600" dirty="0">
              <a:ea typeface="ＭＳ Ｐゴシック" charset="0"/>
            </a:endParaRPr>
          </a:p>
          <a:p>
            <a:pPr lvl="1">
              <a:lnSpc>
                <a:spcPct val="90000"/>
              </a:lnSpc>
            </a:pPr>
            <a:r>
              <a:rPr lang="en-US" sz="2000" dirty="0">
                <a:ea typeface="ＭＳ Ｐゴシック" charset="0"/>
              </a:rPr>
              <a:t>Shared based on each P’</a:t>
            </a:r>
            <a:r>
              <a:rPr lang="en-US" altLang="ja-JP" sz="2000" dirty="0">
                <a:ea typeface="ＭＳ Ｐゴシック" charset="0"/>
              </a:rPr>
              <a:t>s interest in the PSH (</a:t>
            </a:r>
            <a:r>
              <a:rPr lang="en-US" altLang="ja-JP" sz="2000" i="1" dirty="0">
                <a:ea typeface="ＭＳ Ｐゴシック" charset="0"/>
              </a:rPr>
              <a:t>generally</a:t>
            </a:r>
            <a:r>
              <a:rPr lang="en-US" altLang="ja-JP" sz="2000" dirty="0">
                <a:ea typeface="ＭＳ Ｐゴシック" charset="0"/>
              </a:rPr>
              <a:t> how gains are shared).</a:t>
            </a:r>
            <a:r>
              <a:rPr lang="en-US" sz="2000" dirty="0"/>
              <a:t> Reg. §</a:t>
            </a:r>
            <a:r>
              <a:rPr lang="en-US" sz="2000" dirty="0">
                <a:ea typeface="ＭＳ Ｐゴシック" charset="0"/>
              </a:rPr>
              <a:t>1.752-1(a), -2(a), -3(a).</a:t>
            </a:r>
          </a:p>
        </p:txBody>
      </p:sp>
      <p:sp>
        <p:nvSpPr>
          <p:cNvPr id="3379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PSH Liabilities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3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36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536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5363">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363">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6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Content Placeholder 2"/>
          <p:cNvSpPr>
            <a:spLocks noGrp="1"/>
          </p:cNvSpPr>
          <p:nvPr>
            <p:ph idx="1"/>
          </p:nvPr>
        </p:nvSpPr>
        <p:spPr/>
        <p:txBody>
          <a:bodyPr>
            <a:normAutofit/>
          </a:bodyPr>
          <a:lstStyle/>
          <a:p>
            <a:r>
              <a:rPr lang="en-US" sz="2400" i="1" dirty="0">
                <a:ea typeface="ＭＳ Ｐゴシック" charset="0"/>
                <a:cs typeface="ＭＳ Ｐゴシック" charset="0"/>
              </a:rPr>
              <a:t>Increase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contribution</a:t>
            </a:r>
            <a:r>
              <a:rPr lang="en-US" altLang="ja-JP" sz="2400" dirty="0">
                <a:ea typeface="ＭＳ Ｐゴシック" charset="0"/>
                <a:cs typeface="ＭＳ Ｐゴシック" charset="0"/>
              </a:rPr>
              <a:t> of cash by the P to the PSH (and increases outside basis under 722). </a:t>
            </a:r>
            <a:r>
              <a:rPr lang="en-US" sz="2400" dirty="0"/>
              <a:t>§</a:t>
            </a:r>
            <a:r>
              <a:rPr lang="en-US" altLang="ja-JP" sz="2400" dirty="0">
                <a:ea typeface="ＭＳ Ｐゴシック" charset="0"/>
                <a:cs typeface="ＭＳ Ｐゴシック" charset="0"/>
              </a:rPr>
              <a:t>752(a).</a:t>
            </a:r>
          </a:p>
          <a:p>
            <a:pPr algn="just" eaLnBrk="1" hangingPunct="1"/>
            <a:endParaRPr lang="en-US" sz="2400" dirty="0">
              <a:ea typeface="ＭＳ Ｐゴシック" charset="0"/>
              <a:cs typeface="ＭＳ Ｐゴシック" charset="0"/>
            </a:endParaRPr>
          </a:p>
          <a:p>
            <a:r>
              <a:rPr lang="en-US" sz="2400" i="1" dirty="0">
                <a:ea typeface="ＭＳ Ｐゴシック" charset="0"/>
                <a:cs typeface="ＭＳ Ｐゴシック" charset="0"/>
              </a:rPr>
              <a:t>Decrease</a:t>
            </a:r>
            <a:r>
              <a:rPr lang="en-US" sz="2400" dirty="0">
                <a:ea typeface="ＭＳ Ｐゴシック" charset="0"/>
                <a:cs typeface="ＭＳ Ｐゴシック" charset="0"/>
              </a:rPr>
              <a:t> in a P’</a:t>
            </a:r>
            <a:r>
              <a:rPr lang="en-US" altLang="ja-JP" sz="2400" dirty="0">
                <a:ea typeface="ＭＳ Ｐゴシック" charset="0"/>
                <a:cs typeface="ＭＳ Ｐゴシック" charset="0"/>
              </a:rPr>
              <a:t>s share of PSH liabilities is treated as a </a:t>
            </a:r>
            <a:r>
              <a:rPr lang="en-US" altLang="ja-JP" sz="2400" i="1" dirty="0">
                <a:ea typeface="ＭＳ Ｐゴシック" charset="0"/>
                <a:cs typeface="ＭＳ Ｐゴシック" charset="0"/>
              </a:rPr>
              <a:t>distribution</a:t>
            </a:r>
            <a:r>
              <a:rPr lang="en-US" altLang="ja-JP" sz="2400" dirty="0">
                <a:ea typeface="ＭＳ Ｐゴシック" charset="0"/>
                <a:cs typeface="ＭＳ Ｐゴシック" charset="0"/>
              </a:rPr>
              <a:t> of cash by the P to the PSH (and decreases outside basis under 733). </a:t>
            </a:r>
            <a:r>
              <a:rPr lang="en-US" sz="2400" dirty="0"/>
              <a:t>§</a:t>
            </a:r>
            <a:r>
              <a:rPr lang="en-US" altLang="ja-JP" sz="2400" dirty="0">
                <a:ea typeface="ＭＳ Ｐゴシック" charset="0"/>
                <a:cs typeface="ＭＳ Ｐゴシック" charset="0"/>
              </a:rPr>
              <a:t>752(b)</a:t>
            </a:r>
          </a:p>
          <a:p>
            <a:pPr algn="just" eaLnBrk="1" hangingPunct="1"/>
            <a:endParaRPr lang="en-US" sz="2400" dirty="0">
              <a:ea typeface="ＭＳ Ｐゴシック" charset="0"/>
              <a:cs typeface="ＭＳ Ｐゴシック" charset="0"/>
            </a:endParaRPr>
          </a:p>
          <a:p>
            <a:pPr algn="just" eaLnBrk="1" hangingPunct="1"/>
            <a:r>
              <a:rPr lang="en-US" sz="2400" dirty="0">
                <a:ea typeface="ＭＳ Ｐゴシック" charset="0"/>
                <a:cs typeface="ＭＳ Ｐゴシック" charset="0"/>
              </a:rPr>
              <a:t>P transfers encumbered property to PSH:</a:t>
            </a:r>
          </a:p>
          <a:p>
            <a:pPr lvl="1" algn="just" eaLnBrk="1" hangingPunct="1"/>
            <a:r>
              <a:rPr lang="en-US" sz="2000" dirty="0">
                <a:ea typeface="ＭＳ Ｐゴシック" charset="0"/>
                <a:cs typeface="ＭＳ Ｐゴシック" charset="0"/>
              </a:rPr>
              <a:t>Simultaneous </a:t>
            </a:r>
            <a:r>
              <a:rPr lang="en-US" sz="2000" i="1" dirty="0">
                <a:ea typeface="ＭＳ Ｐゴシック" charset="0"/>
                <a:cs typeface="ＭＳ Ｐゴシック" charset="0"/>
              </a:rPr>
              <a:t>decrease</a:t>
            </a:r>
            <a:r>
              <a:rPr lang="en-US" sz="2000" dirty="0">
                <a:ea typeface="ＭＳ Ｐゴシック" charset="0"/>
                <a:cs typeface="ＭＳ Ｐゴシック" charset="0"/>
              </a:rPr>
              <a:t> and </a:t>
            </a:r>
            <a:r>
              <a:rPr lang="en-US" sz="2000" i="1" dirty="0">
                <a:ea typeface="ＭＳ Ｐゴシック" charset="0"/>
                <a:cs typeface="ＭＳ Ｐゴシック" charset="0"/>
              </a:rPr>
              <a:t>increase</a:t>
            </a:r>
            <a:r>
              <a:rPr lang="en-US" sz="2000" dirty="0">
                <a:ea typeface="ＭＳ Ｐゴシック" charset="0"/>
                <a:cs typeface="ＭＳ Ｐゴシック" charset="0"/>
              </a:rPr>
              <a:t> in P’</a:t>
            </a:r>
            <a:r>
              <a:rPr lang="en-US" altLang="ja-JP" sz="2000" dirty="0">
                <a:ea typeface="ＭＳ Ｐゴシック" charset="0"/>
                <a:cs typeface="ＭＳ Ｐゴシック" charset="0"/>
              </a:rPr>
              <a:t>s share of PSH liabilities.  </a:t>
            </a:r>
          </a:p>
          <a:p>
            <a:pPr lvl="1"/>
            <a:r>
              <a:rPr lang="en-US" altLang="ja-JP" sz="2000" dirty="0">
                <a:ea typeface="ＭＳ Ｐゴシック" charset="0"/>
                <a:cs typeface="ＭＳ Ｐゴシック" charset="0"/>
              </a:rPr>
              <a:t>If net decrease in liabilities is greater than the P’s total basis in all contributed property, P will recognize gain.</a:t>
            </a:r>
            <a:r>
              <a:rPr lang="en-US" sz="2000" dirty="0"/>
              <a:t> Reg. §</a:t>
            </a:r>
            <a:r>
              <a:rPr lang="en-US" altLang="ja-JP" sz="2000" dirty="0">
                <a:ea typeface="ＭＳ Ｐゴシック" charset="0"/>
                <a:cs typeface="ＭＳ Ｐゴシック" charset="0"/>
              </a:rPr>
              <a:t>1.752-1(f) and (g) (Example 1).</a:t>
            </a:r>
            <a:endParaRPr lang="en-US" sz="2000" dirty="0">
              <a:ea typeface="ＭＳ Ｐゴシック" charset="0"/>
              <a:cs typeface="ＭＳ Ｐゴシック" charset="0"/>
            </a:endParaRPr>
          </a:p>
        </p:txBody>
      </p:sp>
      <p:sp>
        <p:nvSpPr>
          <p:cNvPr id="35841" name="Title 1"/>
          <p:cNvSpPr>
            <a:spLocks noGrp="1"/>
          </p:cNvSpPr>
          <p:nvPr>
            <p:ph type="title"/>
          </p:nvPr>
        </p:nvSpPr>
        <p:spPr/>
        <p:txBody>
          <a:bodyPr/>
          <a:lstStyle/>
          <a:p>
            <a:pPr eaLnBrk="1" hangingPunct="1"/>
            <a:r>
              <a:rPr lang="en-US" sz="2000" b="1" dirty="0">
                <a:ea typeface="ＭＳ Ｐゴシック" charset="0"/>
                <a:cs typeface="ＭＳ Ｐゴシック" charset="0"/>
              </a:rPr>
              <a:t>Liabilities and Basis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pPr algn="just"/>
            <a:r>
              <a:rPr lang="en-US" sz="2800" dirty="0">
                <a:ea typeface="ＭＳ Ｐゴシック" charset="0"/>
                <a:cs typeface="ＭＳ Ｐゴシック" charset="0"/>
              </a:rPr>
              <a:t>X contributes 1,000, and Y contributes property worth 2,000 with an AB of 1,000, subject to a liability of 1,000 to </a:t>
            </a:r>
            <a:r>
              <a:rPr lang="en-US" sz="2800" dirty="0" err="1">
                <a:ea typeface="ＭＳ Ｐゴシック" charset="0"/>
                <a:cs typeface="ＭＳ Ｐゴシック" charset="0"/>
              </a:rPr>
              <a:t>XY</a:t>
            </a:r>
            <a:r>
              <a:rPr lang="en-US" sz="2800" dirty="0">
                <a:ea typeface="ＭＳ Ｐゴシック" charset="0"/>
                <a:cs typeface="ＭＳ Ｐゴシック" charset="0"/>
              </a:rPr>
              <a:t> PSH.  X and Y are equal partners, and the liability is recourse.</a:t>
            </a:r>
          </a:p>
          <a:p>
            <a:pPr lvl="1" algn="just"/>
            <a:r>
              <a:rPr lang="en-US" sz="2400" dirty="0">
                <a:ea typeface="ＭＳ Ｐゴシック" charset="0"/>
              </a:rPr>
              <a:t>What are X’s and Y’</a:t>
            </a:r>
            <a:r>
              <a:rPr lang="en-US" altLang="ja-JP" sz="2400" dirty="0">
                <a:ea typeface="ＭＳ Ｐゴシック" charset="0"/>
              </a:rPr>
              <a:t>s basis in their </a:t>
            </a:r>
            <a:r>
              <a:rPr lang="en-US" altLang="ja-JP" sz="2400" dirty="0" err="1">
                <a:ea typeface="ＭＳ Ｐゴシック" charset="0"/>
              </a:rPr>
              <a:t>XY</a:t>
            </a:r>
            <a:r>
              <a:rPr lang="en-US" altLang="ja-JP" sz="2400" dirty="0">
                <a:ea typeface="ＭＳ Ｐゴシック" charset="0"/>
              </a:rPr>
              <a:t> interest?</a:t>
            </a:r>
          </a:p>
          <a:p>
            <a:pPr lvl="1" algn="just"/>
            <a:r>
              <a:rPr lang="en-US" sz="2400" dirty="0">
                <a:ea typeface="ＭＳ Ｐゴシック" charset="0"/>
              </a:rPr>
              <a:t>What is </a:t>
            </a:r>
            <a:r>
              <a:rPr lang="en-US" sz="2400" dirty="0" err="1">
                <a:ea typeface="ＭＳ Ｐゴシック" charset="0"/>
              </a:rPr>
              <a:t>PSH</a:t>
            </a:r>
            <a:r>
              <a:rPr lang="en-US" sz="2400" dirty="0">
                <a:ea typeface="ＭＳ Ｐゴシック" charset="0"/>
              </a:rPr>
              <a:t> </a:t>
            </a:r>
            <a:r>
              <a:rPr lang="en-US" sz="2400" dirty="0" err="1">
                <a:ea typeface="ＭＳ Ｐゴシック" charset="0"/>
              </a:rPr>
              <a:t>XY’</a:t>
            </a:r>
            <a:r>
              <a:rPr lang="en-US" altLang="ja-JP" sz="2400" dirty="0" err="1">
                <a:ea typeface="ＭＳ Ｐゴシック" charset="0"/>
              </a:rPr>
              <a:t>s</a:t>
            </a:r>
            <a:r>
              <a:rPr lang="en-US" altLang="ja-JP" sz="2400" dirty="0">
                <a:ea typeface="ＭＳ Ｐゴシック" charset="0"/>
              </a:rPr>
              <a:t> basis in the property?</a:t>
            </a:r>
          </a:p>
          <a:p>
            <a:pPr lvl="1" algn="just"/>
            <a:r>
              <a:rPr lang="en-US" sz="2400" dirty="0">
                <a:ea typeface="ＭＳ Ｐゴシック" charset="0"/>
              </a:rPr>
              <a:t>What if Y’</a:t>
            </a:r>
            <a:r>
              <a:rPr lang="en-US" altLang="ja-JP" sz="2400" dirty="0">
                <a:ea typeface="ＭＳ Ｐゴシック" charset="0"/>
              </a:rPr>
              <a:t>s basis in the property were only 250?</a:t>
            </a:r>
            <a:endParaRPr lang="en-US" sz="2400" dirty="0">
              <a:ea typeface="ＭＳ Ｐゴシック" charset="0"/>
            </a:endParaRPr>
          </a:p>
        </p:txBody>
      </p:sp>
      <p:sp>
        <p:nvSpPr>
          <p:cNvPr id="36865" name="Title 1"/>
          <p:cNvSpPr>
            <a:spLocks noGrp="1"/>
          </p:cNvSpPr>
          <p:nvPr>
            <p:ph type="title"/>
          </p:nvPr>
        </p:nvSpPr>
        <p:spPr/>
        <p:txBody>
          <a:bodyPr/>
          <a:lstStyle/>
          <a:p>
            <a:r>
              <a:rPr lang="en-US" sz="2000" b="1" dirty="0">
                <a:ea typeface="ＭＳ Ｐゴシック" charset="0"/>
                <a:cs typeface="ＭＳ Ｐゴシック" charset="0"/>
              </a:rPr>
              <a:t>Liabilities and Basis:  Example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p:txBody>
          <a:bodyPr/>
          <a:lstStyle/>
          <a:p>
            <a:pPr algn="just" eaLnBrk="1" hangingPunct="1">
              <a:lnSpc>
                <a:spcPct val="90000"/>
              </a:lnSpc>
            </a:pPr>
            <a:r>
              <a:rPr lang="en-US" sz="2400" dirty="0">
                <a:ea typeface="ＭＳ Ｐゴシック" charset="0"/>
                <a:cs typeface="ＭＳ Ｐゴシック" charset="0"/>
              </a:rPr>
              <a:t>What are ARs and APs?</a:t>
            </a:r>
          </a:p>
          <a:p>
            <a:pPr algn="just" eaLnBrk="1" hangingPunct="1">
              <a:lnSpc>
                <a:spcPct val="90000"/>
              </a:lnSpc>
            </a:pPr>
            <a:r>
              <a:rPr lang="en-US" sz="2400" dirty="0">
                <a:ea typeface="ＭＳ Ｐゴシック" charset="0"/>
                <a:cs typeface="ＭＳ Ｐゴシック" charset="0"/>
              </a:rPr>
              <a:t>What tax issue arises when a P contributes an AR to a PSH?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37%.  B transfers AR of 50, and A transfers 50 of cash to AB PSH.</a:t>
            </a:r>
          </a:p>
          <a:p>
            <a:pPr algn="just" eaLnBrk="1" hangingPunct="1">
              <a:lnSpc>
                <a:spcPct val="90000"/>
              </a:lnSpc>
            </a:pPr>
            <a:r>
              <a:rPr lang="en-US" sz="2400" dirty="0">
                <a:ea typeface="ＭＳ Ｐゴシック" charset="0"/>
                <a:cs typeface="ＭＳ Ｐゴシック" charset="0"/>
              </a:rPr>
              <a:t>What tax issue arises when an AP is contributed to a PSH by a cash method P? </a:t>
            </a:r>
          </a:p>
          <a:p>
            <a:pPr lvl="1" algn="just" eaLnBrk="1" hangingPunct="1">
              <a:lnSpc>
                <a:spcPct val="90000"/>
              </a:lnSpc>
            </a:pPr>
            <a:r>
              <a:rPr lang="en-US" sz="2000" dirty="0">
                <a:ea typeface="ＭＳ Ｐゴシック" charset="0"/>
              </a:rPr>
              <a:t>Consider: A’</a:t>
            </a:r>
            <a:r>
              <a:rPr lang="en-US" altLang="ja-JP" sz="2000" dirty="0">
                <a:ea typeface="ＭＳ Ｐゴシック" charset="0"/>
              </a:rPr>
              <a:t>s MTR is 0, and B’s is 35%.  B transfers 50, and A transfers 100 plus 50 AP to AB PSH.</a:t>
            </a:r>
          </a:p>
          <a:p>
            <a:pPr lvl="1" algn="just" eaLnBrk="1" hangingPunct="1">
              <a:lnSpc>
                <a:spcPct val="90000"/>
              </a:lnSpc>
            </a:pPr>
            <a:r>
              <a:rPr lang="en-US" sz="2000" dirty="0">
                <a:ea typeface="ＭＳ Ｐゴシック" charset="0"/>
              </a:rPr>
              <a:t>What if APs were liabilities?</a:t>
            </a:r>
          </a:p>
          <a:p>
            <a:pPr>
              <a:lnSpc>
                <a:spcPct val="90000"/>
              </a:lnSpc>
            </a:pPr>
            <a:r>
              <a:rPr lang="en-US" sz="2400" b="1" dirty="0">
                <a:ea typeface="ＭＳ Ｐゴシック" charset="0"/>
                <a:cs typeface="ＭＳ Ｐゴシック" charset="0"/>
              </a:rPr>
              <a:t>AR</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704(c)(1)(A) and 724</a:t>
            </a:r>
          </a:p>
          <a:p>
            <a:pPr>
              <a:lnSpc>
                <a:spcPct val="90000"/>
              </a:lnSpc>
            </a:pPr>
            <a:r>
              <a:rPr lang="en-US" sz="2400" b="1" dirty="0">
                <a:ea typeface="ＭＳ Ｐゴシック" charset="0"/>
                <a:cs typeface="ＭＳ Ｐゴシック" charset="0"/>
              </a:rPr>
              <a:t>AP</a:t>
            </a:r>
            <a:r>
              <a:rPr lang="en-US" sz="2400" dirty="0">
                <a:ea typeface="ＭＳ Ｐゴシック" charset="0"/>
                <a:cs typeface="ＭＳ Ｐゴシック" charset="0"/>
              </a:rPr>
              <a:t>: </a:t>
            </a:r>
            <a:r>
              <a:rPr lang="en-US" sz="2400" i="1" dirty="0">
                <a:ea typeface="ＭＳ Ｐゴシック" charset="0"/>
                <a:cs typeface="ＭＳ Ｐゴシック" charset="0"/>
              </a:rPr>
              <a:t>See</a:t>
            </a:r>
            <a:r>
              <a:rPr lang="en-US" sz="2400" dirty="0">
                <a:ea typeface="ＭＳ Ｐゴシック" charset="0"/>
                <a:cs typeface="ＭＳ Ｐゴシック" charset="0"/>
              </a:rPr>
              <a:t> </a:t>
            </a:r>
            <a:r>
              <a:rPr lang="en-US" sz="2400" dirty="0"/>
              <a:t>§</a:t>
            </a:r>
            <a:r>
              <a:rPr lang="en-US" sz="2400" dirty="0">
                <a:ea typeface="ＭＳ Ｐゴシック" charset="0"/>
                <a:cs typeface="ＭＳ Ｐゴシック" charset="0"/>
              </a:rPr>
              <a:t>704(c)(3) and Reg. </a:t>
            </a:r>
            <a:r>
              <a:rPr lang="en-US" sz="2400" dirty="0"/>
              <a:t>§</a:t>
            </a:r>
            <a:r>
              <a:rPr lang="en-US" sz="2400" dirty="0">
                <a:ea typeface="ＭＳ Ｐゴシック" charset="0"/>
                <a:cs typeface="ＭＳ Ｐゴシック" charset="0"/>
              </a:rPr>
              <a:t>1.752-7(c) [skim very  lightly]</a:t>
            </a:r>
          </a:p>
          <a:p>
            <a:pPr lvl="1" algn="just" eaLnBrk="1" hangingPunct="1">
              <a:lnSpc>
                <a:spcPct val="90000"/>
              </a:lnSpc>
            </a:pPr>
            <a:r>
              <a:rPr lang="en-US" sz="2000" dirty="0">
                <a:ea typeface="ＭＳ Ｐゴシック" charset="0"/>
              </a:rPr>
              <a:t>PSH Accounting:  Possibly listed as asset with negative value </a:t>
            </a:r>
          </a:p>
        </p:txBody>
      </p:sp>
      <p:sp>
        <p:nvSpPr>
          <p:cNvPr id="37889" name="Title 1"/>
          <p:cNvSpPr>
            <a:spLocks noGrp="1"/>
          </p:cNvSpPr>
          <p:nvPr>
            <p:ph type="title"/>
          </p:nvPr>
        </p:nvSpPr>
        <p:spPr/>
        <p:txBody>
          <a:bodyPr/>
          <a:lstStyle/>
          <a:p>
            <a:pPr eaLnBrk="1" hangingPunct="1"/>
            <a:r>
              <a:rPr lang="en-US" sz="2000" b="1" dirty="0">
                <a:ea typeface="ＭＳ Ｐゴシック" charset="0"/>
                <a:cs typeface="ＭＳ Ｐゴシック" charset="0"/>
              </a:rPr>
              <a:t>Accounts Receivable and Payable</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33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2"/>
          <p:cNvSpPr>
            <a:spLocks noGrp="1"/>
          </p:cNvSpPr>
          <p:nvPr>
            <p:ph idx="1"/>
          </p:nvPr>
        </p:nvSpPr>
        <p:spPr>
          <a:xfrm>
            <a:off x="384048" y="533400"/>
            <a:ext cx="8458200" cy="5562600"/>
          </a:xfrm>
        </p:spPr>
        <p:txBody>
          <a:bodyPr>
            <a:normAutofit/>
          </a:bodyPr>
          <a:lstStyle/>
          <a:p>
            <a:pPr algn="just" eaLnBrk="1" hangingPunct="1">
              <a:lnSpc>
                <a:spcPct val="80000"/>
              </a:lnSpc>
            </a:pPr>
            <a:r>
              <a:rPr lang="en-US" sz="2400" dirty="0">
                <a:ea typeface="ＭＳ Ｐゴシック" charset="0"/>
                <a:cs typeface="ＭＳ Ｐゴシック" charset="0"/>
              </a:rPr>
              <a:t>PSH can elect to amortize PSH </a:t>
            </a:r>
            <a:r>
              <a:rPr lang="en-US" sz="2400" i="1" dirty="0">
                <a:ea typeface="ＭＳ Ｐゴシック" charset="0"/>
                <a:cs typeface="ＭＳ Ｐゴシック" charset="0"/>
              </a:rPr>
              <a:t>organizational expenses</a:t>
            </a:r>
            <a:r>
              <a:rPr lang="en-US" sz="2400" dirty="0">
                <a:ea typeface="ＭＳ Ｐゴシック" charset="0"/>
                <a:cs typeface="ＭＳ Ｐゴシック" charset="0"/>
              </a:rPr>
              <a:t> over 15 years.</a:t>
            </a:r>
          </a:p>
          <a:p>
            <a:pPr lvl="1" algn="just" eaLnBrk="1" hangingPunct="1"/>
            <a:r>
              <a:rPr lang="en-US" sz="2000" dirty="0">
                <a:ea typeface="ＭＳ Ｐゴシック" charset="0"/>
              </a:rPr>
              <a:t>Incident to creation of PSH</a:t>
            </a:r>
          </a:p>
          <a:p>
            <a:pPr lvl="1" algn="just" eaLnBrk="1" hangingPunct="1"/>
            <a:r>
              <a:rPr lang="en-US" sz="2000" dirty="0">
                <a:ea typeface="ＭＳ Ｐゴシック" charset="0"/>
              </a:rPr>
              <a:t>Chargeable to capital account</a:t>
            </a:r>
          </a:p>
          <a:p>
            <a:pPr lvl="1" algn="just" eaLnBrk="1" hangingPunct="1"/>
            <a:r>
              <a:rPr lang="en-US" sz="2000" dirty="0">
                <a:ea typeface="ＭＳ Ｐゴシック" charset="0"/>
              </a:rPr>
              <a:t>Of a character which, if expended incident to the creation of a PSH having an ascertainable life, would be amortized over such life.</a:t>
            </a:r>
          </a:p>
          <a:p>
            <a:pPr lvl="1" algn="just" eaLnBrk="1" hangingPunct="1"/>
            <a:r>
              <a:rPr lang="en-US" sz="2000" dirty="0">
                <a:ea typeface="ＭＳ Ｐゴシック" charset="0"/>
              </a:rPr>
              <a:t>Examples:  legal fees for negotiation and preparation of PSH agreement and filing fees. </a:t>
            </a:r>
          </a:p>
          <a:p>
            <a:pPr lvl="1"/>
            <a:r>
              <a:rPr lang="en-US" sz="2000" dirty="0">
                <a:ea typeface="ＭＳ Ｐゴシック" charset="0"/>
              </a:rPr>
              <a:t>Not OEs:  acquiring assets for PSH or administration or removal of Ps. Reg. </a:t>
            </a:r>
            <a:r>
              <a:rPr lang="en-US" sz="2000" dirty="0"/>
              <a:t>§</a:t>
            </a:r>
            <a:r>
              <a:rPr lang="en-US" sz="2000" dirty="0">
                <a:ea typeface="ＭＳ Ｐゴシック" charset="0"/>
              </a:rPr>
              <a:t>1.709-2(a).</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Syndication expenses </a:t>
            </a:r>
            <a:r>
              <a:rPr lang="en-US" sz="2400" dirty="0">
                <a:ea typeface="ＭＳ Ｐゴシック" charset="0"/>
                <a:cs typeface="ＭＳ Ｐゴシック" charset="0"/>
              </a:rPr>
              <a:t>are nondeductible. </a:t>
            </a:r>
            <a:r>
              <a:rPr lang="en-US" sz="2400" dirty="0"/>
              <a:t>§</a:t>
            </a:r>
            <a:r>
              <a:rPr lang="en-US" sz="2400" dirty="0">
                <a:ea typeface="ＭＳ Ｐゴシック" charset="0"/>
                <a:cs typeface="ＭＳ Ｐゴシック" charset="0"/>
              </a:rPr>
              <a:t>709(a) and (b).</a:t>
            </a:r>
          </a:p>
          <a:p>
            <a:pPr lvl="1"/>
            <a:r>
              <a:rPr lang="en-US" sz="2000" dirty="0">
                <a:ea typeface="ＭＳ Ｐゴシック" charset="0"/>
              </a:rPr>
              <a:t>Brokerage fees, legal fees for securities advice and for advice pertaining to adequacy of tax disclosures in the prospectus or placement memo; printing costs of prospectus. Reg. </a:t>
            </a:r>
            <a:r>
              <a:rPr lang="en-US" sz="2000" dirty="0"/>
              <a:t>§</a:t>
            </a:r>
            <a:r>
              <a:rPr lang="en-US" sz="2000" dirty="0">
                <a:ea typeface="ＭＳ Ｐゴシック" charset="0"/>
              </a:rPr>
              <a:t>1.709-2(b).</a:t>
            </a:r>
          </a:p>
        </p:txBody>
      </p:sp>
      <p:sp>
        <p:nvSpPr>
          <p:cNvPr id="38913" name="Title 1"/>
          <p:cNvSpPr>
            <a:spLocks noGrp="1"/>
          </p:cNvSpPr>
          <p:nvPr>
            <p:ph type="title"/>
          </p:nvPr>
        </p:nvSpPr>
        <p:spPr/>
        <p:txBody>
          <a:bodyPr/>
          <a:lstStyle/>
          <a:p>
            <a:pPr eaLnBrk="1" hangingPunct="1"/>
            <a:r>
              <a:rPr lang="en-US" sz="2000" b="1" dirty="0">
                <a:ea typeface="ＭＳ Ｐゴシック" charset="0"/>
                <a:cs typeface="ＭＳ Ｐゴシック" charset="0"/>
              </a:rPr>
              <a:t>Organization and Syndication Expenses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8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68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8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3"/>
          <p:cNvSpPr>
            <a:spLocks noGrp="1" noChangeArrowheads="1"/>
          </p:cNvSpPr>
          <p:nvPr>
            <p:ph idx="1"/>
          </p:nvPr>
        </p:nvSpPr>
        <p:spPr/>
        <p:txBody>
          <a:bodyPr/>
          <a:lstStyle/>
          <a:p>
            <a:pPr marL="169863" indent="-169863">
              <a:lnSpc>
                <a:spcPct val="80000"/>
              </a:lnSpc>
              <a:tabLst>
                <a:tab pos="1022350" algn="l"/>
              </a:tabLst>
            </a:pPr>
            <a:r>
              <a:rPr lang="en-US" sz="2400" dirty="0">
                <a:ea typeface="ＭＳ Ｐゴシック" charset="0"/>
                <a:cs typeface="ＭＳ Ｐゴシック" charset="0"/>
              </a:rPr>
              <a:t>No G/L to PSH or Ps upon the transfer of </a:t>
            </a:r>
            <a:r>
              <a:rPr lang="en-US" sz="2400" i="1" dirty="0">
                <a:ea typeface="ＭＳ Ｐゴシック" charset="0"/>
                <a:cs typeface="ＭＳ Ｐゴシック" charset="0"/>
              </a:rPr>
              <a:t>property</a:t>
            </a:r>
            <a:r>
              <a:rPr lang="en-US" sz="2400" dirty="0">
                <a:ea typeface="ＭＳ Ｐゴシック" charset="0"/>
                <a:cs typeface="ＭＳ Ｐゴシック" charset="0"/>
              </a:rPr>
              <a:t> to a PSH by a person in exchange for a PSH interest (except for certain transfers to investment PSHs).</a:t>
            </a:r>
            <a:r>
              <a:rPr lang="en-US" sz="2400" dirty="0"/>
              <a:t> §</a:t>
            </a:r>
            <a:r>
              <a:rPr lang="en-US" sz="2400" dirty="0">
                <a:ea typeface="ＭＳ Ｐゴシック" charset="0"/>
                <a:cs typeface="ＭＳ Ｐゴシック" charset="0"/>
              </a:rPr>
              <a:t>721(a)</a:t>
            </a:r>
          </a:p>
          <a:p>
            <a:pPr marL="569913" lvl="1" indent="-169863" algn="just" eaLnBrk="1" hangingPunct="1">
              <a:lnSpc>
                <a:spcPct val="80000"/>
              </a:lnSpc>
              <a:tabLst>
                <a:tab pos="1022350" algn="l"/>
              </a:tabLst>
            </a:pPr>
            <a:r>
              <a:rPr lang="en-US" sz="2000" dirty="0">
                <a:ea typeface="ＭＳ Ｐゴシック" charset="0"/>
              </a:rPr>
              <a:t>Compare sections 351(a) and 368(c) </a:t>
            </a: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a:t>
            </a:r>
            <a:r>
              <a:rPr lang="en-US" altLang="ja-JP" sz="2400" dirty="0">
                <a:ea typeface="ＭＳ Ｐゴシック" charset="0"/>
                <a:cs typeface="ＭＳ Ｐゴシック" charset="0"/>
              </a:rPr>
              <a:t>s basis in its PSH interest (</a:t>
            </a:r>
            <a:r>
              <a:rPr lang="en-US" altLang="ja-JP" sz="2400" i="1" dirty="0">
                <a:ea typeface="ＭＳ Ｐゴシック" charset="0"/>
                <a:cs typeface="ＭＳ Ｐゴシック" charset="0"/>
              </a:rPr>
              <a:t>Outside basis</a:t>
            </a:r>
            <a:r>
              <a:rPr lang="en-US" altLang="ja-JP" sz="2400" dirty="0">
                <a:ea typeface="ＭＳ Ｐゴシック" charset="0"/>
                <a:cs typeface="ＭＳ Ｐゴシック" charset="0"/>
              </a:rPr>
              <a:t>) is the sum of the money and AB basis of property contributed, plus any gain recognized </a:t>
            </a:r>
            <a:r>
              <a:rPr lang="en-US" altLang="ja-JP" sz="2400" u="sng" dirty="0">
                <a:ea typeface="ＭＳ Ｐゴシック" charset="0"/>
                <a:cs typeface="ＭＳ Ｐゴシック" charset="0"/>
              </a:rPr>
              <a:t>under section 721(b) </a:t>
            </a:r>
            <a:r>
              <a:rPr lang="en-US" altLang="ja-JP" sz="2400" dirty="0">
                <a:ea typeface="ＭＳ Ｐゴシック" charset="0"/>
                <a:cs typeface="ＭＳ Ｐゴシック" charset="0"/>
              </a:rPr>
              <a:t>and share of PSH debt. </a:t>
            </a:r>
            <a:r>
              <a:rPr lang="en-US" sz="2400" dirty="0"/>
              <a:t>§</a:t>
            </a:r>
            <a:r>
              <a:rPr lang="en-US" altLang="ja-JP" sz="2400" dirty="0">
                <a:ea typeface="ＭＳ Ｐゴシック" charset="0"/>
                <a:cs typeface="ＭＳ Ｐゴシック" charset="0"/>
              </a:rPr>
              <a:t>722</a:t>
            </a:r>
          </a:p>
          <a:p>
            <a:pPr marL="569913" lvl="1" indent="-169863">
              <a:lnSpc>
                <a:spcPct val="80000"/>
              </a:lnSpc>
              <a:tabLst>
                <a:tab pos="1022350" algn="l"/>
              </a:tabLst>
            </a:pPr>
            <a:r>
              <a:rPr lang="en-US" sz="2000" dirty="0">
                <a:ea typeface="ＭＳ Ｐゴシック" charset="0"/>
              </a:rPr>
              <a:t>Ps have unitary bases in their </a:t>
            </a:r>
            <a:r>
              <a:rPr lang="en-US" sz="2000" dirty="0" err="1">
                <a:ea typeface="ＭＳ Ｐゴシック" charset="0"/>
              </a:rPr>
              <a:t>PSH</a:t>
            </a:r>
            <a:r>
              <a:rPr lang="en-US" sz="2000" dirty="0">
                <a:ea typeface="ＭＳ Ｐゴシック" charset="0"/>
              </a:rPr>
              <a:t> interests. Rev. Rul. 84-53; </a:t>
            </a:r>
            <a:r>
              <a:rPr lang="en-US" sz="2000" i="1" dirty="0">
                <a:ea typeface="ＭＳ Ｐゴシック" charset="0"/>
              </a:rPr>
              <a:t>Compare</a:t>
            </a:r>
            <a:r>
              <a:rPr lang="en-US" sz="2000" dirty="0">
                <a:ea typeface="ＭＳ Ｐゴシック" charset="0"/>
              </a:rPr>
              <a:t> shareholders’ bases in shares. Reg. </a:t>
            </a:r>
            <a:r>
              <a:rPr lang="en-US" sz="2000" dirty="0"/>
              <a:t>§</a:t>
            </a:r>
            <a:r>
              <a:rPr lang="en-US" sz="2000" dirty="0">
                <a:ea typeface="ＭＳ Ｐゴシック" charset="0"/>
                <a:cs typeface="ＭＳ Ｐゴシック" charset="0"/>
              </a:rPr>
              <a:t>1.1012</a:t>
            </a:r>
            <a:r>
              <a:rPr lang="de-DE" sz="2000" dirty="0">
                <a:ea typeface="ＭＳ Ｐゴシック" charset="0"/>
                <a:cs typeface="ＭＳ Ｐゴシック" charset="0"/>
              </a:rPr>
              <a:t>(c)(1)</a:t>
            </a:r>
            <a:endParaRPr lang="en-US" sz="2000" dirty="0">
              <a:ea typeface="ＭＳ Ｐゴシック" charset="0"/>
            </a:endParaRPr>
          </a:p>
          <a:p>
            <a:pPr marL="169863" indent="-169863" algn="just" eaLnBrk="1" hangingPunct="1">
              <a:lnSpc>
                <a:spcPct val="80000"/>
              </a:lnSpc>
              <a:tabLst>
                <a:tab pos="1022350" algn="l"/>
              </a:tabLst>
            </a:pPr>
            <a:endParaRPr lang="en-US" sz="2400" dirty="0">
              <a:ea typeface="ＭＳ Ｐゴシック" charset="0"/>
              <a:cs typeface="ＭＳ Ｐゴシック" charset="0"/>
            </a:endParaRPr>
          </a:p>
          <a:p>
            <a:pPr marL="169863" indent="-169863">
              <a:lnSpc>
                <a:spcPct val="80000"/>
              </a:lnSpc>
              <a:tabLst>
                <a:tab pos="1022350" algn="l"/>
              </a:tabLst>
            </a:pPr>
            <a:r>
              <a:rPr lang="en-US" sz="2400" dirty="0">
                <a:ea typeface="ＭＳ Ｐゴシック" charset="0"/>
                <a:cs typeface="ＭＳ Ｐゴシック" charset="0"/>
              </a:rPr>
              <a:t>PSH’</a:t>
            </a:r>
            <a:r>
              <a:rPr lang="en-US" altLang="ja-JP" sz="2400" dirty="0">
                <a:ea typeface="ＭＳ Ｐゴシック" charset="0"/>
                <a:cs typeface="ＭＳ Ｐゴシック" charset="0"/>
              </a:rPr>
              <a:t>s basis in the property contributed (</a:t>
            </a:r>
            <a:r>
              <a:rPr lang="en-US" altLang="ja-JP" sz="2400" i="1" dirty="0">
                <a:ea typeface="ＭＳ Ｐゴシック" charset="0"/>
                <a:cs typeface="ＭＳ Ｐゴシック" charset="0"/>
              </a:rPr>
              <a:t>Inside basis</a:t>
            </a:r>
            <a:r>
              <a:rPr lang="en-US" altLang="ja-JP" sz="2400" dirty="0">
                <a:ea typeface="ＭＳ Ｐゴシック" charset="0"/>
                <a:cs typeface="ＭＳ Ｐゴシック" charset="0"/>
              </a:rPr>
              <a:t>) is the same as the AB of the property in the hands of the contributor, plus any gain recognized </a:t>
            </a:r>
            <a:r>
              <a:rPr lang="en-US" altLang="ja-JP" sz="2400" u="sng" dirty="0">
                <a:ea typeface="ＭＳ Ｐゴシック" charset="0"/>
                <a:cs typeface="ＭＳ Ｐゴシック" charset="0"/>
              </a:rPr>
              <a:t>under section 721(b)</a:t>
            </a:r>
            <a:r>
              <a:rPr lang="en-US" altLang="ja-JP" sz="2400" dirty="0">
                <a:ea typeface="ＭＳ Ｐゴシック" charset="0"/>
                <a:cs typeface="ＭＳ Ｐゴシック" charset="0"/>
              </a:rPr>
              <a:t>.</a:t>
            </a:r>
            <a:r>
              <a:rPr lang="en-US" sz="2400" dirty="0"/>
              <a:t> §</a:t>
            </a:r>
            <a:r>
              <a:rPr lang="en-US" altLang="ja-JP" sz="2400" dirty="0">
                <a:ea typeface="ＭＳ Ｐゴシック" charset="0"/>
                <a:cs typeface="ＭＳ Ｐゴシック" charset="0"/>
              </a:rPr>
              <a:t>723</a:t>
            </a:r>
            <a:endParaRPr lang="en-US" sz="2400" dirty="0">
              <a:ea typeface="ＭＳ Ｐゴシック" charset="0"/>
              <a:cs typeface="ＭＳ Ｐゴシック" charset="0"/>
            </a:endParaRPr>
          </a:p>
        </p:txBody>
      </p:sp>
      <p:sp>
        <p:nvSpPr>
          <p:cNvPr id="17411"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Partnership Contributions</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12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3"/>
          <p:cNvSpPr>
            <a:spLocks noGrp="1" noChangeArrowheads="1"/>
          </p:cNvSpPr>
          <p:nvPr>
            <p:ph idx="1"/>
          </p:nvPr>
        </p:nvSpPr>
        <p:spPr/>
        <p:txBody>
          <a:bodyPr/>
          <a:lstStyle/>
          <a:p>
            <a:pPr marL="346075" indent="-346075" algn="just" eaLnBrk="1" hangingPunct="1">
              <a:lnSpc>
                <a:spcPct val="90000"/>
              </a:lnSpc>
            </a:pPr>
            <a:r>
              <a:rPr lang="en-US" sz="2400" dirty="0">
                <a:ea typeface="ＭＳ Ｐゴシック" charset="0"/>
                <a:cs typeface="ＭＳ Ｐゴシック" charset="0"/>
              </a:rPr>
              <a:t>Section 721 does </a:t>
            </a:r>
            <a:r>
              <a:rPr lang="en-US" sz="2400" i="1" dirty="0">
                <a:ea typeface="ＭＳ Ｐゴシック" charset="0"/>
                <a:cs typeface="ＭＳ Ｐゴシック" charset="0"/>
              </a:rPr>
              <a:t>not</a:t>
            </a:r>
            <a:r>
              <a:rPr lang="en-US" sz="2400" dirty="0">
                <a:ea typeface="ＭＳ Ｐゴシック" charset="0"/>
                <a:cs typeface="ＭＳ Ｐゴシック" charset="0"/>
              </a:rPr>
              <a:t> apply to the transfer of </a:t>
            </a:r>
            <a:r>
              <a:rPr lang="en-US" sz="2400" i="1" dirty="0">
                <a:ea typeface="ＭＳ Ｐゴシック" charset="0"/>
                <a:cs typeface="ＭＳ Ｐゴシック" charset="0"/>
              </a:rPr>
              <a:t>services</a:t>
            </a:r>
            <a:r>
              <a:rPr lang="en-US" sz="2400" dirty="0">
                <a:ea typeface="ＭＳ Ｐゴシック" charset="0"/>
                <a:cs typeface="ＭＳ Ｐゴシック" charset="0"/>
              </a:rPr>
              <a:t> to a PSH in exchange for a </a:t>
            </a:r>
            <a:r>
              <a:rPr lang="en-US" sz="2400" i="1" dirty="0">
                <a:ea typeface="ＭＳ Ｐゴシック" charset="0"/>
                <a:cs typeface="ＭＳ Ｐゴシック" charset="0"/>
              </a:rPr>
              <a:t>capital interest </a:t>
            </a:r>
            <a:r>
              <a:rPr lang="en-US" sz="2400" dirty="0">
                <a:ea typeface="ＭＳ Ｐゴシック" charset="0"/>
                <a:cs typeface="ＭＳ Ｐゴシック" charset="0"/>
              </a:rPr>
              <a:t>in a PSH:</a:t>
            </a:r>
          </a:p>
          <a:p>
            <a:pPr marL="571500" lvl="1" indent="-279400">
              <a:lnSpc>
                <a:spcPct val="90000"/>
              </a:lnSpc>
            </a:pPr>
            <a:r>
              <a:rPr lang="ja-JP" altLang="en-US" sz="2000" dirty="0">
                <a:ea typeface="ＭＳ Ｐゴシック" charset="0"/>
              </a:rPr>
              <a:t>“</a:t>
            </a:r>
            <a:r>
              <a:rPr lang="en-US" altLang="ja-JP" sz="2000" dirty="0">
                <a:ea typeface="ＭＳ Ｐゴシック" charset="0"/>
              </a:rPr>
              <a:t>To the extent that any of the partners gives up any part of his right to be repaid his contributions (</a:t>
            </a:r>
            <a:r>
              <a:rPr lang="en-US" altLang="ja-JP" sz="2000" i="1" dirty="0">
                <a:ea typeface="ＭＳ Ｐゴシック" charset="0"/>
              </a:rPr>
              <a:t>as distinguished from a share in partnership profits</a:t>
            </a:r>
            <a:r>
              <a:rPr lang="en-US" altLang="ja-JP" sz="2000" dirty="0">
                <a:ea typeface="ＭＳ Ｐゴシック" charset="0"/>
              </a:rPr>
              <a:t>) in favor of another partner as compensation for services . . ., section 721 does not apply. The value of an interest in such partnership . . . constitutes income to the partner under section 61.</a:t>
            </a:r>
            <a:r>
              <a:rPr lang="ja-JP" altLang="en-US" sz="2000" dirty="0">
                <a:ea typeface="ＭＳ Ｐゴシック" charset="0"/>
              </a:rPr>
              <a:t>”</a:t>
            </a:r>
            <a:r>
              <a:rPr lang="en-US" altLang="ja-JP" sz="2000" dirty="0">
                <a:ea typeface="ＭＳ Ｐゴシック" charset="0"/>
              </a:rPr>
              <a:t> Reg. </a:t>
            </a:r>
            <a:r>
              <a:rPr lang="en-US" sz="2000" dirty="0"/>
              <a:t>§</a:t>
            </a:r>
            <a:r>
              <a:rPr lang="en-US" altLang="ja-JP" sz="2000" dirty="0">
                <a:ea typeface="ＭＳ Ｐゴシック" charset="0"/>
              </a:rPr>
              <a:t>1.721-1(b). </a:t>
            </a:r>
          </a:p>
          <a:p>
            <a:pPr marL="346075" indent="-346075" eaLnBrk="1" hangingPunct="1">
              <a:lnSpc>
                <a:spcPct val="90000"/>
              </a:lnSpc>
            </a:pPr>
            <a:endParaRPr lang="en-US" sz="2400" dirty="0">
              <a:ea typeface="ＭＳ Ｐゴシック" charset="0"/>
              <a:cs typeface="ＭＳ Ｐゴシック" charset="0"/>
            </a:endParaRPr>
          </a:p>
          <a:p>
            <a:pPr marL="346075" indent="-346075" eaLnBrk="1" hangingPunct="1">
              <a:lnSpc>
                <a:spcPct val="90000"/>
              </a:lnSpc>
            </a:pPr>
            <a:r>
              <a:rPr lang="en-US" sz="2400" dirty="0">
                <a:ea typeface="ＭＳ Ｐゴシック" charset="0"/>
                <a:cs typeface="ＭＳ Ｐゴシック" charset="0"/>
              </a:rPr>
              <a:t>Property for purposes of section 721 is expansively defined (</a:t>
            </a:r>
            <a:r>
              <a:rPr lang="en-US" sz="2400" i="1" dirty="0">
                <a:ea typeface="ＭＳ Ｐゴシック" charset="0"/>
                <a:cs typeface="ＭＳ Ｐゴシック" charset="0"/>
              </a:rPr>
              <a:t>see also </a:t>
            </a:r>
            <a:r>
              <a:rPr lang="en-US" sz="2400" dirty="0">
                <a:ea typeface="ＭＳ Ｐゴシック" charset="0"/>
                <a:cs typeface="ＭＳ Ｐゴシック" charset="0"/>
              </a:rPr>
              <a:t>section 351)</a:t>
            </a:r>
          </a:p>
          <a:p>
            <a:pPr marL="571500" lvl="1" indent="-279400" eaLnBrk="1" hangingPunct="1">
              <a:lnSpc>
                <a:spcPct val="90000"/>
              </a:lnSpc>
            </a:pPr>
            <a:r>
              <a:rPr lang="en-US" sz="2000" dirty="0">
                <a:ea typeface="ＭＳ Ｐゴシック" charset="0"/>
              </a:rPr>
              <a:t> </a:t>
            </a:r>
            <a:r>
              <a:rPr lang="en-US" sz="2000" i="1" dirty="0">
                <a:ea typeface="ＭＳ Ｐゴシック" charset="0"/>
              </a:rPr>
              <a:t>Stafford v. U.S.</a:t>
            </a:r>
            <a:r>
              <a:rPr lang="en-US" sz="2000" dirty="0">
                <a:ea typeface="ＭＳ Ｐゴシック" charset="0"/>
              </a:rPr>
              <a:t> (unenforceable letter of intent)</a:t>
            </a:r>
          </a:p>
          <a:p>
            <a:pPr marL="571500" lvl="1" indent="-279400" eaLnBrk="1" hangingPunct="1">
              <a:lnSpc>
                <a:spcPct val="90000"/>
              </a:lnSpc>
            </a:pPr>
            <a:r>
              <a:rPr lang="en-US" sz="2000" dirty="0">
                <a:ea typeface="ＭＳ Ｐゴシック" charset="0"/>
              </a:rPr>
              <a:t> </a:t>
            </a:r>
            <a:r>
              <a:rPr lang="en-US" sz="2000" i="1" dirty="0">
                <a:ea typeface="ＭＳ Ｐゴシック" charset="0"/>
              </a:rPr>
              <a:t>Oden v. CIR </a:t>
            </a:r>
            <a:r>
              <a:rPr lang="en-US" sz="2000" dirty="0">
                <a:ea typeface="ＭＳ Ｐゴシック" charset="0"/>
              </a:rPr>
              <a:t>(no basis for personal note); </a:t>
            </a:r>
            <a:r>
              <a:rPr lang="en-US" sz="2000" i="1" dirty="0" err="1">
                <a:ea typeface="ＭＳ Ｐゴシック" charset="0"/>
              </a:rPr>
              <a:t>VisionMonitor</a:t>
            </a:r>
            <a:r>
              <a:rPr lang="en-US" sz="2000" i="1" dirty="0">
                <a:ea typeface="ＭＳ Ｐゴシック" charset="0"/>
              </a:rPr>
              <a:t> Software v. CIR</a:t>
            </a:r>
            <a:r>
              <a:rPr lang="en-US" sz="2000" dirty="0">
                <a:ea typeface="ＭＳ Ｐゴシック" charset="0"/>
              </a:rPr>
              <a:t>, T.C. Memo. 2014-182 (2014) (same)</a:t>
            </a:r>
            <a:endParaRPr lang="en-US" sz="2000" i="1" dirty="0">
              <a:ea typeface="ＭＳ Ｐゴシック" charset="0"/>
            </a:endParaRPr>
          </a:p>
          <a:p>
            <a:pPr marL="346075" indent="-346075" eaLnBrk="1" hangingPunct="1">
              <a:lnSpc>
                <a:spcPct val="90000"/>
              </a:lnSpc>
            </a:pPr>
            <a:endParaRPr lang="en-US" dirty="0">
              <a:ea typeface="ＭＳ Ｐゴシック" charset="0"/>
              <a:cs typeface="ＭＳ Ｐゴシック" charset="0"/>
            </a:endParaRPr>
          </a:p>
        </p:txBody>
      </p:sp>
      <p:sp>
        <p:nvSpPr>
          <p:cNvPr id="19459"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Contributions of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Property</a:t>
            </a:r>
            <a:r>
              <a:rPr lang="ja-JP" altLang="en-US" sz="2000" b="1" dirty="0">
                <a:ea typeface="ＭＳ Ｐゴシック" charset="0"/>
                <a:cs typeface="ＭＳ Ｐゴシック" charset="0"/>
              </a:rPr>
              <a:t>”</a:t>
            </a:r>
            <a:endParaRPr lang="en-US" sz="2000"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idx="1"/>
          </p:nvPr>
        </p:nvSpPr>
        <p:spPr/>
        <p:txBody>
          <a:bodyPr/>
          <a:lstStyle/>
          <a:p>
            <a:pPr eaLnBrk="1" hangingPunct="1"/>
            <a:endParaRPr lang="en-US" sz="2400" b="1" dirty="0">
              <a:ea typeface="ＭＳ Ｐゴシック" charset="0"/>
              <a:cs typeface="ＭＳ Ｐゴシック" charset="0"/>
            </a:endParaRPr>
          </a:p>
          <a:p>
            <a:r>
              <a:rPr lang="en-US" sz="2400" b="1" dirty="0">
                <a:ea typeface="ＭＳ Ｐゴシック" charset="0"/>
                <a:cs typeface="ＭＳ Ｐゴシック" charset="0"/>
              </a:rPr>
              <a:t>Capital Interest</a:t>
            </a:r>
            <a:r>
              <a:rPr lang="en-US" sz="2400" dirty="0">
                <a:ea typeface="ＭＳ Ｐゴシック" charset="0"/>
                <a:cs typeface="ＭＳ Ｐゴシック" charset="0"/>
              </a:rPr>
              <a:t>: an interest that gives the holder a share of the proceeds if the PSH's assets were sold at FMV and then the proceeds were distributed in a complete liquidation of the PSH.  This determination generally is made at the time of receipt of the PSH interest. </a:t>
            </a:r>
            <a:r>
              <a:rPr lang="en-US" sz="2400" i="1" dirty="0">
                <a:ea typeface="ＭＳ Ｐゴシック" charset="0"/>
                <a:cs typeface="ＭＳ Ｐゴシック" charset="0"/>
              </a:rPr>
              <a:t>See Reg. </a:t>
            </a:r>
            <a:r>
              <a:rPr lang="en-US" sz="2400" dirty="0"/>
              <a:t>§</a:t>
            </a:r>
            <a:r>
              <a:rPr lang="en-US" sz="2400" dirty="0">
                <a:ea typeface="ＭＳ Ｐゴシック" charset="0"/>
                <a:cs typeface="ＭＳ Ｐゴシック" charset="0"/>
              </a:rPr>
              <a:t>1.704-1(e)(1)(v).</a:t>
            </a:r>
          </a:p>
          <a:p>
            <a:pPr eaLnBrk="1" hangingPunct="1"/>
            <a:endParaRPr lang="en-US" sz="2400" dirty="0">
              <a:ea typeface="ＭＳ Ｐゴシック" charset="0"/>
              <a:cs typeface="ＭＳ Ｐゴシック" charset="0"/>
            </a:endParaRPr>
          </a:p>
          <a:p>
            <a:pPr eaLnBrk="1" hangingPunct="1"/>
            <a:r>
              <a:rPr lang="en-US" sz="2400" b="1" dirty="0">
                <a:ea typeface="ＭＳ Ｐゴシック" charset="0"/>
                <a:cs typeface="ＭＳ Ｐゴシック" charset="0"/>
              </a:rPr>
              <a:t>Profits Interest:</a:t>
            </a:r>
            <a:r>
              <a:rPr lang="en-US" sz="2400" dirty="0">
                <a:ea typeface="ＭＳ Ｐゴシック" charset="0"/>
                <a:cs typeface="ＭＳ Ｐゴシック" charset="0"/>
              </a:rPr>
              <a:t> a PSH interest other than a capital interest.  Rev. Proc. 93-27.</a:t>
            </a:r>
          </a:p>
        </p:txBody>
      </p:sp>
      <p:sp>
        <p:nvSpPr>
          <p:cNvPr id="21507"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and Profits Interests</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384048" y="533400"/>
            <a:ext cx="8458200" cy="5562600"/>
          </a:xfrm>
        </p:spPr>
        <p:txBody>
          <a:bodyPr/>
          <a:lstStyle/>
          <a:p>
            <a:r>
              <a:rPr lang="en-US" sz="2400" dirty="0">
                <a:ea typeface="ＭＳ Ｐゴシック" charset="0"/>
                <a:cs typeface="ＭＳ Ｐゴシック" charset="0"/>
              </a:rPr>
              <a:t>If depreciable tangible property or section 197 intangible property is contributed to a PSH, the PSH depreciates the property on the </a:t>
            </a:r>
            <a:r>
              <a:rPr lang="en-US" sz="2400" i="1" dirty="0">
                <a:ea typeface="ＭＳ Ｐゴシック" charset="0"/>
                <a:cs typeface="ＭＳ Ｐゴシック" charset="0"/>
              </a:rPr>
              <a:t>same schedule </a:t>
            </a:r>
            <a:r>
              <a:rPr lang="en-US" sz="2400" dirty="0">
                <a:ea typeface="ＭＳ Ｐゴシック" charset="0"/>
                <a:cs typeface="ＭＳ Ｐゴシック" charset="0"/>
              </a:rPr>
              <a:t>as the transferor. </a:t>
            </a:r>
            <a:r>
              <a:rPr lang="en-US" sz="2400" dirty="0"/>
              <a:t>§§</a:t>
            </a:r>
            <a:r>
              <a:rPr lang="en-US" sz="2400" dirty="0">
                <a:ea typeface="ＭＳ Ｐゴシック" charset="0"/>
                <a:cs typeface="ＭＳ Ｐゴシック" charset="0"/>
              </a:rPr>
              <a:t>168(</a:t>
            </a:r>
            <a:r>
              <a:rPr lang="en-US" sz="2400" dirty="0" err="1">
                <a:ea typeface="ＭＳ Ｐゴシック" charset="0"/>
                <a:cs typeface="ＭＳ Ｐゴシック" charset="0"/>
              </a:rPr>
              <a:t>i</a:t>
            </a:r>
            <a:r>
              <a:rPr lang="en-US" sz="2400" dirty="0">
                <a:ea typeface="ＭＳ Ｐゴシック" charset="0"/>
                <a:cs typeface="ＭＳ Ｐゴシック" charset="0"/>
              </a:rPr>
              <a:t>)(7); 197(f)(2))</a:t>
            </a:r>
          </a:p>
          <a:p>
            <a:r>
              <a:rPr lang="en-US" sz="2400" i="1" dirty="0">
                <a:ea typeface="ＭＳ Ｐゴシック" charset="0"/>
                <a:cs typeface="ＭＳ Ｐゴシック" charset="0"/>
              </a:rPr>
              <a:t>Book (capital account) </a:t>
            </a:r>
            <a:r>
              <a:rPr lang="en-US" sz="2400" dirty="0">
                <a:ea typeface="ＭＳ Ｐゴシック" charset="0"/>
                <a:cs typeface="ＭＳ Ｐゴシック" charset="0"/>
              </a:rPr>
              <a:t>depreciation schedule follows </a:t>
            </a:r>
            <a:r>
              <a:rPr lang="en-US" sz="2400" i="1" dirty="0">
                <a:ea typeface="ＭＳ Ｐゴシック" charset="0"/>
                <a:cs typeface="ＭＳ Ｐゴシック" charset="0"/>
              </a:rPr>
              <a:t>tax</a:t>
            </a:r>
            <a:r>
              <a:rPr lang="en-US" sz="2400" dirty="0">
                <a:ea typeface="ＭＳ Ｐゴシック" charset="0"/>
                <a:cs typeface="ＭＳ Ｐゴシック" charset="0"/>
              </a:rPr>
              <a:t> depreciation. </a:t>
            </a:r>
            <a:r>
              <a:rPr lang="en-US" sz="2400" dirty="0"/>
              <a:t>§</a:t>
            </a:r>
            <a:r>
              <a:rPr lang="en-US" sz="2400" dirty="0">
                <a:ea typeface="ＭＳ Ｐゴシック" charset="0"/>
                <a:cs typeface="ＭＳ Ｐゴシック" charset="0"/>
              </a:rPr>
              <a:t>1.704-1(b)(2)(iv)(g)(3).</a:t>
            </a:r>
          </a:p>
          <a:p>
            <a:pPr marL="0" indent="0">
              <a:buNone/>
            </a:pPr>
            <a:endParaRPr lang="en-US" sz="2400" dirty="0">
              <a:ea typeface="ＭＳ Ｐゴシック" charset="0"/>
              <a:cs typeface="ＭＳ Ｐゴシック" charset="0"/>
            </a:endParaRPr>
          </a:p>
          <a:p>
            <a:r>
              <a:rPr lang="en-US" sz="2400" b="1" dirty="0">
                <a:ea typeface="ＭＳ Ｐゴシック" charset="0"/>
                <a:cs typeface="ＭＳ Ｐゴシック" charset="0"/>
              </a:rPr>
              <a:t>Query: What’s a recapture provision?</a:t>
            </a:r>
          </a:p>
          <a:p>
            <a:endParaRPr lang="en-US" sz="2400" b="1" dirty="0">
              <a:ea typeface="ＭＳ Ｐゴシック" charset="0"/>
              <a:cs typeface="ＭＳ Ｐゴシック" charset="0"/>
            </a:endParaRPr>
          </a:p>
          <a:p>
            <a:r>
              <a:rPr lang="en-US" sz="2400" dirty="0">
                <a:ea typeface="ＭＳ Ｐゴシック" charset="0"/>
                <a:cs typeface="ＭＳ Ｐゴシック" charset="0"/>
              </a:rPr>
              <a:t>Recapture Provisions:</a:t>
            </a:r>
          </a:p>
          <a:p>
            <a:pPr lvl="1"/>
            <a:r>
              <a:rPr lang="en-US" sz="2000" dirty="0"/>
              <a:t>§</a:t>
            </a:r>
            <a:r>
              <a:rPr lang="en-US" sz="2000" dirty="0">
                <a:ea typeface="ＭＳ Ｐゴシック" charset="0"/>
              </a:rPr>
              <a:t>1245(b)(3) (personal property)</a:t>
            </a:r>
          </a:p>
          <a:p>
            <a:pPr lvl="1"/>
            <a:r>
              <a:rPr lang="en-US" sz="2000" dirty="0"/>
              <a:t>§</a:t>
            </a:r>
            <a:r>
              <a:rPr lang="en-US" sz="2000" dirty="0">
                <a:ea typeface="ＭＳ Ｐゴシック" charset="0"/>
              </a:rPr>
              <a:t>1250(d)(3) (real property)</a:t>
            </a:r>
          </a:p>
        </p:txBody>
      </p:sp>
      <p:sp>
        <p:nvSpPr>
          <p:cNvPr id="22529" name="Title 1"/>
          <p:cNvSpPr>
            <a:spLocks noGrp="1"/>
          </p:cNvSpPr>
          <p:nvPr>
            <p:ph type="title"/>
          </p:nvPr>
        </p:nvSpPr>
        <p:spPr/>
        <p:txBody>
          <a:bodyPr/>
          <a:lstStyle/>
          <a:p>
            <a:r>
              <a:rPr lang="en-US" sz="2000" b="1" dirty="0">
                <a:ea typeface="ＭＳ Ｐゴシック" charset="0"/>
                <a:cs typeface="ＭＳ Ｐゴシック" charset="0"/>
              </a:rPr>
              <a:t>Special Rules for Depreciable Property</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5</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19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1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19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Rectangle 3"/>
          <p:cNvSpPr>
            <a:spLocks noGrp="1" noChangeArrowheads="1"/>
          </p:cNvSpPr>
          <p:nvPr>
            <p:ph idx="1"/>
          </p:nvPr>
        </p:nvSpPr>
        <p:spPr/>
        <p:txBody>
          <a:bodyPr>
            <a:normAutofit/>
          </a:bodyPr>
          <a:lstStyle/>
          <a:p>
            <a:pPr eaLnBrk="1" hangingPunct="1">
              <a:lnSpc>
                <a:spcPct val="90000"/>
              </a:lnSpc>
            </a:pPr>
            <a:r>
              <a:rPr lang="en-US" sz="2400" b="1" dirty="0">
                <a:ea typeface="ＭＳ Ｐゴシック" charset="0"/>
                <a:cs typeface="ＭＳ Ｐゴシック" charset="0"/>
              </a:rPr>
              <a:t>Character</a:t>
            </a:r>
            <a:r>
              <a:rPr lang="en-US" sz="3200" b="1" dirty="0">
                <a:ea typeface="ＭＳ Ｐゴシック" charset="0"/>
                <a:cs typeface="ＭＳ Ｐゴシック" charset="0"/>
              </a:rPr>
              <a:t>:</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contributed </a:t>
            </a:r>
            <a:r>
              <a:rPr lang="en-US" sz="2000" i="1" dirty="0">
                <a:ea typeface="ＭＳ Ｐゴシック" charset="0"/>
              </a:rPr>
              <a:t>Unrealized Receivable</a:t>
            </a:r>
            <a:r>
              <a:rPr lang="en-US" sz="2000" dirty="0">
                <a:ea typeface="ＭＳ Ｐゴシック" charset="0"/>
              </a:rPr>
              <a:t> is OI/L</a:t>
            </a:r>
          </a:p>
          <a:p>
            <a:pPr lvl="1" eaLnBrk="1" hangingPunct="1">
              <a:lnSpc>
                <a:spcPct val="90000"/>
              </a:lnSpc>
            </a:pPr>
            <a:r>
              <a:rPr lang="en-US" sz="2000" dirty="0">
                <a:ea typeface="ＭＳ Ｐゴシック" charset="0"/>
              </a:rPr>
              <a:t>Any G/L recognized by PSH </a:t>
            </a:r>
            <a:r>
              <a:rPr lang="en-US" sz="2000" dirty="0" err="1">
                <a:ea typeface="ＭＳ Ｐゴシック" charset="0"/>
              </a:rPr>
              <a:t>wrt</a:t>
            </a:r>
            <a:r>
              <a:rPr lang="en-US" sz="2000" dirty="0">
                <a:ea typeface="ＭＳ Ｐゴシック" charset="0"/>
              </a:rPr>
              <a:t> </a:t>
            </a:r>
            <a:r>
              <a:rPr lang="en-US" sz="2000" i="1" dirty="0">
                <a:ea typeface="ＭＳ Ｐゴシック" charset="0"/>
              </a:rPr>
              <a:t>Inventory Item</a:t>
            </a:r>
            <a:r>
              <a:rPr lang="en-US" sz="2000" dirty="0">
                <a:ea typeface="ＭＳ Ｐゴシック" charset="0"/>
              </a:rPr>
              <a:t> w/in 5 years of contribution is OI/L</a:t>
            </a:r>
          </a:p>
          <a:p>
            <a:pPr lvl="1">
              <a:lnSpc>
                <a:spcPct val="90000"/>
              </a:lnSpc>
            </a:pPr>
            <a:r>
              <a:rPr lang="en-US" sz="2000" dirty="0">
                <a:ea typeface="ＭＳ Ｐゴシック" charset="0"/>
              </a:rPr>
              <a:t>If </a:t>
            </a:r>
            <a:r>
              <a:rPr lang="en-US" sz="2000" i="1" dirty="0">
                <a:ea typeface="ＭＳ Ｐゴシック" charset="0"/>
              </a:rPr>
              <a:t>Capital Asset</a:t>
            </a:r>
            <a:r>
              <a:rPr lang="en-US" sz="2000" dirty="0">
                <a:ea typeface="ＭＳ Ｐゴシック" charset="0"/>
              </a:rPr>
              <a:t> with a BIL is contributed to PSH, any loss recognized w/in 5 years of contribution is CL to the extent of the BIL.</a:t>
            </a:r>
            <a:r>
              <a:rPr lang="en-US" sz="2000" dirty="0"/>
              <a:t> §</a:t>
            </a:r>
            <a:r>
              <a:rPr lang="en-US" sz="2000" dirty="0">
                <a:ea typeface="ＭＳ Ｐゴシック" charset="0"/>
              </a:rPr>
              <a:t>724</a:t>
            </a:r>
          </a:p>
          <a:p>
            <a:pPr lvl="1" eaLnBrk="1" hangingPunct="1">
              <a:lnSpc>
                <a:spcPct val="90000"/>
              </a:lnSpc>
            </a:pPr>
            <a:endParaRPr lang="en-US" sz="2000" dirty="0">
              <a:ea typeface="ＭＳ Ｐゴシック" charset="0"/>
            </a:endParaRPr>
          </a:p>
          <a:p>
            <a:pPr eaLnBrk="1" hangingPunct="1">
              <a:lnSpc>
                <a:spcPct val="90000"/>
              </a:lnSpc>
            </a:pPr>
            <a:r>
              <a:rPr lang="en-US" sz="2400" b="1" dirty="0">
                <a:ea typeface="ＭＳ Ｐゴシック" charset="0"/>
                <a:cs typeface="ＭＳ Ｐゴシック" charset="0"/>
              </a:rPr>
              <a:t>Holding Period</a:t>
            </a:r>
            <a:r>
              <a:rPr lang="en-US" sz="3200" dirty="0">
                <a:ea typeface="ＭＳ Ｐゴシック" charset="0"/>
                <a:cs typeface="ＭＳ Ｐゴシック" charset="0"/>
              </a:rPr>
              <a:t>:</a:t>
            </a:r>
          </a:p>
          <a:p>
            <a:pPr lvl="1">
              <a:lnSpc>
                <a:spcPct val="90000"/>
              </a:lnSpc>
            </a:pPr>
            <a:r>
              <a:rPr lang="en-US" sz="2000" dirty="0">
                <a:ea typeface="ＭＳ Ｐゴシック" charset="0"/>
              </a:rPr>
              <a:t>A PSH’</a:t>
            </a:r>
            <a:r>
              <a:rPr lang="en-US" altLang="ja-JP" sz="2000" dirty="0">
                <a:ea typeface="ＭＳ Ｐゴシック" charset="0"/>
              </a:rPr>
              <a:t>s holding period in contributed property is tacked to a P’s holding period. </a:t>
            </a:r>
            <a:r>
              <a:rPr lang="en-US" sz="2000" dirty="0"/>
              <a:t>§</a:t>
            </a:r>
            <a:r>
              <a:rPr lang="en-US" altLang="ja-JP" sz="2000" dirty="0">
                <a:ea typeface="ＭＳ Ｐゴシック" charset="0"/>
              </a:rPr>
              <a:t>1223(2)</a:t>
            </a:r>
          </a:p>
          <a:p>
            <a:pPr lvl="1">
              <a:lnSpc>
                <a:spcPct val="90000"/>
              </a:lnSpc>
            </a:pPr>
            <a:r>
              <a:rPr lang="en-US" sz="2000" dirty="0">
                <a:ea typeface="ＭＳ Ｐゴシック" charset="0"/>
              </a:rPr>
              <a:t>A P’</a:t>
            </a:r>
            <a:r>
              <a:rPr lang="en-US" altLang="ja-JP" sz="2000" dirty="0">
                <a:ea typeface="ＭＳ Ｐゴシック" charset="0"/>
              </a:rPr>
              <a:t>s holding period in contributed property is tacked to its PSH interest if property exchanged is 1231 property or capital asset. </a:t>
            </a:r>
            <a:r>
              <a:rPr lang="en-US" sz="2000" dirty="0"/>
              <a:t>§</a:t>
            </a:r>
            <a:r>
              <a:rPr lang="en-US" altLang="ja-JP" sz="2000" dirty="0">
                <a:ea typeface="ＭＳ Ｐゴシック" charset="0"/>
              </a:rPr>
              <a:t>1223(1)</a:t>
            </a:r>
          </a:p>
          <a:p>
            <a:pPr lvl="1">
              <a:lnSpc>
                <a:spcPct val="90000"/>
              </a:lnSpc>
            </a:pPr>
            <a:r>
              <a:rPr lang="en-US" sz="2000" dirty="0">
                <a:ea typeface="ＭＳ Ｐゴシック" charset="0"/>
              </a:rPr>
              <a:t>A P’</a:t>
            </a:r>
            <a:r>
              <a:rPr lang="en-US" altLang="ja-JP" sz="2000" dirty="0">
                <a:ea typeface="ＭＳ Ｐゴシック" charset="0"/>
              </a:rPr>
              <a:t>s holding period in its PSH interest can be bifurcated (based on the FMV of transferred property). Reg. </a:t>
            </a:r>
            <a:r>
              <a:rPr lang="en-US" sz="2000" dirty="0"/>
              <a:t>§</a:t>
            </a:r>
            <a:r>
              <a:rPr lang="en-US" altLang="ja-JP" sz="2000" dirty="0">
                <a:ea typeface="ＭＳ Ｐゴシック" charset="0"/>
              </a:rPr>
              <a:t>1.1223-3(a), (b)</a:t>
            </a:r>
            <a:endParaRPr lang="en-US" sz="2000" dirty="0">
              <a:ea typeface="ＭＳ Ｐゴシック" charset="0"/>
            </a:endParaRPr>
          </a:p>
        </p:txBody>
      </p:sp>
      <p:sp>
        <p:nvSpPr>
          <p:cNvPr id="2355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Character and Holding Period</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2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2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21">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9221">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21">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9221">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9221">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92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idx="1"/>
          </p:nvPr>
        </p:nvSpPr>
        <p:spPr/>
        <p:txBody>
          <a:bodyPr>
            <a:normAutofit/>
          </a:bodyPr>
          <a:lstStyle/>
          <a:p>
            <a:pPr>
              <a:lnSpc>
                <a:spcPct val="80000"/>
              </a:lnSpc>
            </a:pPr>
            <a:r>
              <a:rPr lang="en-US" sz="2400" dirty="0">
                <a:ea typeface="ＭＳ Ｐゴシック" charset="0"/>
                <a:cs typeface="ＭＳ Ｐゴシック" charset="0"/>
              </a:rPr>
              <a:t>Section 721(a) does not apply to a transfer to a PSH that would be an </a:t>
            </a:r>
            <a:r>
              <a:rPr lang="en-US" sz="2400" i="1" dirty="0">
                <a:ea typeface="ＭＳ Ｐゴシック" charset="0"/>
                <a:cs typeface="ＭＳ Ｐゴシック" charset="0"/>
              </a:rPr>
              <a:t>investment company</a:t>
            </a:r>
            <a:r>
              <a:rPr lang="en-US" sz="2400" dirty="0">
                <a:ea typeface="ＭＳ Ｐゴシック" charset="0"/>
                <a:cs typeface="ＭＳ Ｐゴシック" charset="0"/>
              </a:rPr>
              <a:t> if it were a corporation.</a:t>
            </a:r>
            <a:r>
              <a:rPr lang="en-US" sz="2400" dirty="0"/>
              <a:t> §</a:t>
            </a:r>
            <a:r>
              <a:rPr lang="en-US" sz="2400" dirty="0">
                <a:ea typeface="ＭＳ Ｐゴシック" charset="0"/>
                <a:cs typeface="ＭＳ Ｐゴシック" charset="0"/>
              </a:rPr>
              <a:t>721(b)</a:t>
            </a:r>
          </a:p>
          <a:p>
            <a:pPr eaLnBrk="1" hangingPunct="1">
              <a:lnSpc>
                <a:spcPct val="80000"/>
              </a:lnSpc>
            </a:pPr>
            <a:endParaRPr lang="en-US" sz="2000" dirty="0">
              <a:ea typeface="ＭＳ Ｐゴシック" charset="0"/>
              <a:cs typeface="ＭＳ Ｐゴシック" charset="0"/>
            </a:endParaRPr>
          </a:p>
          <a:p>
            <a:pPr eaLnBrk="1" hangingPunct="1">
              <a:lnSpc>
                <a:spcPct val="80000"/>
              </a:lnSpc>
            </a:pPr>
            <a:r>
              <a:rPr lang="en-US" sz="2400" dirty="0">
                <a:ea typeface="ＭＳ Ｐゴシック" charset="0"/>
                <a:cs typeface="ＭＳ Ｐゴシック" charset="0"/>
              </a:rPr>
              <a:t>Investment Company:</a:t>
            </a:r>
          </a:p>
          <a:p>
            <a:pPr lvl="1" eaLnBrk="1" hangingPunct="1">
              <a:lnSpc>
                <a:spcPct val="80000"/>
              </a:lnSpc>
            </a:pPr>
            <a:r>
              <a:rPr lang="en-US" sz="2000" dirty="0">
                <a:ea typeface="ＭＳ Ｐゴシック" charset="0"/>
              </a:rPr>
              <a:t>&gt;80% of value of assets (not including cash) are held for investment and are stock or securities, including RICs and REITs  </a:t>
            </a:r>
          </a:p>
          <a:p>
            <a:pPr lvl="1">
              <a:lnSpc>
                <a:spcPct val="80000"/>
              </a:lnSpc>
            </a:pPr>
            <a:r>
              <a:rPr lang="en-US" sz="2000" dirty="0">
                <a:ea typeface="ＭＳ Ｐゴシック" charset="0"/>
              </a:rPr>
              <a:t>Transfer must result in </a:t>
            </a:r>
            <a:r>
              <a:rPr lang="en-US" sz="2000" i="1" dirty="0">
                <a:ea typeface="ＭＳ Ｐゴシック" charset="0"/>
              </a:rPr>
              <a:t>diversification </a:t>
            </a:r>
            <a:r>
              <a:rPr lang="en-US" sz="2000" dirty="0">
                <a:ea typeface="ＭＳ Ｐゴシック" charset="0"/>
              </a:rPr>
              <a:t>(2 or more persons transferring </a:t>
            </a:r>
            <a:r>
              <a:rPr lang="en-US" sz="2000" dirty="0" err="1">
                <a:ea typeface="ＭＳ Ｐゴシック" charset="0"/>
              </a:rPr>
              <a:t>nonidentical</a:t>
            </a:r>
            <a:r>
              <a:rPr lang="en-US" sz="2000" dirty="0">
                <a:ea typeface="ＭＳ Ｐゴシック" charset="0"/>
              </a:rPr>
              <a:t> assets) Reg. </a:t>
            </a:r>
            <a:r>
              <a:rPr lang="en-US" sz="2000" dirty="0"/>
              <a:t>§</a:t>
            </a:r>
            <a:r>
              <a:rPr lang="en-US" sz="2000" dirty="0">
                <a:ea typeface="ＭＳ Ｐゴシック" charset="0"/>
              </a:rPr>
              <a:t>1.351-1(c))</a:t>
            </a:r>
          </a:p>
          <a:p>
            <a:pPr eaLnBrk="1" hangingPunct="1">
              <a:lnSpc>
                <a:spcPct val="80000"/>
              </a:lnSpc>
            </a:pPr>
            <a:endParaRPr lang="en-US" sz="2000" dirty="0">
              <a:ea typeface="ＭＳ Ｐゴシック" charset="0"/>
              <a:cs typeface="ＭＳ Ｐゴシック" charset="0"/>
            </a:endParaRPr>
          </a:p>
          <a:p>
            <a:pPr>
              <a:lnSpc>
                <a:spcPct val="80000"/>
              </a:lnSpc>
            </a:pPr>
            <a:r>
              <a:rPr lang="en-US" sz="2400" i="1" dirty="0">
                <a:ea typeface="ＭＳ Ｐゴシック" charset="0"/>
                <a:cs typeface="ＭＳ Ｐゴシック" charset="0"/>
              </a:rPr>
              <a:t>Disguised sales</a:t>
            </a:r>
            <a:r>
              <a:rPr lang="en-US" sz="2400" dirty="0">
                <a:ea typeface="ＭＳ Ｐゴシック" charset="0"/>
                <a:cs typeface="ＭＳ Ｐゴシック" charset="0"/>
              </a:rPr>
              <a:t>—transfer of property to PSH accompanied by distribution to contributing P—are taxable (</a:t>
            </a:r>
            <a:r>
              <a:rPr lang="en-US" sz="2400" dirty="0"/>
              <a:t>§</a:t>
            </a:r>
            <a:r>
              <a:rPr lang="en-US" sz="2400" dirty="0">
                <a:ea typeface="ＭＳ Ｐゴシック" charset="0"/>
                <a:cs typeface="ＭＳ Ｐゴシック" charset="0"/>
              </a:rPr>
              <a:t>707(a)(2)(B))</a:t>
            </a:r>
          </a:p>
          <a:p>
            <a:pPr algn="just" eaLnBrk="1" hangingPunct="1">
              <a:lnSpc>
                <a:spcPct val="80000"/>
              </a:lnSpc>
            </a:pPr>
            <a:endParaRPr lang="en-US" sz="2400" dirty="0">
              <a:ea typeface="ＭＳ Ｐゴシック" charset="0"/>
              <a:cs typeface="ＭＳ Ｐゴシック" charset="0"/>
            </a:endParaRPr>
          </a:p>
          <a:p>
            <a:pPr>
              <a:lnSpc>
                <a:spcPct val="80000"/>
              </a:lnSpc>
            </a:pPr>
            <a:r>
              <a:rPr lang="en-US" sz="2400" dirty="0">
                <a:ea typeface="ＭＳ Ｐゴシック" charset="0"/>
                <a:cs typeface="ＭＳ Ｐゴシック" charset="0"/>
              </a:rPr>
              <a:t>Transfers of </a:t>
            </a:r>
            <a:r>
              <a:rPr lang="en-US" sz="2400" i="1" dirty="0">
                <a:ea typeface="ＭＳ Ｐゴシック" charset="0"/>
                <a:cs typeface="ＭＳ Ｐゴシック" charset="0"/>
              </a:rPr>
              <a:t>encumbered property </a:t>
            </a:r>
            <a:r>
              <a:rPr lang="en-US" sz="2400" dirty="0">
                <a:ea typeface="ＭＳ Ｐゴシック" charset="0"/>
                <a:cs typeface="ＭＳ Ｐゴシック" charset="0"/>
              </a:rPr>
              <a:t>may cause gain to be recognized (</a:t>
            </a:r>
            <a:r>
              <a:rPr lang="en-US" sz="2400" dirty="0"/>
              <a:t>§§</a:t>
            </a:r>
            <a:r>
              <a:rPr lang="en-US" sz="2400" dirty="0">
                <a:ea typeface="ＭＳ Ｐゴシック" charset="0"/>
                <a:cs typeface="ＭＳ Ｐゴシック" charset="0"/>
              </a:rPr>
              <a:t>731 and 752)</a:t>
            </a:r>
          </a:p>
        </p:txBody>
      </p:sp>
      <p:sp>
        <p:nvSpPr>
          <p:cNvPr id="25603"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Exceptions to Section 721(a)</a:t>
            </a: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8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8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8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8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58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45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p:cNvSpPr>
            <a:spLocks noGrp="1" noChangeArrowheads="1"/>
          </p:cNvSpPr>
          <p:nvPr>
            <p:ph idx="1"/>
          </p:nvPr>
        </p:nvSpPr>
        <p:spPr/>
        <p:txBody>
          <a:bodyPr/>
          <a:lstStyle/>
          <a:p>
            <a:pPr marL="177800" indent="-177800" eaLnBrk="1" hangingPunct="1">
              <a:lnSpc>
                <a:spcPct val="90000"/>
              </a:lnSpc>
            </a:pPr>
            <a:r>
              <a:rPr lang="en-US" sz="2400" b="1" dirty="0">
                <a:ea typeface="ＭＳ Ｐゴシック" charset="0"/>
                <a:cs typeface="ＭＳ Ｐゴシック" charset="0"/>
              </a:rPr>
              <a:t>Capital Accounts</a:t>
            </a:r>
            <a:r>
              <a:rPr lang="en-US" sz="2400" dirty="0">
                <a:ea typeface="ＭＳ Ｐゴシック" charset="0"/>
                <a:cs typeface="ＭＳ Ｐゴシック" charset="0"/>
              </a:rPr>
              <a:t>:</a:t>
            </a:r>
          </a:p>
          <a:p>
            <a:pPr marL="520700" lvl="1" indent="-228600" algn="just" eaLnBrk="1" hangingPunct="1">
              <a:lnSpc>
                <a:spcPct val="90000"/>
              </a:lnSpc>
            </a:pPr>
            <a:r>
              <a:rPr lang="en-US" sz="2000" dirty="0">
                <a:ea typeface="ＭＳ Ｐゴシック" charset="0"/>
              </a:rPr>
              <a:t>Generally reflect economic bargain--who gets what share of the </a:t>
            </a:r>
            <a:r>
              <a:rPr lang="en-US" sz="2000" u="sng" dirty="0">
                <a:ea typeface="ＭＳ Ｐゴシック" charset="0"/>
              </a:rPr>
              <a:t>profits, losses and capital upon liquidation-</a:t>
            </a:r>
            <a:r>
              <a:rPr lang="en-US" sz="2000" dirty="0">
                <a:ea typeface="ＭＳ Ｐゴシック" charset="0"/>
              </a:rPr>
              <a:t>-struck by the Ps.</a:t>
            </a:r>
          </a:p>
          <a:p>
            <a:pPr marL="520700" lvl="1" indent="-228600" algn="just" eaLnBrk="1" hangingPunct="1">
              <a:lnSpc>
                <a:spcPct val="90000"/>
              </a:lnSpc>
            </a:pPr>
            <a:r>
              <a:rPr lang="en-US" sz="2000" dirty="0">
                <a:ea typeface="ＭＳ Ｐゴシック" charset="0"/>
              </a:rPr>
              <a:t>Generally NOT the same as income tax accounting</a:t>
            </a:r>
          </a:p>
          <a:p>
            <a:pPr marL="520700" lvl="1" indent="-228600" algn="just" eaLnBrk="1" hangingPunct="1">
              <a:lnSpc>
                <a:spcPct val="90000"/>
              </a:lnSpc>
            </a:pPr>
            <a:r>
              <a:rPr lang="en-US" sz="2000" dirty="0">
                <a:ea typeface="ＭＳ Ｐゴシック" charset="0"/>
              </a:rPr>
              <a:t>Generally NOT the same as GAAP accounting</a:t>
            </a:r>
          </a:p>
          <a:p>
            <a:pPr marL="520700" lvl="1" indent="-228600" algn="just" eaLnBrk="1" hangingPunct="1">
              <a:lnSpc>
                <a:spcPct val="90000"/>
              </a:lnSpc>
            </a:pPr>
            <a:r>
              <a:rPr lang="en-US" sz="2000" dirty="0">
                <a:ea typeface="ＭＳ Ｐゴシック" charset="0"/>
              </a:rPr>
              <a:t>Generally do NOT reflect current FMV </a:t>
            </a:r>
          </a:p>
          <a:p>
            <a:pPr marL="520700" lvl="1" indent="-228600">
              <a:lnSpc>
                <a:spcPct val="90000"/>
              </a:lnSpc>
            </a:pPr>
            <a:r>
              <a:rPr lang="en-US" sz="2000" dirty="0">
                <a:ea typeface="ＭＳ Ｐゴシック" charset="0"/>
              </a:rPr>
              <a:t>Used to determine whether allocations of income, etc., will be respected (have </a:t>
            </a:r>
            <a:r>
              <a:rPr lang="ja-JP" altLang="en-US" sz="2000" dirty="0">
                <a:ea typeface="ＭＳ Ｐゴシック" charset="0"/>
              </a:rPr>
              <a:t>“</a:t>
            </a:r>
            <a:r>
              <a:rPr lang="en-US" altLang="ja-JP" sz="2000" dirty="0">
                <a:ea typeface="ＭＳ Ｐゴシック" charset="0"/>
              </a:rPr>
              <a:t>substantial economic effect</a:t>
            </a:r>
            <a:r>
              <a:rPr lang="ja-JP" altLang="en-US" sz="2000" dirty="0">
                <a:ea typeface="ＭＳ Ｐゴシック" charset="0"/>
              </a:rPr>
              <a:t>”</a:t>
            </a:r>
            <a:r>
              <a:rPr lang="en-US" altLang="ja-JP" sz="2000" dirty="0">
                <a:ea typeface="ＭＳ Ｐゴシック" charset="0"/>
              </a:rPr>
              <a:t> under </a:t>
            </a:r>
            <a:r>
              <a:rPr lang="en-US" sz="2000" dirty="0"/>
              <a:t>§</a:t>
            </a:r>
            <a:r>
              <a:rPr lang="en-US" altLang="ja-JP" sz="2000" dirty="0">
                <a:ea typeface="ＭＳ Ｐゴシック" charset="0"/>
              </a:rPr>
              <a:t>704(b)) </a:t>
            </a:r>
          </a:p>
          <a:p>
            <a:pPr marL="520700" lvl="1" indent="-228600" algn="just" eaLnBrk="1" hangingPunct="1">
              <a:lnSpc>
                <a:spcPct val="90000"/>
              </a:lnSpc>
              <a:buFont typeface="Wingdings" charset="0"/>
              <a:buNone/>
            </a:pPr>
            <a:r>
              <a:rPr lang="en-US" sz="2000"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p>
          <a:p>
            <a:pPr marL="520700" lvl="1" indent="-228600" eaLnBrk="1" hangingPunct="1">
              <a:lnSpc>
                <a:spcPct val="90000"/>
              </a:lnSpc>
              <a:buFont typeface="Wingdings" charset="0"/>
              <a:buNone/>
            </a:pPr>
            <a:r>
              <a:rPr lang="en-US" dirty="0">
                <a:ea typeface="ＭＳ Ｐゴシック" charset="0"/>
              </a:rPr>
              <a:t>				</a:t>
            </a:r>
            <a:r>
              <a:rPr lang="en-US" b="1" dirty="0">
                <a:ea typeface="ＭＳ Ｐゴシック" charset="0"/>
              </a:rPr>
              <a:t>	</a:t>
            </a:r>
            <a:r>
              <a:rPr lang="en-US" sz="1800" b="1" dirty="0">
                <a:ea typeface="ＭＳ Ｐゴシック" charset="0"/>
              </a:rPr>
              <a:t>	Liabilities </a:t>
            </a:r>
          </a:p>
          <a:p>
            <a:pPr marL="520700" lvl="1" indent="-228600" eaLnBrk="1" hangingPunct="1">
              <a:lnSpc>
                <a:spcPct val="90000"/>
              </a:lnSpc>
              <a:buNone/>
            </a:pPr>
            <a:r>
              <a:rPr lang="en-US" b="1" dirty="0">
                <a:ea typeface="ＭＳ Ｐゴシック" charset="0"/>
              </a:rPr>
              <a:t>			</a:t>
            </a:r>
            <a:r>
              <a:rPr lang="en-US" sz="1800" b="1" dirty="0">
                <a:ea typeface="ＭＳ Ｐゴシック" charset="0"/>
              </a:rPr>
              <a:t>	Assets </a:t>
            </a:r>
            <a:r>
              <a:rPr lang="en-US" b="1" dirty="0">
                <a:ea typeface="ＭＳ Ｐゴシック" charset="0"/>
              </a:rPr>
              <a:t>		          +	</a:t>
            </a:r>
          </a:p>
          <a:p>
            <a:pPr marL="520700" lvl="1" indent="-228600" eaLnBrk="1" hangingPunct="1">
              <a:lnSpc>
                <a:spcPct val="90000"/>
              </a:lnSpc>
              <a:buNone/>
            </a:pPr>
            <a:endParaRPr lang="en-US" b="1" dirty="0">
              <a:ea typeface="ＭＳ Ｐゴシック" charset="0"/>
            </a:endParaRPr>
          </a:p>
          <a:p>
            <a:pPr marL="520700" lvl="1" indent="-228600" eaLnBrk="1" hangingPunct="1">
              <a:lnSpc>
                <a:spcPct val="90000"/>
              </a:lnSpc>
              <a:buFont typeface="Wingdings" charset="0"/>
              <a:buNone/>
            </a:pPr>
            <a:r>
              <a:rPr lang="en-US" b="1" dirty="0">
                <a:ea typeface="ＭＳ Ｐゴシック" charset="0"/>
              </a:rPr>
              <a:t>						</a:t>
            </a:r>
            <a:r>
              <a:rPr lang="en-US" sz="1800" b="1" dirty="0">
                <a:ea typeface="ＭＳ Ｐゴシック" charset="0"/>
              </a:rPr>
              <a:t>Ps</a:t>
            </a:r>
            <a:r>
              <a:rPr lang="ja-JP" altLang="en-US" sz="1800" b="1" dirty="0">
                <a:ea typeface="ＭＳ Ｐゴシック" charset="0"/>
              </a:rPr>
              <a:t>’</a:t>
            </a:r>
            <a:r>
              <a:rPr lang="en-US" altLang="ja-JP" sz="1800" b="1" dirty="0">
                <a:ea typeface="ＭＳ Ｐゴシック" charset="0"/>
              </a:rPr>
              <a:t> Capital (Equity)</a:t>
            </a:r>
            <a:endParaRPr lang="en-US" b="1" dirty="0">
              <a:ea typeface="ＭＳ Ｐゴシック" charset="0"/>
            </a:endParaRPr>
          </a:p>
        </p:txBody>
      </p:sp>
      <p:sp>
        <p:nvSpPr>
          <p:cNvPr id="26627"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Capital Accounts (</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Books</a:t>
            </a:r>
            <a:r>
              <a:rPr lang="ja-JP" altLang="en-US" b="1" dirty="0">
                <a:ea typeface="ＭＳ Ｐゴシック" charset="0"/>
                <a:cs typeface="ＭＳ Ｐゴシック" charset="0"/>
              </a:rPr>
              <a:t>”</a:t>
            </a:r>
            <a:r>
              <a:rPr lang="en-US" altLang="ja-JP" b="1" dirty="0">
                <a:ea typeface="ＭＳ Ｐゴシック" charset="0"/>
                <a:cs typeface="ＭＳ Ｐゴシック" charset="0"/>
              </a:rPr>
              <a:t>)</a:t>
            </a:r>
            <a:endParaRPr lang="en-US" b="1" dirty="0">
              <a:ea typeface="ＭＳ Ｐゴシック" charset="0"/>
              <a:cs typeface="ＭＳ Ｐゴシック" charset="0"/>
            </a:endParaRPr>
          </a:p>
        </p:txBody>
      </p:sp>
      <p:sp>
        <p:nvSpPr>
          <p:cNvPr id="26629" name="Rectangle 4"/>
          <p:cNvSpPr>
            <a:spLocks noChangeArrowheads="1"/>
          </p:cNvSpPr>
          <p:nvPr/>
        </p:nvSpPr>
        <p:spPr bwMode="auto">
          <a:xfrm>
            <a:off x="4176918" y="4113211"/>
            <a:ext cx="458788" cy="473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spAutoFit/>
          </a:bodyPr>
          <a:lstStyle/>
          <a:p>
            <a:pPr algn="ctr"/>
            <a:r>
              <a:rPr lang="en-US" sz="2500" b="1" dirty="0">
                <a:latin typeface="Calibri"/>
              </a:rPr>
              <a:t>=</a:t>
            </a:r>
          </a:p>
        </p:txBody>
      </p:sp>
      <p:sp>
        <p:nvSpPr>
          <p:cNvPr id="26630" name="Rectangle 5"/>
          <p:cNvSpPr>
            <a:spLocks noChangeArrowheads="1"/>
          </p:cNvSpPr>
          <p:nvPr/>
        </p:nvSpPr>
        <p:spPr bwMode="auto">
          <a:xfrm>
            <a:off x="2274760" y="3581400"/>
            <a:ext cx="6248400" cy="1524000"/>
          </a:xfrm>
          <a:prstGeom prst="rect">
            <a:avLst/>
          </a:prstGeom>
          <a:noFill/>
          <a:ln w="2222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dirty="0">
              <a:latin typeface="Calibri"/>
            </a:endParaRPr>
          </a:p>
        </p:txBody>
      </p:sp>
      <p:sp>
        <p:nvSpPr>
          <p:cNvPr id="26631" name="Text Box 6"/>
          <p:cNvSpPr txBox="1">
            <a:spLocks noChangeArrowheads="1"/>
          </p:cNvSpPr>
          <p:nvPr/>
        </p:nvSpPr>
        <p:spPr bwMode="auto">
          <a:xfrm>
            <a:off x="316503" y="3814760"/>
            <a:ext cx="1371600" cy="1069975"/>
          </a:xfrm>
          <a:prstGeom prst="rect">
            <a:avLst/>
          </a:prstGeom>
          <a:noFill/>
          <a:ln w="15875">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anchor="ctr">
            <a:spAutoFit/>
          </a:bodyPr>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a:spcBef>
                <a:spcPct val="50000"/>
              </a:spcBef>
            </a:pPr>
            <a:r>
              <a:rPr lang="en-US" sz="1800" b="1" dirty="0">
                <a:latin typeface="Calibri"/>
              </a:rPr>
              <a:t>PSH</a:t>
            </a:r>
          </a:p>
          <a:p>
            <a:pPr algn="ctr">
              <a:spcBef>
                <a:spcPct val="50000"/>
              </a:spcBef>
            </a:pPr>
            <a:r>
              <a:rPr lang="en-US" sz="1800" b="1" dirty="0">
                <a:latin typeface="Calibri"/>
              </a:rPr>
              <a:t>Balance Sheet</a:t>
            </a:r>
          </a:p>
        </p:txBody>
      </p:sp>
      <p:sp>
        <p:nvSpPr>
          <p:cNvPr id="26632" name="AutoShape 7"/>
          <p:cNvSpPr>
            <a:spLocks noChangeArrowheads="1"/>
          </p:cNvSpPr>
          <p:nvPr/>
        </p:nvSpPr>
        <p:spPr bwMode="auto">
          <a:xfrm>
            <a:off x="1755648" y="4100511"/>
            <a:ext cx="519112" cy="485775"/>
          </a:xfrm>
          <a:prstGeom prst="rightArrow">
            <a:avLst>
              <a:gd name="adj1" fmla="val 50000"/>
              <a:gd name="adj2" fmla="val 26716"/>
            </a:avLst>
          </a:prstGeom>
          <a:solidFill>
            <a:schemeClr val="accent1"/>
          </a:solidFill>
          <a:ln w="9525">
            <a:solidFill>
              <a:schemeClr val="tx1"/>
            </a:solidFill>
            <a:miter lim="800000"/>
            <a:headEnd/>
            <a:tailEnd/>
          </a:ln>
        </p:spPr>
        <p:txBody>
          <a:bodyPr wrap="none" anchor="ctr"/>
          <a:lstStyle/>
          <a:p>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8</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6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62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6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3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6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628">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62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6628">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662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8" grpId="0" uiExpand="1" build="p"/>
      <p:bldP spid="26629" grpId="0"/>
      <p:bldP spid="26630" grpId="0" animBg="1"/>
      <p:bldP spid="26631" grpId="0" animBg="1"/>
      <p:bldP spid="2663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3"/>
          <p:cNvSpPr>
            <a:spLocks noGrp="1" noChangeArrowheads="1"/>
          </p:cNvSpPr>
          <p:nvPr>
            <p:ph idx="1"/>
          </p:nvPr>
        </p:nvSpPr>
        <p:spPr/>
        <p:txBody>
          <a:bodyPr/>
          <a:lstStyle/>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of property at contribution</a:t>
            </a:r>
          </a:p>
          <a:p>
            <a:pPr marL="517525" lvl="1" indent="-234950" algn="just" eaLnBrk="1" hangingPunct="1">
              <a:lnSpc>
                <a:spcPct val="80000"/>
              </a:lnSpc>
            </a:pPr>
            <a:r>
              <a:rPr lang="en-US" sz="2000" dirty="0">
                <a:ea typeface="ＭＳ Ｐゴシック" charset="0"/>
              </a:rPr>
              <a:t>Property reflected </a:t>
            </a:r>
            <a:r>
              <a:rPr lang="en-US" sz="2000" i="1" dirty="0">
                <a:ea typeface="ＭＳ Ｐゴシック" charset="0"/>
              </a:rPr>
              <a:t>net of liabilities</a:t>
            </a:r>
            <a:endParaRPr lang="en-US" sz="2000" dirty="0">
              <a:ea typeface="ＭＳ Ｐゴシック" charset="0"/>
            </a:endParaRPr>
          </a:p>
          <a:p>
            <a:pPr marL="517525" lvl="1" indent="-234950" algn="just" eaLnBrk="1" hangingPunct="1">
              <a:lnSpc>
                <a:spcPct val="80000"/>
              </a:lnSpc>
            </a:pPr>
            <a:r>
              <a:rPr lang="en-US" sz="2000" i="1" dirty="0">
                <a:ea typeface="ＭＳ Ｐゴシック" charset="0"/>
              </a:rPr>
              <a:t>Tax</a:t>
            </a:r>
            <a:r>
              <a:rPr lang="en-US" sz="2000" dirty="0">
                <a:ea typeface="ＭＳ Ｐゴシック" charset="0"/>
              </a:rPr>
              <a:t> basis irrelevant </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Increased</a:t>
            </a:r>
            <a:r>
              <a:rPr lang="en-US" sz="2400" dirty="0">
                <a:ea typeface="ＭＳ Ｐゴシック" charset="0"/>
                <a:cs typeface="ＭＳ Ｐゴシック" charset="0"/>
              </a:rPr>
              <a:t> by share of PSH income (w/out regard to character)</a:t>
            </a:r>
          </a:p>
          <a:p>
            <a:pPr marL="282575" indent="-282575" algn="just" eaLnBrk="1" hangingPunct="1">
              <a:lnSpc>
                <a:spcPct val="80000"/>
              </a:lnSpc>
            </a:pPr>
            <a:endParaRPr lang="en-US" sz="2400" i="1" dirty="0">
              <a:ea typeface="ＭＳ Ｐゴシック" charset="0"/>
              <a:cs typeface="ＭＳ Ｐゴシック" charset="0"/>
            </a:endParaRPr>
          </a:p>
          <a:p>
            <a:pPr marL="282575" indent="-282575" algn="just" eaLnBrk="1" hangingPunct="1">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share of PSH losses (w/out regard to character) </a:t>
            </a:r>
          </a:p>
          <a:p>
            <a:pPr marL="282575" indent="-282575">
              <a:lnSpc>
                <a:spcPct val="80000"/>
              </a:lnSpc>
            </a:pPr>
            <a:endParaRPr lang="en-US" sz="2400" i="1" dirty="0">
              <a:ea typeface="ＭＳ Ｐゴシック" charset="0"/>
              <a:cs typeface="ＭＳ Ｐゴシック" charset="0"/>
            </a:endParaRPr>
          </a:p>
          <a:p>
            <a:pPr marL="282575" indent="-282575">
              <a:lnSpc>
                <a:spcPct val="80000"/>
              </a:lnSpc>
            </a:pPr>
            <a:r>
              <a:rPr lang="en-US" sz="2400" i="1" dirty="0">
                <a:ea typeface="ＭＳ Ｐゴシック" charset="0"/>
                <a:cs typeface="ＭＳ Ｐゴシック" charset="0"/>
              </a:rPr>
              <a:t>Decreased</a:t>
            </a:r>
            <a:r>
              <a:rPr lang="en-US" sz="2400" dirty="0">
                <a:ea typeface="ＭＳ Ｐゴシック" charset="0"/>
                <a:cs typeface="ＭＳ Ｐゴシック" charset="0"/>
              </a:rPr>
              <a:t> by $ and </a:t>
            </a:r>
            <a:r>
              <a:rPr lang="en-US" sz="2400" b="1" dirty="0">
                <a:ea typeface="ＭＳ Ｐゴシック" charset="0"/>
                <a:cs typeface="ＭＳ Ｐゴシック" charset="0"/>
              </a:rPr>
              <a:t>FMV</a:t>
            </a:r>
            <a:r>
              <a:rPr lang="en-US" sz="2400" dirty="0">
                <a:ea typeface="ＭＳ Ｐゴシック" charset="0"/>
                <a:cs typeface="ＭＳ Ｐゴシック" charset="0"/>
              </a:rPr>
              <a:t> (net of liabilities) of property distributed to P (with any </a:t>
            </a:r>
            <a:r>
              <a:rPr lang="en-US" sz="2400" b="1" dirty="0">
                <a:ea typeface="ＭＳ Ｐゴシック" charset="0"/>
                <a:cs typeface="ＭＳ Ｐゴシック" charset="0"/>
              </a:rPr>
              <a:t>book </a:t>
            </a:r>
            <a:r>
              <a:rPr lang="en-US" sz="2400" dirty="0">
                <a:ea typeface="ＭＳ Ｐゴシック" charset="0"/>
                <a:cs typeface="ＭＳ Ｐゴシック" charset="0"/>
              </a:rPr>
              <a:t>BIL/BIG recognized for </a:t>
            </a:r>
            <a:r>
              <a:rPr lang="en-US" sz="2400" i="1" dirty="0">
                <a:ea typeface="ＭＳ Ｐゴシック" charset="0"/>
                <a:cs typeface="ＭＳ Ｐゴシック" charset="0"/>
              </a:rPr>
              <a:t>book</a:t>
            </a:r>
            <a:r>
              <a:rPr lang="en-US" sz="2400" dirty="0">
                <a:ea typeface="ＭＳ Ｐゴシック" charset="0"/>
                <a:cs typeface="ＭＳ Ｐゴシック" charset="0"/>
              </a:rPr>
              <a:t> purposes upon distribution even though </a:t>
            </a:r>
            <a:r>
              <a:rPr lang="en-US" sz="2400" u="sng" dirty="0">
                <a:ea typeface="ＭＳ Ｐゴシック" charset="0"/>
                <a:cs typeface="ＭＳ Ｐゴシック" charset="0"/>
              </a:rPr>
              <a:t>not</a:t>
            </a:r>
            <a:r>
              <a:rPr lang="en-US" sz="2400" dirty="0">
                <a:ea typeface="ＭＳ Ｐゴシック" charset="0"/>
                <a:cs typeface="ＭＳ Ｐゴシック" charset="0"/>
              </a:rPr>
              <a:t> recognized for </a:t>
            </a:r>
            <a:r>
              <a:rPr lang="en-US" sz="2400" i="1" dirty="0">
                <a:ea typeface="ＭＳ Ｐゴシック" charset="0"/>
                <a:cs typeface="ＭＳ Ｐゴシック" charset="0"/>
              </a:rPr>
              <a:t>tax </a:t>
            </a:r>
            <a:r>
              <a:rPr lang="en-US" sz="2400" dirty="0">
                <a:ea typeface="ＭＳ Ｐゴシック" charset="0"/>
                <a:cs typeface="ＭＳ Ｐゴシック" charset="0"/>
              </a:rPr>
              <a:t>purposes). Reg. </a:t>
            </a:r>
            <a:r>
              <a:rPr lang="en-US" sz="2400" dirty="0"/>
              <a:t>§</a:t>
            </a:r>
            <a:r>
              <a:rPr lang="en-US" sz="2400" dirty="0">
                <a:ea typeface="ＭＳ Ｐゴシック" charset="0"/>
                <a:cs typeface="ＭＳ Ｐゴシック" charset="0"/>
              </a:rPr>
              <a:t>1.704-1(b)(2)(iv).</a:t>
            </a:r>
          </a:p>
          <a:p>
            <a:pPr marL="282575" indent="-282575">
              <a:lnSpc>
                <a:spcPct val="80000"/>
              </a:lnSpc>
            </a:pPr>
            <a:endParaRPr lang="en-US" sz="2400" dirty="0">
              <a:ea typeface="ＭＳ Ｐゴシック" charset="0"/>
              <a:cs typeface="ＭＳ Ｐゴシック" charset="0"/>
            </a:endParaRPr>
          </a:p>
          <a:p>
            <a:pPr marL="282575" indent="-282575">
              <a:lnSpc>
                <a:spcPct val="80000"/>
              </a:lnSpc>
            </a:pPr>
            <a:r>
              <a:rPr lang="en-US" sz="2400" dirty="0">
                <a:ea typeface="ＭＳ Ｐゴシック" charset="0"/>
                <a:cs typeface="ＭＳ Ｐゴシック" charset="0"/>
              </a:rPr>
              <a:t>Generally not affected by changes in FMV of property (but some exceptions, </a:t>
            </a:r>
            <a:r>
              <a:rPr lang="en-US" sz="2400" i="1" dirty="0">
                <a:ea typeface="ＭＳ Ｐゴシック" charset="0"/>
                <a:cs typeface="ＭＳ Ｐゴシック" charset="0"/>
              </a:rPr>
              <a:t>e.g.,</a:t>
            </a:r>
            <a:r>
              <a:rPr lang="en-US" sz="2400" dirty="0">
                <a:ea typeface="ＭＳ Ｐゴシック" charset="0"/>
                <a:cs typeface="ＭＳ Ｐゴシック" charset="0"/>
              </a:rPr>
              <a:t> for hedge funds or upon the admittance of new partners).</a:t>
            </a:r>
            <a:r>
              <a:rPr lang="en-US" sz="2400" dirty="0"/>
              <a:t> Reg. §</a:t>
            </a:r>
            <a:r>
              <a:rPr lang="en-US" sz="2400" dirty="0">
                <a:ea typeface="ＭＳ Ｐゴシック" charset="0"/>
                <a:cs typeface="ＭＳ Ｐゴシック" charset="0"/>
              </a:rPr>
              <a:t>1.704-1(b)(2)(iv)(b). </a:t>
            </a:r>
          </a:p>
          <a:p>
            <a:pPr marL="282575" indent="-282575" eaLnBrk="1" hangingPunct="1">
              <a:lnSpc>
                <a:spcPct val="80000"/>
              </a:lnSpc>
            </a:pPr>
            <a:endParaRPr lang="en-US" sz="1700" dirty="0">
              <a:ea typeface="ＭＳ Ｐゴシック" charset="0"/>
              <a:cs typeface="ＭＳ Ｐゴシック" charset="0"/>
            </a:endParaRPr>
          </a:p>
        </p:txBody>
      </p:sp>
      <p:sp>
        <p:nvSpPr>
          <p:cNvPr id="28675" name="Rectangle 2"/>
          <p:cNvSpPr>
            <a:spLocks noGrp="1" noChangeArrowheads="1"/>
          </p:cNvSpPr>
          <p:nvPr>
            <p:ph type="title"/>
          </p:nvPr>
        </p:nvSpPr>
        <p:spPr/>
        <p:txBody>
          <a:bodyPr/>
          <a:lstStyle/>
          <a:p>
            <a:pPr eaLnBrk="1" hangingPunct="1"/>
            <a:r>
              <a:rPr lang="en-US" sz="2000" b="1" dirty="0">
                <a:ea typeface="ＭＳ Ｐゴシック" charset="0"/>
                <a:cs typeface="ＭＳ Ｐゴシック" charset="0"/>
              </a:rPr>
              <a:t>Capital Accounts (</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Books</a:t>
            </a:r>
            <a:r>
              <a:rPr lang="ja-JP" altLang="en-US" sz="2000" b="1" dirty="0">
                <a:ea typeface="ＭＳ Ｐゴシック" charset="0"/>
                <a:cs typeface="ＭＳ Ｐゴシック" charset="0"/>
              </a:rPr>
              <a:t>”</a:t>
            </a:r>
            <a:r>
              <a:rPr lang="en-US" altLang="ja-JP" sz="2000" b="1" dirty="0">
                <a:ea typeface="ＭＳ Ｐゴシック" charset="0"/>
                <a:cs typeface="ＭＳ Ｐゴシック" charset="0"/>
              </a:rPr>
              <a:t>): Basic Rules</a:t>
            </a:r>
            <a:endParaRPr lang="en-US" sz="2000" b="1" dirty="0">
              <a:ea typeface="ＭＳ Ｐゴシック" charset="0"/>
              <a:cs typeface="ＭＳ Ｐゴシック" charset="0"/>
            </a:endParaRPr>
          </a:p>
        </p:txBody>
      </p:sp>
      <p:sp>
        <p:nvSpPr>
          <p:cNvPr id="2" name="Footer Placeholder 1"/>
          <p:cNvSpPr>
            <a:spLocks noGrp="1"/>
          </p:cNvSpPr>
          <p:nvPr>
            <p:ph type="ftr" sz="quarter" idx="11"/>
          </p:nvPr>
        </p:nvSpPr>
        <p:spPr/>
        <p:txBody>
          <a:bodyPr/>
          <a:lstStyle/>
          <a:p>
            <a:pPr>
              <a:defRPr/>
            </a:pPr>
            <a:r>
              <a:rPr lang="en-US"/>
              <a:t>Partnership Formation</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9</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29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229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229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229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2293">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2293">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229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52754</TotalTime>
  <Words>2120</Words>
  <Application>Microsoft Macintosh PowerPoint</Application>
  <PresentationFormat>On-screen Show (4:3)</PresentationFormat>
  <Paragraphs>193</Paragraphs>
  <Slides>17</Slides>
  <Notes>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NSimSun</vt:lpstr>
      <vt:lpstr>Arial</vt:lpstr>
      <vt:lpstr>Calibri</vt:lpstr>
      <vt:lpstr>Courier New</vt:lpstr>
      <vt:lpstr>Gill Sans</vt:lpstr>
      <vt:lpstr>Times New Roman</vt:lpstr>
      <vt:lpstr>Wingdings</vt:lpstr>
      <vt:lpstr>Wingdings 2</vt:lpstr>
      <vt:lpstr>CG Body - Standard</vt:lpstr>
      <vt:lpstr>Worksheet</vt:lpstr>
      <vt:lpstr>Entity vs. Aggregate Treatment</vt:lpstr>
      <vt:lpstr>Partnership Contributions</vt:lpstr>
      <vt:lpstr>Contributions of “Property”</vt:lpstr>
      <vt:lpstr>Capital and Profits Interests</vt:lpstr>
      <vt:lpstr>Special Rules for Depreciable Property</vt:lpstr>
      <vt:lpstr>Character and Holding Period</vt:lpstr>
      <vt:lpstr>Exceptions to Section 721(a)</vt:lpstr>
      <vt:lpstr>Capital Accounts (“Books”)</vt:lpstr>
      <vt:lpstr>Capital Accounts (“Books”): Basic Rules</vt:lpstr>
      <vt:lpstr>Contributed Property with BIG/BIL:  704(c)</vt:lpstr>
      <vt:lpstr>Section 704(c) Example</vt:lpstr>
      <vt:lpstr>Section 704(c) Example</vt:lpstr>
      <vt:lpstr>PSH Liabilities</vt:lpstr>
      <vt:lpstr>Liabilities and Basis</vt:lpstr>
      <vt:lpstr>Liabilities and Basis:  Example</vt:lpstr>
      <vt:lpstr>Accounts Receivable and Payable</vt:lpstr>
      <vt:lpstr>Organization and Syndication Expenses</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518</cp:revision>
  <cp:lastPrinted>2018-01-19T18:48:02Z</cp:lastPrinted>
  <dcterms:created xsi:type="dcterms:W3CDTF">2010-08-31T11:37:14Z</dcterms:created>
  <dcterms:modified xsi:type="dcterms:W3CDTF">2022-08-07T09:51:32Z</dcterms:modified>
</cp:coreProperties>
</file>