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885" r:id="rId1"/>
  </p:sldMasterIdLst>
  <p:notesMasterIdLst>
    <p:notesMasterId r:id="rId23"/>
  </p:notesMasterIdLst>
  <p:handoutMasterIdLst>
    <p:handoutMasterId r:id="rId24"/>
  </p:handoutMasterIdLst>
  <p:sldIdLst>
    <p:sldId id="429" r:id="rId2"/>
    <p:sldId id="277" r:id="rId3"/>
    <p:sldId id="386" r:id="rId4"/>
    <p:sldId id="387" r:id="rId5"/>
    <p:sldId id="422" r:id="rId6"/>
    <p:sldId id="430" r:id="rId7"/>
    <p:sldId id="405" r:id="rId8"/>
    <p:sldId id="407" r:id="rId9"/>
    <p:sldId id="388" r:id="rId10"/>
    <p:sldId id="420" r:id="rId11"/>
    <p:sldId id="427" r:id="rId12"/>
    <p:sldId id="409" r:id="rId13"/>
    <p:sldId id="411" r:id="rId14"/>
    <p:sldId id="410" r:id="rId15"/>
    <p:sldId id="423" r:id="rId16"/>
    <p:sldId id="424" r:id="rId17"/>
    <p:sldId id="425" r:id="rId18"/>
    <p:sldId id="412" r:id="rId19"/>
    <p:sldId id="414" r:id="rId20"/>
    <p:sldId id="419" r:id="rId21"/>
    <p:sldId id="413" r:id="rId22"/>
  </p:sldIdLst>
  <p:sldSz cx="9144000" cy="6858000" type="screen4x3"/>
  <p:notesSz cx="6997700" cy="9283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4">
          <p15:clr>
            <a:srgbClr val="A4A3A4"/>
          </p15:clr>
        </p15:guide>
        <p15:guide id="2" pos="22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CC"/>
    <a:srgbClr val="E3B276"/>
    <a:srgbClr val="FFFFCC"/>
    <a:srgbClr val="F31B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1" autoAdjust="0"/>
    <p:restoredTop sz="78213"/>
  </p:normalViewPr>
  <p:slideViewPr>
    <p:cSldViewPr>
      <p:cViewPr varScale="1">
        <p:scale>
          <a:sx n="128" d="100"/>
          <a:sy n="128" d="100"/>
        </p:scale>
        <p:origin x="168" y="8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67" d="100"/>
        <a:sy n="167" d="100"/>
      </p:scale>
      <p:origin x="0" y="768"/>
    </p:cViewPr>
  </p:sorterViewPr>
  <p:notesViewPr>
    <p:cSldViewPr>
      <p:cViewPr varScale="1">
        <p:scale>
          <a:sx n="71" d="100"/>
          <a:sy n="71" d="100"/>
        </p:scale>
        <p:origin x="-1956" y="-96"/>
      </p:cViewPr>
      <p:guideLst>
        <p:guide orient="horz" pos="2924"/>
        <p:guide pos="22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21" tIns="46410" rIns="92821" bIns="46410" numCol="1" anchor="ctr" anchorCtr="0" compatLnSpc="1">
            <a:prstTxWarp prst="textNoShape">
              <a:avLst/>
            </a:prstTxWarp>
          </a:bodyPr>
          <a:lstStyle>
            <a:lvl1pPr defTabSz="928688">
              <a:defRPr sz="1200">
                <a:latin typeface="Gill Sans" charset="0"/>
              </a:defRPr>
            </a:lvl1pPr>
          </a:lstStyle>
          <a:p>
            <a:endParaRPr lang="en-US" alt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21" tIns="46410" rIns="92821" bIns="46410" numCol="1" anchor="ctr" anchorCtr="0" compatLnSpc="1">
            <a:prstTxWarp prst="textNoShape">
              <a:avLst/>
            </a:prstTxWarp>
          </a:bodyPr>
          <a:lstStyle>
            <a:lvl1pPr algn="r" defTabSz="928688">
              <a:defRPr sz="1200">
                <a:latin typeface="Gill Sans" charset="0"/>
              </a:defRPr>
            </a:lvl1pPr>
          </a:lstStyle>
          <a:p>
            <a:endParaRPr lang="en-US" altLang="en-US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21" tIns="46410" rIns="92821" bIns="46410" numCol="1" anchor="b" anchorCtr="0" compatLnSpc="1">
            <a:prstTxWarp prst="textNoShape">
              <a:avLst/>
            </a:prstTxWarp>
          </a:bodyPr>
          <a:lstStyle>
            <a:lvl1pPr defTabSz="928688">
              <a:defRPr sz="1200">
                <a:latin typeface="Gill Sans" charset="0"/>
              </a:defRPr>
            </a:lvl1pPr>
          </a:lstStyle>
          <a:p>
            <a:endParaRPr lang="en-US" altLang="en-US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21" tIns="46410" rIns="92821" bIns="46410" numCol="1" anchor="b" anchorCtr="0" compatLnSpc="1">
            <a:prstTxWarp prst="textNoShape">
              <a:avLst/>
            </a:prstTxWarp>
          </a:bodyPr>
          <a:lstStyle>
            <a:lvl1pPr algn="r" defTabSz="928688">
              <a:defRPr sz="1200">
                <a:latin typeface="Gill Sans" charset="0"/>
              </a:defRPr>
            </a:lvl1pPr>
          </a:lstStyle>
          <a:p>
            <a:fld id="{BF2DE1C3-D02E-7547-9FEB-9457996710F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4693088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21" tIns="46410" rIns="92821" bIns="46410" numCol="1" anchor="t" anchorCtr="0" compatLnSpc="1">
            <a:prstTxWarp prst="textNoShape">
              <a:avLst/>
            </a:prstTxWarp>
          </a:bodyPr>
          <a:lstStyle>
            <a:lvl1pPr defTabSz="928688">
              <a:defRPr sz="1200">
                <a:latin typeface="Times" charset="0"/>
              </a:defRPr>
            </a:lvl1pPr>
          </a:lstStyle>
          <a:p>
            <a:endParaRPr lang="en-US" alt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21" tIns="46410" rIns="92821" bIns="46410" numCol="1" anchor="t" anchorCtr="0" compatLnSpc="1">
            <a:prstTxWarp prst="textNoShape">
              <a:avLst/>
            </a:prstTxWarp>
          </a:bodyPr>
          <a:lstStyle>
            <a:lvl1pPr algn="r" defTabSz="928688">
              <a:defRPr sz="1200">
                <a:latin typeface="Times" charset="0"/>
              </a:defRPr>
            </a:lvl1pPr>
          </a:lstStyle>
          <a:p>
            <a:endParaRPr lang="en-US" alt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9513" y="696913"/>
            <a:ext cx="4640262" cy="3479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3450" y="4410075"/>
            <a:ext cx="5130800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21" tIns="46410" rIns="92821" bIns="464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21" tIns="46410" rIns="92821" bIns="46410" numCol="1" anchor="b" anchorCtr="0" compatLnSpc="1">
            <a:prstTxWarp prst="textNoShape">
              <a:avLst/>
            </a:prstTxWarp>
          </a:bodyPr>
          <a:lstStyle>
            <a:lvl1pPr defTabSz="928688">
              <a:defRPr sz="1200">
                <a:latin typeface="Times" charset="0"/>
              </a:defRPr>
            </a:lvl1pPr>
          </a:lstStyle>
          <a:p>
            <a:endParaRPr lang="en-US" alt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21" tIns="46410" rIns="92821" bIns="46410" numCol="1" anchor="b" anchorCtr="0" compatLnSpc="1">
            <a:prstTxWarp prst="textNoShape">
              <a:avLst/>
            </a:prstTxWarp>
          </a:bodyPr>
          <a:lstStyle>
            <a:lvl1pPr algn="r" defTabSz="928688">
              <a:defRPr sz="1200">
                <a:latin typeface="Times" charset="0"/>
              </a:defRPr>
            </a:lvl1pPr>
          </a:lstStyle>
          <a:p>
            <a:fld id="{5AC989D3-349A-7B44-BAB3-021CA0F788D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042893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84" charset="0"/>
        <a:ea typeface="ＭＳ Ｐゴシック" pitchFamily="-110" charset="-128"/>
        <a:cs typeface="ＭＳ Ｐゴシック" pitchFamily="-110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84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84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84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84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286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286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286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286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9F04AB46-AA2B-8C47-B310-011967ABE71F}" type="slidenum">
              <a:rPr lang="en-US" altLang="en-US" sz="1200">
                <a:latin typeface="Times" charset="0"/>
              </a:rPr>
              <a:pPr/>
              <a:t>2</a:t>
            </a:fld>
            <a:endParaRPr lang="en-US" altLang="en-US" sz="1200">
              <a:latin typeface="Times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816927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C989D3-349A-7B44-BAB3-021CA0F788DF}" type="slidenum">
              <a:rPr lang="en-US" altLang="en-US" smtClean="0"/>
              <a:pPr/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50743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C989D3-349A-7B44-BAB3-021CA0F788DF}" type="slidenum">
              <a:rPr lang="en-US" altLang="en-US" smtClean="0"/>
              <a:pPr/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031349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584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altLang="en-US">
              <a:latin typeface="Times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896414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789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marL="228600" indent="-228600">
              <a:buFont typeface="Calibri" charset="0"/>
              <a:buAutoNum type="arabicPeriod"/>
            </a:pPr>
            <a:r>
              <a:rPr lang="en-US" altLang="en-US" sz="1600" dirty="0">
                <a:latin typeface="Times" charset="0"/>
                <a:ea typeface="ＭＳ Ｐゴシック" charset="-128"/>
              </a:rPr>
              <a:t>Remember:  liquidation of P’s PSH interest generally requires book up/down of PSH assets</a:t>
            </a:r>
          </a:p>
          <a:p>
            <a:pPr marL="228600" indent="-228600">
              <a:buFont typeface="Calibri" charset="0"/>
              <a:buAutoNum type="arabicPeriod"/>
            </a:pPr>
            <a:r>
              <a:rPr lang="en-US" altLang="en-US" sz="1600" dirty="0">
                <a:latin typeface="Times" charset="0"/>
                <a:ea typeface="ＭＳ Ｐゴシック" charset="-128"/>
              </a:rPr>
              <a:t>Each P’s share of PSH IB is 500 (1500/3) before liquidation.  X takes out 1000, 500 more than her share.  X recognizes a gain of 500.  This leaves too much gain inside of PSH.</a:t>
            </a:r>
          </a:p>
          <a:p>
            <a:pPr marL="228600" indent="-228600">
              <a:buFont typeface="Calibri" charset="0"/>
              <a:buAutoNum type="arabicPeriod"/>
            </a:pPr>
            <a:r>
              <a:rPr lang="en-US" altLang="en-US" sz="1600" dirty="0">
                <a:latin typeface="Times" charset="0"/>
                <a:ea typeface="ＭＳ Ｐゴシック" charset="-128"/>
              </a:rPr>
              <a:t>X’s share of PSH BIG is 500 (1500/3).  After liquidation, there is still 1500 of BIG inside PSH.  </a:t>
            </a:r>
          </a:p>
          <a:p>
            <a:pPr marL="228600" indent="-228600">
              <a:buFont typeface="Calibri" charset="0"/>
              <a:buAutoNum type="arabicPeriod"/>
            </a:pPr>
            <a:r>
              <a:rPr lang="en-US" altLang="en-US" sz="1600" dirty="0">
                <a:latin typeface="Times" charset="0"/>
                <a:ea typeface="ＭＳ Ｐゴシック" charset="-128"/>
              </a:rPr>
              <a:t>After liquidation, Z’s and Y’s share of PSH IB is 250 (500/2).  OB is 500 each.</a:t>
            </a:r>
          </a:p>
          <a:p>
            <a:pPr marL="228600" indent="-228600">
              <a:buFont typeface="Calibri" charset="0"/>
              <a:buAutoNum type="arabicPeriod"/>
            </a:pPr>
            <a:r>
              <a:rPr lang="en-US" altLang="en-US" sz="1600" dirty="0">
                <a:latin typeface="Times" charset="0"/>
                <a:ea typeface="ＭＳ Ｐゴシック" charset="-128"/>
              </a:rPr>
              <a:t>Sale of asset for 2000 yields gain of 1500, allocated 750 each to Z &amp; Y.  Their OB is 1250 each but PSH interest worth 1000 each.  BIL of 250.</a:t>
            </a:r>
          </a:p>
          <a:p>
            <a:pPr marL="228600" indent="-228600">
              <a:buFont typeface="Calibri" charset="0"/>
              <a:buAutoNum type="arabicPeriod"/>
            </a:pPr>
            <a:r>
              <a:rPr lang="en-US" altLang="en-US" sz="1600" dirty="0">
                <a:latin typeface="Times" charset="0"/>
                <a:ea typeface="ＭＳ Ｐゴシック" charset="-128"/>
              </a:rPr>
              <a:t>If 754 election in effect, PSH must increase basis in remaining asset by gain recognized (500) by A.  734(b)(1)(A).  When asset sold, gain is 1000, allocated 500 to Y &amp; Z.  Their OB will equal book and FMV of PSH interest. </a:t>
            </a:r>
          </a:p>
        </p:txBody>
      </p:sp>
    </p:spTree>
    <p:extLst>
      <p:ext uri="{BB962C8B-B14F-4D97-AF65-F5344CB8AC3E}">
        <p14:creationId xmlns:p14="http://schemas.microsoft.com/office/powerpoint/2010/main" val="10252023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993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marL="228600" indent="-228600">
              <a:buFont typeface="Calibri" charset="0"/>
              <a:buAutoNum type="arabicPeriod"/>
            </a:pPr>
            <a:r>
              <a:rPr lang="en-US" altLang="en-US">
                <a:latin typeface="Times" charset="0"/>
                <a:ea typeface="ＭＳ Ｐゴシック" charset="-128"/>
              </a:rPr>
              <a:t>Remember:  liquidation of P’s PSH interest generally requires book up/down of PSH assets</a:t>
            </a:r>
          </a:p>
          <a:p>
            <a:pPr marL="228600" indent="-228600">
              <a:buFont typeface="Calibri" charset="0"/>
              <a:buAutoNum type="arabicPeriod"/>
            </a:pPr>
            <a:r>
              <a:rPr lang="en-US" altLang="en-US">
                <a:latin typeface="Times" charset="0"/>
                <a:ea typeface="ＭＳ Ｐゴシック" charset="-128"/>
              </a:rPr>
              <a:t>Each P’s share of PSH IB is 1000 (3000/3) before liquidation.  X takes out 500, 500 less than her share.  X recognizes a loss of 500.  This leaves more loss inside of PSH for remaining Ps.</a:t>
            </a:r>
          </a:p>
          <a:p>
            <a:pPr marL="228600" indent="-228600">
              <a:buFont typeface="Calibri" charset="0"/>
              <a:buAutoNum type="arabicPeriod"/>
            </a:pPr>
            <a:r>
              <a:rPr lang="en-US" altLang="en-US">
                <a:latin typeface="Times" charset="0"/>
                <a:ea typeface="ＭＳ Ｐゴシック" charset="-128"/>
              </a:rPr>
              <a:t>After liquidation, Z’s and Y’s share of PSH IB is 1250 (2500/2).  OB is 1000 each.</a:t>
            </a:r>
          </a:p>
          <a:p>
            <a:pPr marL="228600" indent="-228600">
              <a:buFont typeface="Calibri" charset="0"/>
              <a:buAutoNum type="arabicPeriod"/>
            </a:pPr>
            <a:r>
              <a:rPr lang="en-US" altLang="en-US">
                <a:latin typeface="Times" charset="0"/>
                <a:ea typeface="ＭＳ Ｐゴシック" charset="-128"/>
              </a:rPr>
              <a:t>Sale of asset for 500 yields loss of 1500, allocated 750 each to Z &amp; Y.  Their OB is 250 each but PSH interest worth 500 each.  BIG of 250.  They recognized a loss greater than FMV of PSH interest.</a:t>
            </a:r>
          </a:p>
          <a:p>
            <a:pPr marL="228600" indent="-228600">
              <a:buFont typeface="Calibri" charset="0"/>
              <a:buAutoNum type="arabicPeriod"/>
            </a:pPr>
            <a:r>
              <a:rPr lang="en-US" altLang="en-US">
                <a:latin typeface="Times" charset="0"/>
                <a:ea typeface="ＭＳ Ｐゴシック" charset="-128"/>
              </a:rPr>
              <a:t>If 754 election in effect, PSH must reduce basis in remaining asset by loss recognized (500) by X.  734(b)(2)(A).  If asset sold for 1500, loss of 1000 allocated 500 to Y &amp; Z.  This reduces OB to 500 each, which is equal to FMV &amp; book.</a:t>
            </a:r>
          </a:p>
          <a:p>
            <a:pPr marL="228600" indent="-228600"/>
            <a:endParaRPr lang="en-US" altLang="en-US">
              <a:latin typeface="Times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504900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198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marL="228600" indent="-228600">
              <a:buFont typeface="Calibri" charset="0"/>
              <a:buAutoNum type="arabicPeriod"/>
            </a:pPr>
            <a:r>
              <a:rPr lang="en-US" altLang="en-US">
                <a:latin typeface="Times" charset="0"/>
                <a:ea typeface="ＭＳ Ｐゴシック" charset="-128"/>
              </a:rPr>
              <a:t>Remember:  liquidation of P’s PSH interest generally requires book up/down of PSH assets</a:t>
            </a:r>
          </a:p>
          <a:p>
            <a:pPr marL="228600" indent="-228600">
              <a:buFont typeface="Calibri" charset="0"/>
              <a:buAutoNum type="arabicPeriod"/>
            </a:pPr>
            <a:r>
              <a:rPr lang="en-US" altLang="en-US">
                <a:latin typeface="Times" charset="0"/>
                <a:ea typeface="ＭＳ Ｐゴシック" charset="-128"/>
              </a:rPr>
              <a:t>Each P’s share of PSH IB is 700 (2100/3) before liquidation.  X takes out 300, 400 less than her share.  X increases basis of property to 700, his OB before distribution.  This leaves less gain inside of PSH for remaining Ps.</a:t>
            </a:r>
          </a:p>
          <a:p>
            <a:pPr marL="228600" indent="-228600">
              <a:buFont typeface="Calibri" charset="0"/>
              <a:buAutoNum type="arabicPeriod"/>
            </a:pPr>
            <a:r>
              <a:rPr lang="en-US" altLang="en-US">
                <a:latin typeface="Times" charset="0"/>
                <a:ea typeface="ＭＳ Ｐゴシック" charset="-128"/>
              </a:rPr>
              <a:t>X’s share of inside gain was 500 (1500/3), but X takes out 900 of inside gain (1200-300).</a:t>
            </a:r>
          </a:p>
          <a:p>
            <a:pPr marL="228600" indent="-228600">
              <a:buFont typeface="Calibri" charset="0"/>
              <a:buAutoNum type="arabicPeriod"/>
            </a:pPr>
            <a:r>
              <a:rPr lang="en-US" altLang="en-US">
                <a:latin typeface="Times" charset="0"/>
                <a:ea typeface="ＭＳ Ｐゴシック" charset="-128"/>
              </a:rPr>
              <a:t>After liquidation, Z’s and Y’s share of PSH IB is 900 (1800/2).  OB is 700 each.</a:t>
            </a:r>
          </a:p>
          <a:p>
            <a:pPr marL="228600" indent="-228600">
              <a:buFont typeface="Calibri" charset="0"/>
              <a:buAutoNum type="arabicPeriod"/>
            </a:pPr>
            <a:r>
              <a:rPr lang="en-US" altLang="en-US">
                <a:latin typeface="Times" charset="0"/>
                <a:ea typeface="ＭＳ Ｐゴシック" charset="-128"/>
              </a:rPr>
              <a:t>Sale of Thing #2 for 2400 yields gain of 600, allocated 300 each to Z &amp; Y.  Their OB is 1000 each but PSH interest worth 1200 each.  BIG of 200.  </a:t>
            </a:r>
          </a:p>
          <a:p>
            <a:pPr marL="228600" indent="-228600">
              <a:buFont typeface="Calibri" charset="0"/>
              <a:buAutoNum type="arabicPeriod"/>
            </a:pPr>
            <a:r>
              <a:rPr lang="en-US" altLang="en-US">
                <a:latin typeface="Times" charset="0"/>
                <a:ea typeface="ＭＳ Ｐゴシック" charset="-128"/>
              </a:rPr>
              <a:t>If 754 election in effect, PSH must reduce basis in Thing #2 by 400.   734(b)(2)(B).  If Thing #2 sold for 2400, gain of 500 allocated to each Y &amp; Z.  This increase OB to 1200 each, which is equal to FMV &amp; book.</a:t>
            </a:r>
          </a:p>
          <a:p>
            <a:pPr marL="228600" indent="-228600"/>
            <a:endParaRPr lang="en-US" altLang="en-US">
              <a:latin typeface="Times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833686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403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marL="228600" indent="-228600">
              <a:buFont typeface="Calibri" charset="0"/>
              <a:buAutoNum type="arabicPeriod"/>
            </a:pPr>
            <a:r>
              <a:rPr lang="en-US" altLang="en-US">
                <a:latin typeface="Times" charset="0"/>
                <a:ea typeface="ＭＳ Ｐゴシック" charset="-128"/>
              </a:rPr>
              <a:t>Remember:  liquidation of P’s PSH interest generally requires book up/down of PSH assets</a:t>
            </a:r>
          </a:p>
          <a:p>
            <a:pPr marL="228600" indent="-228600">
              <a:buFont typeface="Calibri" charset="0"/>
              <a:buAutoNum type="arabicPeriod"/>
            </a:pPr>
            <a:r>
              <a:rPr lang="en-US" altLang="en-US">
                <a:latin typeface="Times" charset="0"/>
                <a:ea typeface="ＭＳ Ｐゴシック" charset="-128"/>
              </a:rPr>
              <a:t>Each P’s share of PSH IB is 700 (2100/3) before liquidation.  X takes out 1900, 1200 more than her share.  X decrease basis of property to 700, his OB before distribution.  This leaves more gain inside of PSH for remaining Ps.</a:t>
            </a:r>
          </a:p>
          <a:p>
            <a:pPr marL="228600" indent="-228600">
              <a:buFont typeface="Calibri" charset="0"/>
              <a:buAutoNum type="arabicPeriod"/>
            </a:pPr>
            <a:r>
              <a:rPr lang="en-US" altLang="en-US">
                <a:latin typeface="Times" charset="0"/>
                <a:ea typeface="ＭＳ Ｐゴシック" charset="-128"/>
              </a:rPr>
              <a:t>X’s share of inside gain was 500 (1500/3), but X takes out 700 of BIL (1200-1900).</a:t>
            </a:r>
          </a:p>
          <a:p>
            <a:pPr marL="228600" indent="-228600">
              <a:buFont typeface="Calibri" charset="0"/>
              <a:buAutoNum type="arabicPeriod"/>
            </a:pPr>
            <a:r>
              <a:rPr lang="en-US" altLang="en-US">
                <a:latin typeface="Times" charset="0"/>
                <a:ea typeface="ＭＳ Ｐゴシック" charset="-128"/>
              </a:rPr>
              <a:t>After liquidation, Z’s and Y’s share of PSH IB is 100 (200/2).  OB is 700 each.</a:t>
            </a:r>
          </a:p>
          <a:p>
            <a:pPr marL="228600" indent="-228600">
              <a:buFont typeface="Calibri" charset="0"/>
              <a:buAutoNum type="arabicPeriod"/>
            </a:pPr>
            <a:r>
              <a:rPr lang="en-US" altLang="en-US">
                <a:latin typeface="Times" charset="0"/>
                <a:ea typeface="ＭＳ Ｐゴシック" charset="-128"/>
              </a:rPr>
              <a:t>Sale of Thing #2 for 2400 yields gain of 2200, allocated 1100 each to Z &amp; Y.  Their OB is 1800 each but PSH interest worth 1200 each.  BIL of 600.  </a:t>
            </a:r>
          </a:p>
          <a:p>
            <a:pPr marL="228600" indent="-228600">
              <a:buFont typeface="Calibri" charset="0"/>
              <a:buAutoNum type="arabicPeriod"/>
            </a:pPr>
            <a:r>
              <a:rPr lang="en-US" altLang="en-US">
                <a:latin typeface="Times" charset="0"/>
                <a:ea typeface="ＭＳ Ｐゴシック" charset="-128"/>
              </a:rPr>
              <a:t>If 754 election in effect, PSH must increase basis in Thing #2 by 1200.   734(b)(1)(B).  If Thing #2 sold for 2400, gain of 500 allocated to each Y &amp; Z.  This increase OB to 1200 each, which is equal to FMV &amp; book.</a:t>
            </a:r>
          </a:p>
          <a:p>
            <a:pPr marL="228600" indent="-228600"/>
            <a:endParaRPr lang="en-US" altLang="en-US">
              <a:latin typeface="Times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025200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608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altLang="en-US">
              <a:latin typeface="Times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448977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C989D3-349A-7B44-BAB3-021CA0F788DF}" type="slidenum">
              <a:rPr lang="en-US" altLang="en-US" smtClean="0"/>
              <a:pPr/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166621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C989D3-349A-7B44-BAB3-021CA0F788DF}" type="slidenum">
              <a:rPr lang="en-US" altLang="en-US" smtClean="0"/>
              <a:pPr/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86722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286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286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286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286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EF6A065C-0017-444B-BEED-D696A8521066}" type="slidenum">
              <a:rPr lang="en-US" altLang="en-US" sz="1200">
                <a:latin typeface="Times" charset="0"/>
              </a:rPr>
              <a:pPr/>
              <a:t>3</a:t>
            </a:fld>
            <a:endParaRPr lang="en-US" altLang="en-US" sz="1200">
              <a:latin typeface="Times" charset="0"/>
            </a:endParaRPr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Times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1463691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017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altLang="en-US">
              <a:latin typeface="Times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675139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286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286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286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286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EA515BDE-65DC-984C-B72B-EA72867AFB3E}" type="slidenum">
              <a:rPr lang="en-US" altLang="en-US" sz="1200">
                <a:latin typeface="Times" charset="0"/>
              </a:rPr>
              <a:pPr/>
              <a:t>4</a:t>
            </a:fld>
            <a:endParaRPr lang="en-US" altLang="en-US" sz="1200">
              <a:latin typeface="Times" charset="0"/>
            </a:endParaRPr>
          </a:p>
        </p:txBody>
      </p:sp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577477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560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latin typeface="Times" charset="0"/>
              <a:ea typeface="ＭＳ Ｐゴシック" charset="-128"/>
            </a:endParaRPr>
          </a:p>
        </p:txBody>
      </p:sp>
      <p:sp>
        <p:nvSpPr>
          <p:cNvPr id="2560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286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286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286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286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DDFE20CF-2B5D-5347-8F0D-CD7F2FB5F642}" type="slidenum">
              <a:rPr lang="en-US" altLang="en-US" sz="1200">
                <a:latin typeface="Times" charset="0"/>
              </a:rPr>
              <a:pPr/>
              <a:t>5</a:t>
            </a:fld>
            <a:endParaRPr lang="en-US" altLang="en-US" sz="1200"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2383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C989D3-349A-7B44-BAB3-021CA0F788DF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417085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 dirty="0">
              <a:latin typeface="Times" charset="0"/>
              <a:ea typeface="ＭＳ Ｐゴシック" charset="-128"/>
            </a:endParaRPr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286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286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286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286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D8EC7B28-F783-CE44-B299-25386534B0DE}" type="slidenum">
              <a:rPr lang="en-US" altLang="en-US" sz="1200">
                <a:latin typeface="Times" charset="0"/>
              </a:rPr>
              <a:pPr/>
              <a:t>7</a:t>
            </a:fld>
            <a:endParaRPr lang="en-US" altLang="en-US" sz="1200"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97604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C989D3-349A-7B44-BAB3-021CA0F788DF}" type="slidenum">
              <a:rPr lang="en-US" altLang="en-US" smtClean="0"/>
              <a:pPr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420332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286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286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286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286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5B0AA7A9-0DCC-D143-832A-883C56DA2BE4}" type="slidenum">
              <a:rPr lang="en-US" altLang="en-US" sz="1200">
                <a:latin typeface="Times" charset="0"/>
              </a:rPr>
              <a:pPr/>
              <a:t>9</a:t>
            </a:fld>
            <a:endParaRPr lang="en-US" altLang="en-US" sz="1200">
              <a:latin typeface="Times" charset="0"/>
            </a:endParaRPr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965166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C989D3-349A-7B44-BAB3-021CA0F788DF}" type="slidenum">
              <a:rPr lang="en-US" altLang="en-US" smtClean="0"/>
              <a:pPr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899544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1"/>
          <p:cNvSpPr txBox="1">
            <a:spLocks noChangeArrowheads="1"/>
          </p:cNvSpPr>
          <p:nvPr userDrawn="1"/>
        </p:nvSpPr>
        <p:spPr bwMode="auto">
          <a:xfrm>
            <a:off x="0" y="914400"/>
            <a:ext cx="9144000" cy="300082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alpha val="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r">
              <a:defRPr/>
            </a:lvl1pPr>
          </a:lstStyle>
          <a:p>
            <a:fld id="{22D706CB-156B-8643-9A07-D8448DABBCBD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474734"/>
            <a:ext cx="2895600" cy="2889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Partnership Distributions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4726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Double Ar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Arrow 8"/>
          <p:cNvSpPr/>
          <p:nvPr userDrawn="1"/>
        </p:nvSpPr>
        <p:spPr bwMode="auto">
          <a:xfrm>
            <a:off x="4019344" y="2692959"/>
            <a:ext cx="994787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2" name="Right Arrow 11"/>
          <p:cNvSpPr/>
          <p:nvPr userDrawn="1"/>
        </p:nvSpPr>
        <p:spPr bwMode="auto">
          <a:xfrm rot="10800000">
            <a:off x="4070503" y="3778177"/>
            <a:ext cx="1014887" cy="1022289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79412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5029200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379412" y="1807534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0"/>
          <p:cNvSpPr>
            <a:spLocks noGrp="1"/>
          </p:cNvSpPr>
          <p:nvPr>
            <p:ph sz="quarter" idx="21"/>
          </p:nvPr>
        </p:nvSpPr>
        <p:spPr>
          <a:xfrm>
            <a:off x="5029200" y="1807534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0A6B8188-A85F-5349-B14D-08361E6A724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Partnership Distributions</a:t>
            </a:r>
          </a:p>
        </p:txBody>
      </p:sp>
    </p:spTree>
    <p:extLst>
      <p:ext uri="{BB962C8B-B14F-4D97-AF65-F5344CB8AC3E}">
        <p14:creationId xmlns:p14="http://schemas.microsoft.com/office/powerpoint/2010/main" val="3731533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Top Arrow to Two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 rot="5400000">
            <a:off x="4244941" y="3276599"/>
            <a:ext cx="654118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457200" y="4479952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4800600" y="4479952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457200" y="1807534"/>
            <a:ext cx="8229600" cy="1645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457200" y="1417320"/>
            <a:ext cx="8229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457200" y="4114800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0"/>
          </p:nvPr>
        </p:nvSpPr>
        <p:spPr>
          <a:xfrm>
            <a:off x="4800600" y="4114800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7C6F7C23-5FF9-2A4B-BF08-C1294322DB5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Partnership Distributions</a:t>
            </a:r>
          </a:p>
        </p:txBody>
      </p:sp>
    </p:spTree>
    <p:extLst>
      <p:ext uri="{BB962C8B-B14F-4D97-AF65-F5344CB8AC3E}">
        <p14:creationId xmlns:p14="http://schemas.microsoft.com/office/powerpoint/2010/main" val="34193270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p Arrow to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 rot="5400000">
            <a:off x="4244941" y="3276599"/>
            <a:ext cx="654118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457200" y="1783080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4800600" y="1783080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457200" y="4505014"/>
            <a:ext cx="8229600" cy="1645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457200" y="4114800"/>
            <a:ext cx="8229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457200" y="1417928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0"/>
          </p:nvPr>
        </p:nvSpPr>
        <p:spPr>
          <a:xfrm>
            <a:off x="4800600" y="1417928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06494A95-A7E5-E34F-8DB1-F10A4839B0B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Partnership Distributions</a:t>
            </a:r>
          </a:p>
        </p:txBody>
      </p:sp>
    </p:spTree>
    <p:extLst>
      <p:ext uri="{BB962C8B-B14F-4D97-AF65-F5344CB8AC3E}">
        <p14:creationId xmlns:p14="http://schemas.microsoft.com/office/powerpoint/2010/main" val="8583065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Six Palet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4643438" y="4627745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7"/>
          </p:nvPr>
        </p:nvSpPr>
        <p:spPr>
          <a:xfrm>
            <a:off x="376238" y="4627745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6"/>
          </p:nvPr>
        </p:nvSpPr>
        <p:spPr>
          <a:xfrm>
            <a:off x="376238" y="3015622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9"/>
          </p:nvPr>
        </p:nvSpPr>
        <p:spPr>
          <a:xfrm>
            <a:off x="4643438" y="3015622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28"/>
          </p:nvPr>
        </p:nvSpPr>
        <p:spPr>
          <a:xfrm>
            <a:off x="4643438" y="1403499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376238" y="1403499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376238" y="167640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376238" y="3302419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2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376238" y="491499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4643438" y="167640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4643438" y="3302418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4643438" y="491499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37"/>
          </p:nvPr>
        </p:nvSpPr>
        <p:spPr/>
        <p:txBody>
          <a:bodyPr/>
          <a:lstStyle>
            <a:lvl1pPr>
              <a:defRPr/>
            </a:lvl1pPr>
          </a:lstStyle>
          <a:p>
            <a:fld id="{A23329EE-AB34-E748-89A3-8E74FFF398F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2"/>
          <p:cNvSpPr>
            <a:spLocks noGrp="1"/>
          </p:cNvSpPr>
          <p:nvPr>
            <p:ph type="ftr" sz="quarter" idx="3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Distributions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8893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Five Palet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451174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2133600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3847770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7"/>
          </p:nvPr>
        </p:nvSpPr>
        <p:spPr>
          <a:xfrm>
            <a:off x="5556729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38"/>
          </p:nvPr>
        </p:nvSpPr>
        <p:spPr>
          <a:xfrm>
            <a:off x="7310438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9"/>
          </p:nvPr>
        </p:nvSpPr>
        <p:spPr>
          <a:xfrm>
            <a:off x="451174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40"/>
          </p:nvPr>
        </p:nvSpPr>
        <p:spPr>
          <a:xfrm>
            <a:off x="2133600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41"/>
          </p:nvPr>
        </p:nvSpPr>
        <p:spPr>
          <a:xfrm>
            <a:off x="3847770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42"/>
          </p:nvPr>
        </p:nvSpPr>
        <p:spPr>
          <a:xfrm>
            <a:off x="5556729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43"/>
          </p:nvPr>
        </p:nvSpPr>
        <p:spPr>
          <a:xfrm>
            <a:off x="7310438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44"/>
          </p:nvPr>
        </p:nvSpPr>
        <p:spPr/>
        <p:txBody>
          <a:bodyPr/>
          <a:lstStyle>
            <a:lvl1pPr>
              <a:defRPr/>
            </a:lvl1pPr>
          </a:lstStyle>
          <a:p>
            <a:fld id="{1EB3DA79-8920-3645-A529-9AD16B41E65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9" name="Footer Placeholder 12"/>
          <p:cNvSpPr>
            <a:spLocks noGrp="1"/>
          </p:cNvSpPr>
          <p:nvPr>
            <p:ph type="ftr" sz="quarter" idx="4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Distributions</a:t>
            </a:r>
          </a:p>
        </p:txBody>
      </p:sp>
    </p:spTree>
    <p:extLst>
      <p:ext uri="{BB962C8B-B14F-4D97-AF65-F5344CB8AC3E}">
        <p14:creationId xmlns:p14="http://schemas.microsoft.com/office/powerpoint/2010/main" val="29332949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jor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457200" y="1417320"/>
            <a:ext cx="1682496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457200" y="3065544"/>
            <a:ext cx="1682496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457200" y="4713767"/>
            <a:ext cx="1682496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133600" y="1417320"/>
            <a:ext cx="6556248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133600" y="3065543"/>
            <a:ext cx="6556248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133600" y="4713767"/>
            <a:ext cx="6556248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055F7767-1EA1-1B4C-AF44-6A3FCE36527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1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Distributions</a:t>
            </a:r>
          </a:p>
        </p:txBody>
      </p:sp>
    </p:spTree>
    <p:extLst>
      <p:ext uri="{BB962C8B-B14F-4D97-AF65-F5344CB8AC3E}">
        <p14:creationId xmlns:p14="http://schemas.microsoft.com/office/powerpoint/2010/main" val="28518642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22276" y="1397000"/>
            <a:ext cx="1738313" cy="1155700"/>
          </a:xfrm>
          <a:prstGeom prst="homePlate">
            <a:avLst>
              <a:gd name="adj" fmla="val 19565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2060576" y="1397000"/>
            <a:ext cx="173672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5335590" y="1397000"/>
            <a:ext cx="1738312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3698876" y="1397000"/>
            <a:ext cx="1736725" cy="1155700"/>
          </a:xfrm>
          <a:prstGeom prst="chevron">
            <a:avLst>
              <a:gd name="adj" fmla="val 18687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6973891" y="1397000"/>
            <a:ext cx="173672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422275" y="2954338"/>
            <a:ext cx="2147888" cy="1155700"/>
          </a:xfrm>
          <a:prstGeom prst="homePlate">
            <a:avLst>
              <a:gd name="adj" fmla="val 19557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2468564" y="2954338"/>
            <a:ext cx="214947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6561140" y="2954338"/>
            <a:ext cx="214947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4514852" y="2954338"/>
            <a:ext cx="214947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1"/>
          <p:cNvSpPr>
            <a:spLocks noGrp="1"/>
          </p:cNvSpPr>
          <p:nvPr>
            <p:ph type="body" sz="quarter" idx="22"/>
          </p:nvPr>
        </p:nvSpPr>
        <p:spPr>
          <a:xfrm>
            <a:off x="431801" y="4497388"/>
            <a:ext cx="2816225" cy="1154112"/>
          </a:xfrm>
          <a:prstGeom prst="homePlate">
            <a:avLst>
              <a:gd name="adj" fmla="val 19565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23"/>
          </p:nvPr>
        </p:nvSpPr>
        <p:spPr>
          <a:xfrm>
            <a:off x="3170239" y="4497388"/>
            <a:ext cx="2816225" cy="1154112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3"/>
          <p:cNvSpPr>
            <a:spLocks noGrp="1"/>
          </p:cNvSpPr>
          <p:nvPr>
            <p:ph type="body" sz="quarter" idx="25"/>
          </p:nvPr>
        </p:nvSpPr>
        <p:spPr>
          <a:xfrm>
            <a:off x="5908676" y="4497388"/>
            <a:ext cx="2816225" cy="1154112"/>
          </a:xfrm>
          <a:prstGeom prst="chevron">
            <a:avLst>
              <a:gd name="adj" fmla="val 1871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lvl1pPr>
              <a:defRPr/>
            </a:lvl1pPr>
          </a:lstStyle>
          <a:p>
            <a:fld id="{48E524AC-D0C7-2340-84EA-A4DF70E8214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2"/>
          <p:cNvSpPr>
            <a:spLocks noGrp="1"/>
          </p:cNvSpPr>
          <p:nvPr>
            <p:ph type="ftr" sz="quarter" idx="2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Distributions</a:t>
            </a:r>
          </a:p>
        </p:txBody>
      </p:sp>
    </p:spTree>
    <p:extLst>
      <p:ext uri="{BB962C8B-B14F-4D97-AF65-F5344CB8AC3E}">
        <p14:creationId xmlns:p14="http://schemas.microsoft.com/office/powerpoint/2010/main" val="25863284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 Blocks - Major Points -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133600" y="1344304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133600" y="2360778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133600" y="3377252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2133600" y="4393726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2133600" y="5410200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457200" y="1344304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457200" y="2357366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4"/>
          </p:nvPr>
        </p:nvSpPr>
        <p:spPr>
          <a:xfrm>
            <a:off x="457200" y="3370428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6"/>
          </p:nvPr>
        </p:nvSpPr>
        <p:spPr>
          <a:xfrm>
            <a:off x="457200" y="4383490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28"/>
          </p:nvPr>
        </p:nvSpPr>
        <p:spPr>
          <a:xfrm>
            <a:off x="457200" y="5396552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19846C2F-D19C-FA45-A159-B087F18BCDE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Distributions</a:t>
            </a:r>
          </a:p>
        </p:txBody>
      </p:sp>
    </p:spTree>
    <p:extLst>
      <p:ext uri="{BB962C8B-B14F-4D97-AF65-F5344CB8AC3E}">
        <p14:creationId xmlns:p14="http://schemas.microsoft.com/office/powerpoint/2010/main" val="424759778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Line 105"/>
          <p:cNvSpPr>
            <a:spLocks noChangeShapeType="1"/>
          </p:cNvSpPr>
          <p:nvPr/>
        </p:nvSpPr>
        <p:spPr bwMode="gray">
          <a:xfrm>
            <a:off x="4419600" y="3632202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16" name="Line 115"/>
          <p:cNvSpPr>
            <a:spLocks noChangeShapeType="1"/>
          </p:cNvSpPr>
          <p:nvPr userDrawn="1"/>
        </p:nvSpPr>
        <p:spPr bwMode="gray">
          <a:xfrm>
            <a:off x="2286000" y="3632202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17" name="Line 118"/>
          <p:cNvSpPr>
            <a:spLocks noChangeShapeType="1"/>
          </p:cNvSpPr>
          <p:nvPr/>
        </p:nvSpPr>
        <p:spPr bwMode="gray">
          <a:xfrm>
            <a:off x="6753225" y="3632202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grpSp>
        <p:nvGrpSpPr>
          <p:cNvPr id="18" name="Group 123"/>
          <p:cNvGrpSpPr>
            <a:grpSpLocks/>
          </p:cNvGrpSpPr>
          <p:nvPr userDrawn="1"/>
        </p:nvGrpSpPr>
        <p:grpSpPr bwMode="auto">
          <a:xfrm>
            <a:off x="458789" y="3478213"/>
            <a:ext cx="7769225" cy="182562"/>
            <a:chOff x="289" y="2191"/>
            <a:chExt cx="4894" cy="115"/>
          </a:xfrm>
        </p:grpSpPr>
        <p:grpSp>
          <p:nvGrpSpPr>
            <p:cNvPr id="19" name="Group 44"/>
            <p:cNvGrpSpPr>
              <a:grpSpLocks/>
            </p:cNvGrpSpPr>
            <p:nvPr/>
          </p:nvGrpSpPr>
          <p:grpSpPr bwMode="auto">
            <a:xfrm>
              <a:off x="289" y="2191"/>
              <a:ext cx="1470" cy="115"/>
              <a:chOff x="696" y="2508"/>
              <a:chExt cx="1470" cy="168"/>
            </a:xfrm>
          </p:grpSpPr>
          <p:sp>
            <p:nvSpPr>
              <p:cNvPr id="53" name="Line 45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4" name="Line 46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5" name="Line 47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6" name="Line 48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7" name="Line 49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8" name="Line 50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9" name="Line 51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0" name="Line 52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1" name="Line 53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2" name="Line 54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3" name="Line 55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4" name="Line 56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5" name="Line 57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grpSp>
          <p:nvGrpSpPr>
            <p:cNvPr id="20" name="Group 58"/>
            <p:cNvGrpSpPr>
              <a:grpSpLocks/>
            </p:cNvGrpSpPr>
            <p:nvPr/>
          </p:nvGrpSpPr>
          <p:grpSpPr bwMode="auto">
            <a:xfrm>
              <a:off x="1758" y="2191"/>
              <a:ext cx="1470" cy="115"/>
              <a:chOff x="696" y="2508"/>
              <a:chExt cx="1470" cy="168"/>
            </a:xfrm>
          </p:grpSpPr>
          <p:sp>
            <p:nvSpPr>
              <p:cNvPr id="40" name="Line 59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1" name="Line 60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2" name="Line 61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3" name="Line 62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4" name="Line 63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5" name="Line 64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6" name="Line 65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7" name="Line 66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8" name="Line 67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9" name="Line 68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0" name="Line 69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1" name="Line 70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2" name="Line 71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grpSp>
          <p:nvGrpSpPr>
            <p:cNvPr id="21" name="Group 72"/>
            <p:cNvGrpSpPr>
              <a:grpSpLocks/>
            </p:cNvGrpSpPr>
            <p:nvPr/>
          </p:nvGrpSpPr>
          <p:grpSpPr bwMode="auto">
            <a:xfrm>
              <a:off x="3227" y="2191"/>
              <a:ext cx="1470" cy="115"/>
              <a:chOff x="696" y="2508"/>
              <a:chExt cx="1470" cy="168"/>
            </a:xfrm>
          </p:grpSpPr>
          <p:sp>
            <p:nvSpPr>
              <p:cNvPr id="27" name="Line 73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28" name="Line 74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29" name="Line 75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0" name="Line 76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1" name="Line 77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2" name="Line 78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3" name="Line 79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4" name="Line 80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5" name="Line 81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6" name="Line 82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7" name="Line 83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8" name="Line 84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9" name="Line 85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sp>
          <p:nvSpPr>
            <p:cNvPr id="22" name="Line 90"/>
            <p:cNvSpPr>
              <a:spLocks noChangeShapeType="1"/>
            </p:cNvSpPr>
            <p:nvPr/>
          </p:nvSpPr>
          <p:spPr bwMode="gray">
            <a:xfrm>
              <a:off x="4698" y="2191"/>
              <a:ext cx="0" cy="11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3" name="Line 91"/>
            <p:cNvSpPr>
              <a:spLocks noChangeShapeType="1"/>
            </p:cNvSpPr>
            <p:nvPr/>
          </p:nvSpPr>
          <p:spPr bwMode="gray">
            <a:xfrm>
              <a:off x="4820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4" name="Line 92"/>
            <p:cNvSpPr>
              <a:spLocks noChangeShapeType="1"/>
            </p:cNvSpPr>
            <p:nvPr/>
          </p:nvSpPr>
          <p:spPr bwMode="gray">
            <a:xfrm>
              <a:off x="494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5" name="Line 93"/>
            <p:cNvSpPr>
              <a:spLocks noChangeShapeType="1"/>
            </p:cNvSpPr>
            <p:nvPr/>
          </p:nvSpPr>
          <p:spPr bwMode="gray">
            <a:xfrm>
              <a:off x="5065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6" name="Line 122"/>
            <p:cNvSpPr>
              <a:spLocks noChangeShapeType="1"/>
            </p:cNvSpPr>
            <p:nvPr/>
          </p:nvSpPr>
          <p:spPr bwMode="gray">
            <a:xfrm>
              <a:off x="518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</p:grpSp>
      <p:sp>
        <p:nvSpPr>
          <p:cNvPr id="66" name="Line 125"/>
          <p:cNvSpPr>
            <a:spLocks noChangeShapeType="1"/>
          </p:cNvSpPr>
          <p:nvPr userDrawn="1"/>
        </p:nvSpPr>
        <p:spPr bwMode="gray">
          <a:xfrm>
            <a:off x="3429000" y="3651252"/>
            <a:ext cx="0" cy="175736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67" name="Line 4"/>
          <p:cNvSpPr>
            <a:spLocks noChangeShapeType="1"/>
          </p:cNvSpPr>
          <p:nvPr userDrawn="1"/>
        </p:nvSpPr>
        <p:spPr bwMode="gray">
          <a:xfrm>
            <a:off x="16764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68" name="Line 108"/>
          <p:cNvSpPr>
            <a:spLocks noChangeShapeType="1"/>
          </p:cNvSpPr>
          <p:nvPr userDrawn="1"/>
        </p:nvSpPr>
        <p:spPr bwMode="gray">
          <a:xfrm>
            <a:off x="55626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69" name="Line 111"/>
          <p:cNvSpPr>
            <a:spLocks noChangeShapeType="1"/>
          </p:cNvSpPr>
          <p:nvPr userDrawn="1"/>
        </p:nvSpPr>
        <p:spPr bwMode="gray">
          <a:xfrm>
            <a:off x="76962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70" name="Line 139"/>
          <p:cNvSpPr>
            <a:spLocks noChangeShapeType="1"/>
          </p:cNvSpPr>
          <p:nvPr userDrawn="1"/>
        </p:nvSpPr>
        <p:spPr bwMode="gray">
          <a:xfrm>
            <a:off x="3281363" y="2074863"/>
            <a:ext cx="0" cy="14144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71" name="AutoShape 3"/>
          <p:cNvSpPr>
            <a:spLocks noChangeArrowheads="1"/>
          </p:cNvSpPr>
          <p:nvPr userDrawn="1"/>
        </p:nvSpPr>
        <p:spPr bwMode="gray">
          <a:xfrm>
            <a:off x="452438" y="3413125"/>
            <a:ext cx="8239125" cy="311150"/>
          </a:xfrm>
          <a:prstGeom prst="rightArrow">
            <a:avLst>
              <a:gd name="adj1" fmla="val 52037"/>
              <a:gd name="adj2" fmla="val 96479"/>
            </a:avLst>
          </a:pr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 tIns="68580" bIns="68580" anchor="ctr"/>
          <a:lstStyle>
            <a:lvl1pPr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nl-NL" altLang="en-US" sz="750" b="1">
              <a:solidFill>
                <a:srgbClr val="4D4D4D"/>
              </a:solidFill>
              <a:latin typeface="Arial" charset="0"/>
            </a:endParaRPr>
          </a:p>
        </p:txBody>
      </p:sp>
      <p:grpSp>
        <p:nvGrpSpPr>
          <p:cNvPr id="72" name="Group 123"/>
          <p:cNvGrpSpPr>
            <a:grpSpLocks/>
          </p:cNvGrpSpPr>
          <p:nvPr userDrawn="1"/>
        </p:nvGrpSpPr>
        <p:grpSpPr bwMode="auto">
          <a:xfrm>
            <a:off x="611189" y="3460752"/>
            <a:ext cx="7769225" cy="182563"/>
            <a:chOff x="289" y="2191"/>
            <a:chExt cx="4894" cy="115"/>
          </a:xfrm>
        </p:grpSpPr>
        <p:grpSp>
          <p:nvGrpSpPr>
            <p:cNvPr id="73" name="Group 44"/>
            <p:cNvGrpSpPr>
              <a:grpSpLocks/>
            </p:cNvGrpSpPr>
            <p:nvPr/>
          </p:nvGrpSpPr>
          <p:grpSpPr bwMode="auto">
            <a:xfrm>
              <a:off x="289" y="2191"/>
              <a:ext cx="1470" cy="115"/>
              <a:chOff x="696" y="2508"/>
              <a:chExt cx="1470" cy="168"/>
            </a:xfrm>
          </p:grpSpPr>
          <p:sp>
            <p:nvSpPr>
              <p:cNvPr id="107" name="Line 45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8" name="Line 46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9" name="Line 47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0" name="Line 48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1" name="Line 49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2" name="Line 50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3" name="Line 51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4" name="Line 52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5" name="Line 53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6" name="Line 54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7" name="Line 55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8" name="Line 56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9" name="Line 57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grpSp>
          <p:nvGrpSpPr>
            <p:cNvPr id="74" name="Group 58"/>
            <p:cNvGrpSpPr>
              <a:grpSpLocks/>
            </p:cNvGrpSpPr>
            <p:nvPr/>
          </p:nvGrpSpPr>
          <p:grpSpPr bwMode="auto">
            <a:xfrm>
              <a:off x="1758" y="2191"/>
              <a:ext cx="1470" cy="115"/>
              <a:chOff x="696" y="2508"/>
              <a:chExt cx="1470" cy="168"/>
            </a:xfrm>
          </p:grpSpPr>
          <p:sp>
            <p:nvSpPr>
              <p:cNvPr id="94" name="Line 59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5" name="Line 60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6" name="Line 61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7" name="Line 62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8" name="Line 63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9" name="Line 64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0" name="Line 65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1" name="Line 66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2" name="Line 67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3" name="Line 68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4" name="Line 69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5" name="Line 70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6" name="Line 71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grpSp>
          <p:nvGrpSpPr>
            <p:cNvPr id="75" name="Group 72"/>
            <p:cNvGrpSpPr>
              <a:grpSpLocks/>
            </p:cNvGrpSpPr>
            <p:nvPr/>
          </p:nvGrpSpPr>
          <p:grpSpPr bwMode="auto">
            <a:xfrm>
              <a:off x="3227" y="2191"/>
              <a:ext cx="1470" cy="115"/>
              <a:chOff x="696" y="2508"/>
              <a:chExt cx="1470" cy="168"/>
            </a:xfrm>
          </p:grpSpPr>
          <p:sp>
            <p:nvSpPr>
              <p:cNvPr id="81" name="Line 73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2" name="Line 74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3" name="Line 75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4" name="Line 76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5" name="Line 77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6" name="Line 78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7" name="Line 79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8" name="Line 80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9" name="Line 81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0" name="Line 82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1" name="Line 83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2" name="Line 84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3" name="Line 85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sp>
          <p:nvSpPr>
            <p:cNvPr id="76" name="Line 90"/>
            <p:cNvSpPr>
              <a:spLocks noChangeShapeType="1"/>
            </p:cNvSpPr>
            <p:nvPr/>
          </p:nvSpPr>
          <p:spPr bwMode="gray">
            <a:xfrm>
              <a:off x="4698" y="2191"/>
              <a:ext cx="0" cy="11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7" name="Line 91"/>
            <p:cNvSpPr>
              <a:spLocks noChangeShapeType="1"/>
            </p:cNvSpPr>
            <p:nvPr/>
          </p:nvSpPr>
          <p:spPr bwMode="gray">
            <a:xfrm>
              <a:off x="4820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8" name="Line 92"/>
            <p:cNvSpPr>
              <a:spLocks noChangeShapeType="1"/>
            </p:cNvSpPr>
            <p:nvPr/>
          </p:nvSpPr>
          <p:spPr bwMode="gray">
            <a:xfrm>
              <a:off x="494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9" name="Line 93"/>
            <p:cNvSpPr>
              <a:spLocks noChangeShapeType="1"/>
            </p:cNvSpPr>
            <p:nvPr/>
          </p:nvSpPr>
          <p:spPr bwMode="gray">
            <a:xfrm>
              <a:off x="5065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80" name="Line 122"/>
            <p:cNvSpPr>
              <a:spLocks noChangeShapeType="1"/>
            </p:cNvSpPr>
            <p:nvPr/>
          </p:nvSpPr>
          <p:spPr bwMode="gray">
            <a:xfrm>
              <a:off x="518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</p:grpSp>
      <p:sp>
        <p:nvSpPr>
          <p:cNvPr id="248" name="Text Placeholder 246"/>
          <p:cNvSpPr>
            <a:spLocks noGrp="1"/>
          </p:cNvSpPr>
          <p:nvPr>
            <p:ph type="body" sz="quarter" idx="11"/>
          </p:nvPr>
        </p:nvSpPr>
        <p:spPr>
          <a:xfrm>
            <a:off x="2535866" y="12954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3" name="Text Placeholder 142"/>
          <p:cNvSpPr>
            <a:spLocks noGrp="1"/>
          </p:cNvSpPr>
          <p:nvPr>
            <p:ph type="body" sz="quarter" idx="19"/>
          </p:nvPr>
        </p:nvSpPr>
        <p:spPr>
          <a:xfrm>
            <a:off x="106680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4" name="Text Placeholder 142"/>
          <p:cNvSpPr>
            <a:spLocks noGrp="1"/>
          </p:cNvSpPr>
          <p:nvPr>
            <p:ph type="body" sz="quarter" idx="20"/>
          </p:nvPr>
        </p:nvSpPr>
        <p:spPr>
          <a:xfrm>
            <a:off x="358140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6" name="Text Placeholder 142"/>
          <p:cNvSpPr>
            <a:spLocks noGrp="1"/>
          </p:cNvSpPr>
          <p:nvPr>
            <p:ph type="body" sz="quarter" idx="21"/>
          </p:nvPr>
        </p:nvSpPr>
        <p:spPr>
          <a:xfrm>
            <a:off x="530352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7" name="Text Placeholder 142"/>
          <p:cNvSpPr>
            <a:spLocks noGrp="1"/>
          </p:cNvSpPr>
          <p:nvPr>
            <p:ph type="body" sz="quarter" idx="22"/>
          </p:nvPr>
        </p:nvSpPr>
        <p:spPr>
          <a:xfrm>
            <a:off x="722376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2" name="Text Placeholder 246"/>
          <p:cNvSpPr>
            <a:spLocks noGrp="1"/>
          </p:cNvSpPr>
          <p:nvPr>
            <p:ph type="body" sz="quarter" idx="23"/>
          </p:nvPr>
        </p:nvSpPr>
        <p:spPr>
          <a:xfrm>
            <a:off x="914400" y="2133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8" name="Text Placeholder 246"/>
          <p:cNvSpPr>
            <a:spLocks noGrp="1"/>
          </p:cNvSpPr>
          <p:nvPr>
            <p:ph type="body" sz="quarter" idx="24"/>
          </p:nvPr>
        </p:nvSpPr>
        <p:spPr>
          <a:xfrm>
            <a:off x="6934200" y="2133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9" name="Text Placeholder 246"/>
          <p:cNvSpPr>
            <a:spLocks noGrp="1"/>
          </p:cNvSpPr>
          <p:nvPr>
            <p:ph type="body" sz="quarter" idx="25"/>
          </p:nvPr>
        </p:nvSpPr>
        <p:spPr>
          <a:xfrm>
            <a:off x="1524000" y="41148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0" name="Text Placeholder 246"/>
          <p:cNvSpPr>
            <a:spLocks noGrp="1"/>
          </p:cNvSpPr>
          <p:nvPr>
            <p:ph type="body" sz="quarter" idx="26"/>
          </p:nvPr>
        </p:nvSpPr>
        <p:spPr>
          <a:xfrm>
            <a:off x="4800600" y="2133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1" name="Text Placeholder 246"/>
          <p:cNvSpPr>
            <a:spLocks noGrp="1"/>
          </p:cNvSpPr>
          <p:nvPr>
            <p:ph type="body" sz="quarter" idx="27"/>
          </p:nvPr>
        </p:nvSpPr>
        <p:spPr>
          <a:xfrm>
            <a:off x="2667000" y="5181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2" name="Text Placeholder 246"/>
          <p:cNvSpPr>
            <a:spLocks noGrp="1"/>
          </p:cNvSpPr>
          <p:nvPr>
            <p:ph type="body" sz="quarter" idx="28"/>
          </p:nvPr>
        </p:nvSpPr>
        <p:spPr>
          <a:xfrm>
            <a:off x="5991225" y="41148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3" name="Text Placeholder 246"/>
          <p:cNvSpPr>
            <a:spLocks noGrp="1"/>
          </p:cNvSpPr>
          <p:nvPr>
            <p:ph type="body" sz="quarter" idx="29"/>
          </p:nvPr>
        </p:nvSpPr>
        <p:spPr>
          <a:xfrm>
            <a:off x="3657600" y="41148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0" name="Slide Number Placeholder 9"/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/>
            </a:lvl1pPr>
          </a:lstStyle>
          <a:p>
            <a:fld id="{132B4441-E44F-854A-A9C3-46F08E0FCFC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1" name="Footer Placeholder 133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Partnership Distributions</a:t>
            </a:r>
          </a:p>
        </p:txBody>
      </p:sp>
    </p:spTree>
    <p:extLst>
      <p:ext uri="{BB962C8B-B14F-4D97-AF65-F5344CB8AC3E}">
        <p14:creationId xmlns:p14="http://schemas.microsoft.com/office/powerpoint/2010/main" val="10687627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/ T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/>
          <p:cNvSpPr>
            <a:spLocks noGrp="1"/>
          </p:cNvSpPr>
          <p:nvPr>
            <p:ph type="body" sz="quarter" idx="21"/>
          </p:nvPr>
        </p:nvSpPr>
        <p:spPr>
          <a:xfrm>
            <a:off x="914401" y="1295400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7"/>
          <p:cNvSpPr>
            <a:spLocks noGrp="1"/>
          </p:cNvSpPr>
          <p:nvPr>
            <p:ph type="body" sz="quarter" idx="22"/>
          </p:nvPr>
        </p:nvSpPr>
        <p:spPr>
          <a:xfrm>
            <a:off x="914401" y="1800013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7"/>
          <p:cNvSpPr>
            <a:spLocks noGrp="1"/>
          </p:cNvSpPr>
          <p:nvPr>
            <p:ph type="body" sz="quarter" idx="23"/>
          </p:nvPr>
        </p:nvSpPr>
        <p:spPr>
          <a:xfrm>
            <a:off x="914401" y="2304626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7"/>
          <p:cNvSpPr>
            <a:spLocks noGrp="1"/>
          </p:cNvSpPr>
          <p:nvPr>
            <p:ph type="body" sz="quarter" idx="24"/>
          </p:nvPr>
        </p:nvSpPr>
        <p:spPr>
          <a:xfrm>
            <a:off x="914401" y="2809239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7"/>
          <p:cNvSpPr>
            <a:spLocks noGrp="1"/>
          </p:cNvSpPr>
          <p:nvPr>
            <p:ph type="body" sz="quarter" idx="25"/>
          </p:nvPr>
        </p:nvSpPr>
        <p:spPr>
          <a:xfrm>
            <a:off x="914401" y="3313852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7"/>
          <p:cNvSpPr>
            <a:spLocks noGrp="1"/>
          </p:cNvSpPr>
          <p:nvPr>
            <p:ph type="body" sz="quarter" idx="26"/>
          </p:nvPr>
        </p:nvSpPr>
        <p:spPr>
          <a:xfrm>
            <a:off x="914401" y="3818465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7"/>
          <p:cNvSpPr>
            <a:spLocks noGrp="1"/>
          </p:cNvSpPr>
          <p:nvPr>
            <p:ph type="body" sz="quarter" idx="27"/>
          </p:nvPr>
        </p:nvSpPr>
        <p:spPr>
          <a:xfrm>
            <a:off x="914401" y="4323078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7"/>
          <p:cNvSpPr>
            <a:spLocks noGrp="1"/>
          </p:cNvSpPr>
          <p:nvPr>
            <p:ph type="body" sz="quarter" idx="28"/>
          </p:nvPr>
        </p:nvSpPr>
        <p:spPr>
          <a:xfrm>
            <a:off x="914401" y="4827691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29"/>
          </p:nvPr>
        </p:nvSpPr>
        <p:spPr>
          <a:xfrm>
            <a:off x="457200" y="1295400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2"/>
          <p:cNvSpPr>
            <a:spLocks noGrp="1"/>
          </p:cNvSpPr>
          <p:nvPr>
            <p:ph type="body" sz="quarter" idx="30"/>
          </p:nvPr>
        </p:nvSpPr>
        <p:spPr>
          <a:xfrm>
            <a:off x="457200" y="1800013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2"/>
          <p:cNvSpPr>
            <a:spLocks noGrp="1"/>
          </p:cNvSpPr>
          <p:nvPr>
            <p:ph type="body" sz="quarter" idx="31"/>
          </p:nvPr>
        </p:nvSpPr>
        <p:spPr>
          <a:xfrm>
            <a:off x="457200" y="2304626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/>
          <p:cNvSpPr>
            <a:spLocks noGrp="1"/>
          </p:cNvSpPr>
          <p:nvPr>
            <p:ph type="body" sz="quarter" idx="32"/>
          </p:nvPr>
        </p:nvSpPr>
        <p:spPr>
          <a:xfrm>
            <a:off x="457200" y="2809239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33"/>
          </p:nvPr>
        </p:nvSpPr>
        <p:spPr>
          <a:xfrm>
            <a:off x="457200" y="3313852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34"/>
          </p:nvPr>
        </p:nvSpPr>
        <p:spPr>
          <a:xfrm>
            <a:off x="457200" y="3818465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35"/>
          </p:nvPr>
        </p:nvSpPr>
        <p:spPr>
          <a:xfrm>
            <a:off x="457200" y="4323078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36"/>
          </p:nvPr>
        </p:nvSpPr>
        <p:spPr>
          <a:xfrm>
            <a:off x="457200" y="4827691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Text Placeholder 22"/>
          <p:cNvSpPr>
            <a:spLocks noGrp="1"/>
          </p:cNvSpPr>
          <p:nvPr>
            <p:ph type="body" sz="quarter" idx="37"/>
          </p:nvPr>
        </p:nvSpPr>
        <p:spPr>
          <a:xfrm>
            <a:off x="8229600" y="1295400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2"/>
          <p:cNvSpPr>
            <a:spLocks noGrp="1"/>
          </p:cNvSpPr>
          <p:nvPr>
            <p:ph type="body" sz="quarter" idx="38"/>
          </p:nvPr>
        </p:nvSpPr>
        <p:spPr>
          <a:xfrm>
            <a:off x="8229600" y="1800013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2"/>
          <p:cNvSpPr>
            <a:spLocks noGrp="1"/>
          </p:cNvSpPr>
          <p:nvPr>
            <p:ph type="body" sz="quarter" idx="39"/>
          </p:nvPr>
        </p:nvSpPr>
        <p:spPr>
          <a:xfrm>
            <a:off x="8229600" y="2304626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40"/>
          </p:nvPr>
        </p:nvSpPr>
        <p:spPr>
          <a:xfrm>
            <a:off x="8229600" y="2809239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22"/>
          <p:cNvSpPr>
            <a:spLocks noGrp="1"/>
          </p:cNvSpPr>
          <p:nvPr>
            <p:ph type="body" sz="quarter" idx="41"/>
          </p:nvPr>
        </p:nvSpPr>
        <p:spPr>
          <a:xfrm>
            <a:off x="8229600" y="3313852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2"/>
          <p:cNvSpPr>
            <a:spLocks noGrp="1"/>
          </p:cNvSpPr>
          <p:nvPr>
            <p:ph type="body" sz="quarter" idx="42"/>
          </p:nvPr>
        </p:nvSpPr>
        <p:spPr>
          <a:xfrm>
            <a:off x="8229600" y="3818465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22"/>
          <p:cNvSpPr>
            <a:spLocks noGrp="1"/>
          </p:cNvSpPr>
          <p:nvPr>
            <p:ph type="body" sz="quarter" idx="43"/>
          </p:nvPr>
        </p:nvSpPr>
        <p:spPr>
          <a:xfrm>
            <a:off x="8229600" y="4323078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22"/>
          <p:cNvSpPr>
            <a:spLocks noGrp="1"/>
          </p:cNvSpPr>
          <p:nvPr>
            <p:ph type="body" sz="quarter" idx="44"/>
          </p:nvPr>
        </p:nvSpPr>
        <p:spPr>
          <a:xfrm>
            <a:off x="8229600" y="4827691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27"/>
          <p:cNvSpPr>
            <a:spLocks noGrp="1"/>
          </p:cNvSpPr>
          <p:nvPr>
            <p:ph type="body" sz="quarter" idx="45"/>
          </p:nvPr>
        </p:nvSpPr>
        <p:spPr>
          <a:xfrm>
            <a:off x="911777" y="5332304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22"/>
          <p:cNvSpPr>
            <a:spLocks noGrp="1"/>
          </p:cNvSpPr>
          <p:nvPr>
            <p:ph type="body" sz="quarter" idx="46"/>
          </p:nvPr>
        </p:nvSpPr>
        <p:spPr>
          <a:xfrm>
            <a:off x="454575" y="5332304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22"/>
          <p:cNvSpPr>
            <a:spLocks noGrp="1"/>
          </p:cNvSpPr>
          <p:nvPr>
            <p:ph type="body" sz="quarter" idx="47"/>
          </p:nvPr>
        </p:nvSpPr>
        <p:spPr>
          <a:xfrm>
            <a:off x="8226975" y="5332304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27"/>
          <p:cNvSpPr>
            <a:spLocks noGrp="1"/>
          </p:cNvSpPr>
          <p:nvPr>
            <p:ph type="body" sz="quarter" idx="48"/>
          </p:nvPr>
        </p:nvSpPr>
        <p:spPr>
          <a:xfrm>
            <a:off x="911777" y="5836920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22"/>
          <p:cNvSpPr>
            <a:spLocks noGrp="1"/>
          </p:cNvSpPr>
          <p:nvPr>
            <p:ph type="body" sz="quarter" idx="49"/>
          </p:nvPr>
        </p:nvSpPr>
        <p:spPr>
          <a:xfrm>
            <a:off x="454575" y="5836920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22"/>
          <p:cNvSpPr>
            <a:spLocks noGrp="1"/>
          </p:cNvSpPr>
          <p:nvPr>
            <p:ph type="body" sz="quarter" idx="50"/>
          </p:nvPr>
        </p:nvSpPr>
        <p:spPr>
          <a:xfrm>
            <a:off x="8226975" y="5836920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Slide Number Placeholder 9"/>
          <p:cNvSpPr>
            <a:spLocks noGrp="1"/>
          </p:cNvSpPr>
          <p:nvPr>
            <p:ph type="sldNum" sz="quarter" idx="51"/>
          </p:nvPr>
        </p:nvSpPr>
        <p:spPr/>
        <p:txBody>
          <a:bodyPr/>
          <a:lstStyle>
            <a:lvl1pPr>
              <a:defRPr/>
            </a:lvl1pPr>
          </a:lstStyle>
          <a:p>
            <a:fld id="{4A9EBD57-3091-C548-9F5E-83F63CC3338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3" name="Footer Placeholder 12"/>
          <p:cNvSpPr>
            <a:spLocks noGrp="1"/>
          </p:cNvSpPr>
          <p:nvPr>
            <p:ph type="ftr" sz="quarter" idx="5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Distributions</a:t>
            </a:r>
          </a:p>
        </p:txBody>
      </p:sp>
    </p:spTree>
    <p:extLst>
      <p:ext uri="{BB962C8B-B14F-4D97-AF65-F5344CB8AC3E}">
        <p14:creationId xmlns:p14="http://schemas.microsoft.com/office/powerpoint/2010/main" val="344881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84048" y="533400"/>
            <a:ext cx="8458200" cy="5812064"/>
          </a:xfrm>
          <a:prstGeom prst="rect">
            <a:avLst/>
          </a:prstGeom>
        </p:spPr>
        <p:txBody>
          <a:bodyPr/>
          <a:lstStyle>
            <a:lvl1pPr marL="171450" indent="-171450" algn="just" defTabSz="685800" rtl="0" eaLnBrk="1" latinLnBrk="0" hangingPunct="1">
              <a:spcBef>
                <a:spcPct val="20000"/>
              </a:spcBef>
              <a:buClr>
                <a:srgbClr val="B01C2E"/>
              </a:buClr>
              <a:buSzPct val="60000"/>
              <a:buFont typeface="Wingdings 2" pitchFamily="18" charset="2"/>
              <a:buChar char=""/>
              <a:defRPr lang="en-US" sz="1800" kern="12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342900" indent="-171450" algn="just">
              <a:buClr>
                <a:srgbClr val="B01C2E"/>
              </a:buClr>
              <a:buSzPct val="60000"/>
              <a:buFont typeface="Wingdings" charset="2"/>
              <a:buChar char="Ø"/>
              <a:defRPr lang="en-US" sz="165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514350" indent="-171450" algn="just">
              <a:buClr>
                <a:srgbClr val="B01C2E"/>
              </a:buClr>
              <a:buSzPct val="60000"/>
              <a:buFont typeface="Courier New" charset="0"/>
              <a:buChar char="o"/>
              <a:defRPr lang="en-US" sz="165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685800" indent="-171450" algn="just">
              <a:buClr>
                <a:srgbClr val="B01C2E"/>
              </a:buClr>
              <a:buSzPct val="60000"/>
              <a:buFont typeface="Arial" charset="0"/>
              <a:buChar char="•"/>
              <a:defRPr lang="en-US" sz="150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857250" algn="just">
              <a:buClr>
                <a:srgbClr val="B01C2E"/>
              </a:buClr>
              <a:buSzPct val="60000"/>
              <a:buFont typeface="Calibri" pitchFamily="34" charset="0"/>
              <a:buChar char="–"/>
              <a:defRPr lang="en-US" sz="15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84048" y="41934"/>
            <a:ext cx="8458200" cy="365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marL="0" indent="0" algn="l">
              <a:tabLst>
                <a:tab pos="296466" algn="l"/>
              </a:tabLst>
              <a:defRPr sz="200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0"/>
          </p:nvPr>
        </p:nvSpPr>
        <p:spPr>
          <a:xfrm>
            <a:off x="8385048" y="6471106"/>
            <a:ext cx="457200" cy="365125"/>
          </a:xfrm>
        </p:spPr>
        <p:txBody>
          <a:bodyPr/>
          <a:lstStyle>
            <a:lvl1pPr algn="r">
              <a:defRPr/>
            </a:lvl1pPr>
          </a:lstStyle>
          <a:p>
            <a:fld id="{7B3E355C-57B9-BC4B-95D8-406A1F834537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Partnership Distributions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384048" y="407061"/>
            <a:ext cx="8458200" cy="91169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24852122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Major and Sub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457200" y="1335024"/>
            <a:ext cx="1371600" cy="2322576"/>
          </a:xfrm>
          <a:prstGeom prst="rect">
            <a:avLst/>
          </a:prstGeom>
          <a:solidFill>
            <a:srgbClr val="B01C2E"/>
          </a:solidFill>
        </p:spPr>
        <p:txBody>
          <a:bodyPr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/>
          <p:cNvSpPr>
            <a:spLocks noGrp="1"/>
          </p:cNvSpPr>
          <p:nvPr>
            <p:ph type="body" sz="quarter" idx="22"/>
          </p:nvPr>
        </p:nvSpPr>
        <p:spPr>
          <a:xfrm>
            <a:off x="457200" y="3744363"/>
            <a:ext cx="1371600" cy="2322576"/>
          </a:xfrm>
          <a:prstGeom prst="rect">
            <a:avLst/>
          </a:prstGeom>
          <a:solidFill>
            <a:srgbClr val="B01C2E"/>
          </a:solidFill>
        </p:spPr>
        <p:txBody>
          <a:bodyPr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1905000" y="1348565"/>
            <a:ext cx="914400" cy="7772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1905000" y="3763963"/>
            <a:ext cx="914400" cy="7772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5"/>
          <p:cNvSpPr>
            <a:spLocks noGrp="1"/>
          </p:cNvSpPr>
          <p:nvPr>
            <p:ph type="body" sz="quarter" idx="25"/>
          </p:nvPr>
        </p:nvSpPr>
        <p:spPr>
          <a:xfrm>
            <a:off x="1905000" y="2199167"/>
            <a:ext cx="914400" cy="14630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5"/>
          <p:cNvSpPr>
            <a:spLocks noGrp="1"/>
          </p:cNvSpPr>
          <p:nvPr>
            <p:ph type="body" sz="quarter" idx="26"/>
          </p:nvPr>
        </p:nvSpPr>
        <p:spPr>
          <a:xfrm>
            <a:off x="1905000" y="4619625"/>
            <a:ext cx="914400" cy="14630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819400" y="1348565"/>
            <a:ext cx="5870448" cy="777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819400" y="3763963"/>
            <a:ext cx="5870448" cy="777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819400" y="2199167"/>
            <a:ext cx="5870448" cy="14630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2819400" y="4619625"/>
            <a:ext cx="5870448" cy="14630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1622A13A-1CFD-CA4E-A8DD-C641C07281E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3" name="Footer Placeholder 12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Distributions</a:t>
            </a:r>
          </a:p>
        </p:txBody>
      </p:sp>
    </p:spTree>
    <p:extLst>
      <p:ext uri="{BB962C8B-B14F-4D97-AF65-F5344CB8AC3E}">
        <p14:creationId xmlns:p14="http://schemas.microsoft.com/office/powerpoint/2010/main" val="289463537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Vertica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4"/>
          <p:cNvSpPr>
            <a:spLocks/>
          </p:cNvSpPr>
          <p:nvPr userDrawn="1"/>
        </p:nvSpPr>
        <p:spPr bwMode="auto">
          <a:xfrm>
            <a:off x="4646613" y="1914525"/>
            <a:ext cx="3657600" cy="4184650"/>
          </a:xfrm>
          <a:custGeom>
            <a:avLst/>
            <a:gdLst>
              <a:gd name="T0" fmla="*/ 2147483647 w 2475"/>
              <a:gd name="T1" fmla="*/ 2147483647 h 2469"/>
              <a:gd name="T2" fmla="*/ 2147483647 w 2475"/>
              <a:gd name="T3" fmla="*/ 0 h 2469"/>
              <a:gd name="T4" fmla="*/ 2147483647 w 2475"/>
              <a:gd name="T5" fmla="*/ 2147483647 h 2469"/>
              <a:gd name="T6" fmla="*/ 0 w 2475"/>
              <a:gd name="T7" fmla="*/ 2147483647 h 2469"/>
              <a:gd name="T8" fmla="*/ 0 w 2475"/>
              <a:gd name="T9" fmla="*/ 0 h 2469"/>
              <a:gd name="T10" fmla="*/ 2147483647 w 2475"/>
              <a:gd name="T11" fmla="*/ 2147483647 h 24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75" h="2469">
                <a:moveTo>
                  <a:pt x="1235" y="147"/>
                </a:moveTo>
                <a:lnTo>
                  <a:pt x="2475" y="0"/>
                </a:lnTo>
                <a:lnTo>
                  <a:pt x="2475" y="2469"/>
                </a:lnTo>
                <a:lnTo>
                  <a:pt x="0" y="2469"/>
                </a:lnTo>
                <a:lnTo>
                  <a:pt x="0" y="0"/>
                </a:lnTo>
                <a:lnTo>
                  <a:pt x="1235" y="147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7160" tIns="274320" rIns="137160" bIns="137160"/>
          <a:lstStyle/>
          <a:p>
            <a:endParaRPr lang="en-US" sz="1350"/>
          </a:p>
        </p:txBody>
      </p:sp>
      <p:sp>
        <p:nvSpPr>
          <p:cNvPr id="8" name="Freeform 4"/>
          <p:cNvSpPr>
            <a:spLocks/>
          </p:cNvSpPr>
          <p:nvPr userDrawn="1"/>
        </p:nvSpPr>
        <p:spPr bwMode="auto">
          <a:xfrm>
            <a:off x="752475" y="1914525"/>
            <a:ext cx="3657600" cy="4184650"/>
          </a:xfrm>
          <a:custGeom>
            <a:avLst/>
            <a:gdLst>
              <a:gd name="T0" fmla="*/ 2147483647 w 2475"/>
              <a:gd name="T1" fmla="*/ 2147483647 h 2469"/>
              <a:gd name="T2" fmla="*/ 2147483647 w 2475"/>
              <a:gd name="T3" fmla="*/ 0 h 2469"/>
              <a:gd name="T4" fmla="*/ 2147483647 w 2475"/>
              <a:gd name="T5" fmla="*/ 2147483647 h 2469"/>
              <a:gd name="T6" fmla="*/ 0 w 2475"/>
              <a:gd name="T7" fmla="*/ 2147483647 h 2469"/>
              <a:gd name="T8" fmla="*/ 0 w 2475"/>
              <a:gd name="T9" fmla="*/ 0 h 2469"/>
              <a:gd name="T10" fmla="*/ 2147483647 w 2475"/>
              <a:gd name="T11" fmla="*/ 2147483647 h 24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75" h="2469">
                <a:moveTo>
                  <a:pt x="1235" y="147"/>
                </a:moveTo>
                <a:lnTo>
                  <a:pt x="2475" y="0"/>
                </a:lnTo>
                <a:lnTo>
                  <a:pt x="2475" y="2469"/>
                </a:lnTo>
                <a:lnTo>
                  <a:pt x="0" y="2469"/>
                </a:lnTo>
                <a:lnTo>
                  <a:pt x="0" y="0"/>
                </a:lnTo>
                <a:lnTo>
                  <a:pt x="1235" y="147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7160" tIns="274320" rIns="137160" bIns="137160"/>
          <a:lstStyle/>
          <a:p>
            <a:endParaRPr lang="en-US" sz="135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2262459" y="-89846"/>
            <a:ext cx="636898" cy="3657600"/>
          </a:xfrm>
          <a:prstGeom prst="homePlate">
            <a:avLst>
              <a:gd name="adj" fmla="val 35000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25"/>
          </p:nvPr>
        </p:nvSpPr>
        <p:spPr>
          <a:xfrm rot="5400000">
            <a:off x="6157271" y="-89846"/>
            <a:ext cx="636898" cy="3657600"/>
          </a:xfrm>
          <a:prstGeom prst="homePlate">
            <a:avLst>
              <a:gd name="adj" fmla="val 35000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752108" y="2282953"/>
            <a:ext cx="3657600" cy="3813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4646920" y="2282953"/>
            <a:ext cx="3657600" cy="3813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>
              <a:defRPr/>
            </a:lvl1pPr>
          </a:lstStyle>
          <a:p>
            <a:fld id="{9B3A2EF8-18A0-3548-8284-3CDE95E84B9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10"/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Partnership Distributions</a:t>
            </a:r>
          </a:p>
        </p:txBody>
      </p:sp>
    </p:spTree>
    <p:extLst>
      <p:ext uri="{BB962C8B-B14F-4D97-AF65-F5344CB8AC3E}">
        <p14:creationId xmlns:p14="http://schemas.microsoft.com/office/powerpoint/2010/main" val="264527486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Vertical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4"/>
          <p:cNvSpPr>
            <a:spLocks/>
          </p:cNvSpPr>
          <p:nvPr userDrawn="1"/>
        </p:nvSpPr>
        <p:spPr bwMode="auto">
          <a:xfrm>
            <a:off x="441326" y="1911352"/>
            <a:ext cx="1920875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endParaRPr lang="en-US" sz="1350"/>
          </a:p>
        </p:txBody>
      </p:sp>
      <p:sp>
        <p:nvSpPr>
          <p:cNvPr id="12" name="Freeform 4"/>
          <p:cNvSpPr>
            <a:spLocks/>
          </p:cNvSpPr>
          <p:nvPr userDrawn="1"/>
        </p:nvSpPr>
        <p:spPr bwMode="auto">
          <a:xfrm>
            <a:off x="2552701" y="1911352"/>
            <a:ext cx="1919288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endParaRPr lang="en-US" sz="1350"/>
          </a:p>
        </p:txBody>
      </p:sp>
      <p:sp>
        <p:nvSpPr>
          <p:cNvPr id="13" name="Freeform 4"/>
          <p:cNvSpPr>
            <a:spLocks/>
          </p:cNvSpPr>
          <p:nvPr userDrawn="1"/>
        </p:nvSpPr>
        <p:spPr bwMode="auto">
          <a:xfrm>
            <a:off x="4648201" y="1911352"/>
            <a:ext cx="1920875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endParaRPr lang="en-US" sz="1350"/>
          </a:p>
        </p:txBody>
      </p:sp>
      <p:sp>
        <p:nvSpPr>
          <p:cNvPr id="14" name="Freeform 4"/>
          <p:cNvSpPr>
            <a:spLocks/>
          </p:cNvSpPr>
          <p:nvPr userDrawn="1"/>
        </p:nvSpPr>
        <p:spPr bwMode="auto">
          <a:xfrm>
            <a:off x="6770689" y="1911352"/>
            <a:ext cx="1920875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endParaRPr lang="en-US" sz="1350"/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1095755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8"/>
          <p:cNvSpPr>
            <a:spLocks noGrp="1"/>
          </p:cNvSpPr>
          <p:nvPr>
            <p:ph type="body" sz="quarter" idx="27"/>
          </p:nvPr>
        </p:nvSpPr>
        <p:spPr>
          <a:xfrm rot="5400000">
            <a:off x="3206179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8"/>
          <p:cNvSpPr>
            <a:spLocks noGrp="1"/>
          </p:cNvSpPr>
          <p:nvPr>
            <p:ph type="body" sz="quarter" idx="28"/>
          </p:nvPr>
        </p:nvSpPr>
        <p:spPr>
          <a:xfrm rot="5400000">
            <a:off x="5301996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8"/>
          <p:cNvSpPr>
            <a:spLocks noGrp="1"/>
          </p:cNvSpPr>
          <p:nvPr>
            <p:ph type="body" sz="quarter" idx="29"/>
          </p:nvPr>
        </p:nvSpPr>
        <p:spPr>
          <a:xfrm rot="5400000">
            <a:off x="7425119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441959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552383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4648200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6771323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6D75ED15-758A-614E-A17B-56CD5E692F6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Partnership Distributions</a:t>
            </a:r>
          </a:p>
        </p:txBody>
      </p:sp>
    </p:spTree>
    <p:extLst>
      <p:ext uri="{BB962C8B-B14F-4D97-AF65-F5344CB8AC3E}">
        <p14:creationId xmlns:p14="http://schemas.microsoft.com/office/powerpoint/2010/main" val="251204927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338328" y="1450181"/>
            <a:ext cx="2596896" cy="457200"/>
          </a:xfrm>
          <a:prstGeom prst="homePlate">
            <a:avLst>
              <a:gd name="adj" fmla="val 33316"/>
            </a:avLst>
          </a:prstGeom>
          <a:solidFill>
            <a:srgbClr val="B01C2E"/>
          </a:solidFill>
          <a:ln w="6350">
            <a:solidFill>
              <a:srgbClr val="A9A9A9"/>
            </a:solidFill>
          </a:ln>
        </p:spPr>
        <p:txBody>
          <a:bodyPr lIns="137160" tIns="137160" rIns="274320" bIns="137160" anchor="ctr"/>
          <a:lstStyle>
            <a:lvl1pPr marL="0" indent="0" algn="l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3273554" y="1447806"/>
            <a:ext cx="2651125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29"/>
          </p:nvPr>
        </p:nvSpPr>
        <p:spPr>
          <a:xfrm>
            <a:off x="6208779" y="1447806"/>
            <a:ext cx="2651125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3273552" y="2057400"/>
            <a:ext cx="2523744" cy="31089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6208776" y="2057400"/>
            <a:ext cx="2523744" cy="31089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338328" y="2057403"/>
            <a:ext cx="2523744" cy="230832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>
            <a:spAutoFit/>
          </a:bodyPr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8A4AF9FF-8501-8442-BA34-6C86C862CF8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Distributions</a:t>
            </a:r>
          </a:p>
        </p:txBody>
      </p:sp>
    </p:spTree>
    <p:extLst>
      <p:ext uri="{BB962C8B-B14F-4D97-AF65-F5344CB8AC3E}">
        <p14:creationId xmlns:p14="http://schemas.microsoft.com/office/powerpoint/2010/main" val="253138271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rg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8"/>
          <p:cNvSpPr>
            <a:spLocks noGrp="1"/>
          </p:cNvSpPr>
          <p:nvPr>
            <p:ph type="body" sz="quarter" idx="29"/>
          </p:nvPr>
        </p:nvSpPr>
        <p:spPr>
          <a:xfrm>
            <a:off x="7129272" y="1493520"/>
            <a:ext cx="1481328" cy="47548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lIns="45720" anchor="t"/>
          <a:lstStyle>
            <a:lvl1pPr marL="123444" indent="-123444" algn="l">
              <a:lnSpc>
                <a:spcPts val="105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  <a:defRPr sz="900" b="0">
                <a:solidFill>
                  <a:srgbClr val="000000"/>
                </a:solidFill>
              </a:defRPr>
            </a:lvl1pPr>
            <a:lvl2pPr marL="123444" indent="0" algn="l">
              <a:spcBef>
                <a:spcPts val="525"/>
              </a:spcBef>
              <a:buNone/>
              <a:defRPr sz="900" b="0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1"/>
          </p:nvPr>
        </p:nvSpPr>
        <p:spPr>
          <a:xfrm>
            <a:off x="457200" y="1600200"/>
            <a:ext cx="16002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C0C0"/>
              </a:buClr>
              <a:buSzTx/>
              <a:buFont typeface="Wingdings 2" pitchFamily="18" charset="2"/>
              <a:buChar char="¡"/>
              <a:tabLst/>
              <a:defRPr sz="900" b="1" baseline="0">
                <a:solidFill>
                  <a:srgbClr val="FFFFFF"/>
                </a:solidFill>
              </a:defRPr>
            </a:lvl1pPr>
            <a:lvl2pPr marL="88106" indent="0">
              <a:buFontTx/>
              <a:buNone/>
              <a:defRPr sz="75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3"/>
          </p:nvPr>
        </p:nvSpPr>
        <p:spPr>
          <a:xfrm>
            <a:off x="457200" y="4876800"/>
            <a:ext cx="16002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¡"/>
              <a:tabLst/>
              <a:defRPr lang="en-US" sz="900" b="1" kern="1200" baseline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88106" indent="0">
              <a:buFontTx/>
              <a:buNone/>
              <a:defRPr sz="75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4"/>
          </p:nvPr>
        </p:nvSpPr>
        <p:spPr>
          <a:xfrm>
            <a:off x="457200" y="3238500"/>
            <a:ext cx="16002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¡"/>
              <a:tabLst/>
              <a:defRPr lang="en-US" sz="900" b="1" kern="1200" baseline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88106" indent="0">
              <a:buFontTx/>
              <a:buNone/>
              <a:defRPr sz="75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2191512" y="1600200"/>
            <a:ext cx="4864608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23444" marR="0" indent="-12344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23444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452628" indent="-123444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576072" indent="-123444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685800" indent="-123444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191512" y="3238500"/>
            <a:ext cx="4864608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23444" marR="0" indent="-12344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23444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452628" indent="-123444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576072" indent="-123444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685800" indent="-123444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191512" y="4876800"/>
            <a:ext cx="4864608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23444" marR="0" indent="-12344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23444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452628" indent="-123444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576072" indent="-123444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685800" indent="-123444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>
              <a:defRPr/>
            </a:lvl1pPr>
          </a:lstStyle>
          <a:p>
            <a:fld id="{00398512-78EB-D84B-88E3-8EFD360D49E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Distributions</a:t>
            </a:r>
          </a:p>
        </p:txBody>
      </p:sp>
    </p:spTree>
    <p:extLst>
      <p:ext uri="{BB962C8B-B14F-4D97-AF65-F5344CB8AC3E}">
        <p14:creationId xmlns:p14="http://schemas.microsoft.com/office/powerpoint/2010/main" val="230366045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Two palettes moving forw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3"/>
          <p:cNvSpPr>
            <a:spLocks noChangeArrowheads="1"/>
          </p:cNvSpPr>
          <p:nvPr userDrawn="1"/>
        </p:nvSpPr>
        <p:spPr bwMode="auto">
          <a:xfrm>
            <a:off x="684213" y="2635250"/>
            <a:ext cx="7777162" cy="1587500"/>
          </a:xfrm>
          <a:prstGeom prst="homePlate">
            <a:avLst>
              <a:gd name="adj" fmla="val 32592"/>
            </a:avLst>
          </a:prstGeom>
          <a:gradFill rotWithShape="1">
            <a:gsLst>
              <a:gs pos="0">
                <a:srgbClr val="9E9E9E"/>
              </a:gs>
              <a:gs pos="50000">
                <a:srgbClr val="C4C4C4"/>
              </a:gs>
              <a:gs pos="100000">
                <a:srgbClr val="E3E3E3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68580" bIns="6858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 sz="1350">
              <a:latin typeface="Arial" charset="0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051560" y="1417320"/>
            <a:ext cx="3291840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4572000" y="1417320"/>
            <a:ext cx="3291840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10"/>
          <p:cNvSpPr>
            <a:spLocks noGrp="1"/>
          </p:cNvSpPr>
          <p:nvPr>
            <p:ph sz="quarter" idx="20"/>
          </p:nvPr>
        </p:nvSpPr>
        <p:spPr>
          <a:xfrm>
            <a:off x="1051560" y="1874520"/>
            <a:ext cx="329184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10"/>
          <p:cNvSpPr>
            <a:spLocks noGrp="1"/>
          </p:cNvSpPr>
          <p:nvPr>
            <p:ph sz="quarter" idx="24"/>
          </p:nvPr>
        </p:nvSpPr>
        <p:spPr>
          <a:xfrm>
            <a:off x="4572000" y="1874520"/>
            <a:ext cx="329184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fld id="{6CB47071-B393-DC4F-9921-408D035EE57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Partnership Distributions</a:t>
            </a:r>
          </a:p>
        </p:txBody>
      </p:sp>
    </p:spTree>
    <p:extLst>
      <p:ext uri="{BB962C8B-B14F-4D97-AF65-F5344CB8AC3E}">
        <p14:creationId xmlns:p14="http://schemas.microsoft.com/office/powerpoint/2010/main" val="313826050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li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7"/>
          <p:cNvSpPr>
            <a:spLocks/>
          </p:cNvSpPr>
          <p:nvPr userDrawn="1"/>
        </p:nvSpPr>
        <p:spPr bwMode="auto">
          <a:xfrm>
            <a:off x="4384675" y="3341688"/>
            <a:ext cx="376238" cy="1403350"/>
          </a:xfrm>
          <a:custGeom>
            <a:avLst/>
            <a:gdLst>
              <a:gd name="T0" fmla="*/ 2147483647 w 176"/>
              <a:gd name="T1" fmla="*/ 0 h 608"/>
              <a:gd name="T2" fmla="*/ 0 w 176"/>
              <a:gd name="T3" fmla="*/ 2147483647 h 608"/>
              <a:gd name="T4" fmla="*/ 2147483647 w 176"/>
              <a:gd name="T5" fmla="*/ 2147483647 h 608"/>
              <a:gd name="T6" fmla="*/ 0 w 176"/>
              <a:gd name="T7" fmla="*/ 2147483647 h 608"/>
              <a:gd name="T8" fmla="*/ 2147483647 w 176"/>
              <a:gd name="T9" fmla="*/ 2147483647 h 608"/>
              <a:gd name="T10" fmla="*/ 2147483647 w 176"/>
              <a:gd name="T11" fmla="*/ 2147483647 h 608"/>
              <a:gd name="T12" fmla="*/ 0 w 176"/>
              <a:gd name="T13" fmla="*/ 2147483647 h 608"/>
              <a:gd name="T14" fmla="*/ 0 w 176"/>
              <a:gd name="T15" fmla="*/ 2147483647 h 608"/>
              <a:gd name="T16" fmla="*/ 2147483647 w 176"/>
              <a:gd name="T17" fmla="*/ 2147483647 h 608"/>
              <a:gd name="T18" fmla="*/ 2147483647 w 176"/>
              <a:gd name="T19" fmla="*/ 2147483647 h 608"/>
              <a:gd name="T20" fmla="*/ 2147483647 w 176"/>
              <a:gd name="T21" fmla="*/ 2147483647 h 608"/>
              <a:gd name="T22" fmla="*/ 2147483647 w 176"/>
              <a:gd name="T23" fmla="*/ 2147483647 h 608"/>
              <a:gd name="T24" fmla="*/ 2147483647 w 176"/>
              <a:gd name="T25" fmla="*/ 2147483647 h 608"/>
              <a:gd name="T26" fmla="*/ 2147483647 w 176"/>
              <a:gd name="T27" fmla="*/ 2147483647 h 608"/>
              <a:gd name="T28" fmla="*/ 2147483647 w 176"/>
              <a:gd name="T29" fmla="*/ 0 h 608"/>
              <a:gd name="T30" fmla="*/ 2147483647 w 176"/>
              <a:gd name="T31" fmla="*/ 0 h 608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76" h="608">
                <a:moveTo>
                  <a:pt x="72" y="0"/>
                </a:moveTo>
                <a:lnTo>
                  <a:pt x="0" y="232"/>
                </a:lnTo>
                <a:lnTo>
                  <a:pt x="48" y="232"/>
                </a:lnTo>
                <a:lnTo>
                  <a:pt x="0" y="376"/>
                </a:lnTo>
                <a:lnTo>
                  <a:pt x="72" y="376"/>
                </a:lnTo>
                <a:lnTo>
                  <a:pt x="32" y="504"/>
                </a:lnTo>
                <a:lnTo>
                  <a:pt x="0" y="504"/>
                </a:lnTo>
                <a:lnTo>
                  <a:pt x="0" y="608"/>
                </a:lnTo>
                <a:lnTo>
                  <a:pt x="96" y="496"/>
                </a:lnTo>
                <a:lnTo>
                  <a:pt x="48" y="504"/>
                </a:lnTo>
                <a:lnTo>
                  <a:pt x="144" y="336"/>
                </a:lnTo>
                <a:lnTo>
                  <a:pt x="72" y="336"/>
                </a:lnTo>
                <a:lnTo>
                  <a:pt x="144" y="192"/>
                </a:lnTo>
                <a:lnTo>
                  <a:pt x="88" y="192"/>
                </a:lnTo>
                <a:lnTo>
                  <a:pt x="176" y="0"/>
                </a:lnTo>
                <a:lnTo>
                  <a:pt x="72" y="0"/>
                </a:lnTo>
                <a:close/>
              </a:path>
            </a:pathLst>
          </a:custGeom>
          <a:solidFill>
            <a:srgbClr val="B01C2E"/>
          </a:solidFill>
          <a:ln w="6350" cap="flat" cmpd="sng">
            <a:solidFill>
              <a:srgbClr val="B01C2E"/>
            </a:solidFill>
            <a:prstDash val="solid"/>
            <a:round/>
            <a:headEnd/>
            <a:tailEnd/>
          </a:ln>
        </p:spPr>
        <p:txBody>
          <a:bodyPr lIns="54000" tIns="54000" rIns="54000" bIns="54000" anchor="ctr"/>
          <a:lstStyle/>
          <a:p>
            <a:endParaRPr lang="en-US" sz="135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835152" y="1417320"/>
            <a:ext cx="3035808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5266627" y="1417320"/>
            <a:ext cx="3054096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835152" y="1874520"/>
            <a:ext cx="3291840" cy="4343400"/>
          </a:xfrm>
          <a:prstGeom prst="homePlate">
            <a:avLst>
              <a:gd name="adj" fmla="val 7684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4"/>
          </p:nvPr>
        </p:nvSpPr>
        <p:spPr>
          <a:xfrm flipH="1">
            <a:off x="5028883" y="1874520"/>
            <a:ext cx="3291840" cy="4343400"/>
          </a:xfrm>
          <a:prstGeom prst="homePlate">
            <a:avLst>
              <a:gd name="adj" fmla="val 7343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22860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fld id="{6C637242-61C1-4C47-AFEF-079B86936FE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Footer Placeholder 12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Partnership Distributions</a:t>
            </a:r>
          </a:p>
        </p:txBody>
      </p:sp>
    </p:spTree>
    <p:extLst>
      <p:ext uri="{BB962C8B-B14F-4D97-AF65-F5344CB8AC3E}">
        <p14:creationId xmlns:p14="http://schemas.microsoft.com/office/powerpoint/2010/main" val="378147441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0"/>
          <p:cNvSpPr>
            <a:spLocks noGrp="1"/>
          </p:cNvSpPr>
          <p:nvPr>
            <p:ph sz="quarter" idx="35"/>
          </p:nvPr>
        </p:nvSpPr>
        <p:spPr>
          <a:xfrm>
            <a:off x="6181725" y="1577977"/>
            <a:ext cx="2487168" cy="3931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0" rIns="9144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10"/>
          <p:cNvSpPr>
            <a:spLocks noGrp="1"/>
          </p:cNvSpPr>
          <p:nvPr>
            <p:ph sz="quarter" idx="20"/>
          </p:nvPr>
        </p:nvSpPr>
        <p:spPr>
          <a:xfrm>
            <a:off x="484632" y="1577977"/>
            <a:ext cx="2487168" cy="3931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0"/>
          </p:nvPr>
        </p:nvSpPr>
        <p:spPr>
          <a:xfrm>
            <a:off x="2667000" y="182880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3"/>
          <p:cNvSpPr>
            <a:spLocks noGrp="1"/>
          </p:cNvSpPr>
          <p:nvPr>
            <p:ph type="body" sz="quarter" idx="21"/>
          </p:nvPr>
        </p:nvSpPr>
        <p:spPr>
          <a:xfrm>
            <a:off x="2667000" y="242316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3"/>
          <p:cNvSpPr>
            <a:spLocks noGrp="1"/>
          </p:cNvSpPr>
          <p:nvPr>
            <p:ph type="body" sz="quarter" idx="22"/>
          </p:nvPr>
        </p:nvSpPr>
        <p:spPr>
          <a:xfrm>
            <a:off x="2667000" y="301752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3"/>
          <p:cNvSpPr>
            <a:spLocks noGrp="1"/>
          </p:cNvSpPr>
          <p:nvPr>
            <p:ph type="body" sz="quarter" idx="23"/>
          </p:nvPr>
        </p:nvSpPr>
        <p:spPr>
          <a:xfrm>
            <a:off x="2667000" y="361188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3"/>
          <p:cNvSpPr>
            <a:spLocks noGrp="1"/>
          </p:cNvSpPr>
          <p:nvPr>
            <p:ph type="body" sz="quarter" idx="24"/>
          </p:nvPr>
        </p:nvSpPr>
        <p:spPr>
          <a:xfrm>
            <a:off x="2667000" y="420624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3"/>
          <p:cNvSpPr>
            <a:spLocks noGrp="1"/>
          </p:cNvSpPr>
          <p:nvPr>
            <p:ph type="body" sz="quarter" idx="25"/>
          </p:nvPr>
        </p:nvSpPr>
        <p:spPr>
          <a:xfrm>
            <a:off x="2667000" y="480060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2"/>
          <p:cNvSpPr>
            <a:spLocks noGrp="1"/>
          </p:cNvSpPr>
          <p:nvPr>
            <p:ph type="body" sz="quarter" idx="29"/>
          </p:nvPr>
        </p:nvSpPr>
        <p:spPr>
          <a:xfrm>
            <a:off x="2514600" y="1981200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30"/>
          </p:nvPr>
        </p:nvSpPr>
        <p:spPr>
          <a:xfrm>
            <a:off x="2514600" y="2570074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31"/>
          </p:nvPr>
        </p:nvSpPr>
        <p:spPr>
          <a:xfrm>
            <a:off x="2514600" y="3158948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32"/>
          </p:nvPr>
        </p:nvSpPr>
        <p:spPr>
          <a:xfrm>
            <a:off x="2514600" y="3747822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33"/>
          </p:nvPr>
        </p:nvSpPr>
        <p:spPr>
          <a:xfrm>
            <a:off x="2514600" y="4336696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34"/>
          </p:nvPr>
        </p:nvSpPr>
        <p:spPr>
          <a:xfrm>
            <a:off x="2514600" y="4925568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6F716D94-026E-1240-A247-91A0127FD88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Distributions</a:t>
            </a:r>
          </a:p>
        </p:txBody>
      </p:sp>
    </p:spTree>
    <p:extLst>
      <p:ext uri="{BB962C8B-B14F-4D97-AF65-F5344CB8AC3E}">
        <p14:creationId xmlns:p14="http://schemas.microsoft.com/office/powerpoint/2010/main" val="374928407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Horizontal chevr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396240" y="160020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621280" y="160020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30"/>
          </p:nvPr>
        </p:nvSpPr>
        <p:spPr>
          <a:xfrm>
            <a:off x="396240" y="274828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31"/>
          </p:nvPr>
        </p:nvSpPr>
        <p:spPr>
          <a:xfrm>
            <a:off x="2621280" y="274828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396240" y="389636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3"/>
          </p:nvPr>
        </p:nvSpPr>
        <p:spPr>
          <a:xfrm>
            <a:off x="2621280" y="389636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402266" y="504444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35"/>
          </p:nvPr>
        </p:nvSpPr>
        <p:spPr>
          <a:xfrm>
            <a:off x="2627306" y="504444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DDD5FA0E-3EAB-CB47-B428-C2E5915BFD6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Distributions</a:t>
            </a:r>
          </a:p>
        </p:txBody>
      </p:sp>
    </p:spTree>
    <p:extLst>
      <p:ext uri="{BB962C8B-B14F-4D97-AF65-F5344CB8AC3E}">
        <p14:creationId xmlns:p14="http://schemas.microsoft.com/office/powerpoint/2010/main" val="45347211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Vertical chevr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3"/>
          <p:cNvSpPr>
            <a:spLocks noGrp="1"/>
          </p:cNvSpPr>
          <p:nvPr>
            <p:ph type="body" sz="quarter" idx="17"/>
          </p:nvPr>
        </p:nvSpPr>
        <p:spPr>
          <a:xfrm rot="5400000">
            <a:off x="731520" y="1097281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362200" y="1371600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30"/>
          </p:nvPr>
        </p:nvSpPr>
        <p:spPr>
          <a:xfrm>
            <a:off x="2362200" y="2474977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31"/>
          </p:nvPr>
        </p:nvSpPr>
        <p:spPr>
          <a:xfrm>
            <a:off x="2362200" y="3578353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2362200" y="4681728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33"/>
          </p:nvPr>
        </p:nvSpPr>
        <p:spPr>
          <a:xfrm rot="5400000">
            <a:off x="731520" y="2200657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34"/>
          </p:nvPr>
        </p:nvSpPr>
        <p:spPr>
          <a:xfrm rot="5400000">
            <a:off x="731520" y="3304033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35"/>
          </p:nvPr>
        </p:nvSpPr>
        <p:spPr>
          <a:xfrm rot="5400000">
            <a:off x="731520" y="4407408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4835DA82-056E-9542-8819-BE1B86DFF07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Distributions</a:t>
            </a:r>
          </a:p>
        </p:txBody>
      </p:sp>
    </p:spTree>
    <p:extLst>
      <p:ext uri="{BB962C8B-B14F-4D97-AF65-F5344CB8AC3E}">
        <p14:creationId xmlns:p14="http://schemas.microsoft.com/office/powerpoint/2010/main" val="3215152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10"/>
          <p:cNvSpPr>
            <a:spLocks noGrp="1"/>
          </p:cNvSpPr>
          <p:nvPr>
            <p:ph sz="quarter" idx="16"/>
          </p:nvPr>
        </p:nvSpPr>
        <p:spPr>
          <a:xfrm>
            <a:off x="381000" y="1417320"/>
            <a:ext cx="4114800" cy="4572000"/>
          </a:xfrm>
          <a:prstGeom prst="rect">
            <a:avLst/>
          </a:prstGeom>
        </p:spPr>
        <p:txBody>
          <a:bodyPr/>
          <a:lstStyle>
            <a:lvl1pPr marL="171450" marR="0" indent="-17145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 2" pitchFamily="18" charset="2"/>
              <a:buChar char=""/>
              <a:tabLst/>
              <a:defRPr sz="1200">
                <a:latin typeface="Calibri" charset="0"/>
                <a:ea typeface="Calibri" charset="0"/>
                <a:cs typeface="Calibri" charset="0"/>
              </a:defRPr>
            </a:lvl1pPr>
            <a:lvl2pPr marL="342900" indent="-171450">
              <a:buClr>
                <a:schemeClr val="accent1"/>
              </a:buClr>
              <a:buSzPct val="60000"/>
              <a:buFont typeface="Wingdings" charset="2"/>
              <a:buChar char="Ø"/>
              <a:defRPr lang="en-US" sz="12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514350" indent="-171450">
              <a:buClr>
                <a:schemeClr val="accent1"/>
              </a:buClr>
              <a:buSzPct val="60000"/>
              <a:buFont typeface="Courier New" charset="0"/>
              <a:buChar char="o"/>
              <a:defRPr sz="1200">
                <a:latin typeface="Calibri" charset="0"/>
                <a:ea typeface="Calibri" charset="0"/>
                <a:cs typeface="Calibri" charset="0"/>
              </a:defRPr>
            </a:lvl3pPr>
            <a:lvl4pPr marL="685800" indent="-171450">
              <a:buClr>
                <a:schemeClr val="accent1"/>
              </a:buClr>
              <a:buSzPct val="60000"/>
              <a:buFont typeface="Arial" charset="0"/>
              <a:buChar char="•"/>
              <a:defRPr sz="1200">
                <a:latin typeface="Calibri" charset="0"/>
                <a:ea typeface="Calibri" charset="0"/>
                <a:cs typeface="Calibri" charset="0"/>
              </a:defRPr>
            </a:lvl4pPr>
            <a:lvl5pPr marL="857250">
              <a:buClr>
                <a:schemeClr val="accent1"/>
              </a:buClr>
              <a:buSzPct val="60000"/>
              <a:buFont typeface="Arial" pitchFamily="34" charset="0"/>
              <a:buChar char="–"/>
              <a:defRPr sz="12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7"/>
          </p:nvPr>
        </p:nvSpPr>
        <p:spPr>
          <a:xfrm>
            <a:off x="4648200" y="1417320"/>
            <a:ext cx="4114800" cy="4572000"/>
          </a:xfrm>
          <a:prstGeom prst="rect">
            <a:avLst/>
          </a:prstGeom>
        </p:spPr>
        <p:txBody>
          <a:bodyPr/>
          <a:lstStyle>
            <a:lvl1pPr marL="171450" marR="0" indent="-17145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 2" pitchFamily="18" charset="2"/>
              <a:buChar char=""/>
              <a:tabLst/>
              <a:defRPr sz="1200">
                <a:latin typeface="Calibri" charset="0"/>
                <a:ea typeface="Calibri" charset="0"/>
                <a:cs typeface="Calibri" charset="0"/>
              </a:defRPr>
            </a:lvl1pPr>
            <a:lvl2pPr marL="342900" indent="-171450">
              <a:buClr>
                <a:schemeClr val="accent1"/>
              </a:buClr>
              <a:buSzPct val="60000"/>
              <a:buFont typeface="Wingdings" charset="2"/>
              <a:buChar char="Ø"/>
              <a:defRPr lang="en-US" sz="12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514350" indent="-171450">
              <a:buClr>
                <a:schemeClr val="accent1"/>
              </a:buClr>
              <a:buSzPct val="60000"/>
              <a:buFont typeface="Courier New" charset="0"/>
              <a:buChar char="o"/>
              <a:defRPr sz="1200">
                <a:latin typeface="Calibri" charset="0"/>
                <a:ea typeface="Calibri" charset="0"/>
                <a:cs typeface="Calibri" charset="0"/>
              </a:defRPr>
            </a:lvl3pPr>
            <a:lvl4pPr marL="685800" indent="-171450">
              <a:buClr>
                <a:schemeClr val="accent1"/>
              </a:buClr>
              <a:buSzPct val="60000"/>
              <a:buFont typeface="Arial" charset="0"/>
              <a:buChar char="•"/>
              <a:defRPr sz="1200">
                <a:latin typeface="Calibri" charset="0"/>
                <a:ea typeface="Calibri" charset="0"/>
                <a:cs typeface="Calibri" charset="0"/>
              </a:defRPr>
            </a:lvl4pPr>
            <a:lvl5pPr marL="857250">
              <a:buClr>
                <a:schemeClr val="accent1"/>
              </a:buClr>
              <a:buSzPct val="60000"/>
              <a:buFont typeface="Arial" pitchFamily="34" charset="0"/>
              <a:buChar char="–"/>
              <a:defRPr sz="12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463EAD6B-1B79-144E-A805-1CA6FF1F03FA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6" name="Footer Placeholder 12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Distributions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2061030" y="537029"/>
            <a:ext cx="1847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79469745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tr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Shape 8"/>
          <p:cNvSpPr>
            <a:spLocks noChangeArrowheads="1"/>
          </p:cNvSpPr>
          <p:nvPr userDrawn="1"/>
        </p:nvSpPr>
        <p:spPr bwMode="auto">
          <a:xfrm rot="5400000">
            <a:off x="5297488" y="3346450"/>
            <a:ext cx="4406900" cy="1371600"/>
          </a:xfrm>
          <a:prstGeom prst="homePlate">
            <a:avLst>
              <a:gd name="adj" fmla="val 19772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2" name="AutoShape 4"/>
          <p:cNvSpPr>
            <a:spLocks noChangeArrowheads="1"/>
          </p:cNvSpPr>
          <p:nvPr userDrawn="1"/>
        </p:nvSpPr>
        <p:spPr bwMode="auto">
          <a:xfrm rot="5400000">
            <a:off x="-760413" y="3351213"/>
            <a:ext cx="4416425" cy="13716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3" name="AutoShape 5"/>
          <p:cNvSpPr>
            <a:spLocks noChangeArrowheads="1"/>
          </p:cNvSpPr>
          <p:nvPr userDrawn="1"/>
        </p:nvSpPr>
        <p:spPr bwMode="auto">
          <a:xfrm rot="5400000">
            <a:off x="754063" y="3351213"/>
            <a:ext cx="4416425" cy="13716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4" name="AutoShape 6"/>
          <p:cNvSpPr>
            <a:spLocks noChangeArrowheads="1"/>
          </p:cNvSpPr>
          <p:nvPr userDrawn="1"/>
        </p:nvSpPr>
        <p:spPr bwMode="auto">
          <a:xfrm rot="5400000">
            <a:off x="2266951" y="3351213"/>
            <a:ext cx="4416425" cy="1371600"/>
          </a:xfrm>
          <a:prstGeom prst="homePlate">
            <a:avLst>
              <a:gd name="adj" fmla="val 19772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5" name="AutoShape 7"/>
          <p:cNvSpPr>
            <a:spLocks noChangeArrowheads="1"/>
          </p:cNvSpPr>
          <p:nvPr userDrawn="1"/>
        </p:nvSpPr>
        <p:spPr bwMode="auto">
          <a:xfrm rot="5400000">
            <a:off x="3781426" y="3351213"/>
            <a:ext cx="4416425" cy="13716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762000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1"/>
          </p:nvPr>
        </p:nvSpPr>
        <p:spPr>
          <a:xfrm>
            <a:off x="2276475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2"/>
          </p:nvPr>
        </p:nvSpPr>
        <p:spPr>
          <a:xfrm>
            <a:off x="3789363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5303838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6815138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609600" y="2133601"/>
            <a:ext cx="7891272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609600" y="3390901"/>
            <a:ext cx="7891272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  <a:lvl4pPr>
              <a:defRPr lang="en-US" sz="9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609600" y="4648200"/>
            <a:ext cx="7891272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  <a:lvl4pPr>
              <a:defRPr lang="en-US" sz="9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/>
            </a:lvl1pPr>
          </a:lstStyle>
          <a:p>
            <a:fld id="{4755A724-3117-D848-90FF-6F79FEC2065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Partnership Distributions</a:t>
            </a:r>
          </a:p>
        </p:txBody>
      </p:sp>
    </p:spTree>
    <p:extLst>
      <p:ext uri="{BB962C8B-B14F-4D97-AF65-F5344CB8AC3E}">
        <p14:creationId xmlns:p14="http://schemas.microsoft.com/office/powerpoint/2010/main" val="329025537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Chevrons resulting Fr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3273552" y="1444752"/>
            <a:ext cx="2596896" cy="3968496"/>
          </a:xfrm>
          <a:prstGeom prst="rect">
            <a:avLst/>
          </a:prstGeom>
        </p:spPr>
        <p:txBody>
          <a:bodyPr wrap="square" lIns="640080" rIns="640080" anchor="ctr" anchorCtr="1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5370576" y="152400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31"/>
          </p:nvPr>
        </p:nvSpPr>
        <p:spPr>
          <a:xfrm flipH="1">
            <a:off x="609600" y="152400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5370576" y="255016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3"/>
          </p:nvPr>
        </p:nvSpPr>
        <p:spPr>
          <a:xfrm flipH="1">
            <a:off x="609600" y="255016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5370576" y="357632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35"/>
          </p:nvPr>
        </p:nvSpPr>
        <p:spPr>
          <a:xfrm flipH="1">
            <a:off x="609600" y="357632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36"/>
          </p:nvPr>
        </p:nvSpPr>
        <p:spPr>
          <a:xfrm>
            <a:off x="5370576" y="460248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4" name="Text Placeholder 19"/>
          <p:cNvSpPr>
            <a:spLocks noGrp="1"/>
          </p:cNvSpPr>
          <p:nvPr>
            <p:ph type="body" sz="quarter" idx="37"/>
          </p:nvPr>
        </p:nvSpPr>
        <p:spPr>
          <a:xfrm flipH="1">
            <a:off x="609600" y="460248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lide Number Placeholder 9"/>
          <p:cNvSpPr>
            <a:spLocks noGrp="1"/>
          </p:cNvSpPr>
          <p:nvPr>
            <p:ph type="sldNum" sz="quarter" idx="38"/>
          </p:nvPr>
        </p:nvSpPr>
        <p:spPr/>
        <p:txBody>
          <a:bodyPr/>
          <a:lstStyle>
            <a:lvl1pPr>
              <a:defRPr/>
            </a:lvl1pPr>
          </a:lstStyle>
          <a:p>
            <a:fld id="{BA6B416F-5AE6-D74C-AE38-5D34E63DFA9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5" name="Footer Placeholder 12"/>
          <p:cNvSpPr>
            <a:spLocks noGrp="1"/>
          </p:cNvSpPr>
          <p:nvPr>
            <p:ph type="ftr" sz="quarter" idx="3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Distributions</a:t>
            </a:r>
          </a:p>
        </p:txBody>
      </p:sp>
    </p:spTree>
    <p:extLst>
      <p:ext uri="{BB962C8B-B14F-4D97-AF65-F5344CB8AC3E}">
        <p14:creationId xmlns:p14="http://schemas.microsoft.com/office/powerpoint/2010/main" val="359999307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Chevrons leading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6248400" y="1420504"/>
            <a:ext cx="2587752" cy="480060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90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90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836676">
              <a:buClr>
                <a:srgbClr val="B01C1A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502920" y="15544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502920" y="27482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502920" y="39420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23"/>
          </p:nvPr>
        </p:nvSpPr>
        <p:spPr>
          <a:xfrm>
            <a:off x="502920" y="51358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lvl1pPr>
              <a:defRPr/>
            </a:lvl1pPr>
          </a:lstStyle>
          <a:p>
            <a:fld id="{12EFD6B5-614C-464C-AC16-8E45A0815BB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Distributions</a:t>
            </a:r>
          </a:p>
        </p:txBody>
      </p:sp>
    </p:spTree>
    <p:extLst>
      <p:ext uri="{BB962C8B-B14F-4D97-AF65-F5344CB8AC3E}">
        <p14:creationId xmlns:p14="http://schemas.microsoft.com/office/powerpoint/2010/main" val="429175387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s and threads with ar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304800" y="2362200"/>
            <a:ext cx="6117336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750" b="1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33"/>
          </p:nvPr>
        </p:nvSpPr>
        <p:spPr>
          <a:xfrm>
            <a:off x="304800" y="3491484"/>
            <a:ext cx="6096000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750" b="1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304800" y="4620768"/>
            <a:ext cx="6096000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750" b="1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21"/>
          </p:nvPr>
        </p:nvSpPr>
        <p:spPr>
          <a:xfrm>
            <a:off x="6411433" y="1417320"/>
            <a:ext cx="2103120" cy="429768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27"/>
          </p:nvPr>
        </p:nvSpPr>
        <p:spPr>
          <a:xfrm>
            <a:off x="4391025" y="2136788"/>
            <a:ext cx="1481328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75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75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75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12"/>
          <p:cNvSpPr>
            <a:spLocks noGrp="1"/>
          </p:cNvSpPr>
          <p:nvPr>
            <p:ph type="body" sz="quarter" idx="28"/>
          </p:nvPr>
        </p:nvSpPr>
        <p:spPr>
          <a:xfrm>
            <a:off x="2774061" y="2136788"/>
            <a:ext cx="1481328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75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75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75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12"/>
          <p:cNvSpPr>
            <a:spLocks noGrp="1"/>
          </p:cNvSpPr>
          <p:nvPr>
            <p:ph type="body" sz="quarter" idx="29"/>
          </p:nvPr>
        </p:nvSpPr>
        <p:spPr>
          <a:xfrm>
            <a:off x="1157097" y="2136788"/>
            <a:ext cx="1481328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75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75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75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5"/>
          <p:cNvSpPr>
            <a:spLocks noGrp="1"/>
          </p:cNvSpPr>
          <p:nvPr>
            <p:ph type="body" sz="quarter" idx="30"/>
          </p:nvPr>
        </p:nvSpPr>
        <p:spPr>
          <a:xfrm>
            <a:off x="1157097" y="1738919"/>
            <a:ext cx="1481328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7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5"/>
          <p:cNvSpPr>
            <a:spLocks noGrp="1"/>
          </p:cNvSpPr>
          <p:nvPr>
            <p:ph type="body" sz="quarter" idx="31"/>
          </p:nvPr>
        </p:nvSpPr>
        <p:spPr>
          <a:xfrm>
            <a:off x="2774061" y="1738919"/>
            <a:ext cx="1481328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7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5"/>
          <p:cNvSpPr>
            <a:spLocks noGrp="1"/>
          </p:cNvSpPr>
          <p:nvPr>
            <p:ph type="body" sz="quarter" idx="32"/>
          </p:nvPr>
        </p:nvSpPr>
        <p:spPr>
          <a:xfrm>
            <a:off x="4391025" y="1738919"/>
            <a:ext cx="1481328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7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Content Placeholder 10"/>
          <p:cNvSpPr>
            <a:spLocks noGrp="1"/>
          </p:cNvSpPr>
          <p:nvPr>
            <p:ph sz="quarter" idx="20"/>
          </p:nvPr>
        </p:nvSpPr>
        <p:spPr>
          <a:xfrm>
            <a:off x="6411433" y="1861185"/>
            <a:ext cx="2103120" cy="4206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08AE5534-AA48-F74E-87DE-645A72BA9DD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2" name="Footer Placeholder 12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Distributions</a:t>
            </a:r>
          </a:p>
        </p:txBody>
      </p:sp>
    </p:spTree>
    <p:extLst>
      <p:ext uri="{BB962C8B-B14F-4D97-AF65-F5344CB8AC3E}">
        <p14:creationId xmlns:p14="http://schemas.microsoft.com/office/powerpoint/2010/main" val="368436312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 Phas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1"/>
          <p:cNvSpPr>
            <a:spLocks/>
          </p:cNvSpPr>
          <p:nvPr userDrawn="1"/>
        </p:nvSpPr>
        <p:spPr bwMode="auto">
          <a:xfrm>
            <a:off x="3068639" y="1981202"/>
            <a:ext cx="2536825" cy="339725"/>
          </a:xfrm>
          <a:custGeom>
            <a:avLst/>
            <a:gdLst>
              <a:gd name="T0" fmla="*/ 0 w 2536891"/>
              <a:gd name="T1" fmla="*/ 0 h 488372"/>
              <a:gd name="T2" fmla="*/ 1942613 w 2536891"/>
              <a:gd name="T3" fmla="*/ 0 h 488372"/>
              <a:gd name="T4" fmla="*/ 2455867 w 2536891"/>
              <a:gd name="T5" fmla="*/ 200 h 488372"/>
              <a:gd name="T6" fmla="*/ 2536627 w 2536891"/>
              <a:gd name="T7" fmla="*/ 114356 h 488372"/>
              <a:gd name="T8" fmla="*/ 131751 w 2536891"/>
              <a:gd name="T9" fmla="*/ 114356 h 488372"/>
              <a:gd name="T10" fmla="*/ 81090 w 2536891"/>
              <a:gd name="T11" fmla="*/ 113442 h 488372"/>
              <a:gd name="T12" fmla="*/ 0 w 2536891"/>
              <a:gd name="T13" fmla="*/ 0 h 48837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536891" h="488372">
                <a:moveTo>
                  <a:pt x="0" y="0"/>
                </a:moveTo>
                <a:lnTo>
                  <a:pt x="1942817" y="0"/>
                </a:lnTo>
                <a:lnTo>
                  <a:pt x="2456123" y="856"/>
                </a:lnTo>
                <a:lnTo>
                  <a:pt x="2536891" y="488372"/>
                </a:lnTo>
                <a:lnTo>
                  <a:pt x="131763" y="488372"/>
                </a:lnTo>
                <a:lnTo>
                  <a:pt x="81098" y="484467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7" name="Freeform 13"/>
          <p:cNvSpPr>
            <a:spLocks/>
          </p:cNvSpPr>
          <p:nvPr userDrawn="1"/>
        </p:nvSpPr>
        <p:spPr bwMode="auto">
          <a:xfrm>
            <a:off x="457201" y="1982790"/>
            <a:ext cx="2530475" cy="339725"/>
          </a:xfrm>
          <a:custGeom>
            <a:avLst/>
            <a:gdLst>
              <a:gd name="T0" fmla="*/ 0 w 2529680"/>
              <a:gd name="T1" fmla="*/ 0 h 488372"/>
              <a:gd name="T2" fmla="*/ 1945261 w 2529680"/>
              <a:gd name="T3" fmla="*/ 0 h 488372"/>
              <a:gd name="T4" fmla="*/ 2463980 w 2529680"/>
              <a:gd name="T5" fmla="*/ 200 h 488372"/>
              <a:gd name="T6" fmla="*/ 2532861 w 2529680"/>
              <a:gd name="T7" fmla="*/ 113442 h 488372"/>
              <a:gd name="T8" fmla="*/ 0 w 2529680"/>
              <a:gd name="T9" fmla="*/ 114356 h 488372"/>
              <a:gd name="T10" fmla="*/ 0 w 2529680"/>
              <a:gd name="T11" fmla="*/ 0 h 488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529680" h="488372">
                <a:moveTo>
                  <a:pt x="0" y="0"/>
                </a:moveTo>
                <a:lnTo>
                  <a:pt x="1942817" y="0"/>
                </a:lnTo>
                <a:lnTo>
                  <a:pt x="2460885" y="856"/>
                </a:lnTo>
                <a:lnTo>
                  <a:pt x="2529680" y="484467"/>
                </a:lnTo>
                <a:lnTo>
                  <a:pt x="0" y="488372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21" name="Freeform 14"/>
          <p:cNvSpPr>
            <a:spLocks/>
          </p:cNvSpPr>
          <p:nvPr userDrawn="1"/>
        </p:nvSpPr>
        <p:spPr bwMode="auto">
          <a:xfrm>
            <a:off x="5684839" y="1981202"/>
            <a:ext cx="2871787" cy="339725"/>
          </a:xfrm>
          <a:custGeom>
            <a:avLst/>
            <a:gdLst>
              <a:gd name="T0" fmla="*/ 0 w 2996886"/>
              <a:gd name="T1" fmla="*/ 0 h 488372"/>
              <a:gd name="T2" fmla="*/ 1638173 w 2996886"/>
              <a:gd name="T3" fmla="*/ 0 h 488372"/>
              <a:gd name="T4" fmla="*/ 2526959 w 2996886"/>
              <a:gd name="T5" fmla="*/ 200 h 488372"/>
              <a:gd name="T6" fmla="*/ 2525539 w 2996886"/>
              <a:gd name="T7" fmla="*/ 114356 h 488372"/>
              <a:gd name="T8" fmla="*/ 60236 w 2996886"/>
              <a:gd name="T9" fmla="*/ 114356 h 488372"/>
              <a:gd name="T10" fmla="*/ 0 w 2996886"/>
              <a:gd name="T11" fmla="*/ 0 h 488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996886" h="488372">
                <a:moveTo>
                  <a:pt x="0" y="0"/>
                </a:moveTo>
                <a:lnTo>
                  <a:pt x="1942817" y="0"/>
                </a:lnTo>
                <a:lnTo>
                  <a:pt x="2996886" y="855"/>
                </a:lnTo>
                <a:cubicBezTo>
                  <a:pt x="2996325" y="163361"/>
                  <a:pt x="2995763" y="325866"/>
                  <a:pt x="2995202" y="488372"/>
                </a:cubicBezTo>
                <a:lnTo>
                  <a:pt x="71438" y="488372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16"/>
          </p:nvPr>
        </p:nvSpPr>
        <p:spPr bwMode="gray">
          <a:xfrm>
            <a:off x="5680886" y="1983087"/>
            <a:ext cx="2875741" cy="1903112"/>
          </a:xfrm>
          <a:custGeom>
            <a:avLst/>
            <a:gdLst>
              <a:gd name="connsiteX0" fmla="*/ 0 w 2674468"/>
              <a:gd name="connsiteY0" fmla="*/ 0 h 1724992"/>
              <a:gd name="connsiteX1" fmla="*/ 2472747 w 2674468"/>
              <a:gd name="connsiteY1" fmla="*/ 0 h 1724992"/>
              <a:gd name="connsiteX2" fmla="*/ 2674468 w 2674468"/>
              <a:gd name="connsiteY2" fmla="*/ 862496 h 1724992"/>
              <a:gd name="connsiteX3" fmla="*/ 2472747 w 2674468"/>
              <a:gd name="connsiteY3" fmla="*/ 1724992 h 1724992"/>
              <a:gd name="connsiteX4" fmla="*/ 0 w 2674468"/>
              <a:gd name="connsiteY4" fmla="*/ 1724992 h 1724992"/>
              <a:gd name="connsiteX5" fmla="*/ 201721 w 2674468"/>
              <a:gd name="connsiteY5" fmla="*/ 862496 h 1724992"/>
              <a:gd name="connsiteX6" fmla="*/ 0 w 2674468"/>
              <a:gd name="connsiteY6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201721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72747" h="1724992">
                <a:moveTo>
                  <a:pt x="0" y="0"/>
                </a:moveTo>
                <a:lnTo>
                  <a:pt x="2472747" y="0"/>
                </a:lnTo>
                <a:lnTo>
                  <a:pt x="2472747" y="1724992"/>
                </a:lnTo>
                <a:lnTo>
                  <a:pt x="0" y="1724992"/>
                </a:lnTo>
                <a:lnTo>
                  <a:pt x="169327" y="862496"/>
                </a:lnTo>
                <a:lnTo>
                  <a:pt x="0" y="0"/>
                </a:lnTo>
                <a:close/>
              </a:path>
            </a:pathLst>
          </a:custGeom>
          <a:noFill/>
          <a:ln w="6350">
            <a:solidFill>
              <a:srgbClr val="A9A9A9"/>
            </a:solidFill>
            <a:miter lim="800000"/>
            <a:headEnd/>
            <a:tailEnd/>
          </a:ln>
        </p:spPr>
        <p:txBody>
          <a:bodyPr lIns="411480" tIns="457200" rIns="137160" bIns="13716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90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90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1969" indent="-127397">
              <a:buClr>
                <a:srgbClr val="B01C2E"/>
              </a:buClr>
              <a:defRPr sz="90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3068559" y="1983087"/>
            <a:ext cx="2674468" cy="1903112"/>
          </a:xfrm>
          <a:prstGeom prst="chevron">
            <a:avLst>
              <a:gd name="adj" fmla="val 10431"/>
            </a:avLst>
          </a:prstGeom>
          <a:ln w="6350">
            <a:solidFill>
              <a:srgbClr val="A9A9A9"/>
            </a:solidFill>
          </a:ln>
        </p:spPr>
        <p:txBody>
          <a:bodyPr lIns="137160" tIns="457200" rIns="137160" bIns="13716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90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1969" indent="-127397">
              <a:buClr>
                <a:srgbClr val="B01C2E"/>
              </a:buClr>
              <a:defRPr sz="90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457200" y="4038600"/>
            <a:ext cx="8077200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0"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457200" y="5937504"/>
            <a:ext cx="3950208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130302" algn="l">
              <a:buClr>
                <a:schemeClr val="accent1"/>
              </a:buClr>
              <a:buFont typeface="Wingdings" pitchFamily="2" charset="2"/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4585778" y="5937504"/>
            <a:ext cx="3950208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130302" algn="l">
              <a:buClr>
                <a:schemeClr val="accent1"/>
              </a:buClr>
              <a:buFont typeface="Wingdings" pitchFamily="2" charset="2"/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457200" y="1417320"/>
            <a:ext cx="5193792" cy="457200"/>
          </a:xfrm>
          <a:prstGeom prst="homePlate">
            <a:avLst>
              <a:gd name="adj" fmla="val 33316"/>
            </a:avLst>
          </a:prstGeom>
          <a:solidFill>
            <a:srgbClr val="B01C2E"/>
          </a:solidFill>
          <a:ln w="6350">
            <a:solidFill>
              <a:srgbClr val="A9A9A9"/>
            </a:solidFill>
          </a:ln>
        </p:spPr>
        <p:txBody>
          <a:bodyPr lIns="137160" tIns="137160" rIns="27432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5656263" y="1417326"/>
            <a:ext cx="3035808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 marL="257175" marR="0" indent="-257175" algn="ctr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457200" y="1983087"/>
            <a:ext cx="2674468" cy="1903112"/>
          </a:xfrm>
          <a:prstGeom prst="homePlate">
            <a:avLst>
              <a:gd name="adj" fmla="val 11448"/>
            </a:avLst>
          </a:prstGeom>
          <a:ln w="6350">
            <a:solidFill>
              <a:srgbClr val="A9A9A9"/>
            </a:solidFill>
          </a:ln>
        </p:spPr>
        <p:txBody>
          <a:bodyPr lIns="137160" tIns="457200" rIns="137160" bIns="13716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90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1969" indent="-127397">
              <a:buClr>
                <a:srgbClr val="B01C2E"/>
              </a:buClr>
              <a:defRPr sz="90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29"/>
          <p:cNvSpPr>
            <a:spLocks noGrp="1"/>
          </p:cNvSpPr>
          <p:nvPr>
            <p:ph type="body" sz="quarter" idx="13"/>
          </p:nvPr>
        </p:nvSpPr>
        <p:spPr>
          <a:xfrm>
            <a:off x="457200" y="1981200"/>
            <a:ext cx="2473180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9"/>
          <p:cNvSpPr>
            <a:spLocks noGrp="1"/>
          </p:cNvSpPr>
          <p:nvPr>
            <p:ph type="body" sz="quarter" idx="15"/>
          </p:nvPr>
        </p:nvSpPr>
        <p:spPr>
          <a:xfrm>
            <a:off x="3144323" y="1988239"/>
            <a:ext cx="2387536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Content Placeholder 10"/>
          <p:cNvSpPr>
            <a:spLocks noGrp="1"/>
          </p:cNvSpPr>
          <p:nvPr>
            <p:ph sz="quarter" idx="18"/>
          </p:nvPr>
        </p:nvSpPr>
        <p:spPr>
          <a:xfrm>
            <a:off x="457200" y="4343400"/>
            <a:ext cx="8077200" cy="14813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30302" indent="-130302">
              <a:lnSpc>
                <a:spcPct val="95000"/>
              </a:lnSpc>
              <a:spcBef>
                <a:spcPts val="540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260604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390906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514350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685800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34"/>
          </p:nvPr>
        </p:nvSpPr>
        <p:spPr>
          <a:xfrm>
            <a:off x="5762431" y="1987175"/>
            <a:ext cx="2794197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E70D8206-912D-3041-8A60-C5747B4B98E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Partnership Distributions</a:t>
            </a:r>
          </a:p>
        </p:txBody>
      </p:sp>
    </p:spTree>
    <p:extLst>
      <p:ext uri="{BB962C8B-B14F-4D97-AF65-F5344CB8AC3E}">
        <p14:creationId xmlns:p14="http://schemas.microsoft.com/office/powerpoint/2010/main" val="279204190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Workstreams and outcom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entagon 32"/>
          <p:cNvSpPr/>
          <p:nvPr userDrawn="1"/>
        </p:nvSpPr>
        <p:spPr bwMode="auto">
          <a:xfrm>
            <a:off x="5507039" y="1755775"/>
            <a:ext cx="679450" cy="4343400"/>
          </a:xfrm>
          <a:prstGeom prst="homePlate">
            <a:avLst>
              <a:gd name="adj" fmla="val 98835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indent="-88106" eaLnBrk="0" hangingPunct="0">
              <a:lnSpc>
                <a:spcPct val="95000"/>
              </a:lnSpc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idx="38"/>
          </p:nvPr>
        </p:nvSpPr>
        <p:spPr>
          <a:xfrm>
            <a:off x="2993735" y="1290639"/>
            <a:ext cx="2377440" cy="4808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39"/>
          </p:nvPr>
        </p:nvSpPr>
        <p:spPr>
          <a:xfrm>
            <a:off x="477838" y="1290639"/>
            <a:ext cx="2377440" cy="4808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5"/>
          </p:nvPr>
        </p:nvSpPr>
        <p:spPr>
          <a:xfrm>
            <a:off x="2993735" y="1290638"/>
            <a:ext cx="2377440" cy="38039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825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2"/>
          </p:nvPr>
        </p:nvSpPr>
        <p:spPr>
          <a:xfrm>
            <a:off x="6300383" y="1290638"/>
            <a:ext cx="237744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825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30"/>
          </p:nvPr>
        </p:nvSpPr>
        <p:spPr>
          <a:xfrm>
            <a:off x="477838" y="1290638"/>
            <a:ext cx="2377440" cy="380392"/>
          </a:xfrm>
          <a:prstGeom prst="rect">
            <a:avLst/>
          </a:prstGeom>
          <a:solidFill>
            <a:srgbClr val="4D4D4D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825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40"/>
          </p:nvPr>
        </p:nvSpPr>
        <p:spPr>
          <a:xfrm>
            <a:off x="569278" y="1731264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0" rIns="45720" bIns="0" anchor="ctr" anchorCtr="0"/>
          <a:lstStyle>
            <a:lvl1pPr marL="0" indent="-89154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41"/>
          </p:nvPr>
        </p:nvSpPr>
        <p:spPr>
          <a:xfrm>
            <a:off x="569278" y="2357120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42"/>
          </p:nvPr>
        </p:nvSpPr>
        <p:spPr>
          <a:xfrm>
            <a:off x="569278" y="2982976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43"/>
          </p:nvPr>
        </p:nvSpPr>
        <p:spPr>
          <a:xfrm>
            <a:off x="569278" y="3608832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44"/>
          </p:nvPr>
        </p:nvSpPr>
        <p:spPr>
          <a:xfrm>
            <a:off x="569278" y="4234688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45"/>
          </p:nvPr>
        </p:nvSpPr>
        <p:spPr>
          <a:xfrm>
            <a:off x="569278" y="5486400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46"/>
          </p:nvPr>
        </p:nvSpPr>
        <p:spPr>
          <a:xfrm>
            <a:off x="569278" y="4860544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47"/>
          </p:nvPr>
        </p:nvSpPr>
        <p:spPr>
          <a:xfrm>
            <a:off x="3085175" y="1743456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48"/>
          </p:nvPr>
        </p:nvSpPr>
        <p:spPr>
          <a:xfrm>
            <a:off x="3085175" y="2369312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49"/>
          </p:nvPr>
        </p:nvSpPr>
        <p:spPr>
          <a:xfrm>
            <a:off x="3085175" y="2995168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50"/>
          </p:nvPr>
        </p:nvSpPr>
        <p:spPr>
          <a:xfrm>
            <a:off x="3085175" y="3621024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9"/>
          <p:cNvSpPr>
            <a:spLocks noGrp="1"/>
          </p:cNvSpPr>
          <p:nvPr>
            <p:ph type="body" sz="quarter" idx="51"/>
          </p:nvPr>
        </p:nvSpPr>
        <p:spPr>
          <a:xfrm>
            <a:off x="3085175" y="4246880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52"/>
          </p:nvPr>
        </p:nvSpPr>
        <p:spPr>
          <a:xfrm>
            <a:off x="3085175" y="5498592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53"/>
          </p:nvPr>
        </p:nvSpPr>
        <p:spPr>
          <a:xfrm>
            <a:off x="3085175" y="4872736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9"/>
          <p:cNvSpPr>
            <a:spLocks noGrp="1"/>
          </p:cNvSpPr>
          <p:nvPr>
            <p:ph type="body" sz="quarter" idx="54"/>
          </p:nvPr>
        </p:nvSpPr>
        <p:spPr>
          <a:xfrm>
            <a:off x="6300383" y="1743456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55"/>
          </p:nvPr>
        </p:nvSpPr>
        <p:spPr>
          <a:xfrm>
            <a:off x="6300383" y="2369312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56"/>
          </p:nvPr>
        </p:nvSpPr>
        <p:spPr>
          <a:xfrm>
            <a:off x="6300383" y="2995168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57"/>
          </p:nvPr>
        </p:nvSpPr>
        <p:spPr>
          <a:xfrm>
            <a:off x="6300383" y="3621024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58"/>
          </p:nvPr>
        </p:nvSpPr>
        <p:spPr>
          <a:xfrm>
            <a:off x="6300383" y="4246880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59"/>
          </p:nvPr>
        </p:nvSpPr>
        <p:spPr>
          <a:xfrm>
            <a:off x="6300383" y="5498592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9"/>
          <p:cNvSpPr>
            <a:spLocks noGrp="1"/>
          </p:cNvSpPr>
          <p:nvPr>
            <p:ph type="body" sz="quarter" idx="60"/>
          </p:nvPr>
        </p:nvSpPr>
        <p:spPr>
          <a:xfrm>
            <a:off x="6300383" y="4872736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4" name="Slide Number Placeholder 9"/>
          <p:cNvSpPr>
            <a:spLocks noGrp="1"/>
          </p:cNvSpPr>
          <p:nvPr>
            <p:ph type="sldNum" sz="quarter" idx="61"/>
          </p:nvPr>
        </p:nvSpPr>
        <p:spPr/>
        <p:txBody>
          <a:bodyPr/>
          <a:lstStyle>
            <a:lvl1pPr>
              <a:defRPr/>
            </a:lvl1pPr>
          </a:lstStyle>
          <a:p>
            <a:fld id="{250D9D91-D592-1043-AF8D-0FC015913F1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5" name="Footer Placeholder 33"/>
          <p:cNvSpPr>
            <a:spLocks noGrp="1"/>
          </p:cNvSpPr>
          <p:nvPr>
            <p:ph type="ftr" sz="quarter" idx="6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Partnership Distributions</a:t>
            </a:r>
          </a:p>
        </p:txBody>
      </p:sp>
    </p:spTree>
    <p:extLst>
      <p:ext uri="{BB962C8B-B14F-4D97-AF65-F5344CB8AC3E}">
        <p14:creationId xmlns:p14="http://schemas.microsoft.com/office/powerpoint/2010/main" val="355637155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Elements Leading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entagon 14"/>
          <p:cNvSpPr/>
          <p:nvPr userDrawn="1"/>
        </p:nvSpPr>
        <p:spPr bwMode="auto">
          <a:xfrm>
            <a:off x="5349876" y="1497015"/>
            <a:ext cx="679450" cy="4352925"/>
          </a:xfrm>
          <a:prstGeom prst="homePlate">
            <a:avLst>
              <a:gd name="adj" fmla="val 98835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7082028" y="330708"/>
            <a:ext cx="640080" cy="2569464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6117336" y="1981200"/>
            <a:ext cx="2569464" cy="411480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" pitchFamily="2" charset="2"/>
              <a:buChar char="§"/>
              <a:defRPr sz="900" b="1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900" b="1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="1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900" b="1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381003" y="1497017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22"/>
          </p:nvPr>
        </p:nvSpPr>
        <p:spPr>
          <a:xfrm>
            <a:off x="381003" y="298543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23"/>
          </p:nvPr>
        </p:nvSpPr>
        <p:spPr>
          <a:xfrm>
            <a:off x="381003" y="447385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24"/>
          </p:nvPr>
        </p:nvSpPr>
        <p:spPr>
          <a:xfrm>
            <a:off x="2057403" y="1497017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25"/>
          </p:nvPr>
        </p:nvSpPr>
        <p:spPr>
          <a:xfrm>
            <a:off x="2057403" y="298543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6"/>
          </p:nvPr>
        </p:nvSpPr>
        <p:spPr>
          <a:xfrm>
            <a:off x="2057403" y="447385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27"/>
          </p:nvPr>
        </p:nvSpPr>
        <p:spPr>
          <a:xfrm>
            <a:off x="3733803" y="1497017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Content Placeholder 3"/>
          <p:cNvSpPr>
            <a:spLocks noGrp="1"/>
          </p:cNvSpPr>
          <p:nvPr>
            <p:ph sz="half" idx="28"/>
          </p:nvPr>
        </p:nvSpPr>
        <p:spPr>
          <a:xfrm>
            <a:off x="3733803" y="298543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0" name="Content Placeholder 3"/>
          <p:cNvSpPr>
            <a:spLocks noGrp="1"/>
          </p:cNvSpPr>
          <p:nvPr>
            <p:ph sz="half" idx="29"/>
          </p:nvPr>
        </p:nvSpPr>
        <p:spPr>
          <a:xfrm>
            <a:off x="3733803" y="447385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9"/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/>
            </a:lvl1pPr>
          </a:lstStyle>
          <a:p>
            <a:fld id="{09CF501B-85A3-0748-9525-578425C4928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Partnership Distributions</a:t>
            </a:r>
          </a:p>
        </p:txBody>
      </p:sp>
    </p:spTree>
    <p:extLst>
      <p:ext uri="{BB962C8B-B14F-4D97-AF65-F5344CB8AC3E}">
        <p14:creationId xmlns:p14="http://schemas.microsoft.com/office/powerpoint/2010/main" val="177293259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lated Text Blocks - Sequ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Elbow Connector 24"/>
          <p:cNvCxnSpPr>
            <a:cxnSpLocks noChangeShapeType="1"/>
          </p:cNvCxnSpPr>
          <p:nvPr userDrawn="1"/>
        </p:nvCxnSpPr>
        <p:spPr bwMode="auto">
          <a:xfrm rot="16200000" flipH="1">
            <a:off x="909638" y="2395538"/>
            <a:ext cx="768350" cy="638175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Elbow Connector 28"/>
          <p:cNvCxnSpPr>
            <a:cxnSpLocks noChangeShapeType="1"/>
          </p:cNvCxnSpPr>
          <p:nvPr userDrawn="1"/>
        </p:nvCxnSpPr>
        <p:spPr bwMode="auto">
          <a:xfrm rot="16200000" flipH="1">
            <a:off x="2066926" y="3590927"/>
            <a:ext cx="752475" cy="625475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Elbow Connector 39"/>
          <p:cNvCxnSpPr>
            <a:cxnSpLocks noChangeShapeType="1"/>
          </p:cNvCxnSpPr>
          <p:nvPr userDrawn="1"/>
        </p:nvCxnSpPr>
        <p:spPr bwMode="auto">
          <a:xfrm rot="16200000" flipH="1">
            <a:off x="3234532" y="4814095"/>
            <a:ext cx="698500" cy="595313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Content Placeholder 3"/>
          <p:cNvSpPr>
            <a:spLocks noGrp="1"/>
          </p:cNvSpPr>
          <p:nvPr>
            <p:ph sz="half" idx="17"/>
          </p:nvPr>
        </p:nvSpPr>
        <p:spPr>
          <a:xfrm>
            <a:off x="3881706" y="4986243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14"/>
          </p:nvPr>
        </p:nvSpPr>
        <p:spPr>
          <a:xfrm>
            <a:off x="479117" y="1441358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5"/>
          </p:nvPr>
        </p:nvSpPr>
        <p:spPr>
          <a:xfrm>
            <a:off x="1612733" y="2622986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6"/>
          </p:nvPr>
        </p:nvSpPr>
        <p:spPr>
          <a:xfrm>
            <a:off x="2755736" y="3804614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0C10D6D8-3B97-854D-B9A2-DD1E2B17F6F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3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Partnership Distributions</a:t>
            </a:r>
          </a:p>
        </p:txBody>
      </p:sp>
    </p:spTree>
    <p:extLst>
      <p:ext uri="{BB962C8B-B14F-4D97-AF65-F5344CB8AC3E}">
        <p14:creationId xmlns:p14="http://schemas.microsoft.com/office/powerpoint/2010/main" val="102224777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uide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rallelogram 6"/>
          <p:cNvSpPr/>
          <p:nvPr userDrawn="1"/>
        </p:nvSpPr>
        <p:spPr bwMode="auto">
          <a:xfrm>
            <a:off x="712789" y="1782765"/>
            <a:ext cx="7969250" cy="528637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8" name="Parallelogram 7"/>
          <p:cNvSpPr/>
          <p:nvPr userDrawn="1"/>
        </p:nvSpPr>
        <p:spPr bwMode="auto">
          <a:xfrm>
            <a:off x="712789" y="5300665"/>
            <a:ext cx="7969250" cy="530225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4" name="Parallelogram 13"/>
          <p:cNvSpPr/>
          <p:nvPr userDrawn="1"/>
        </p:nvSpPr>
        <p:spPr bwMode="auto">
          <a:xfrm>
            <a:off x="712789" y="4129090"/>
            <a:ext cx="7969250" cy="528637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5" name="Parallelogram 14"/>
          <p:cNvSpPr/>
          <p:nvPr userDrawn="1"/>
        </p:nvSpPr>
        <p:spPr bwMode="auto">
          <a:xfrm>
            <a:off x="712789" y="2955925"/>
            <a:ext cx="7969250" cy="528638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708691" y="1501649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indent="-132160" algn="ctr">
              <a:buNone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3"/>
          </p:nvPr>
        </p:nvSpPr>
        <p:spPr>
          <a:xfrm>
            <a:off x="708691" y="5019704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marR="0" indent="-132160" algn="ctr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4"/>
          </p:nvPr>
        </p:nvSpPr>
        <p:spPr>
          <a:xfrm>
            <a:off x="708691" y="3847017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indent="-132160" algn="ctr">
              <a:buNone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15"/>
          </p:nvPr>
        </p:nvSpPr>
        <p:spPr>
          <a:xfrm>
            <a:off x="708691" y="2674336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indent="-132160" algn="ctr">
              <a:buNone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97E92AD8-7AD1-8240-8596-9839AB315E2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4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Partnership Distributions</a:t>
            </a:r>
          </a:p>
        </p:txBody>
      </p:sp>
    </p:spTree>
    <p:extLst>
      <p:ext uri="{BB962C8B-B14F-4D97-AF65-F5344CB8AC3E}">
        <p14:creationId xmlns:p14="http://schemas.microsoft.com/office/powerpoint/2010/main" val="101372340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s and threads with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8"/>
          <p:cNvCxnSpPr>
            <a:cxnSpLocks noChangeShapeType="1"/>
          </p:cNvCxnSpPr>
          <p:nvPr userDrawn="1"/>
        </p:nvCxnSpPr>
        <p:spPr bwMode="auto">
          <a:xfrm>
            <a:off x="477838" y="3294065"/>
            <a:ext cx="7988300" cy="1587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Straight Connector 9"/>
          <p:cNvCxnSpPr>
            <a:cxnSpLocks noChangeShapeType="1"/>
          </p:cNvCxnSpPr>
          <p:nvPr userDrawn="1"/>
        </p:nvCxnSpPr>
        <p:spPr bwMode="auto">
          <a:xfrm>
            <a:off x="477838" y="4670425"/>
            <a:ext cx="7988300" cy="1588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10"/>
          <p:cNvCxnSpPr>
            <a:cxnSpLocks noChangeShapeType="1"/>
          </p:cNvCxnSpPr>
          <p:nvPr userDrawn="1"/>
        </p:nvCxnSpPr>
        <p:spPr bwMode="auto">
          <a:xfrm>
            <a:off x="477838" y="6046790"/>
            <a:ext cx="7988300" cy="1587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1582996" y="1290644"/>
            <a:ext cx="1870718" cy="600507"/>
          </a:xfrm>
          <a:prstGeom prst="homePlate">
            <a:avLst>
              <a:gd name="adj" fmla="val 31973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6896505" y="1290644"/>
            <a:ext cx="1903870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30"/>
          </p:nvPr>
        </p:nvSpPr>
        <p:spPr>
          <a:xfrm>
            <a:off x="5114285" y="1290644"/>
            <a:ext cx="1903870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31"/>
          </p:nvPr>
        </p:nvSpPr>
        <p:spPr>
          <a:xfrm>
            <a:off x="3332064" y="1290644"/>
            <a:ext cx="1903870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457200" y="2068960"/>
            <a:ext cx="100584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457200" y="3436667"/>
            <a:ext cx="100584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457200" y="4802487"/>
            <a:ext cx="100584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1582996" y="2068960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1582996" y="3441508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1582996" y="4807328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3332064" y="2066925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3332064" y="343947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3332064" y="480529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5114284" y="2066925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5114284" y="343947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5114284" y="480529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6896505" y="2066925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44"/>
          </p:nvPr>
        </p:nvSpPr>
        <p:spPr>
          <a:xfrm>
            <a:off x="6896505" y="343947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6896505" y="480529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Slide Number Placeholder 9"/>
          <p:cNvSpPr>
            <a:spLocks noGrp="1"/>
          </p:cNvSpPr>
          <p:nvPr>
            <p:ph type="sldNum" sz="quarter" idx="46"/>
          </p:nvPr>
        </p:nvSpPr>
        <p:spPr/>
        <p:txBody>
          <a:bodyPr/>
          <a:lstStyle>
            <a:lvl1pPr>
              <a:defRPr/>
            </a:lvl1pPr>
          </a:lstStyle>
          <a:p>
            <a:fld id="{BC9105C1-E9DE-DA45-BFF7-4F496C07EBD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6" name="Footer Placeholder 37"/>
          <p:cNvSpPr>
            <a:spLocks noGrp="1"/>
          </p:cNvSpPr>
          <p:nvPr>
            <p:ph type="ftr" sz="quarter" idx="47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Partnership Distributions</a:t>
            </a:r>
          </a:p>
        </p:txBody>
      </p:sp>
    </p:spTree>
    <p:extLst>
      <p:ext uri="{BB962C8B-B14F-4D97-AF65-F5344CB8AC3E}">
        <p14:creationId xmlns:p14="http://schemas.microsoft.com/office/powerpoint/2010/main" val="587015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p /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381000" y="1417320"/>
            <a:ext cx="41148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4648200" y="1417320"/>
            <a:ext cx="41148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381000" y="3886200"/>
            <a:ext cx="83820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DBDD9035-58B9-F243-8D2E-5AB7C4167337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8" name="Footer Placeholder 12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Distributions</a:t>
            </a:r>
          </a:p>
        </p:txBody>
      </p:sp>
    </p:spTree>
    <p:extLst>
      <p:ext uri="{BB962C8B-B14F-4D97-AF65-F5344CB8AC3E}">
        <p14:creationId xmlns:p14="http://schemas.microsoft.com/office/powerpoint/2010/main" val="243565348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entagon 11"/>
          <p:cNvSpPr>
            <a:spLocks noChangeArrowheads="1"/>
          </p:cNvSpPr>
          <p:nvPr userDrawn="1"/>
        </p:nvSpPr>
        <p:spPr bwMode="auto">
          <a:xfrm>
            <a:off x="2151064" y="1277938"/>
            <a:ext cx="6618287" cy="582612"/>
          </a:xfrm>
          <a:prstGeom prst="homePlate">
            <a:avLst>
              <a:gd name="adj" fmla="val 39286"/>
            </a:avLst>
          </a:prstGeom>
          <a:solidFill>
            <a:schemeClr val="accent1"/>
          </a:solidFill>
          <a:ln w="12700">
            <a:solidFill>
              <a:srgbClr val="A9A9A9"/>
            </a:solidFill>
            <a:miter lim="800000"/>
            <a:headEnd/>
            <a:tailEnd/>
          </a:ln>
        </p:spPr>
        <p:txBody>
          <a:bodyPr lIns="102870" tIns="102870" rIns="171450" bIns="10287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350" b="1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23" name="Straight Connector 9"/>
          <p:cNvCxnSpPr>
            <a:cxnSpLocks noChangeShapeType="1"/>
          </p:cNvCxnSpPr>
          <p:nvPr userDrawn="1"/>
        </p:nvCxnSpPr>
        <p:spPr bwMode="auto">
          <a:xfrm>
            <a:off x="2160589" y="1568450"/>
            <a:ext cx="6608762" cy="0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10"/>
          <p:cNvCxnSpPr>
            <a:cxnSpLocks noChangeShapeType="1"/>
          </p:cNvCxnSpPr>
          <p:nvPr userDrawn="1"/>
        </p:nvCxnSpPr>
        <p:spPr bwMode="auto">
          <a:xfrm rot="16200000" flipH="1">
            <a:off x="-167481" y="3604420"/>
            <a:ext cx="4665662" cy="12700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5" name="Group 115"/>
          <p:cNvGrpSpPr>
            <a:grpSpLocks/>
          </p:cNvGrpSpPr>
          <p:nvPr userDrawn="1"/>
        </p:nvGrpSpPr>
        <p:grpSpPr bwMode="auto">
          <a:xfrm>
            <a:off x="2584450" y="1576388"/>
            <a:ext cx="5530850" cy="4367212"/>
            <a:chOff x="2585007" y="1576462"/>
            <a:chExt cx="5530617" cy="4041195"/>
          </a:xfrm>
        </p:grpSpPr>
        <p:cxnSp>
          <p:nvCxnSpPr>
            <p:cNvPr id="42" name="Straight Connector 12"/>
            <p:cNvCxnSpPr>
              <a:cxnSpLocks noChangeShapeType="1"/>
            </p:cNvCxnSpPr>
            <p:nvPr userDrawn="1"/>
          </p:nvCxnSpPr>
          <p:spPr bwMode="auto">
            <a:xfrm rot="5400000">
              <a:off x="564416" y="3597053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" name="Straight Connector 13"/>
            <p:cNvCxnSpPr>
              <a:cxnSpLocks noChangeShapeType="1"/>
            </p:cNvCxnSpPr>
            <p:nvPr userDrawn="1"/>
          </p:nvCxnSpPr>
          <p:spPr bwMode="auto">
            <a:xfrm rot="5400000">
              <a:off x="1415280" y="3597055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" name="Straight Connector 14"/>
            <p:cNvCxnSpPr>
              <a:cxnSpLocks noChangeShapeType="1"/>
            </p:cNvCxnSpPr>
            <p:nvPr userDrawn="1"/>
          </p:nvCxnSpPr>
          <p:spPr bwMode="auto">
            <a:xfrm rot="5400000">
              <a:off x="989848" y="3597056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" name="Straight Connector 15"/>
            <p:cNvCxnSpPr>
              <a:cxnSpLocks noChangeShapeType="1"/>
            </p:cNvCxnSpPr>
            <p:nvPr userDrawn="1"/>
          </p:nvCxnSpPr>
          <p:spPr bwMode="auto">
            <a:xfrm rot="5400000">
              <a:off x="2266144" y="3597056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" name="Straight Connector 16"/>
            <p:cNvCxnSpPr>
              <a:cxnSpLocks noChangeShapeType="1"/>
            </p:cNvCxnSpPr>
            <p:nvPr userDrawn="1"/>
          </p:nvCxnSpPr>
          <p:spPr bwMode="auto">
            <a:xfrm rot="5400000">
              <a:off x="1840712" y="3597058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" name="Straight Connector 17"/>
            <p:cNvCxnSpPr>
              <a:cxnSpLocks noChangeShapeType="1"/>
            </p:cNvCxnSpPr>
            <p:nvPr userDrawn="1"/>
          </p:nvCxnSpPr>
          <p:spPr bwMode="auto">
            <a:xfrm rot="5400000">
              <a:off x="3117008" y="3597058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" name="Straight Connector 18"/>
            <p:cNvCxnSpPr>
              <a:cxnSpLocks noChangeShapeType="1"/>
            </p:cNvCxnSpPr>
            <p:nvPr userDrawn="1"/>
          </p:nvCxnSpPr>
          <p:spPr bwMode="auto">
            <a:xfrm rot="5400000">
              <a:off x="2691576" y="3597059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" name="Straight Connector 19"/>
            <p:cNvCxnSpPr>
              <a:cxnSpLocks noChangeShapeType="1"/>
            </p:cNvCxnSpPr>
            <p:nvPr userDrawn="1"/>
          </p:nvCxnSpPr>
          <p:spPr bwMode="auto">
            <a:xfrm rot="5400000">
              <a:off x="3967872" y="3597059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" name="Straight Connector 20"/>
            <p:cNvCxnSpPr>
              <a:cxnSpLocks noChangeShapeType="1"/>
            </p:cNvCxnSpPr>
            <p:nvPr userDrawn="1"/>
          </p:nvCxnSpPr>
          <p:spPr bwMode="auto">
            <a:xfrm rot="5400000">
              <a:off x="3542440" y="3597061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" name="Straight Connector 21"/>
            <p:cNvCxnSpPr>
              <a:cxnSpLocks noChangeShapeType="1"/>
            </p:cNvCxnSpPr>
            <p:nvPr userDrawn="1"/>
          </p:nvCxnSpPr>
          <p:spPr bwMode="auto">
            <a:xfrm rot="5400000">
              <a:off x="4818736" y="3597061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" name="Straight Connector 22"/>
            <p:cNvCxnSpPr>
              <a:cxnSpLocks noChangeShapeType="1"/>
            </p:cNvCxnSpPr>
            <p:nvPr userDrawn="1"/>
          </p:nvCxnSpPr>
          <p:spPr bwMode="auto">
            <a:xfrm rot="5400000">
              <a:off x="4393304" y="3597062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7" name="Straight Connector 23"/>
            <p:cNvCxnSpPr>
              <a:cxnSpLocks noChangeShapeType="1"/>
            </p:cNvCxnSpPr>
            <p:nvPr userDrawn="1"/>
          </p:nvCxnSpPr>
          <p:spPr bwMode="auto">
            <a:xfrm rot="5400000">
              <a:off x="5669600" y="3597062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" name="Straight Connector 24"/>
            <p:cNvCxnSpPr>
              <a:cxnSpLocks noChangeShapeType="1"/>
            </p:cNvCxnSpPr>
            <p:nvPr userDrawn="1"/>
          </p:nvCxnSpPr>
          <p:spPr bwMode="auto">
            <a:xfrm rot="5400000">
              <a:off x="5244168" y="3597064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9" name="Straight Connector 25"/>
            <p:cNvCxnSpPr>
              <a:cxnSpLocks noChangeShapeType="1"/>
            </p:cNvCxnSpPr>
            <p:nvPr userDrawn="1"/>
          </p:nvCxnSpPr>
          <p:spPr bwMode="auto">
            <a:xfrm rot="5400000">
              <a:off x="6095032" y="3597065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60" name="Rectangle 30"/>
          <p:cNvSpPr>
            <a:spLocks noChangeArrowheads="1"/>
          </p:cNvSpPr>
          <p:nvPr userDrawn="1"/>
        </p:nvSpPr>
        <p:spPr bwMode="auto">
          <a:xfrm>
            <a:off x="468313" y="1860550"/>
            <a:ext cx="8069262" cy="4083050"/>
          </a:xfrm>
          <a:prstGeom prst="rect">
            <a:avLst/>
          </a:prstGeom>
          <a:noFill/>
          <a:ln w="12700">
            <a:solidFill>
              <a:srgbClr val="A9A9A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2870" tIns="102870" rIns="171450" bIns="10287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350" b="1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61" name="Rectangle 31"/>
          <p:cNvSpPr>
            <a:spLocks noChangeArrowheads="1"/>
          </p:cNvSpPr>
          <p:nvPr userDrawn="1"/>
        </p:nvSpPr>
        <p:spPr bwMode="auto">
          <a:xfrm>
            <a:off x="468314" y="1277938"/>
            <a:ext cx="1692275" cy="582612"/>
          </a:xfrm>
          <a:prstGeom prst="rect">
            <a:avLst/>
          </a:prstGeom>
          <a:solidFill>
            <a:srgbClr val="4D4D4D"/>
          </a:solidFill>
          <a:ln w="12700">
            <a:solidFill>
              <a:srgbClr val="A9A9A9"/>
            </a:solidFill>
            <a:miter lim="800000"/>
            <a:headEnd/>
            <a:tailEnd/>
          </a:ln>
        </p:spPr>
        <p:txBody>
          <a:bodyPr lIns="102870" tIns="102870" rIns="171450" bIns="10287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350" b="1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62" name="Straight Connector 28"/>
          <p:cNvCxnSpPr>
            <a:cxnSpLocks noChangeShapeType="1"/>
          </p:cNvCxnSpPr>
          <p:nvPr userDrawn="1"/>
        </p:nvCxnSpPr>
        <p:spPr bwMode="auto">
          <a:xfrm>
            <a:off x="473075" y="1277938"/>
            <a:ext cx="1676400" cy="582612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" name="Text Placeholder 12"/>
          <p:cNvSpPr>
            <a:spLocks noGrp="1"/>
          </p:cNvSpPr>
          <p:nvPr>
            <p:ph type="body" sz="quarter" idx="28"/>
          </p:nvPr>
        </p:nvSpPr>
        <p:spPr>
          <a:xfrm>
            <a:off x="2159965" y="1282931"/>
            <a:ext cx="6372290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2"/>
          <p:cNvSpPr>
            <a:spLocks noGrp="1"/>
          </p:cNvSpPr>
          <p:nvPr>
            <p:ph type="body" sz="quarter" idx="31"/>
          </p:nvPr>
        </p:nvSpPr>
        <p:spPr>
          <a:xfrm>
            <a:off x="3016122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3441598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2165170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590645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4718026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5143501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3867073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4292550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6419929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6845406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5568978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5994454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7270882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44"/>
          </p:nvPr>
        </p:nvSpPr>
        <p:spPr>
          <a:xfrm>
            <a:off x="7696357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8121834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2"/>
          <p:cNvSpPr>
            <a:spLocks noGrp="1"/>
          </p:cNvSpPr>
          <p:nvPr>
            <p:ph type="body" sz="quarter" idx="46"/>
          </p:nvPr>
        </p:nvSpPr>
        <p:spPr>
          <a:xfrm>
            <a:off x="548056" y="1548247"/>
            <a:ext cx="645582" cy="280554"/>
          </a:xfrm>
          <a:prstGeom prst="rect">
            <a:avLst/>
          </a:prstGeom>
          <a:ln w="6350">
            <a:noFill/>
          </a:ln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47"/>
          </p:nvPr>
        </p:nvSpPr>
        <p:spPr>
          <a:xfrm>
            <a:off x="1401427" y="1278089"/>
            <a:ext cx="645582" cy="561107"/>
          </a:xfrm>
          <a:prstGeom prst="rect">
            <a:avLst/>
          </a:prstGeom>
          <a:ln w="6350">
            <a:noFill/>
          </a:ln>
        </p:spPr>
        <p:txBody>
          <a:bodyPr lIns="0" tIns="0" rIns="0" bIns="0" anchor="ctr"/>
          <a:lstStyle>
            <a:lvl1pPr marL="0" marR="0" indent="0" algn="r" defTabSz="685800" rtl="0" eaLnBrk="1" fontAlgn="auto" latinLnBrk="0" hangingPunct="1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7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533400" y="1905000"/>
            <a:ext cx="1554480" cy="3977640"/>
          </a:xfrm>
          <a:prstGeom prst="rect">
            <a:avLst/>
          </a:prstGeom>
          <a:noFill/>
          <a:ln>
            <a:noFill/>
          </a:ln>
        </p:spPr>
        <p:txBody>
          <a:bodyPr wrap="square" lIns="91440" anchor="t" anchorCtr="0">
            <a:noAutofit/>
          </a:bodyPr>
          <a:lstStyle>
            <a:lvl1pPr marL="130302" indent="-130302" algn="l">
              <a:spcBef>
                <a:spcPts val="150"/>
              </a:spcBef>
              <a:buClr>
                <a:srgbClr val="B01C2E"/>
              </a:buClr>
              <a:buFont typeface="Wingdings" pitchFamily="2" charset="2"/>
              <a:buChar char="§"/>
              <a:defRPr sz="90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90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90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3" name="Slide Number Placeholder 9"/>
          <p:cNvSpPr>
            <a:spLocks noGrp="1"/>
          </p:cNvSpPr>
          <p:nvPr>
            <p:ph type="sldNum" sz="quarter" idx="48"/>
          </p:nvPr>
        </p:nvSpPr>
        <p:spPr/>
        <p:txBody>
          <a:bodyPr/>
          <a:lstStyle>
            <a:lvl1pPr>
              <a:defRPr/>
            </a:lvl1pPr>
          </a:lstStyle>
          <a:p>
            <a:fld id="{A2AEA599-6C77-BA4A-9F89-7B2425581CA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4" name="Footer Placeholder 47"/>
          <p:cNvSpPr>
            <a:spLocks noGrp="1"/>
          </p:cNvSpPr>
          <p:nvPr>
            <p:ph type="ftr" sz="quarter" idx="49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Partnership Distributions</a:t>
            </a:r>
          </a:p>
        </p:txBody>
      </p:sp>
    </p:spTree>
    <p:extLst>
      <p:ext uri="{BB962C8B-B14F-4D97-AF65-F5344CB8AC3E}">
        <p14:creationId xmlns:p14="http://schemas.microsoft.com/office/powerpoint/2010/main" val="170376587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nt chart or Timelin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11"/>
          <p:cNvSpPr>
            <a:spLocks noChangeArrowheads="1"/>
          </p:cNvSpPr>
          <p:nvPr userDrawn="1"/>
        </p:nvSpPr>
        <p:spPr bwMode="auto">
          <a:xfrm>
            <a:off x="1555750" y="1828802"/>
            <a:ext cx="7131050" cy="379413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endParaRPr lang="en-US" altLang="en-US" sz="1350">
              <a:latin typeface="Arial" charset="0"/>
            </a:endParaRPr>
          </a:p>
        </p:txBody>
      </p:sp>
      <p:sp>
        <p:nvSpPr>
          <p:cNvPr id="71" name="Rectangle 13"/>
          <p:cNvSpPr>
            <a:spLocks noChangeArrowheads="1"/>
          </p:cNvSpPr>
          <p:nvPr userDrawn="1"/>
        </p:nvSpPr>
        <p:spPr bwMode="auto">
          <a:xfrm>
            <a:off x="447675" y="2189163"/>
            <a:ext cx="1098550" cy="3287712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endParaRPr lang="en-US" altLang="en-US" sz="1350">
              <a:latin typeface="Arial" charset="0"/>
            </a:endParaRPr>
          </a:p>
        </p:txBody>
      </p:sp>
      <p:grpSp>
        <p:nvGrpSpPr>
          <p:cNvPr id="72" name="Group 84"/>
          <p:cNvGrpSpPr>
            <a:grpSpLocks/>
          </p:cNvGrpSpPr>
          <p:nvPr userDrawn="1"/>
        </p:nvGrpSpPr>
        <p:grpSpPr bwMode="auto">
          <a:xfrm>
            <a:off x="442914" y="1819275"/>
            <a:ext cx="8234362" cy="3657600"/>
            <a:chOff x="443344" y="1819866"/>
            <a:chExt cx="8234523" cy="3657600"/>
          </a:xfrm>
        </p:grpSpPr>
        <p:grpSp>
          <p:nvGrpSpPr>
            <p:cNvPr id="73" name="Group 83"/>
            <p:cNvGrpSpPr>
              <a:grpSpLocks/>
            </p:cNvGrpSpPr>
            <p:nvPr userDrawn="1"/>
          </p:nvGrpSpPr>
          <p:grpSpPr bwMode="auto">
            <a:xfrm>
              <a:off x="443344" y="2565862"/>
              <a:ext cx="8229600" cy="2556366"/>
              <a:chOff x="443344" y="2565862"/>
              <a:chExt cx="8229600" cy="2556366"/>
            </a:xfrm>
          </p:grpSpPr>
          <p:cxnSp>
            <p:nvCxnSpPr>
              <p:cNvPr id="87" name="Straight Connector 27"/>
              <p:cNvCxnSpPr>
                <a:cxnSpLocks noChangeShapeType="1"/>
              </p:cNvCxnSpPr>
              <p:nvPr userDrawn="1"/>
            </p:nvCxnSpPr>
            <p:spPr bwMode="auto">
              <a:xfrm>
                <a:off x="443344" y="512064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8" name="Straight Connector 28"/>
              <p:cNvCxnSpPr>
                <a:cxnSpLocks noChangeShapeType="1"/>
              </p:cNvCxnSpPr>
              <p:nvPr userDrawn="1"/>
            </p:nvCxnSpPr>
            <p:spPr bwMode="auto">
              <a:xfrm>
                <a:off x="443344" y="475488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9" name="Straight Connector 29"/>
              <p:cNvCxnSpPr>
                <a:cxnSpLocks noChangeShapeType="1"/>
              </p:cNvCxnSpPr>
              <p:nvPr userDrawn="1"/>
            </p:nvCxnSpPr>
            <p:spPr bwMode="auto">
              <a:xfrm>
                <a:off x="443344" y="438912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0" name="Straight Connector 30"/>
              <p:cNvCxnSpPr>
                <a:cxnSpLocks noChangeShapeType="1"/>
              </p:cNvCxnSpPr>
              <p:nvPr userDrawn="1"/>
            </p:nvCxnSpPr>
            <p:spPr bwMode="auto">
              <a:xfrm>
                <a:off x="443344" y="402890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1" name="Straight Connector 31"/>
              <p:cNvCxnSpPr>
                <a:cxnSpLocks noChangeShapeType="1"/>
              </p:cNvCxnSpPr>
              <p:nvPr userDrawn="1"/>
            </p:nvCxnSpPr>
            <p:spPr bwMode="auto">
              <a:xfrm>
                <a:off x="443344" y="366314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2" name="Straight Connector 32"/>
              <p:cNvCxnSpPr>
                <a:cxnSpLocks noChangeShapeType="1"/>
              </p:cNvCxnSpPr>
              <p:nvPr userDrawn="1"/>
            </p:nvCxnSpPr>
            <p:spPr bwMode="auto">
              <a:xfrm>
                <a:off x="443344" y="3302924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3" name="Straight Connector 33"/>
              <p:cNvCxnSpPr>
                <a:cxnSpLocks noChangeShapeType="1"/>
              </p:cNvCxnSpPr>
              <p:nvPr userDrawn="1"/>
            </p:nvCxnSpPr>
            <p:spPr bwMode="auto">
              <a:xfrm>
                <a:off x="443344" y="292608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4" name="Straight Connector 34"/>
              <p:cNvCxnSpPr>
                <a:cxnSpLocks noChangeShapeType="1"/>
              </p:cNvCxnSpPr>
              <p:nvPr userDrawn="1"/>
            </p:nvCxnSpPr>
            <p:spPr bwMode="auto">
              <a:xfrm>
                <a:off x="443344" y="256586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74" name="Group 82"/>
            <p:cNvGrpSpPr>
              <a:grpSpLocks/>
            </p:cNvGrpSpPr>
            <p:nvPr userDrawn="1"/>
          </p:nvGrpSpPr>
          <p:grpSpPr bwMode="auto">
            <a:xfrm>
              <a:off x="2202964" y="1819866"/>
              <a:ext cx="6474903" cy="3657600"/>
              <a:chOff x="2202964" y="1819866"/>
              <a:chExt cx="6474903" cy="3657600"/>
            </a:xfrm>
          </p:grpSpPr>
          <p:cxnSp>
            <p:nvCxnSpPr>
              <p:cNvPr id="75" name="Straight Connector 16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374958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6" name="Straight Connector 17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1022290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7" name="Straight Connector 18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1669622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9" name="Straight Connector 19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2316954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0" name="Straight Connector 20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2964286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1" name="Straight Connector 21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3611618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2" name="Straight Connector 22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4258950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3" name="Straight Connector 23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4906282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4" name="Straight Connector 24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5553614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5" name="Straight Connector 25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6200946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6" name="Straight Connector 26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6848273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95" name="TextBox 36"/>
          <p:cNvSpPr txBox="1">
            <a:spLocks noChangeArrowheads="1"/>
          </p:cNvSpPr>
          <p:nvPr userDrawn="1"/>
        </p:nvSpPr>
        <p:spPr bwMode="auto">
          <a:xfrm>
            <a:off x="512764" y="1566865"/>
            <a:ext cx="884237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lnSpc>
                <a:spcPts val="1050"/>
              </a:lnSpc>
              <a:spcBef>
                <a:spcPts val="1125"/>
              </a:spcBef>
              <a:buClr>
                <a:schemeClr val="accent1"/>
              </a:buClr>
              <a:buFont typeface="Wingdings 2" pitchFamily="18" charset="2"/>
              <a:buNone/>
              <a:defRPr/>
            </a:pPr>
            <a:r>
              <a:rPr lang="en-US" sz="600" b="1">
                <a:solidFill>
                  <a:srgbClr val="000000"/>
                </a:solidFill>
                <a:latin typeface="Arial" charset="0"/>
                <a:ea typeface="+mn-ea"/>
              </a:rPr>
              <a:t>WEEK NUMBER</a:t>
            </a:r>
          </a:p>
        </p:txBody>
      </p:sp>
      <p:sp>
        <p:nvSpPr>
          <p:cNvPr id="96" name="TextBox 37"/>
          <p:cNvSpPr txBox="1">
            <a:spLocks noChangeArrowheads="1"/>
          </p:cNvSpPr>
          <p:nvPr userDrawn="1"/>
        </p:nvSpPr>
        <p:spPr bwMode="auto">
          <a:xfrm>
            <a:off x="512764" y="1939925"/>
            <a:ext cx="884237" cy="17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lnSpc>
                <a:spcPts val="1050"/>
              </a:lnSpc>
              <a:spcBef>
                <a:spcPts val="1125"/>
              </a:spcBef>
              <a:buClr>
                <a:schemeClr val="accent1"/>
              </a:buClr>
              <a:buFont typeface="Wingdings 2" pitchFamily="18" charset="2"/>
              <a:buNone/>
              <a:defRPr/>
            </a:pPr>
            <a:r>
              <a:rPr lang="en-US" sz="600" b="1">
                <a:solidFill>
                  <a:srgbClr val="000000"/>
                </a:solidFill>
                <a:latin typeface="Arial" charset="0"/>
                <a:ea typeface="+mn-ea"/>
              </a:rPr>
              <a:t>STARTS ON</a:t>
            </a:r>
          </a:p>
        </p:txBody>
      </p:sp>
      <p:cxnSp>
        <p:nvCxnSpPr>
          <p:cNvPr id="97" name="Straight Connector 39"/>
          <p:cNvCxnSpPr>
            <a:cxnSpLocks noChangeShapeType="1"/>
          </p:cNvCxnSpPr>
          <p:nvPr userDrawn="1"/>
        </p:nvCxnSpPr>
        <p:spPr bwMode="auto">
          <a:xfrm>
            <a:off x="442913" y="2200275"/>
            <a:ext cx="8229600" cy="1588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8" name="Straight Connector 40"/>
          <p:cNvCxnSpPr>
            <a:cxnSpLocks noChangeShapeType="1"/>
          </p:cNvCxnSpPr>
          <p:nvPr userDrawn="1"/>
        </p:nvCxnSpPr>
        <p:spPr bwMode="auto">
          <a:xfrm>
            <a:off x="442913" y="5486400"/>
            <a:ext cx="8229600" cy="1588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9" name="Freeform 40"/>
          <p:cNvSpPr>
            <a:spLocks/>
          </p:cNvSpPr>
          <p:nvPr userDrawn="1"/>
        </p:nvSpPr>
        <p:spPr bwMode="auto">
          <a:xfrm>
            <a:off x="1555751" y="1468440"/>
            <a:ext cx="7102475" cy="4027487"/>
          </a:xfrm>
          <a:custGeom>
            <a:avLst/>
            <a:gdLst>
              <a:gd name="T0" fmla="*/ 0 w 7101191"/>
              <a:gd name="T1" fmla="*/ 4028195 h 4027251"/>
              <a:gd name="T2" fmla="*/ 0 w 7101191"/>
              <a:gd name="T3" fmla="*/ 0 h 4027251"/>
              <a:gd name="T4" fmla="*/ 7106328 w 7101191"/>
              <a:gd name="T5" fmla="*/ 0 h 402725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101191" h="4027251">
                <a:moveTo>
                  <a:pt x="0" y="4027251"/>
                </a:moveTo>
                <a:lnTo>
                  <a:pt x="0" y="0"/>
                </a:lnTo>
                <a:lnTo>
                  <a:pt x="7101191" y="0"/>
                </a:lnTo>
              </a:path>
            </a:pathLst>
          </a:cu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cxnSp>
        <p:nvCxnSpPr>
          <p:cNvPr id="100" name="Straight Connector 42"/>
          <p:cNvCxnSpPr>
            <a:cxnSpLocks noChangeShapeType="1"/>
          </p:cNvCxnSpPr>
          <p:nvPr userDrawn="1"/>
        </p:nvCxnSpPr>
        <p:spPr bwMode="auto">
          <a:xfrm>
            <a:off x="1546226" y="1828800"/>
            <a:ext cx="649288" cy="228600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1546225" y="1835813"/>
            <a:ext cx="64591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203314" y="1835813"/>
            <a:ext cx="646889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2850206" y="1835813"/>
            <a:ext cx="65175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3497094" y="1835813"/>
            <a:ext cx="642026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4139118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4795736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5437760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6084651" y="1835813"/>
            <a:ext cx="65175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6731540" y="1835813"/>
            <a:ext cx="646890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7383292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8025320" y="1835813"/>
            <a:ext cx="653169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469240" y="223026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12"/>
          <p:cNvSpPr>
            <a:spLocks noGrp="1"/>
          </p:cNvSpPr>
          <p:nvPr>
            <p:ph type="body" sz="quarter" idx="46"/>
          </p:nvPr>
        </p:nvSpPr>
        <p:spPr>
          <a:xfrm>
            <a:off x="469240" y="259557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12"/>
          <p:cNvSpPr>
            <a:spLocks noGrp="1"/>
          </p:cNvSpPr>
          <p:nvPr>
            <p:ph type="body" sz="quarter" idx="47"/>
          </p:nvPr>
        </p:nvSpPr>
        <p:spPr>
          <a:xfrm>
            <a:off x="469240" y="296088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Text Placeholder 12"/>
          <p:cNvSpPr>
            <a:spLocks noGrp="1"/>
          </p:cNvSpPr>
          <p:nvPr>
            <p:ph type="body" sz="quarter" idx="48"/>
          </p:nvPr>
        </p:nvSpPr>
        <p:spPr>
          <a:xfrm>
            <a:off x="469240" y="332619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12"/>
          <p:cNvSpPr>
            <a:spLocks noGrp="1"/>
          </p:cNvSpPr>
          <p:nvPr>
            <p:ph type="body" sz="quarter" idx="49"/>
          </p:nvPr>
        </p:nvSpPr>
        <p:spPr>
          <a:xfrm>
            <a:off x="469240" y="369150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" name="Text Placeholder 12"/>
          <p:cNvSpPr>
            <a:spLocks noGrp="1"/>
          </p:cNvSpPr>
          <p:nvPr>
            <p:ph type="body" sz="quarter" idx="50"/>
          </p:nvPr>
        </p:nvSpPr>
        <p:spPr>
          <a:xfrm>
            <a:off x="469240" y="405681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12"/>
          <p:cNvSpPr>
            <a:spLocks noGrp="1"/>
          </p:cNvSpPr>
          <p:nvPr>
            <p:ph type="body" sz="quarter" idx="51"/>
          </p:nvPr>
        </p:nvSpPr>
        <p:spPr>
          <a:xfrm>
            <a:off x="469240" y="5152742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7" name="Text Placeholder 12"/>
          <p:cNvSpPr>
            <a:spLocks noGrp="1"/>
          </p:cNvSpPr>
          <p:nvPr>
            <p:ph type="body" sz="quarter" idx="52"/>
          </p:nvPr>
        </p:nvSpPr>
        <p:spPr>
          <a:xfrm>
            <a:off x="469240" y="442212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12"/>
          <p:cNvSpPr>
            <a:spLocks noGrp="1"/>
          </p:cNvSpPr>
          <p:nvPr>
            <p:ph type="body" sz="quarter" idx="53"/>
          </p:nvPr>
        </p:nvSpPr>
        <p:spPr>
          <a:xfrm>
            <a:off x="469240" y="478743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9" name="Text Placeholder 12"/>
          <p:cNvSpPr>
            <a:spLocks noGrp="1"/>
          </p:cNvSpPr>
          <p:nvPr>
            <p:ph type="body" sz="quarter" idx="54"/>
          </p:nvPr>
        </p:nvSpPr>
        <p:spPr>
          <a:xfrm>
            <a:off x="1562267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94301C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0" name="Text Placeholder 12"/>
          <p:cNvSpPr>
            <a:spLocks noGrp="1"/>
          </p:cNvSpPr>
          <p:nvPr>
            <p:ph type="body" sz="quarter" idx="55"/>
          </p:nvPr>
        </p:nvSpPr>
        <p:spPr>
          <a:xfrm>
            <a:off x="2203313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1" name="Text Placeholder 12"/>
          <p:cNvSpPr>
            <a:spLocks noGrp="1"/>
          </p:cNvSpPr>
          <p:nvPr>
            <p:ph type="body" sz="quarter" idx="56"/>
          </p:nvPr>
        </p:nvSpPr>
        <p:spPr>
          <a:xfrm>
            <a:off x="2850203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2" name="Text Placeholder 12"/>
          <p:cNvSpPr>
            <a:spLocks noGrp="1"/>
          </p:cNvSpPr>
          <p:nvPr>
            <p:ph type="body" sz="quarter" idx="57"/>
          </p:nvPr>
        </p:nvSpPr>
        <p:spPr>
          <a:xfrm>
            <a:off x="3497093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3" name="Text Placeholder 12"/>
          <p:cNvSpPr>
            <a:spLocks noGrp="1"/>
          </p:cNvSpPr>
          <p:nvPr>
            <p:ph type="body" sz="quarter" idx="58"/>
          </p:nvPr>
        </p:nvSpPr>
        <p:spPr>
          <a:xfrm>
            <a:off x="4139118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Text Placeholder 12"/>
          <p:cNvSpPr>
            <a:spLocks noGrp="1"/>
          </p:cNvSpPr>
          <p:nvPr>
            <p:ph type="body" sz="quarter" idx="59"/>
          </p:nvPr>
        </p:nvSpPr>
        <p:spPr>
          <a:xfrm>
            <a:off x="4795736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Text Placeholder 12"/>
          <p:cNvSpPr>
            <a:spLocks noGrp="1"/>
          </p:cNvSpPr>
          <p:nvPr>
            <p:ph type="body" sz="quarter" idx="60"/>
          </p:nvPr>
        </p:nvSpPr>
        <p:spPr>
          <a:xfrm>
            <a:off x="5437760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Text Placeholder 12"/>
          <p:cNvSpPr>
            <a:spLocks noGrp="1"/>
          </p:cNvSpPr>
          <p:nvPr>
            <p:ph type="body" sz="quarter" idx="61"/>
          </p:nvPr>
        </p:nvSpPr>
        <p:spPr>
          <a:xfrm>
            <a:off x="6084650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Text Placeholder 12"/>
          <p:cNvSpPr>
            <a:spLocks noGrp="1"/>
          </p:cNvSpPr>
          <p:nvPr>
            <p:ph type="body" sz="quarter" idx="62"/>
          </p:nvPr>
        </p:nvSpPr>
        <p:spPr>
          <a:xfrm>
            <a:off x="6731540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Text Placeholder 12"/>
          <p:cNvSpPr>
            <a:spLocks noGrp="1"/>
          </p:cNvSpPr>
          <p:nvPr>
            <p:ph type="body" sz="quarter" idx="63"/>
          </p:nvPr>
        </p:nvSpPr>
        <p:spPr>
          <a:xfrm>
            <a:off x="7383292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12"/>
          <p:cNvSpPr>
            <a:spLocks noGrp="1"/>
          </p:cNvSpPr>
          <p:nvPr>
            <p:ph type="body" sz="quarter" idx="64"/>
          </p:nvPr>
        </p:nvSpPr>
        <p:spPr>
          <a:xfrm>
            <a:off x="8025318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9" name="Text Placeholder 178"/>
          <p:cNvSpPr>
            <a:spLocks noGrp="1"/>
          </p:cNvSpPr>
          <p:nvPr>
            <p:ph type="body" sz="quarter" idx="65"/>
          </p:nvPr>
        </p:nvSpPr>
        <p:spPr>
          <a:xfrm>
            <a:off x="1546225" y="2321700"/>
            <a:ext cx="9144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0" name="Text Placeholder 178"/>
          <p:cNvSpPr>
            <a:spLocks noGrp="1"/>
          </p:cNvSpPr>
          <p:nvPr>
            <p:ph type="body" sz="quarter" idx="66"/>
          </p:nvPr>
        </p:nvSpPr>
        <p:spPr>
          <a:xfrm>
            <a:off x="1546225" y="2687010"/>
            <a:ext cx="18288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1" name="Text Placeholder 178"/>
          <p:cNvSpPr>
            <a:spLocks noGrp="1"/>
          </p:cNvSpPr>
          <p:nvPr>
            <p:ph type="body" sz="quarter" idx="67"/>
          </p:nvPr>
        </p:nvSpPr>
        <p:spPr>
          <a:xfrm>
            <a:off x="1546225" y="3052320"/>
            <a:ext cx="27432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2" name="Text Placeholder 178"/>
          <p:cNvSpPr>
            <a:spLocks noGrp="1"/>
          </p:cNvSpPr>
          <p:nvPr>
            <p:ph type="body" sz="quarter" idx="68"/>
          </p:nvPr>
        </p:nvSpPr>
        <p:spPr>
          <a:xfrm>
            <a:off x="1546225" y="3417630"/>
            <a:ext cx="36576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3" name="Text Placeholder 178"/>
          <p:cNvSpPr>
            <a:spLocks noGrp="1"/>
          </p:cNvSpPr>
          <p:nvPr>
            <p:ph type="body" sz="quarter" idx="69"/>
          </p:nvPr>
        </p:nvSpPr>
        <p:spPr>
          <a:xfrm>
            <a:off x="1546225" y="3782940"/>
            <a:ext cx="45720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4" name="Text Placeholder 178"/>
          <p:cNvSpPr>
            <a:spLocks noGrp="1"/>
          </p:cNvSpPr>
          <p:nvPr>
            <p:ph type="body" sz="quarter" idx="70"/>
          </p:nvPr>
        </p:nvSpPr>
        <p:spPr>
          <a:xfrm>
            <a:off x="1546225" y="4148250"/>
            <a:ext cx="9144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5" name="Text Placeholder 178"/>
          <p:cNvSpPr>
            <a:spLocks noGrp="1"/>
          </p:cNvSpPr>
          <p:nvPr>
            <p:ph type="body" sz="quarter" idx="71"/>
          </p:nvPr>
        </p:nvSpPr>
        <p:spPr>
          <a:xfrm>
            <a:off x="1546225" y="4513560"/>
            <a:ext cx="18288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6" name="Text Placeholder 178"/>
          <p:cNvSpPr>
            <a:spLocks noGrp="1"/>
          </p:cNvSpPr>
          <p:nvPr>
            <p:ph type="body" sz="quarter" idx="72"/>
          </p:nvPr>
        </p:nvSpPr>
        <p:spPr>
          <a:xfrm>
            <a:off x="1546225" y="4878870"/>
            <a:ext cx="27432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7" name="Text Placeholder 178"/>
          <p:cNvSpPr>
            <a:spLocks noGrp="1"/>
          </p:cNvSpPr>
          <p:nvPr>
            <p:ph type="body" sz="quarter" idx="73"/>
          </p:nvPr>
        </p:nvSpPr>
        <p:spPr>
          <a:xfrm>
            <a:off x="1546225" y="5244182"/>
            <a:ext cx="36576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8" name="Text Placeholder 178"/>
          <p:cNvSpPr>
            <a:spLocks noGrp="1"/>
          </p:cNvSpPr>
          <p:nvPr>
            <p:ph type="body" sz="quarter" idx="74"/>
          </p:nvPr>
        </p:nvSpPr>
        <p:spPr>
          <a:xfrm>
            <a:off x="3436620" y="5562600"/>
            <a:ext cx="137160" cy="137160"/>
          </a:xfrm>
          <a:prstGeom prst="flowChartExtra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0" name="Text Placeholder 12"/>
          <p:cNvSpPr>
            <a:spLocks noGrp="1"/>
          </p:cNvSpPr>
          <p:nvPr>
            <p:ph type="body" sz="quarter" idx="76"/>
          </p:nvPr>
        </p:nvSpPr>
        <p:spPr>
          <a:xfrm>
            <a:off x="3048000" y="5817472"/>
            <a:ext cx="914400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1" name="Text Placeholder 178"/>
          <p:cNvSpPr>
            <a:spLocks noGrp="1"/>
          </p:cNvSpPr>
          <p:nvPr>
            <p:ph type="body" sz="quarter" idx="77"/>
          </p:nvPr>
        </p:nvSpPr>
        <p:spPr>
          <a:xfrm>
            <a:off x="5355067" y="5562600"/>
            <a:ext cx="137160" cy="137160"/>
          </a:xfrm>
          <a:prstGeom prst="flowChartExtra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2" name="Text Placeholder 12"/>
          <p:cNvSpPr>
            <a:spLocks noGrp="1"/>
          </p:cNvSpPr>
          <p:nvPr>
            <p:ph type="body" sz="quarter" idx="78"/>
          </p:nvPr>
        </p:nvSpPr>
        <p:spPr>
          <a:xfrm>
            <a:off x="4966447" y="5817472"/>
            <a:ext cx="914400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1" name="Slide Number Placeholder 9"/>
          <p:cNvSpPr>
            <a:spLocks noGrp="1"/>
          </p:cNvSpPr>
          <p:nvPr>
            <p:ph type="sldNum" sz="quarter" idx="79"/>
          </p:nvPr>
        </p:nvSpPr>
        <p:spPr/>
        <p:txBody>
          <a:bodyPr/>
          <a:lstStyle>
            <a:lvl1pPr>
              <a:defRPr/>
            </a:lvl1pPr>
          </a:lstStyle>
          <a:p>
            <a:fld id="{D003C6ED-C4A5-154D-A951-DFA096D6467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2" name="Footer Placeholder 79"/>
          <p:cNvSpPr>
            <a:spLocks noGrp="1"/>
          </p:cNvSpPr>
          <p:nvPr>
            <p:ph type="ftr" sz="quarter" idx="8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Partnership Distributions</a:t>
            </a:r>
          </a:p>
        </p:txBody>
      </p:sp>
    </p:spTree>
    <p:extLst>
      <p:ext uri="{BB962C8B-B14F-4D97-AF65-F5344CB8AC3E}">
        <p14:creationId xmlns:p14="http://schemas.microsoft.com/office/powerpoint/2010/main" val="253185599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7"/>
          <p:cNvCxnSpPr>
            <a:cxnSpLocks noChangeShapeType="1"/>
          </p:cNvCxnSpPr>
          <p:nvPr userDrawn="1"/>
        </p:nvCxnSpPr>
        <p:spPr bwMode="auto">
          <a:xfrm>
            <a:off x="1779589" y="5981700"/>
            <a:ext cx="5495925" cy="1588"/>
          </a:xfrm>
          <a:prstGeom prst="line">
            <a:avLst/>
          </a:prstGeom>
          <a:noFill/>
          <a:ln w="9525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792288" y="5453937"/>
            <a:ext cx="5486400" cy="474325"/>
          </a:xfrm>
          <a:prstGeom prst="rect">
            <a:avLst/>
          </a:prstGeom>
        </p:spPr>
        <p:txBody>
          <a:bodyPr/>
          <a:lstStyle>
            <a:lvl1pPr algn="l">
              <a:defRPr sz="9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166756"/>
            <a:ext cx="5486400" cy="41926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6042020"/>
            <a:ext cx="5486400" cy="3112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50" i="1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769503" y="0"/>
            <a:ext cx="7604994" cy="896112"/>
          </a:xfrm>
          <a:prstGeom prst="rect">
            <a:avLst/>
          </a:prstGeom>
        </p:spPr>
        <p:txBody>
          <a:bodyPr anchor="b"/>
          <a:lstStyle>
            <a:lvl1pPr>
              <a:buNone/>
              <a:defRPr sz="165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14CE4E3-D3DE-AB41-A281-30813EB5473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Partnership Distributions</a:t>
            </a:r>
          </a:p>
        </p:txBody>
      </p:sp>
    </p:spTree>
    <p:extLst>
      <p:ext uri="{BB962C8B-B14F-4D97-AF65-F5344CB8AC3E}">
        <p14:creationId xmlns:p14="http://schemas.microsoft.com/office/powerpoint/2010/main" val="307758311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452441" y="14478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452441" y="26670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52441" y="51054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7003443" y="14478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7003443" y="26670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6"/>
          </p:nvPr>
        </p:nvSpPr>
        <p:spPr>
          <a:xfrm>
            <a:off x="7003443" y="38862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7003443" y="51054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452441" y="38862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1B28FF10-2575-714D-9D0B-AB6D45C94EA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2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Distributions</a:t>
            </a:r>
          </a:p>
        </p:txBody>
      </p:sp>
    </p:spTree>
    <p:extLst>
      <p:ext uri="{BB962C8B-B14F-4D97-AF65-F5344CB8AC3E}">
        <p14:creationId xmlns:p14="http://schemas.microsoft.com/office/powerpoint/2010/main" val="38465049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with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159380" y="1419225"/>
            <a:ext cx="2532185" cy="48006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825"/>
            </a:lvl1pPr>
            <a:lvl2pPr marL="342900" indent="-171450">
              <a:buClr>
                <a:srgbClr val="B01C2E"/>
              </a:buClr>
              <a:buSzPct val="125000"/>
              <a:buFont typeface="Arial" pitchFamily="34" charset="0"/>
              <a:buChar char="•"/>
              <a:defRPr sz="825"/>
            </a:lvl2pPr>
            <a:lvl3pPr marL="514350">
              <a:buClr>
                <a:srgbClr val="B01C2E"/>
              </a:buClr>
              <a:buFont typeface="Arial" pitchFamily="34" charset="0"/>
              <a:buChar char="–"/>
              <a:defRPr sz="825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825"/>
            </a:lvl4pPr>
            <a:lvl5pPr marL="857250">
              <a:buClr>
                <a:srgbClr val="B01C2E"/>
              </a:buClr>
              <a:buFont typeface="Arial" pitchFamily="34" charset="0"/>
              <a:buChar char="–"/>
              <a:defRPr sz="825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B598768-D1F4-594C-B51E-99B1ED06033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Distributions</a:t>
            </a:r>
          </a:p>
        </p:txBody>
      </p:sp>
    </p:spTree>
    <p:extLst>
      <p:ext uri="{BB962C8B-B14F-4D97-AF65-F5344CB8AC3E}">
        <p14:creationId xmlns:p14="http://schemas.microsoft.com/office/powerpoint/2010/main" val="375715986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575052" y="1419225"/>
            <a:ext cx="5111750" cy="4706938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rgbClr val="B01C2E"/>
              </a:buClr>
              <a:buSzPct val="125000"/>
              <a:buFont typeface="Arial" pitchFamily="34" charset="0"/>
              <a:buChar char="•"/>
              <a:defRPr sz="900"/>
            </a:lvl2pPr>
            <a:lvl3pPr marL="51435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19226"/>
            <a:ext cx="2918298" cy="4706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i="1">
                <a:solidFill>
                  <a:srgbClr val="666666"/>
                </a:solidFill>
                <a:latin typeface="Times New Roman" pitchFamily="18" charset="0"/>
                <a:cs typeface="Times New Roman" pitchFamily="18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19B113F-1BA8-CA4E-A6B3-92D1D8C0C88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Distributions</a:t>
            </a:r>
          </a:p>
        </p:txBody>
      </p:sp>
    </p:spTree>
    <p:extLst>
      <p:ext uri="{BB962C8B-B14F-4D97-AF65-F5344CB8AC3E}">
        <p14:creationId xmlns:p14="http://schemas.microsoft.com/office/powerpoint/2010/main" val="86818804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1" y="1419225"/>
            <a:ext cx="5111750" cy="4706938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rgbClr val="B01C2E"/>
              </a:buClr>
              <a:buSzPct val="125000"/>
              <a:buFont typeface="Arial" pitchFamily="34" charset="0"/>
              <a:buChar char="•"/>
              <a:defRPr sz="900"/>
            </a:lvl2pPr>
            <a:lvl3pPr marL="51435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5773265" y="1419226"/>
            <a:ext cx="2918298" cy="4706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i="1">
                <a:solidFill>
                  <a:srgbClr val="666666"/>
                </a:solidFill>
                <a:latin typeface="Times New Roman" pitchFamily="18" charset="0"/>
                <a:cs typeface="Times New Roman" pitchFamily="18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24011BE-5C53-0E48-93A9-5E9857491FB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Distributions</a:t>
            </a:r>
          </a:p>
        </p:txBody>
      </p:sp>
    </p:spTree>
    <p:extLst>
      <p:ext uri="{BB962C8B-B14F-4D97-AF65-F5344CB8AC3E}">
        <p14:creationId xmlns:p14="http://schemas.microsoft.com/office/powerpoint/2010/main" val="115178371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ttorney B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ine 22"/>
          <p:cNvSpPr>
            <a:spLocks noChangeShapeType="1"/>
          </p:cNvSpPr>
          <p:nvPr/>
        </p:nvSpPr>
        <p:spPr bwMode="auto">
          <a:xfrm>
            <a:off x="2076450" y="2667000"/>
            <a:ext cx="66294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3" name="TextBox 13"/>
          <p:cNvSpPr txBox="1">
            <a:spLocks noChangeArrowheads="1"/>
          </p:cNvSpPr>
          <p:nvPr userDrawn="1"/>
        </p:nvSpPr>
        <p:spPr bwMode="auto">
          <a:xfrm>
            <a:off x="2066925" y="1108077"/>
            <a:ext cx="3200400" cy="207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750" b="1">
                <a:solidFill>
                  <a:srgbClr val="B01C2E"/>
                </a:solidFill>
                <a:latin typeface="Arial" charset="0"/>
                <a:ea typeface="+mn-ea"/>
              </a:rPr>
              <a:t>Specialization</a:t>
            </a:r>
          </a:p>
        </p:txBody>
      </p:sp>
      <p:sp>
        <p:nvSpPr>
          <p:cNvPr id="14" name="TextBox 14"/>
          <p:cNvSpPr txBox="1">
            <a:spLocks noChangeArrowheads="1"/>
          </p:cNvSpPr>
          <p:nvPr userDrawn="1"/>
        </p:nvSpPr>
        <p:spPr bwMode="auto">
          <a:xfrm>
            <a:off x="5505450" y="1108077"/>
            <a:ext cx="3200400" cy="207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750" b="1">
                <a:solidFill>
                  <a:srgbClr val="B01C2E"/>
                </a:solidFill>
                <a:latin typeface="Arial" charset="0"/>
                <a:ea typeface="+mn-ea"/>
              </a:rPr>
              <a:t>Education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2067306" y="2743200"/>
            <a:ext cx="6638544" cy="3429000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ts val="900"/>
              </a:lnSpc>
              <a:spcBef>
                <a:spcPts val="0"/>
              </a:spcBef>
              <a:spcAft>
                <a:spcPts val="450"/>
              </a:spcAft>
              <a:buFont typeface="Arial" pitchFamily="34" charset="0"/>
              <a:buChar char=" "/>
              <a:defRPr sz="750" b="0" baseline="0">
                <a:latin typeface="+mn-lt"/>
              </a:defRPr>
            </a:lvl1pPr>
            <a:lvl2pPr marL="0" indent="0">
              <a:lnSpc>
                <a:spcPts val="900"/>
              </a:lnSpc>
              <a:spcBef>
                <a:spcPts val="0"/>
              </a:spcBef>
              <a:spcAft>
                <a:spcPts val="900"/>
              </a:spcAft>
              <a:buFont typeface="Arial" pitchFamily="34" charset="0"/>
              <a:buChar char=" "/>
              <a:defRPr sz="750" b="1" baseline="0">
                <a:solidFill>
                  <a:srgbClr val="666666"/>
                </a:solidFill>
                <a:latin typeface="Arial" pitchFamily="34" charset="0"/>
              </a:defRPr>
            </a:lvl2pPr>
            <a:lvl3pPr marL="171450" indent="-171450">
              <a:buClr>
                <a:srgbClr val="B01C2E"/>
              </a:buClr>
              <a:buFont typeface="Wingdings 2" pitchFamily="18" charset="2"/>
              <a:buChar char="¡"/>
              <a:defRPr sz="750" baseline="0">
                <a:latin typeface="Arial" pitchFamily="34" charset="0"/>
              </a:defRPr>
            </a:lvl3pPr>
            <a:lvl4pPr marL="342900" indent="-171450">
              <a:buClr>
                <a:srgbClr val="B01C2E"/>
              </a:buClr>
              <a:buFont typeface="Arial" pitchFamily="34" charset="0"/>
              <a:buChar char="–"/>
              <a:defRPr sz="750" baseline="0">
                <a:latin typeface="Arial" pitchFamily="34" charset="0"/>
              </a:defRPr>
            </a:lvl4pPr>
            <a:lvl5pPr marL="514350" indent="-171450">
              <a:buClr>
                <a:srgbClr val="B01C2E"/>
              </a:buClr>
              <a:buFont typeface="Arial" pitchFamily="34" charset="0"/>
              <a:buChar char="–"/>
              <a:defRPr sz="75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 baseline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455612" y="1108074"/>
            <a:ext cx="1170432" cy="1563624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455615" y="2722996"/>
            <a:ext cx="1525587" cy="55360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ts val="750"/>
              </a:lnSpc>
              <a:buNone/>
              <a:defRPr sz="750" b="0" baseline="0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5505450" y="2144554"/>
            <a:ext cx="3200400" cy="246888"/>
          </a:xfrm>
          <a:prstGeom prst="rect">
            <a:avLst/>
          </a:prstGeom>
          <a:ln w="6350">
            <a:noFill/>
          </a:ln>
        </p:spPr>
        <p:txBody>
          <a:bodyPr lIns="27432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1pPr>
            <a:lvl2pPr marL="89154" indent="-89154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2pPr>
            <a:lvl3pPr marL="0" indent="-89154" algn="l" defTabSz="6858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Clr>
                <a:srgbClr val="B01C2E"/>
              </a:buClr>
              <a:buFont typeface="Wingdings 2" pitchFamily="18" charset="2"/>
              <a:buNone/>
              <a:defRPr lang="en-US" sz="750" b="1" kern="1200" baseline="0" dirty="0" smtClean="0">
                <a:solidFill>
                  <a:srgbClr val="B01C2E"/>
                </a:solidFill>
                <a:latin typeface="+mn-lt"/>
                <a:ea typeface="+mn-ea"/>
                <a:cs typeface="+mn-cs"/>
              </a:defRPr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2067306" y="2144554"/>
            <a:ext cx="3200400" cy="246888"/>
          </a:xfrm>
          <a:prstGeom prst="rect">
            <a:avLst/>
          </a:prstGeom>
          <a:ln w="6350">
            <a:noFill/>
          </a:ln>
        </p:spPr>
        <p:txBody>
          <a:bodyPr lIns="27432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1pPr>
            <a:lvl2pPr marL="89154" indent="-89154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2pPr>
            <a:lvl3pPr marL="0" indent="-89154" algn="l" defTabSz="6858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Clr>
                <a:srgbClr val="B01C2E"/>
              </a:buClr>
              <a:buFont typeface="Wingdings 2" pitchFamily="18" charset="2"/>
              <a:buNone/>
              <a:defRPr lang="en-US" sz="750" b="1" kern="1200" baseline="0" dirty="0" smtClean="0">
                <a:solidFill>
                  <a:srgbClr val="B01C2E"/>
                </a:solidFill>
                <a:latin typeface="+mn-lt"/>
                <a:ea typeface="+mn-ea"/>
                <a:cs typeface="+mn-cs"/>
              </a:defRPr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6"/>
          <p:cNvSpPr>
            <a:spLocks noGrp="1"/>
          </p:cNvSpPr>
          <p:nvPr>
            <p:ph type="body" sz="quarter" idx="41"/>
          </p:nvPr>
        </p:nvSpPr>
        <p:spPr>
          <a:xfrm>
            <a:off x="2067306" y="2308860"/>
            <a:ext cx="3200400" cy="347472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None/>
              <a:defRPr sz="750" b="0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6"/>
          <p:cNvSpPr>
            <a:spLocks noGrp="1"/>
          </p:cNvSpPr>
          <p:nvPr>
            <p:ph type="body" sz="quarter" idx="42"/>
          </p:nvPr>
        </p:nvSpPr>
        <p:spPr>
          <a:xfrm>
            <a:off x="5505450" y="2308860"/>
            <a:ext cx="3200400" cy="347472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None/>
              <a:defRPr sz="750" b="0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067306" y="1295400"/>
            <a:ext cx="3200400" cy="82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27432" tIns="45720" rIns="45720" bIns="45720" anchor="t">
            <a:noAutofit/>
          </a:bodyPr>
          <a:lstStyle>
            <a:lvl1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chemeClr val="accent1"/>
              </a:buClr>
              <a:buFont typeface="Wingdings 2" pitchFamily="18" charset="2"/>
              <a:buChar char=""/>
              <a:defRPr sz="750" baseline="0">
                <a:solidFill>
                  <a:schemeClr val="tx1"/>
                </a:solidFill>
              </a:defRPr>
            </a:lvl1pPr>
            <a:lvl2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NSimSun" pitchFamily="49" charset="-122"/>
              <a:buChar char=" "/>
              <a:defRPr sz="750" baseline="0"/>
            </a:lvl2pPr>
            <a:lvl3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Wingdings 2" pitchFamily="18" charset="2"/>
              <a:buChar char="¡"/>
              <a:defRPr sz="75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9"/>
          <p:cNvSpPr>
            <a:spLocks noGrp="1"/>
          </p:cNvSpPr>
          <p:nvPr>
            <p:ph type="body" sz="quarter" idx="43"/>
          </p:nvPr>
        </p:nvSpPr>
        <p:spPr>
          <a:xfrm>
            <a:off x="5505450" y="1295400"/>
            <a:ext cx="3200400" cy="82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27432" tIns="45720" rIns="45720" bIns="45720" anchor="t">
            <a:noAutofit/>
          </a:bodyPr>
          <a:lstStyle>
            <a:lvl1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chemeClr val="accent1"/>
              </a:buClr>
              <a:buFont typeface="Wingdings 2" pitchFamily="18" charset="2"/>
              <a:buChar char=""/>
              <a:defRPr sz="750" baseline="0">
                <a:solidFill>
                  <a:schemeClr val="tx1"/>
                </a:solidFill>
              </a:defRPr>
            </a:lvl1pPr>
            <a:lvl2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Arial" pitchFamily="34" charset="0"/>
              <a:buChar char=" "/>
              <a:defRPr sz="750" baseline="0"/>
            </a:lvl2pPr>
            <a:lvl3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Wingdings 2" pitchFamily="18" charset="2"/>
              <a:buChar char="¡"/>
              <a:defRPr sz="75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44"/>
          </p:nvPr>
        </p:nvSpPr>
        <p:spPr/>
        <p:txBody>
          <a:bodyPr/>
          <a:lstStyle>
            <a:lvl1pPr>
              <a:defRPr/>
            </a:lvl1pPr>
          </a:lstStyle>
          <a:p>
            <a:fld id="{3D17329F-BDC0-3444-A6CB-5CFB4AFF00F8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45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Partnership Distributions</a:t>
            </a:r>
          </a:p>
        </p:txBody>
      </p:sp>
    </p:spTree>
    <p:extLst>
      <p:ext uri="{BB962C8B-B14F-4D97-AF65-F5344CB8AC3E}">
        <p14:creationId xmlns:p14="http://schemas.microsoft.com/office/powerpoint/2010/main" val="276803176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Team with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576987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 baseline="0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576985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467882" y="1246188"/>
            <a:ext cx="8188325" cy="228600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900" b="1" cap="all" baseline="0">
                <a:solidFill>
                  <a:srgbClr val="C00000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197969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spcBef>
                <a:spcPts val="0"/>
              </a:spcBef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6"/>
          </p:nvPr>
        </p:nvSpPr>
        <p:spPr>
          <a:xfrm>
            <a:off x="2197967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3850124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8"/>
          </p:nvPr>
        </p:nvSpPr>
        <p:spPr>
          <a:xfrm>
            <a:off x="3850124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5491888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Picture Placeholder 9"/>
          <p:cNvSpPr>
            <a:spLocks noGrp="1"/>
          </p:cNvSpPr>
          <p:nvPr>
            <p:ph type="pic" sz="quarter" idx="21"/>
          </p:nvPr>
        </p:nvSpPr>
        <p:spPr>
          <a:xfrm>
            <a:off x="5491886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7144042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5" name="Picture Placeholder 9"/>
          <p:cNvSpPr>
            <a:spLocks noGrp="1"/>
          </p:cNvSpPr>
          <p:nvPr>
            <p:ph type="pic" sz="quarter" idx="23"/>
          </p:nvPr>
        </p:nvSpPr>
        <p:spPr>
          <a:xfrm>
            <a:off x="7144042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4"/>
          </p:nvPr>
        </p:nvSpPr>
        <p:spPr>
          <a:xfrm>
            <a:off x="576987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7" name="Picture Placeholder 9"/>
          <p:cNvSpPr>
            <a:spLocks noGrp="1"/>
          </p:cNvSpPr>
          <p:nvPr>
            <p:ph type="pic" sz="quarter" idx="25"/>
          </p:nvPr>
        </p:nvSpPr>
        <p:spPr>
          <a:xfrm>
            <a:off x="576985" y="3927188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26"/>
          </p:nvPr>
        </p:nvSpPr>
        <p:spPr>
          <a:xfrm>
            <a:off x="2197969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spcBef>
                <a:spcPts val="0"/>
              </a:spcBef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Picture Placeholder 9"/>
          <p:cNvSpPr>
            <a:spLocks noGrp="1"/>
          </p:cNvSpPr>
          <p:nvPr>
            <p:ph type="pic" sz="quarter" idx="27"/>
          </p:nvPr>
        </p:nvSpPr>
        <p:spPr>
          <a:xfrm>
            <a:off x="2197967" y="3927188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28"/>
          </p:nvPr>
        </p:nvSpPr>
        <p:spPr>
          <a:xfrm>
            <a:off x="3850124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1" name="Picture Placeholder 9"/>
          <p:cNvSpPr>
            <a:spLocks noGrp="1"/>
          </p:cNvSpPr>
          <p:nvPr>
            <p:ph type="pic" sz="quarter" idx="29"/>
          </p:nvPr>
        </p:nvSpPr>
        <p:spPr>
          <a:xfrm>
            <a:off x="3850124" y="3927188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30"/>
          </p:nvPr>
        </p:nvSpPr>
        <p:spPr>
          <a:xfrm>
            <a:off x="5491888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3" name="Picture Placeholder 9"/>
          <p:cNvSpPr>
            <a:spLocks noGrp="1"/>
          </p:cNvSpPr>
          <p:nvPr>
            <p:ph type="pic" sz="quarter" idx="31"/>
          </p:nvPr>
        </p:nvSpPr>
        <p:spPr>
          <a:xfrm>
            <a:off x="5491886" y="3927188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32"/>
          </p:nvPr>
        </p:nvSpPr>
        <p:spPr>
          <a:xfrm>
            <a:off x="7144042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5" name="Picture Placeholder 9"/>
          <p:cNvSpPr>
            <a:spLocks noGrp="1"/>
          </p:cNvSpPr>
          <p:nvPr>
            <p:ph type="pic" sz="quarter" idx="33"/>
          </p:nvPr>
        </p:nvSpPr>
        <p:spPr>
          <a:xfrm>
            <a:off x="7144042" y="3962402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7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516D5A61-1BB2-3C40-A809-0A00CE29D5F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8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Distributions</a:t>
            </a:r>
          </a:p>
        </p:txBody>
      </p:sp>
    </p:spTree>
    <p:extLst>
      <p:ext uri="{BB962C8B-B14F-4D97-AF65-F5344CB8AC3E}">
        <p14:creationId xmlns:p14="http://schemas.microsoft.com/office/powerpoint/2010/main" val="320097029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Team - 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441325" y="1439863"/>
            <a:ext cx="83502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88" b="1" dirty="0">
                <a:solidFill>
                  <a:srgbClr val="C00000"/>
                </a:solidFill>
                <a:latin typeface="Arial" charset="0"/>
                <a:ea typeface="+mn-ea"/>
                <a:cs typeface="+mn-cs"/>
              </a:rPr>
              <a:t>PARTNERS</a:t>
            </a:r>
          </a:p>
        </p:txBody>
      </p:sp>
      <p:sp>
        <p:nvSpPr>
          <p:cNvPr id="11" name="Line 22"/>
          <p:cNvSpPr>
            <a:spLocks noChangeShapeType="1"/>
          </p:cNvSpPr>
          <p:nvPr/>
        </p:nvSpPr>
        <p:spPr bwMode="auto">
          <a:xfrm>
            <a:off x="438151" y="1897063"/>
            <a:ext cx="8353425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2" name="Text Box 23"/>
          <p:cNvSpPr txBox="1">
            <a:spLocks noChangeArrowheads="1"/>
          </p:cNvSpPr>
          <p:nvPr/>
        </p:nvSpPr>
        <p:spPr bwMode="auto">
          <a:xfrm>
            <a:off x="441325" y="3268663"/>
            <a:ext cx="83502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88" b="1" dirty="0">
                <a:solidFill>
                  <a:srgbClr val="C00000"/>
                </a:solidFill>
                <a:latin typeface="Arial" charset="0"/>
                <a:ea typeface="+mn-ea"/>
                <a:cs typeface="+mn-cs"/>
              </a:rPr>
              <a:t>ASSOCIATES</a:t>
            </a:r>
          </a:p>
        </p:txBody>
      </p:sp>
      <p:sp>
        <p:nvSpPr>
          <p:cNvPr id="13" name="Line 24"/>
          <p:cNvSpPr>
            <a:spLocks noChangeShapeType="1"/>
          </p:cNvSpPr>
          <p:nvPr/>
        </p:nvSpPr>
        <p:spPr bwMode="auto">
          <a:xfrm>
            <a:off x="438151" y="3725863"/>
            <a:ext cx="8353425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0"/>
          </p:nvPr>
        </p:nvSpPr>
        <p:spPr>
          <a:xfrm>
            <a:off x="2608581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1"/>
          </p:nvPr>
        </p:nvSpPr>
        <p:spPr>
          <a:xfrm>
            <a:off x="4779011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12"/>
          </p:nvPr>
        </p:nvSpPr>
        <p:spPr>
          <a:xfrm>
            <a:off x="6949440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1481328" y="3886200"/>
            <a:ext cx="2971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8"/>
          </p:nvPr>
        </p:nvSpPr>
        <p:spPr>
          <a:xfrm>
            <a:off x="4724400" y="3886200"/>
            <a:ext cx="2971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1481328" y="4800600"/>
            <a:ext cx="6217920" cy="54864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7"/>
          <p:cNvSpPr>
            <a:spLocks noGrp="1"/>
          </p:cNvSpPr>
          <p:nvPr>
            <p:ph type="body" sz="quarter" idx="20"/>
          </p:nvPr>
        </p:nvSpPr>
        <p:spPr>
          <a:xfrm>
            <a:off x="438151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B0AC1651-679E-F444-9932-326657929C5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Partnership Distributions</a:t>
            </a:r>
          </a:p>
        </p:txBody>
      </p:sp>
    </p:spTree>
    <p:extLst>
      <p:ext uri="{BB962C8B-B14F-4D97-AF65-F5344CB8AC3E}">
        <p14:creationId xmlns:p14="http://schemas.microsoft.com/office/powerpoint/2010/main" val="4276903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Left / On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7"/>
          </p:nvPr>
        </p:nvSpPr>
        <p:spPr>
          <a:xfrm>
            <a:off x="4648200" y="1417320"/>
            <a:ext cx="4114800" cy="48006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8"/>
          </p:nvPr>
        </p:nvSpPr>
        <p:spPr>
          <a:xfrm>
            <a:off x="381000" y="1417320"/>
            <a:ext cx="41148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2"/>
          <p:cNvSpPr>
            <a:spLocks noGrp="1"/>
          </p:cNvSpPr>
          <p:nvPr>
            <p:ph sz="quarter" idx="19"/>
          </p:nvPr>
        </p:nvSpPr>
        <p:spPr>
          <a:xfrm>
            <a:off x="381000" y="3931920"/>
            <a:ext cx="41148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fld id="{6C93E8D5-2692-0D44-9EA4-C6015F0C54D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8" name="Footer Placeholder 12"/>
          <p:cNvSpPr>
            <a:spLocks noGrp="1"/>
          </p:cNvSpPr>
          <p:nvPr>
            <p:ph type="ftr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Distributions</a:t>
            </a:r>
          </a:p>
        </p:txBody>
      </p:sp>
    </p:spTree>
    <p:extLst>
      <p:ext uri="{BB962C8B-B14F-4D97-AF65-F5344CB8AC3E}">
        <p14:creationId xmlns:p14="http://schemas.microsoft.com/office/powerpoint/2010/main" val="16668000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HIGHLIGHTS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6"/>
          <p:cNvSpPr>
            <a:spLocks noGrp="1"/>
          </p:cNvSpPr>
          <p:nvPr>
            <p:ph type="body" sz="quarter" idx="102"/>
          </p:nvPr>
        </p:nvSpPr>
        <p:spPr>
          <a:xfrm>
            <a:off x="4508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36"/>
          <p:cNvSpPr>
            <a:spLocks noGrp="1"/>
          </p:cNvSpPr>
          <p:nvPr>
            <p:ph type="body" sz="quarter" idx="103"/>
          </p:nvPr>
        </p:nvSpPr>
        <p:spPr>
          <a:xfrm>
            <a:off x="4508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6"/>
          <p:cNvSpPr>
            <a:spLocks noGrp="1"/>
          </p:cNvSpPr>
          <p:nvPr>
            <p:ph type="body" sz="quarter" idx="104"/>
          </p:nvPr>
        </p:nvSpPr>
        <p:spPr>
          <a:xfrm>
            <a:off x="2111456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05"/>
          </p:nvPr>
        </p:nvSpPr>
        <p:spPr>
          <a:xfrm>
            <a:off x="2111456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6"/>
          <p:cNvSpPr>
            <a:spLocks noGrp="1"/>
          </p:cNvSpPr>
          <p:nvPr>
            <p:ph type="body" sz="quarter" idx="106"/>
          </p:nvPr>
        </p:nvSpPr>
        <p:spPr>
          <a:xfrm>
            <a:off x="3772062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07"/>
          </p:nvPr>
        </p:nvSpPr>
        <p:spPr>
          <a:xfrm>
            <a:off x="3772062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6"/>
          <p:cNvSpPr>
            <a:spLocks noGrp="1"/>
          </p:cNvSpPr>
          <p:nvPr>
            <p:ph type="body" sz="quarter" idx="108"/>
          </p:nvPr>
        </p:nvSpPr>
        <p:spPr>
          <a:xfrm>
            <a:off x="5432668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36"/>
          <p:cNvSpPr>
            <a:spLocks noGrp="1"/>
          </p:cNvSpPr>
          <p:nvPr>
            <p:ph type="body" sz="quarter" idx="109"/>
          </p:nvPr>
        </p:nvSpPr>
        <p:spPr>
          <a:xfrm>
            <a:off x="5432668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6"/>
          <p:cNvSpPr>
            <a:spLocks noGrp="1"/>
          </p:cNvSpPr>
          <p:nvPr>
            <p:ph type="body" sz="quarter" idx="110"/>
          </p:nvPr>
        </p:nvSpPr>
        <p:spPr>
          <a:xfrm>
            <a:off x="71056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6"/>
          <p:cNvSpPr>
            <a:spLocks noGrp="1"/>
          </p:cNvSpPr>
          <p:nvPr>
            <p:ph type="body" sz="quarter" idx="111"/>
          </p:nvPr>
        </p:nvSpPr>
        <p:spPr>
          <a:xfrm>
            <a:off x="71056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36"/>
          <p:cNvSpPr>
            <a:spLocks noGrp="1"/>
          </p:cNvSpPr>
          <p:nvPr>
            <p:ph type="body" sz="quarter" idx="112"/>
          </p:nvPr>
        </p:nvSpPr>
        <p:spPr>
          <a:xfrm>
            <a:off x="4508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36"/>
          <p:cNvSpPr>
            <a:spLocks noGrp="1"/>
          </p:cNvSpPr>
          <p:nvPr>
            <p:ph type="body" sz="quarter" idx="113"/>
          </p:nvPr>
        </p:nvSpPr>
        <p:spPr>
          <a:xfrm>
            <a:off x="4508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36"/>
          <p:cNvSpPr>
            <a:spLocks noGrp="1"/>
          </p:cNvSpPr>
          <p:nvPr>
            <p:ph type="body" sz="quarter" idx="114"/>
          </p:nvPr>
        </p:nvSpPr>
        <p:spPr>
          <a:xfrm>
            <a:off x="2111456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3" name="Text Placeholder 36"/>
          <p:cNvSpPr>
            <a:spLocks noGrp="1"/>
          </p:cNvSpPr>
          <p:nvPr>
            <p:ph type="body" sz="quarter" idx="115"/>
          </p:nvPr>
        </p:nvSpPr>
        <p:spPr>
          <a:xfrm>
            <a:off x="2111456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36"/>
          <p:cNvSpPr>
            <a:spLocks noGrp="1"/>
          </p:cNvSpPr>
          <p:nvPr>
            <p:ph type="body" sz="quarter" idx="116"/>
          </p:nvPr>
        </p:nvSpPr>
        <p:spPr>
          <a:xfrm>
            <a:off x="3772062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Text Placeholder 36"/>
          <p:cNvSpPr>
            <a:spLocks noGrp="1"/>
          </p:cNvSpPr>
          <p:nvPr>
            <p:ph type="body" sz="quarter" idx="117"/>
          </p:nvPr>
        </p:nvSpPr>
        <p:spPr>
          <a:xfrm>
            <a:off x="3772062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36"/>
          <p:cNvSpPr>
            <a:spLocks noGrp="1"/>
          </p:cNvSpPr>
          <p:nvPr>
            <p:ph type="body" sz="quarter" idx="118"/>
          </p:nvPr>
        </p:nvSpPr>
        <p:spPr>
          <a:xfrm>
            <a:off x="5432668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Text Placeholder 36"/>
          <p:cNvSpPr>
            <a:spLocks noGrp="1"/>
          </p:cNvSpPr>
          <p:nvPr>
            <p:ph type="body" sz="quarter" idx="119"/>
          </p:nvPr>
        </p:nvSpPr>
        <p:spPr>
          <a:xfrm>
            <a:off x="5432668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36"/>
          <p:cNvSpPr>
            <a:spLocks noGrp="1"/>
          </p:cNvSpPr>
          <p:nvPr>
            <p:ph type="body" sz="quarter" idx="120"/>
          </p:nvPr>
        </p:nvSpPr>
        <p:spPr>
          <a:xfrm>
            <a:off x="71056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Text Placeholder 36"/>
          <p:cNvSpPr>
            <a:spLocks noGrp="1"/>
          </p:cNvSpPr>
          <p:nvPr>
            <p:ph type="body" sz="quarter" idx="121"/>
          </p:nvPr>
        </p:nvSpPr>
        <p:spPr>
          <a:xfrm>
            <a:off x="71056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36"/>
          <p:cNvSpPr>
            <a:spLocks noGrp="1"/>
          </p:cNvSpPr>
          <p:nvPr>
            <p:ph type="body" sz="quarter" idx="122"/>
          </p:nvPr>
        </p:nvSpPr>
        <p:spPr>
          <a:xfrm>
            <a:off x="4508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1" name="Text Placeholder 36"/>
          <p:cNvSpPr>
            <a:spLocks noGrp="1"/>
          </p:cNvSpPr>
          <p:nvPr>
            <p:ph type="body" sz="quarter" idx="123"/>
          </p:nvPr>
        </p:nvSpPr>
        <p:spPr>
          <a:xfrm>
            <a:off x="4508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36"/>
          <p:cNvSpPr>
            <a:spLocks noGrp="1"/>
          </p:cNvSpPr>
          <p:nvPr>
            <p:ph type="body" sz="quarter" idx="124"/>
          </p:nvPr>
        </p:nvSpPr>
        <p:spPr>
          <a:xfrm>
            <a:off x="2111456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3" name="Text Placeholder 36"/>
          <p:cNvSpPr>
            <a:spLocks noGrp="1"/>
          </p:cNvSpPr>
          <p:nvPr>
            <p:ph type="body" sz="quarter" idx="125"/>
          </p:nvPr>
        </p:nvSpPr>
        <p:spPr>
          <a:xfrm>
            <a:off x="2111456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36"/>
          <p:cNvSpPr>
            <a:spLocks noGrp="1"/>
          </p:cNvSpPr>
          <p:nvPr>
            <p:ph type="body" sz="quarter" idx="126"/>
          </p:nvPr>
        </p:nvSpPr>
        <p:spPr>
          <a:xfrm>
            <a:off x="3772062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5" name="Text Placeholder 36"/>
          <p:cNvSpPr>
            <a:spLocks noGrp="1"/>
          </p:cNvSpPr>
          <p:nvPr>
            <p:ph type="body" sz="quarter" idx="127"/>
          </p:nvPr>
        </p:nvSpPr>
        <p:spPr>
          <a:xfrm>
            <a:off x="3772062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36"/>
          <p:cNvSpPr>
            <a:spLocks noGrp="1"/>
          </p:cNvSpPr>
          <p:nvPr>
            <p:ph type="body" sz="quarter" idx="128"/>
          </p:nvPr>
        </p:nvSpPr>
        <p:spPr>
          <a:xfrm>
            <a:off x="5432668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7" name="Text Placeholder 36"/>
          <p:cNvSpPr>
            <a:spLocks noGrp="1"/>
          </p:cNvSpPr>
          <p:nvPr>
            <p:ph type="body" sz="quarter" idx="129"/>
          </p:nvPr>
        </p:nvSpPr>
        <p:spPr>
          <a:xfrm>
            <a:off x="5432668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36"/>
          <p:cNvSpPr>
            <a:spLocks noGrp="1"/>
          </p:cNvSpPr>
          <p:nvPr>
            <p:ph type="body" sz="quarter" idx="130"/>
          </p:nvPr>
        </p:nvSpPr>
        <p:spPr>
          <a:xfrm>
            <a:off x="71056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9" name="Text Placeholder 36"/>
          <p:cNvSpPr>
            <a:spLocks noGrp="1"/>
          </p:cNvSpPr>
          <p:nvPr>
            <p:ph type="body" sz="quarter" idx="131"/>
          </p:nvPr>
        </p:nvSpPr>
        <p:spPr>
          <a:xfrm>
            <a:off x="71056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" name="Slide Number Placeholder 9"/>
          <p:cNvSpPr>
            <a:spLocks noGrp="1"/>
          </p:cNvSpPr>
          <p:nvPr>
            <p:ph type="sldNum" sz="quarter" idx="132"/>
          </p:nvPr>
        </p:nvSpPr>
        <p:spPr/>
        <p:txBody>
          <a:bodyPr/>
          <a:lstStyle>
            <a:lvl1pPr>
              <a:defRPr/>
            </a:lvl1pPr>
          </a:lstStyle>
          <a:p>
            <a:fld id="{77461BCF-BBA5-5E4A-ABD5-3E5D9382F9D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4" name="Footer Placeholder 12"/>
          <p:cNvSpPr>
            <a:spLocks noGrp="1"/>
          </p:cNvSpPr>
          <p:nvPr>
            <p:ph type="ftr" sz="quarter" idx="13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Distributions</a:t>
            </a:r>
          </a:p>
        </p:txBody>
      </p:sp>
    </p:spTree>
    <p:extLst>
      <p:ext uri="{BB962C8B-B14F-4D97-AF65-F5344CB8AC3E}">
        <p14:creationId xmlns:p14="http://schemas.microsoft.com/office/powerpoint/2010/main" val="3039834356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HIGHLIGHT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6"/>
          <p:cNvSpPr>
            <a:spLocks noGrp="1"/>
          </p:cNvSpPr>
          <p:nvPr>
            <p:ph type="body" sz="quarter" idx="102"/>
          </p:nvPr>
        </p:nvSpPr>
        <p:spPr>
          <a:xfrm>
            <a:off x="4508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36"/>
          <p:cNvSpPr>
            <a:spLocks noGrp="1"/>
          </p:cNvSpPr>
          <p:nvPr>
            <p:ph type="body" sz="quarter" idx="103"/>
          </p:nvPr>
        </p:nvSpPr>
        <p:spPr>
          <a:xfrm>
            <a:off x="4508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6"/>
          <p:cNvSpPr>
            <a:spLocks noGrp="1"/>
          </p:cNvSpPr>
          <p:nvPr>
            <p:ph type="body" sz="quarter" idx="104"/>
          </p:nvPr>
        </p:nvSpPr>
        <p:spPr>
          <a:xfrm>
            <a:off x="2111456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05"/>
          </p:nvPr>
        </p:nvSpPr>
        <p:spPr>
          <a:xfrm>
            <a:off x="2111456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6"/>
          <p:cNvSpPr>
            <a:spLocks noGrp="1"/>
          </p:cNvSpPr>
          <p:nvPr>
            <p:ph type="body" sz="quarter" idx="106"/>
          </p:nvPr>
        </p:nvSpPr>
        <p:spPr>
          <a:xfrm>
            <a:off x="3772062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07"/>
          </p:nvPr>
        </p:nvSpPr>
        <p:spPr>
          <a:xfrm>
            <a:off x="3772062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6"/>
          <p:cNvSpPr>
            <a:spLocks noGrp="1"/>
          </p:cNvSpPr>
          <p:nvPr>
            <p:ph type="body" sz="quarter" idx="108"/>
          </p:nvPr>
        </p:nvSpPr>
        <p:spPr>
          <a:xfrm>
            <a:off x="5432668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36"/>
          <p:cNvSpPr>
            <a:spLocks noGrp="1"/>
          </p:cNvSpPr>
          <p:nvPr>
            <p:ph type="body" sz="quarter" idx="109"/>
          </p:nvPr>
        </p:nvSpPr>
        <p:spPr>
          <a:xfrm>
            <a:off x="5432668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6"/>
          <p:cNvSpPr>
            <a:spLocks noGrp="1"/>
          </p:cNvSpPr>
          <p:nvPr>
            <p:ph type="body" sz="quarter" idx="110"/>
          </p:nvPr>
        </p:nvSpPr>
        <p:spPr>
          <a:xfrm>
            <a:off x="71056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6"/>
          <p:cNvSpPr>
            <a:spLocks noGrp="1"/>
          </p:cNvSpPr>
          <p:nvPr>
            <p:ph type="body" sz="quarter" idx="111"/>
          </p:nvPr>
        </p:nvSpPr>
        <p:spPr>
          <a:xfrm>
            <a:off x="71056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6"/>
          <p:cNvSpPr>
            <a:spLocks noGrp="1"/>
          </p:cNvSpPr>
          <p:nvPr>
            <p:ph type="body" sz="quarter" idx="112"/>
          </p:nvPr>
        </p:nvSpPr>
        <p:spPr>
          <a:xfrm>
            <a:off x="4508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36"/>
          <p:cNvSpPr>
            <a:spLocks noGrp="1"/>
          </p:cNvSpPr>
          <p:nvPr>
            <p:ph type="body" sz="quarter" idx="113"/>
          </p:nvPr>
        </p:nvSpPr>
        <p:spPr>
          <a:xfrm>
            <a:off x="4508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36"/>
          <p:cNvSpPr>
            <a:spLocks noGrp="1"/>
          </p:cNvSpPr>
          <p:nvPr>
            <p:ph type="body" sz="quarter" idx="114"/>
          </p:nvPr>
        </p:nvSpPr>
        <p:spPr>
          <a:xfrm>
            <a:off x="4508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36"/>
          <p:cNvSpPr>
            <a:spLocks noGrp="1"/>
          </p:cNvSpPr>
          <p:nvPr>
            <p:ph type="body" sz="quarter" idx="115"/>
          </p:nvPr>
        </p:nvSpPr>
        <p:spPr>
          <a:xfrm>
            <a:off x="4508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6"/>
          <p:cNvSpPr>
            <a:spLocks noGrp="1"/>
          </p:cNvSpPr>
          <p:nvPr>
            <p:ph type="body" sz="quarter" idx="116"/>
          </p:nvPr>
        </p:nvSpPr>
        <p:spPr>
          <a:xfrm>
            <a:off x="2111456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36"/>
          <p:cNvSpPr>
            <a:spLocks noGrp="1"/>
          </p:cNvSpPr>
          <p:nvPr>
            <p:ph type="body" sz="quarter" idx="117"/>
          </p:nvPr>
        </p:nvSpPr>
        <p:spPr>
          <a:xfrm>
            <a:off x="2111456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6"/>
          <p:cNvSpPr>
            <a:spLocks noGrp="1"/>
          </p:cNvSpPr>
          <p:nvPr>
            <p:ph type="body" sz="quarter" idx="118"/>
          </p:nvPr>
        </p:nvSpPr>
        <p:spPr>
          <a:xfrm>
            <a:off x="2111456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3" name="Text Placeholder 36"/>
          <p:cNvSpPr>
            <a:spLocks noGrp="1"/>
          </p:cNvSpPr>
          <p:nvPr>
            <p:ph type="body" sz="quarter" idx="119"/>
          </p:nvPr>
        </p:nvSpPr>
        <p:spPr>
          <a:xfrm>
            <a:off x="2111456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6"/>
          <p:cNvSpPr>
            <a:spLocks noGrp="1"/>
          </p:cNvSpPr>
          <p:nvPr>
            <p:ph type="body" sz="quarter" idx="120"/>
          </p:nvPr>
        </p:nvSpPr>
        <p:spPr>
          <a:xfrm>
            <a:off x="3772062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Text Placeholder 36"/>
          <p:cNvSpPr>
            <a:spLocks noGrp="1"/>
          </p:cNvSpPr>
          <p:nvPr>
            <p:ph type="body" sz="quarter" idx="121"/>
          </p:nvPr>
        </p:nvSpPr>
        <p:spPr>
          <a:xfrm>
            <a:off x="3772062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36"/>
          <p:cNvSpPr>
            <a:spLocks noGrp="1"/>
          </p:cNvSpPr>
          <p:nvPr>
            <p:ph type="body" sz="quarter" idx="122"/>
          </p:nvPr>
        </p:nvSpPr>
        <p:spPr>
          <a:xfrm>
            <a:off x="3772062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7" name="Text Placeholder 36"/>
          <p:cNvSpPr>
            <a:spLocks noGrp="1"/>
          </p:cNvSpPr>
          <p:nvPr>
            <p:ph type="body" sz="quarter" idx="123"/>
          </p:nvPr>
        </p:nvSpPr>
        <p:spPr>
          <a:xfrm>
            <a:off x="3772062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36"/>
          <p:cNvSpPr>
            <a:spLocks noGrp="1"/>
          </p:cNvSpPr>
          <p:nvPr>
            <p:ph type="body" sz="quarter" idx="124"/>
          </p:nvPr>
        </p:nvSpPr>
        <p:spPr>
          <a:xfrm>
            <a:off x="5432668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Text Placeholder 36"/>
          <p:cNvSpPr>
            <a:spLocks noGrp="1"/>
          </p:cNvSpPr>
          <p:nvPr>
            <p:ph type="body" sz="quarter" idx="125"/>
          </p:nvPr>
        </p:nvSpPr>
        <p:spPr>
          <a:xfrm>
            <a:off x="5432668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36"/>
          <p:cNvSpPr>
            <a:spLocks noGrp="1"/>
          </p:cNvSpPr>
          <p:nvPr>
            <p:ph type="body" sz="quarter" idx="126"/>
          </p:nvPr>
        </p:nvSpPr>
        <p:spPr>
          <a:xfrm>
            <a:off x="5432668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36"/>
          <p:cNvSpPr>
            <a:spLocks noGrp="1"/>
          </p:cNvSpPr>
          <p:nvPr>
            <p:ph type="body" sz="quarter" idx="127"/>
          </p:nvPr>
        </p:nvSpPr>
        <p:spPr>
          <a:xfrm>
            <a:off x="5432668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6"/>
          <p:cNvSpPr>
            <a:spLocks noGrp="1"/>
          </p:cNvSpPr>
          <p:nvPr>
            <p:ph type="body" sz="quarter" idx="128"/>
          </p:nvPr>
        </p:nvSpPr>
        <p:spPr>
          <a:xfrm>
            <a:off x="71056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ext Placeholder 36"/>
          <p:cNvSpPr>
            <a:spLocks noGrp="1"/>
          </p:cNvSpPr>
          <p:nvPr>
            <p:ph type="body" sz="quarter" idx="129"/>
          </p:nvPr>
        </p:nvSpPr>
        <p:spPr>
          <a:xfrm>
            <a:off x="71056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6"/>
          <p:cNvSpPr>
            <a:spLocks noGrp="1"/>
          </p:cNvSpPr>
          <p:nvPr>
            <p:ph type="body" sz="quarter" idx="130"/>
          </p:nvPr>
        </p:nvSpPr>
        <p:spPr>
          <a:xfrm>
            <a:off x="71056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36"/>
          <p:cNvSpPr>
            <a:spLocks noGrp="1"/>
          </p:cNvSpPr>
          <p:nvPr>
            <p:ph type="body" sz="quarter" idx="131"/>
          </p:nvPr>
        </p:nvSpPr>
        <p:spPr>
          <a:xfrm>
            <a:off x="71056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2"/>
          </p:nvPr>
        </p:nvSpPr>
        <p:spPr/>
        <p:txBody>
          <a:bodyPr/>
          <a:lstStyle>
            <a:lvl1pPr>
              <a:defRPr/>
            </a:lvl1pPr>
          </a:lstStyle>
          <a:p>
            <a:fld id="{31BEBA66-216E-7243-B012-B44CAA5F986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Distributions</a:t>
            </a:r>
          </a:p>
        </p:txBody>
      </p:sp>
    </p:spTree>
    <p:extLst>
      <p:ext uri="{BB962C8B-B14F-4D97-AF65-F5344CB8AC3E}">
        <p14:creationId xmlns:p14="http://schemas.microsoft.com/office/powerpoint/2010/main" val="348121163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450850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8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450850" y="46228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9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450850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0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113838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3776826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2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5439814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3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7102800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4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113838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113838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 u="none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 u="none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 u="none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 u="none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 u="none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6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3776826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3776826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8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5439814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5439814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0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7102800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1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7102800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8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450850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450850" y="6020181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0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450850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1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1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2113838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2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3776826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5439814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7102800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2113838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6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2113838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7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3776826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3776826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9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5439814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0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5439814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1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7102800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2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710280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44A3DAED-98CA-ED44-BD8D-010557C4E8A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4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Distributions</a:t>
            </a:r>
          </a:p>
        </p:txBody>
      </p:sp>
    </p:spTree>
    <p:extLst>
      <p:ext uri="{BB962C8B-B14F-4D97-AF65-F5344CB8AC3E}">
        <p14:creationId xmlns:p14="http://schemas.microsoft.com/office/powerpoint/2010/main" val="626979512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450850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450850" y="462280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450850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113838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3776826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5439814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7102800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113838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113838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3776826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3776826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5439814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5439814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7102800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7102800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450850" y="25123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2113837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3776824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5439811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7102800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450850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2113837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3776824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5439811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7102800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450850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2113837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3776824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5439811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7102800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465CD288-24B3-4B48-8EA0-67784588A8A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Distributions</a:t>
            </a:r>
          </a:p>
        </p:txBody>
      </p:sp>
    </p:spTree>
    <p:extLst>
      <p:ext uri="{BB962C8B-B14F-4D97-AF65-F5344CB8AC3E}">
        <p14:creationId xmlns:p14="http://schemas.microsoft.com/office/powerpoint/2010/main" val="2000529817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450850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450850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450850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113838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3776826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5439814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7102800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113838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113838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3776826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3776826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5439814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5439814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7102800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7102800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450850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2113837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3776824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5439811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7102800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450850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2113837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3776824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5439811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7102800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450850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2113837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3776824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5439811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7102800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90FE7E78-F63E-6945-90BC-87516667A72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Distributions</a:t>
            </a:r>
          </a:p>
        </p:txBody>
      </p:sp>
    </p:spTree>
    <p:extLst>
      <p:ext uri="{BB962C8B-B14F-4D97-AF65-F5344CB8AC3E}">
        <p14:creationId xmlns:p14="http://schemas.microsoft.com/office/powerpoint/2010/main" val="58116510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609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14400"/>
            <a:ext cx="7772400" cy="5410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/>
              <a:t>Partnership Distributions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latin typeface="Calibri"/>
            </a:endParaRPr>
          </a:p>
          <a:p>
            <a:fld id="{32A47CA8-1D40-3C49-82CF-CF2201A41E4F}" type="slidenum">
              <a:rPr lang="en-US" smtClean="0">
                <a:latin typeface="Calibri"/>
              </a:rPr>
              <a:pPr/>
              <a:t>‹#›</a:t>
            </a:fld>
            <a:endParaRPr lang="en-US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718477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371601"/>
            <a:ext cx="4038600" cy="47545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1"/>
            <a:ext cx="4038600" cy="47545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Partnership Distributions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1BEE2D7-1F05-0540-AD0D-C8F6AEBAE5C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799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95527EB-3756-C241-BFD3-DBB1E111190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Distributions</a:t>
            </a:r>
          </a:p>
        </p:txBody>
      </p:sp>
    </p:spTree>
    <p:extLst>
      <p:ext uri="{BB962C8B-B14F-4D97-AF65-F5344CB8AC3E}">
        <p14:creationId xmlns:p14="http://schemas.microsoft.com/office/powerpoint/2010/main" val="3032718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ide by Side w/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84048" y="805002"/>
            <a:ext cx="4040188" cy="3803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4724400" y="814835"/>
            <a:ext cx="4040188" cy="3803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379412" y="1195227"/>
            <a:ext cx="4041648" cy="4955707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1"/>
          </p:nvPr>
        </p:nvSpPr>
        <p:spPr>
          <a:xfrm>
            <a:off x="4724400" y="1195227"/>
            <a:ext cx="4041648" cy="4955707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856F0A94-AD2E-974D-AF6B-04AF335E854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Distributions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384048" y="407061"/>
            <a:ext cx="8458200" cy="91169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84048" y="3"/>
            <a:ext cx="8458200" cy="389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97859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w/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79413" y="1371600"/>
            <a:ext cx="4040188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4724400" y="1371600"/>
            <a:ext cx="4040188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379412" y="1807534"/>
            <a:ext cx="4041648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1"/>
          </p:nvPr>
        </p:nvSpPr>
        <p:spPr>
          <a:xfrm>
            <a:off x="4724400" y="1807534"/>
            <a:ext cx="4041648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856F0A94-AD2E-974D-AF6B-04AF335E854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Distributions</a:t>
            </a:r>
          </a:p>
        </p:txBody>
      </p:sp>
    </p:spTree>
    <p:extLst>
      <p:ext uri="{BB962C8B-B14F-4D97-AF65-F5344CB8AC3E}">
        <p14:creationId xmlns:p14="http://schemas.microsoft.com/office/powerpoint/2010/main" val="3957241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Arrow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>
            <a:off x="4038600" y="3046413"/>
            <a:ext cx="990600" cy="1009650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79412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5029200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0"/>
          </p:nvPr>
        </p:nvSpPr>
        <p:spPr>
          <a:xfrm>
            <a:off x="379412" y="1807534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21"/>
          </p:nvPr>
        </p:nvSpPr>
        <p:spPr>
          <a:xfrm>
            <a:off x="5029200" y="1828800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lide Number Placeholder 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652385A1-7A9F-1D44-AA51-16856D64E5B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9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Partnership Distributions</a:t>
            </a:r>
          </a:p>
        </p:txBody>
      </p:sp>
    </p:spTree>
    <p:extLst>
      <p:ext uri="{BB962C8B-B14F-4D97-AF65-F5344CB8AC3E}">
        <p14:creationId xmlns:p14="http://schemas.microsoft.com/office/powerpoint/2010/main" val="4178037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Line 88"/>
          <p:cNvSpPr>
            <a:spLocks noChangeShapeType="1"/>
          </p:cNvSpPr>
          <p:nvPr/>
        </p:nvSpPr>
        <p:spPr bwMode="gray">
          <a:xfrm>
            <a:off x="0" y="6423027"/>
            <a:ext cx="9144000" cy="0"/>
          </a:xfrm>
          <a:prstGeom prst="line">
            <a:avLst/>
          </a:prstGeom>
          <a:noFill/>
          <a:ln w="158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8610600" y="6436635"/>
            <a:ext cx="457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600" b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algn="r"/>
            <a:fld id="{D9D5F7EB-196B-A148-8812-2A4F7A2FBBD6}" type="slidenum">
              <a:rPr lang="en-US" altLang="en-US" smtClean="0"/>
              <a:pPr algn="r"/>
              <a:t>‹#›</a:t>
            </a:fld>
            <a:endParaRPr lang="en-US" alt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3"/>
          </p:nvPr>
        </p:nvSpPr>
        <p:spPr>
          <a:xfrm>
            <a:off x="3124200" y="6442488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000" smtClean="0">
                <a:solidFill>
                  <a:srgbClr val="898989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/>
              <a:t>Partnership Distributions</a:t>
            </a:r>
            <a:endParaRPr lang="en-US" dirty="0"/>
          </a:p>
        </p:txBody>
      </p:sp>
      <p:sp>
        <p:nvSpPr>
          <p:cNvPr id="9" name="Footer Placeholder 3"/>
          <p:cNvSpPr txBox="1">
            <a:spLocks/>
          </p:cNvSpPr>
          <p:nvPr userDrawn="1"/>
        </p:nvSpPr>
        <p:spPr>
          <a:xfrm>
            <a:off x="72409" y="6423029"/>
            <a:ext cx="2362200" cy="365125"/>
          </a:xfrm>
          <a:prstGeom prst="rect">
            <a:avLst/>
          </a:prstGeom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 smtClean="0">
                <a:solidFill>
                  <a:srgbClr val="898989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l">
              <a:defRPr/>
            </a:pPr>
            <a:r>
              <a:rPr lang="en-US" sz="600" dirty="0">
                <a:latin typeface="+mn-lt"/>
              </a:rPr>
              <a:t>PSH_Distributions_22</a:t>
            </a:r>
          </a:p>
        </p:txBody>
      </p:sp>
    </p:spTree>
    <p:extLst>
      <p:ext uri="{BB962C8B-B14F-4D97-AF65-F5344CB8AC3E}">
        <p14:creationId xmlns:p14="http://schemas.microsoft.com/office/powerpoint/2010/main" val="2915245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6" r:id="rId1"/>
    <p:sldLayoutId id="2147483887" r:id="rId2"/>
    <p:sldLayoutId id="2147483888" r:id="rId3"/>
    <p:sldLayoutId id="2147483889" r:id="rId4"/>
    <p:sldLayoutId id="2147483890" r:id="rId5"/>
    <p:sldLayoutId id="2147483891" r:id="rId6"/>
    <p:sldLayoutId id="2147483892" r:id="rId7"/>
    <p:sldLayoutId id="2147483893" r:id="rId8"/>
    <p:sldLayoutId id="2147483894" r:id="rId9"/>
    <p:sldLayoutId id="2147483895" r:id="rId10"/>
    <p:sldLayoutId id="2147483896" r:id="rId11"/>
    <p:sldLayoutId id="2147483897" r:id="rId12"/>
    <p:sldLayoutId id="2147483898" r:id="rId13"/>
    <p:sldLayoutId id="2147483899" r:id="rId14"/>
    <p:sldLayoutId id="2147483900" r:id="rId15"/>
    <p:sldLayoutId id="2147483901" r:id="rId16"/>
    <p:sldLayoutId id="2147483902" r:id="rId17"/>
    <p:sldLayoutId id="2147483903" r:id="rId18"/>
    <p:sldLayoutId id="2147483904" r:id="rId19"/>
    <p:sldLayoutId id="2147483905" r:id="rId20"/>
    <p:sldLayoutId id="2147483906" r:id="rId21"/>
    <p:sldLayoutId id="2147483907" r:id="rId22"/>
    <p:sldLayoutId id="2147483908" r:id="rId23"/>
    <p:sldLayoutId id="2147483909" r:id="rId24"/>
    <p:sldLayoutId id="2147483910" r:id="rId25"/>
    <p:sldLayoutId id="2147483911" r:id="rId26"/>
    <p:sldLayoutId id="2147483912" r:id="rId27"/>
    <p:sldLayoutId id="2147483913" r:id="rId28"/>
    <p:sldLayoutId id="2147483914" r:id="rId29"/>
    <p:sldLayoutId id="2147483915" r:id="rId30"/>
    <p:sldLayoutId id="2147483916" r:id="rId31"/>
    <p:sldLayoutId id="2147483917" r:id="rId32"/>
    <p:sldLayoutId id="2147483918" r:id="rId33"/>
    <p:sldLayoutId id="2147483919" r:id="rId34"/>
    <p:sldLayoutId id="2147483920" r:id="rId35"/>
    <p:sldLayoutId id="2147483921" r:id="rId36"/>
    <p:sldLayoutId id="2147483922" r:id="rId37"/>
    <p:sldLayoutId id="2147483923" r:id="rId38"/>
    <p:sldLayoutId id="2147483924" r:id="rId39"/>
    <p:sldLayoutId id="2147483925" r:id="rId40"/>
    <p:sldLayoutId id="2147483926" r:id="rId41"/>
    <p:sldLayoutId id="2147483927" r:id="rId42"/>
    <p:sldLayoutId id="2147483928" r:id="rId43"/>
    <p:sldLayoutId id="2147483929" r:id="rId44"/>
    <p:sldLayoutId id="2147483930" r:id="rId45"/>
    <p:sldLayoutId id="2147483931" r:id="rId46"/>
    <p:sldLayoutId id="2147483932" r:id="rId47"/>
    <p:sldLayoutId id="2147483933" r:id="rId48"/>
    <p:sldLayoutId id="2147483934" r:id="rId49"/>
    <p:sldLayoutId id="2147483935" r:id="rId50"/>
    <p:sldLayoutId id="2147483936" r:id="rId51"/>
    <p:sldLayoutId id="2147483937" r:id="rId52"/>
    <p:sldLayoutId id="2147483938" r:id="rId53"/>
    <p:sldLayoutId id="2147483939" r:id="rId54"/>
    <p:sldLayoutId id="2147483940" r:id="rId55"/>
    <p:sldLayoutId id="2147483941" r:id="rId56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oleObject" Target="../embeddings/oleObject3.bin"/><Relationship Id="rId4" Type="http://schemas.openxmlformats.org/officeDocument/2006/relationships/image" Target="../media/image2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4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6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e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8.e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40E9EA6-E8A4-258B-C762-C25C5D418E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3200" dirty="0"/>
              <a:t>Unless the PSH has a </a:t>
            </a:r>
            <a:r>
              <a:rPr lang="en-US" altLang="en-US" sz="3200" b="1" dirty="0"/>
              <a:t>§754 election </a:t>
            </a:r>
            <a:r>
              <a:rPr lang="en-US" altLang="en-US" sz="3200" dirty="0"/>
              <a:t>(or there is a </a:t>
            </a:r>
            <a:r>
              <a:rPr lang="en-US" altLang="en-US" sz="3200" b="1" dirty="0"/>
              <a:t>substantial basis reduction </a:t>
            </a:r>
            <a:r>
              <a:rPr lang="en-US" altLang="en-US" sz="3200" dirty="0"/>
              <a:t>(SBR) pursuant to §734(d)), the PSH does </a:t>
            </a:r>
            <a:r>
              <a:rPr lang="en-US" altLang="en-US" sz="3200" u="sng" dirty="0"/>
              <a:t>not</a:t>
            </a:r>
            <a:r>
              <a:rPr lang="en-US" altLang="en-US" sz="3200" dirty="0"/>
              <a:t> adjust its tax basis in the remaining PSH property. §734(a).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B08C493-9F6F-BB4F-918D-D27A2A0E0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ea typeface="ＭＳ Ｐゴシック" charset="-128"/>
              </a:rPr>
              <a:t>Distributions: PSH Effects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CF32D3-EE9C-12DE-5542-1FDD0053CD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C881FC-0F6E-CA6B-030F-ED5D01A46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Partnership Distributions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4787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dirty="0">
                <a:ea typeface="ＭＳ Ｐゴシック" charset="-128"/>
              </a:rPr>
              <a:t>Under </a:t>
            </a:r>
            <a:r>
              <a:rPr lang="en-US" altLang="en-US" sz="2400" dirty="0"/>
              <a:t>§</a:t>
            </a:r>
            <a:r>
              <a:rPr lang="en-US" altLang="en-US" sz="2400" dirty="0">
                <a:ea typeface="ＭＳ Ｐゴシック" charset="-128"/>
              </a:rPr>
              <a:t>706(c) and (d), if a distribution changes a P’</a:t>
            </a:r>
            <a:r>
              <a:rPr lang="en-US" altLang="ja-JP" sz="2400" dirty="0">
                <a:ea typeface="ＭＳ Ｐゴシック" charset="-128"/>
              </a:rPr>
              <a:t>s interest in the PSH, the P’s distributive share may have to be adjusted to take into account the P’s varying interest in the PSH.</a:t>
            </a:r>
          </a:p>
          <a:p>
            <a:pPr>
              <a:lnSpc>
                <a:spcPct val="90000"/>
              </a:lnSpc>
            </a:pPr>
            <a:endParaRPr lang="en-US" altLang="en-US" sz="2400" dirty="0">
              <a:ea typeface="ＭＳ Ｐゴシック" charset="-128"/>
            </a:endParaRPr>
          </a:p>
          <a:p>
            <a:pPr>
              <a:lnSpc>
                <a:spcPct val="90000"/>
              </a:lnSpc>
            </a:pPr>
            <a:r>
              <a:rPr lang="en-US" altLang="en-US" sz="2400" dirty="0">
                <a:ea typeface="ＭＳ Ｐゴシック" charset="-128"/>
              </a:rPr>
              <a:t>If property is distributed to a P, the PSH must recognize for </a:t>
            </a:r>
            <a:r>
              <a:rPr lang="en-US" altLang="en-US" sz="2400" u="sng" dirty="0">
                <a:ea typeface="ＭＳ Ｐゴシック" charset="-128"/>
              </a:rPr>
              <a:t>book purposes any book BIG/BIL</a:t>
            </a:r>
            <a:r>
              <a:rPr lang="en-US" altLang="en-US" sz="2400" dirty="0">
                <a:ea typeface="ＭＳ Ｐゴシック" charset="-128"/>
              </a:rPr>
              <a:t>. </a:t>
            </a:r>
            <a:r>
              <a:rPr lang="en-US" altLang="en-US" sz="2400" dirty="0" err="1">
                <a:ea typeface="ＭＳ Ｐゴシック" charset="-128"/>
              </a:rPr>
              <a:t>Regs</a:t>
            </a:r>
            <a:r>
              <a:rPr lang="en-US" altLang="en-US" sz="2400" dirty="0">
                <a:ea typeface="ＭＳ Ｐゴシック" charset="-128"/>
              </a:rPr>
              <a:t>. </a:t>
            </a:r>
            <a:r>
              <a:rPr lang="en-US" altLang="en-US" sz="2400" dirty="0"/>
              <a:t>§</a:t>
            </a:r>
            <a:r>
              <a:rPr lang="en-US" altLang="en-US" sz="2400" dirty="0">
                <a:ea typeface="ＭＳ Ｐゴシック" charset="-128"/>
              </a:rPr>
              <a:t>1.704-1(b)(2)(iv)(e)(1).  </a:t>
            </a:r>
          </a:p>
          <a:p>
            <a:pPr>
              <a:lnSpc>
                <a:spcPct val="90000"/>
              </a:lnSpc>
            </a:pPr>
            <a:endParaRPr lang="en-US" altLang="en-US" sz="2400" dirty="0">
              <a:ea typeface="ＭＳ Ｐゴシック" charset="-128"/>
            </a:endParaRPr>
          </a:p>
          <a:p>
            <a:pPr>
              <a:lnSpc>
                <a:spcPct val="90000"/>
              </a:lnSpc>
            </a:pPr>
            <a:r>
              <a:rPr lang="en-US" altLang="en-US" sz="2400" dirty="0">
                <a:ea typeface="ＭＳ Ｐゴシック" charset="-128"/>
              </a:rPr>
              <a:t>After book BIG/BIL is allocated under the PSH agreement, the CA of the P receiving property is reduced by </a:t>
            </a:r>
            <a:r>
              <a:rPr lang="en-US" altLang="en-US" sz="2400" u="sng" dirty="0">
                <a:ea typeface="ＭＳ Ｐゴシック" charset="-128"/>
              </a:rPr>
              <a:t>FMV</a:t>
            </a:r>
            <a:r>
              <a:rPr lang="en-US" altLang="en-US" sz="2400" dirty="0">
                <a:ea typeface="ＭＳ Ｐゴシック" charset="-128"/>
              </a:rPr>
              <a:t> of the property. </a:t>
            </a:r>
            <a:r>
              <a:rPr lang="en-US" altLang="en-US" sz="2400" i="1" dirty="0">
                <a:ea typeface="ＭＳ Ｐゴシック" charset="-128"/>
              </a:rPr>
              <a:t>Id.</a:t>
            </a:r>
            <a:endParaRPr lang="en-US" altLang="en-US" sz="2400" dirty="0">
              <a:ea typeface="ＭＳ Ｐゴシック" charset="-128"/>
            </a:endParaRPr>
          </a:p>
          <a:p>
            <a:pPr>
              <a:lnSpc>
                <a:spcPct val="90000"/>
              </a:lnSpc>
            </a:pPr>
            <a:endParaRPr lang="en-US" altLang="en-US" sz="2400" dirty="0">
              <a:ea typeface="ＭＳ Ｐゴシック" charset="-128"/>
            </a:endParaRPr>
          </a:p>
          <a:p>
            <a:pPr>
              <a:lnSpc>
                <a:spcPct val="90000"/>
              </a:lnSpc>
            </a:pPr>
            <a:r>
              <a:rPr lang="en-US" altLang="en-US" sz="2400" dirty="0">
                <a:ea typeface="ＭＳ Ｐゴシック" charset="-128"/>
              </a:rPr>
              <a:t>Upon a partial or complete liquidation of a P’</a:t>
            </a:r>
            <a:r>
              <a:rPr lang="en-US" altLang="ja-JP" sz="2400" dirty="0">
                <a:ea typeface="ＭＳ Ｐゴシック" charset="-128"/>
              </a:rPr>
              <a:t>s interest, a PSH may elect to book up/book down (</a:t>
            </a:r>
            <a:r>
              <a:rPr lang="en-US" altLang="ja-JP" sz="2400" b="1" dirty="0">
                <a:ea typeface="ＭＳ Ｐゴシック" charset="-128"/>
              </a:rPr>
              <a:t>revaluation</a:t>
            </a:r>
            <a:r>
              <a:rPr lang="en-US" altLang="ja-JP" sz="2400" dirty="0">
                <a:ea typeface="ＭＳ Ｐゴシック" charset="-128"/>
              </a:rPr>
              <a:t>) the Ps’ CAs. Reg. </a:t>
            </a:r>
            <a:r>
              <a:rPr lang="en-US" altLang="en-US" sz="2400" dirty="0"/>
              <a:t>§</a:t>
            </a:r>
            <a:r>
              <a:rPr lang="en-US" altLang="ja-JP" sz="2400" dirty="0">
                <a:ea typeface="ＭＳ Ｐゴシック" charset="-128"/>
              </a:rPr>
              <a:t>1.704-1(b)(2)(iv)(f).   </a:t>
            </a:r>
            <a:endParaRPr lang="en-US" altLang="en-US" sz="2400" dirty="0">
              <a:ea typeface="ＭＳ Ｐゴシック" charset="-128"/>
            </a:endParaRPr>
          </a:p>
        </p:txBody>
      </p:sp>
      <p:sp>
        <p:nvSpPr>
          <p:cNvPr id="163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ea typeface="ＭＳ Ｐゴシック" charset="-128"/>
              </a:rPr>
              <a:t>Distributions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BC770CF-6FDB-E64E-A1B3-A711F16878E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>
              <a:latin typeface="Calibri"/>
            </a:endParaRPr>
          </a:p>
          <a:p>
            <a:fld id="{32A47CA8-1D40-3C49-82CF-CF2201A41E4F}" type="slidenum">
              <a:rPr lang="en-US" smtClean="0">
                <a:latin typeface="Calibri"/>
              </a:rPr>
              <a:pPr/>
              <a:t>10</a:t>
            </a:fld>
            <a:endParaRPr lang="en-US" dirty="0">
              <a:latin typeface="Calibri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1D7EF9-64D2-724B-BD5E-54986CA58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Partnership Distributions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2800" dirty="0" err="1">
                <a:ea typeface="ＭＳ Ｐゴシック" charset="-128"/>
              </a:rPr>
              <a:t>Distributee</a:t>
            </a:r>
            <a:r>
              <a:rPr lang="en-US" altLang="en-US" sz="2800" dirty="0">
                <a:ea typeface="ＭＳ Ｐゴシック" charset="-128"/>
              </a:rPr>
              <a:t> P realizes OI/OL on the sale of </a:t>
            </a:r>
            <a:r>
              <a:rPr lang="en-US" altLang="ja-JP" sz="2800" i="1" dirty="0">
                <a:ea typeface="ＭＳ Ｐゴシック" charset="-128"/>
              </a:rPr>
              <a:t>inventory items</a:t>
            </a:r>
            <a:r>
              <a:rPr lang="en-US" altLang="ja-JP" sz="2800" dirty="0">
                <a:ea typeface="ＭＳ Ｐゴシック" charset="-128"/>
              </a:rPr>
              <a:t> (if sold w/in 5 years of distribution) and </a:t>
            </a:r>
            <a:r>
              <a:rPr lang="en-US" altLang="ja-JP" sz="2800" i="1" dirty="0">
                <a:ea typeface="ＭＳ Ｐゴシック" charset="-128"/>
              </a:rPr>
              <a:t>unrealized receivables</a:t>
            </a:r>
            <a:r>
              <a:rPr lang="en-US" altLang="ja-JP" sz="2800" dirty="0">
                <a:ea typeface="ＭＳ Ｐゴシック" charset="-128"/>
              </a:rPr>
              <a:t>. </a:t>
            </a:r>
            <a:r>
              <a:rPr lang="en-US" altLang="en-US" sz="2800" dirty="0"/>
              <a:t>§</a:t>
            </a:r>
            <a:r>
              <a:rPr lang="en-US" altLang="ja-JP" sz="2800" dirty="0">
                <a:ea typeface="ＭＳ Ｐゴシック" charset="-128"/>
              </a:rPr>
              <a:t>735(a).</a:t>
            </a:r>
          </a:p>
          <a:p>
            <a:pPr lvl="1" algn="just">
              <a:lnSpc>
                <a:spcPct val="90000"/>
              </a:lnSpc>
            </a:pPr>
            <a:r>
              <a:rPr lang="en-US" altLang="ja-JP" sz="2400" dirty="0"/>
              <a:t>This rule applies even if the property had a BIL when distributed.</a:t>
            </a:r>
          </a:p>
          <a:p>
            <a:pPr lvl="1" algn="just">
              <a:lnSpc>
                <a:spcPct val="90000"/>
              </a:lnSpc>
            </a:pPr>
            <a:endParaRPr lang="en-US" altLang="ja-JP" sz="2400" dirty="0"/>
          </a:p>
          <a:p>
            <a:pPr lvl="1" algn="just">
              <a:lnSpc>
                <a:spcPct val="90000"/>
              </a:lnSpc>
            </a:pPr>
            <a:endParaRPr lang="en-US" altLang="ja-JP" sz="2400" dirty="0"/>
          </a:p>
          <a:p>
            <a:pPr>
              <a:lnSpc>
                <a:spcPct val="90000"/>
              </a:lnSpc>
            </a:pPr>
            <a:r>
              <a:rPr lang="en-US" altLang="en-US" sz="2800" dirty="0">
                <a:ea typeface="ＭＳ Ｐゴシック" charset="-128"/>
              </a:rPr>
              <a:t>PSH’</a:t>
            </a:r>
            <a:r>
              <a:rPr lang="en-US" altLang="ja-JP" sz="2800" dirty="0">
                <a:ea typeface="ＭＳ Ｐゴシック" charset="-128"/>
              </a:rPr>
              <a:t>s holding period in property carries over to the </a:t>
            </a:r>
            <a:r>
              <a:rPr lang="en-US" altLang="ja-JP" sz="2800" dirty="0" err="1">
                <a:ea typeface="ＭＳ Ｐゴシック" charset="-128"/>
              </a:rPr>
              <a:t>distributee</a:t>
            </a:r>
            <a:r>
              <a:rPr lang="en-US" altLang="ja-JP" sz="2800" dirty="0">
                <a:ea typeface="ＭＳ Ｐゴシック" charset="-128"/>
              </a:rPr>
              <a:t> P. </a:t>
            </a:r>
            <a:r>
              <a:rPr lang="en-US" altLang="en-US" sz="2800" dirty="0"/>
              <a:t>§</a:t>
            </a:r>
            <a:r>
              <a:rPr lang="en-US" altLang="ja-JP" sz="2800" dirty="0">
                <a:ea typeface="ＭＳ Ｐゴシック" charset="-128"/>
              </a:rPr>
              <a:t>735(b).  </a:t>
            </a: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ea typeface="ＭＳ Ｐゴシック" charset="-128"/>
              </a:rPr>
              <a:t>Character and Holding Period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9568EB1-9BD2-2245-B757-F84803FF6DA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>
              <a:latin typeface="Calibri"/>
            </a:endParaRPr>
          </a:p>
          <a:p>
            <a:fld id="{32A47CA8-1D40-3C49-82CF-CF2201A41E4F}" type="slidenum">
              <a:rPr lang="en-US" smtClean="0">
                <a:latin typeface="Calibri"/>
              </a:rPr>
              <a:pPr/>
              <a:t>11</a:t>
            </a:fld>
            <a:endParaRPr lang="en-US" dirty="0">
              <a:latin typeface="Calibri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CCD21B-B484-004D-99FE-1D3655B8E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Partnership Distributions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180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2400" dirty="0">
                <a:ea typeface="ＭＳ Ｐゴシック" charset="-128"/>
              </a:rPr>
              <a:t>PSH’</a:t>
            </a:r>
            <a:r>
              <a:rPr lang="en-US" altLang="ja-JP" sz="2400" dirty="0">
                <a:ea typeface="ＭＳ Ｐゴシック" charset="-128"/>
              </a:rPr>
              <a:t>s inside basis </a:t>
            </a:r>
            <a:r>
              <a:rPr lang="en-US" altLang="ja-JP" sz="2400" i="1" dirty="0">
                <a:ea typeface="ＭＳ Ｐゴシック" charset="-128"/>
              </a:rPr>
              <a:t>not</a:t>
            </a:r>
            <a:r>
              <a:rPr lang="en-US" altLang="ja-JP" sz="2400" dirty="0">
                <a:ea typeface="ＭＳ Ｐゴシック" charset="-128"/>
              </a:rPr>
              <a:t> affected by distributions of property </a:t>
            </a:r>
            <a:r>
              <a:rPr lang="en-US" altLang="ja-JP" sz="2400" b="1" dirty="0">
                <a:ea typeface="ＭＳ Ｐゴシック" charset="-128"/>
              </a:rPr>
              <a:t>unless</a:t>
            </a:r>
            <a:r>
              <a:rPr lang="en-US" altLang="ja-JP" sz="2400" dirty="0">
                <a:ea typeface="ＭＳ Ｐゴシック" charset="-128"/>
              </a:rPr>
              <a:t>: 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(1) the PSH has made a §754 election in effect, </a:t>
            </a:r>
            <a:r>
              <a:rPr lang="en-US" altLang="en-US" sz="2000" i="1" dirty="0"/>
              <a:t>or</a:t>
            </a:r>
            <a:r>
              <a:rPr lang="en-US" altLang="en-US" sz="2000" dirty="0"/>
              <a:t> 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(2) there is a substantial basis reduction.  §734(a).</a:t>
            </a:r>
          </a:p>
          <a:p>
            <a:pPr>
              <a:lnSpc>
                <a:spcPct val="90000"/>
              </a:lnSpc>
            </a:pPr>
            <a:endParaRPr lang="en-US" altLang="en-US" sz="2400" b="1" dirty="0">
              <a:ea typeface="ＭＳ Ｐゴシック" charset="-128"/>
            </a:endParaRPr>
          </a:p>
          <a:p>
            <a:pPr>
              <a:lnSpc>
                <a:spcPct val="90000"/>
              </a:lnSpc>
            </a:pPr>
            <a:r>
              <a:rPr lang="en-US" altLang="en-US" sz="2400" b="1" dirty="0">
                <a:ea typeface="ＭＳ Ｐゴシック" charset="-128"/>
              </a:rPr>
              <a:t>Issue</a:t>
            </a:r>
            <a:r>
              <a:rPr lang="en-US" altLang="en-US" sz="2400" dirty="0">
                <a:ea typeface="ＭＳ Ｐゴシック" charset="-128"/>
              </a:rPr>
              <a:t>:  In a distribution to a P, the P can take from (or leave with) the PSH a disproportionate amount of gain or loss by taking out more (less in the case of a liquidating distribution) than his share of inside basis in PSH property.  This creates inside/outside basis disparities.</a:t>
            </a:r>
          </a:p>
          <a:p>
            <a:pPr lvl="1">
              <a:lnSpc>
                <a:spcPct val="90000"/>
              </a:lnSpc>
            </a:pPr>
            <a:r>
              <a:rPr lang="en-US" altLang="en-US" sz="2250" dirty="0">
                <a:ea typeface="ＭＳ Ｐゴシック" charset="-128"/>
              </a:rPr>
              <a:t>When G/L recognized on a distribution</a:t>
            </a:r>
          </a:p>
          <a:p>
            <a:pPr lvl="1">
              <a:lnSpc>
                <a:spcPct val="90000"/>
              </a:lnSpc>
            </a:pPr>
            <a:r>
              <a:rPr lang="en-US" altLang="en-US" sz="2250" dirty="0">
                <a:ea typeface="ＭＳ Ｐゴシック" charset="-128"/>
              </a:rPr>
              <a:t>P takes a basis in distributed property that is different than the PSH’s basis</a:t>
            </a:r>
          </a:p>
          <a:p>
            <a:pPr>
              <a:lnSpc>
                <a:spcPct val="90000"/>
              </a:lnSpc>
            </a:pPr>
            <a:endParaRPr lang="en-US" altLang="en-US" sz="2400" b="1" dirty="0">
              <a:ea typeface="ＭＳ Ｐゴシック" charset="-128"/>
            </a:endParaRPr>
          </a:p>
          <a:p>
            <a:pPr>
              <a:lnSpc>
                <a:spcPct val="90000"/>
              </a:lnSpc>
            </a:pPr>
            <a:r>
              <a:rPr lang="en-US" altLang="en-US" sz="2400" b="1" dirty="0">
                <a:ea typeface="ＭＳ Ｐゴシック" charset="-128"/>
              </a:rPr>
              <a:t>Solution</a:t>
            </a:r>
            <a:r>
              <a:rPr lang="en-US" altLang="en-US" sz="2400" dirty="0">
                <a:ea typeface="ＭＳ Ｐゴシック" charset="-128"/>
              </a:rPr>
              <a:t>:  Basis adjustment to PSH properties under </a:t>
            </a:r>
            <a:r>
              <a:rPr lang="en-US" altLang="en-US" sz="2400" dirty="0"/>
              <a:t>§§</a:t>
            </a:r>
            <a:r>
              <a:rPr lang="en-US" altLang="en-US" sz="2400" b="1" dirty="0">
                <a:ea typeface="ＭＳ Ｐゴシック" charset="-128"/>
              </a:rPr>
              <a:t>734(b)</a:t>
            </a:r>
            <a:r>
              <a:rPr lang="en-US" altLang="en-US" sz="2400" dirty="0">
                <a:ea typeface="ＭＳ Ｐゴシック" charset="-128"/>
              </a:rPr>
              <a:t>, 754, and 755. </a:t>
            </a:r>
          </a:p>
        </p:txBody>
      </p:sp>
      <p:sp>
        <p:nvSpPr>
          <p:cNvPr id="337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ea typeface="ＭＳ Ｐゴシック" charset="-128"/>
              </a:rPr>
              <a:t>Consequences to Distributing Partnership</a:t>
            </a:r>
            <a:endParaRPr lang="en-US" altLang="en-US" sz="1600" dirty="0">
              <a:ea typeface="ＭＳ Ｐゴシック" charset="-128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5156636-2BC9-964C-B1E1-8CE35F93643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>
              <a:latin typeface="Calibri"/>
            </a:endParaRPr>
          </a:p>
          <a:p>
            <a:fld id="{32A47CA8-1D40-3C49-82CF-CF2201A41E4F}" type="slidenum">
              <a:rPr lang="en-US" smtClean="0">
                <a:latin typeface="Calibri"/>
              </a:rPr>
              <a:pPr/>
              <a:t>12</a:t>
            </a:fld>
            <a:endParaRPr lang="en-US" dirty="0">
              <a:latin typeface="Calibri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39A08C-075B-A74F-9204-0993389CE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Partnership Distributions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en-US" sz="2400" dirty="0">
                <a:ea typeface="ＭＳ Ｐゴシック" charset="-128"/>
              </a:rPr>
              <a:t>What’</a:t>
            </a:r>
            <a:r>
              <a:rPr lang="en-US" altLang="ja-JP" sz="2400" dirty="0">
                <a:ea typeface="ＭＳ Ｐゴシック" charset="-128"/>
              </a:rPr>
              <a:t>s each P’s share of inside basis before the distribution?</a:t>
            </a:r>
          </a:p>
          <a:p>
            <a:endParaRPr lang="en-US" altLang="en-US" sz="2400" dirty="0">
              <a:ea typeface="ＭＳ Ｐゴシック" charset="-128"/>
            </a:endParaRPr>
          </a:p>
          <a:p>
            <a:r>
              <a:rPr lang="en-US" altLang="en-US" sz="2400" dirty="0">
                <a:ea typeface="ＭＳ Ｐゴシック" charset="-128"/>
              </a:rPr>
              <a:t>What’</a:t>
            </a:r>
            <a:r>
              <a:rPr lang="en-US" altLang="ja-JP" sz="2400" dirty="0">
                <a:ea typeface="ＭＳ Ｐゴシック" charset="-128"/>
              </a:rPr>
              <a:t>s each remaining P’s share of inside basis after the distribution?</a:t>
            </a:r>
          </a:p>
          <a:p>
            <a:pPr lvl="1"/>
            <a:endParaRPr lang="en-US" altLang="ja-JP" sz="2250" dirty="0">
              <a:ea typeface="ＭＳ Ｐゴシック" charset="-128"/>
            </a:endParaRPr>
          </a:p>
          <a:p>
            <a:endParaRPr lang="en-US" altLang="en-US" sz="2400" dirty="0">
              <a:ea typeface="ＭＳ Ｐゴシック" charset="-128"/>
            </a:endParaRPr>
          </a:p>
          <a:p>
            <a:r>
              <a:rPr lang="en-US" altLang="en-US" sz="2400" dirty="0">
                <a:ea typeface="ＭＳ Ｐゴシック" charset="-128"/>
              </a:rPr>
              <a:t>What are the inside and outside bases?</a:t>
            </a:r>
          </a:p>
          <a:p>
            <a:endParaRPr lang="en-US" altLang="en-US" sz="2400" dirty="0">
              <a:ea typeface="ＭＳ Ｐゴシック" charset="-128"/>
            </a:endParaRPr>
          </a:p>
          <a:p>
            <a:r>
              <a:rPr lang="en-US" altLang="en-US" sz="2400" dirty="0">
                <a:ea typeface="ＭＳ Ｐゴシック" charset="-128"/>
              </a:rPr>
              <a:t>If the PSH sells the remaining assets, how much gain will each P have and what will be each P’</a:t>
            </a:r>
            <a:r>
              <a:rPr lang="en-US" altLang="ja-JP" sz="2400" dirty="0">
                <a:ea typeface="ＭＳ Ｐゴシック" charset="-128"/>
              </a:rPr>
              <a:t>s AB in his PSH interest?  How much will each PSH interest be worth?</a:t>
            </a:r>
          </a:p>
          <a:p>
            <a:endParaRPr lang="en-US" altLang="en-US" sz="2400" dirty="0">
              <a:ea typeface="ＭＳ Ｐゴシック" charset="-128"/>
            </a:endParaRPr>
          </a:p>
          <a:p>
            <a:r>
              <a:rPr lang="en-US" altLang="en-US" sz="2400" dirty="0">
                <a:ea typeface="ＭＳ Ｐゴシック" charset="-128"/>
              </a:rPr>
              <a:t>Why isn’</a:t>
            </a:r>
            <a:r>
              <a:rPr lang="en-US" altLang="ja-JP" sz="2400" dirty="0">
                <a:ea typeface="ＭＳ Ｐゴシック" charset="-128"/>
              </a:rPr>
              <a:t>t the difference between inside and outside bases just a timing issue?</a:t>
            </a:r>
          </a:p>
          <a:p>
            <a:endParaRPr lang="en-US" altLang="ja-JP" sz="2400" dirty="0">
              <a:ea typeface="ＭＳ Ｐゴシック" charset="-128"/>
            </a:endParaRPr>
          </a:p>
          <a:p>
            <a:r>
              <a:rPr lang="en-US" altLang="en-US" sz="2400" b="1" dirty="0">
                <a:ea typeface="ＭＳ Ｐゴシック" charset="-128"/>
              </a:rPr>
              <a:t>Apply this analysis to the following 4 slides</a:t>
            </a:r>
          </a:p>
        </p:txBody>
      </p:sp>
      <p:sp>
        <p:nvSpPr>
          <p:cNvPr id="348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ea typeface="ＭＳ Ｐゴシック" charset="-128"/>
              </a:rPr>
              <a:t>Section 734(b) Adjustments</a:t>
            </a:r>
            <a:endParaRPr lang="en-US" altLang="en-US" sz="2400" b="1" dirty="0">
              <a:ea typeface="ＭＳ Ｐゴシック" charset="-128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D03C9C6-CA7E-A149-9851-E499741DC6A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>
              <a:latin typeface="Calibri"/>
            </a:endParaRPr>
          </a:p>
          <a:p>
            <a:fld id="{32A47CA8-1D40-3C49-82CF-CF2201A41E4F}" type="slidenum">
              <a:rPr lang="en-US" smtClean="0">
                <a:latin typeface="Calibri"/>
              </a:rPr>
              <a:pPr/>
              <a:t>13</a:t>
            </a:fld>
            <a:endParaRPr lang="en-US" dirty="0">
              <a:latin typeface="Calibri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F358E3-91C5-8E46-A83B-EC5AD82E2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Partnership Distributions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33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337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337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867" name="Object 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5415985"/>
              </p:ext>
            </p:extLst>
          </p:nvPr>
        </p:nvGraphicFramePr>
        <p:xfrm>
          <a:off x="2139950" y="2257860"/>
          <a:ext cx="4864100" cy="154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4864100" imgH="1549400" progId="Excel.Sheet.8">
                  <p:embed/>
                </p:oleObj>
              </mc:Choice>
              <mc:Fallback>
                <p:oleObj name="Worksheet" r:id="rId3" imgW="4864100" imgH="1549400" progId="Excel.Sheet.8">
                  <p:embed/>
                  <p:pic>
                    <p:nvPicPr>
                      <p:cNvPr id="36867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9950" y="2257860"/>
                        <a:ext cx="4864100" cy="154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ea typeface="ＭＳ Ｐゴシック" charset="-128"/>
              </a:rPr>
              <a:t>Section 734(b) Adjustments:  Gain on Distribution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F650AC5-F3D2-7A44-98FB-E2B0AF77AE9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>
              <a:latin typeface="Calibri"/>
            </a:endParaRPr>
          </a:p>
          <a:p>
            <a:fld id="{32A47CA8-1D40-3C49-82CF-CF2201A41E4F}" type="slidenum">
              <a:rPr lang="en-US" smtClean="0">
                <a:latin typeface="Calibri"/>
              </a:rPr>
              <a:pPr/>
              <a:t>14</a:t>
            </a:fld>
            <a:endParaRPr lang="en-US" dirty="0">
              <a:latin typeface="Calibri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5CB056-D80F-0A44-9D2C-A53688F40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442488"/>
            <a:ext cx="2895600" cy="365125"/>
          </a:xfrm>
        </p:spPr>
        <p:txBody>
          <a:bodyPr/>
          <a:lstStyle/>
          <a:p>
            <a:r>
              <a:rPr lang="en-US"/>
              <a:t>Partnership Distributions</a:t>
            </a:r>
            <a:endParaRPr lang="en-US" dirty="0"/>
          </a:p>
        </p:txBody>
      </p:sp>
      <p:sp>
        <p:nvSpPr>
          <p:cNvPr id="36866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04800" y="786454"/>
            <a:ext cx="8534400" cy="5410200"/>
          </a:xfrm>
          <a:prstGeom prst="rect">
            <a:avLst/>
          </a:prstGeom>
        </p:spPr>
        <p:txBody>
          <a:bodyPr/>
          <a:lstStyle/>
          <a:p>
            <a:r>
              <a:rPr lang="en-US" altLang="en-US" sz="2400" dirty="0" err="1">
                <a:ea typeface="ＭＳ Ｐゴシック" charset="-128"/>
              </a:rPr>
              <a:t>PSH</a:t>
            </a:r>
            <a:r>
              <a:rPr lang="en-US" altLang="en-US" sz="2400" dirty="0">
                <a:ea typeface="ＭＳ Ｐゴシック" charset="-128"/>
              </a:rPr>
              <a:t> XYZ distributes 1000 to X in liquidation of her </a:t>
            </a:r>
            <a:r>
              <a:rPr lang="en-US" altLang="en-US" sz="2400" dirty="0" err="1">
                <a:ea typeface="ＭＳ Ｐゴシック" charset="-128"/>
              </a:rPr>
              <a:t>PSH</a:t>
            </a:r>
            <a:r>
              <a:rPr lang="en-US" altLang="en-US" sz="2400" dirty="0">
                <a:ea typeface="ＭＳ Ｐゴシック" charset="-128"/>
              </a:rPr>
              <a:t> interest. X realizes a 500 gain.  XYZ</a:t>
            </a:r>
            <a:r>
              <a:rPr lang="ja-JP" altLang="en-US" sz="2400">
                <a:ea typeface="ＭＳ Ｐゴシック" charset="-128"/>
              </a:rPr>
              <a:t>’</a:t>
            </a:r>
            <a:r>
              <a:rPr lang="en-US" altLang="ja-JP" sz="2400" dirty="0">
                <a:ea typeface="ＭＳ Ｐゴシック" charset="-128"/>
              </a:rPr>
              <a:t>s balance sheet before and after the liquidation (and subsequent book up) is: </a:t>
            </a:r>
            <a:endParaRPr lang="en-US" altLang="en-US" sz="2400" dirty="0">
              <a:ea typeface="ＭＳ Ｐゴシック" charset="-128"/>
            </a:endParaRPr>
          </a:p>
        </p:txBody>
      </p:sp>
      <p:graphicFrame>
        <p:nvGraphicFramePr>
          <p:cNvPr id="36868" name="Object 5"/>
          <p:cNvGraphicFramePr>
            <a:graphicFrameLocks noGrp="1" noChangeAspect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536343455"/>
              </p:ext>
            </p:extLst>
          </p:nvPr>
        </p:nvGraphicFramePr>
        <p:xfrm>
          <a:off x="1219200" y="4503020"/>
          <a:ext cx="6096000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5" imgW="17980952" imgH="6196825" progId="Excel.Sheet.8">
                  <p:embed/>
                </p:oleObj>
              </mc:Choice>
              <mc:Fallback>
                <p:oleObj name="Worksheet" r:id="rId5" imgW="17980952" imgH="6196825" progId="Excel.Sheet.8">
                  <p:embed/>
                  <p:pic>
                    <p:nvPicPr>
                      <p:cNvPr id="36868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4503020"/>
                        <a:ext cx="6096000" cy="144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DC3FC7F-5856-9545-B0F4-72959981B487}"/>
              </a:ext>
            </a:extLst>
          </p:cNvPr>
          <p:cNvCxnSpPr/>
          <p:nvPr/>
        </p:nvCxnSpPr>
        <p:spPr>
          <a:xfrm>
            <a:off x="384048" y="4001348"/>
            <a:ext cx="822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915" name="Object 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01414345"/>
              </p:ext>
            </p:extLst>
          </p:nvPr>
        </p:nvGraphicFramePr>
        <p:xfrm>
          <a:off x="2266156" y="2257860"/>
          <a:ext cx="4864100" cy="154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4864100" imgH="1549400" progId="Excel.Sheet.8">
                  <p:embed/>
                </p:oleObj>
              </mc:Choice>
              <mc:Fallback>
                <p:oleObj name="Worksheet" r:id="rId3" imgW="4864100" imgH="1549400" progId="Excel.Sheet.8">
                  <p:embed/>
                  <p:pic>
                    <p:nvPicPr>
                      <p:cNvPr id="3891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6156" y="2257860"/>
                        <a:ext cx="4864100" cy="154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ea typeface="ＭＳ Ｐゴシック" charset="-128"/>
              </a:rPr>
              <a:t>Section 734(b) Adjustments:  Loss on Distribution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FB6563F-AA14-1643-B0E4-915A4BC821D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>
              <a:latin typeface="Calibri"/>
            </a:endParaRPr>
          </a:p>
          <a:p>
            <a:fld id="{32A47CA8-1D40-3C49-82CF-CF2201A41E4F}" type="slidenum">
              <a:rPr lang="en-US" smtClean="0">
                <a:latin typeface="Calibri"/>
              </a:rPr>
              <a:pPr/>
              <a:t>15</a:t>
            </a:fld>
            <a:endParaRPr lang="en-US" dirty="0">
              <a:latin typeface="Calibri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C96C88-0C54-AB4E-AD46-024B05770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Partnership Distributions</a:t>
            </a:r>
            <a:endParaRPr lang="en-US" dirty="0"/>
          </a:p>
        </p:txBody>
      </p:sp>
      <p:sp>
        <p:nvSpPr>
          <p:cNvPr id="38914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95397" y="851560"/>
            <a:ext cx="8534400" cy="5410200"/>
          </a:xfrm>
          <a:prstGeom prst="rect">
            <a:avLst/>
          </a:prstGeom>
        </p:spPr>
        <p:txBody>
          <a:bodyPr/>
          <a:lstStyle/>
          <a:p>
            <a:r>
              <a:rPr lang="en-US" altLang="en-US" sz="2400" dirty="0" err="1">
                <a:ea typeface="ＭＳ Ｐゴシック" charset="-128"/>
              </a:rPr>
              <a:t>PSH</a:t>
            </a:r>
            <a:r>
              <a:rPr lang="en-US" altLang="en-US" sz="2400" dirty="0">
                <a:ea typeface="ＭＳ Ｐゴシック" charset="-128"/>
              </a:rPr>
              <a:t> XYZ distributes 500 to X in liquidation of her </a:t>
            </a:r>
            <a:r>
              <a:rPr lang="en-US" altLang="en-US" sz="2400" dirty="0" err="1">
                <a:ea typeface="ＭＳ Ｐゴシック" charset="-128"/>
              </a:rPr>
              <a:t>PSH</a:t>
            </a:r>
            <a:r>
              <a:rPr lang="en-US" altLang="en-US" sz="2400" dirty="0">
                <a:ea typeface="ＭＳ Ｐゴシック" charset="-128"/>
              </a:rPr>
              <a:t> interest. X realizes a 500 loss.  XYZ</a:t>
            </a:r>
            <a:r>
              <a:rPr lang="ja-JP" altLang="en-US" sz="2400">
                <a:ea typeface="ＭＳ Ｐゴシック" charset="-128"/>
              </a:rPr>
              <a:t>’</a:t>
            </a:r>
            <a:r>
              <a:rPr lang="en-US" altLang="ja-JP" sz="2400" dirty="0">
                <a:ea typeface="ＭＳ Ｐゴシック" charset="-128"/>
              </a:rPr>
              <a:t>s balance sheet before and after the liquidation (and subsequent book up) is: </a:t>
            </a:r>
            <a:endParaRPr lang="en-US" altLang="en-US" sz="2400" dirty="0">
              <a:ea typeface="ＭＳ Ｐゴシック" charset="-128"/>
            </a:endParaRPr>
          </a:p>
        </p:txBody>
      </p:sp>
      <p:graphicFrame>
        <p:nvGraphicFramePr>
          <p:cNvPr id="38916" name="Object 5"/>
          <p:cNvGraphicFramePr>
            <a:graphicFrameLocks noGrp="1" noChangeAspect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622891923"/>
              </p:ext>
            </p:extLst>
          </p:nvPr>
        </p:nvGraphicFramePr>
        <p:xfrm>
          <a:off x="2266156" y="4408901"/>
          <a:ext cx="4611688" cy="1589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5" imgW="4495800" imgH="1549400" progId="Excel.Sheet.8">
                  <p:embed/>
                </p:oleObj>
              </mc:Choice>
              <mc:Fallback>
                <p:oleObj name="Worksheet" r:id="rId5" imgW="4495800" imgH="1549400" progId="Excel.Sheet.8">
                  <p:embed/>
                  <p:pic>
                    <p:nvPicPr>
                      <p:cNvPr id="3891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6156" y="4408901"/>
                        <a:ext cx="4611688" cy="1589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EBC20E9-5921-D14D-9B22-6B14C649D175}"/>
              </a:ext>
            </a:extLst>
          </p:cNvPr>
          <p:cNvCxnSpPr>
            <a:cxnSpLocks/>
          </p:cNvCxnSpPr>
          <p:nvPr/>
        </p:nvCxnSpPr>
        <p:spPr>
          <a:xfrm>
            <a:off x="384048" y="4001348"/>
            <a:ext cx="822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63" name="Object 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88691654"/>
              </p:ext>
            </p:extLst>
          </p:nvPr>
        </p:nvGraphicFramePr>
        <p:xfrm>
          <a:off x="1676400" y="2362200"/>
          <a:ext cx="4864100" cy="154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4864100" imgH="1549400" progId="Excel.Sheet.8">
                  <p:embed/>
                </p:oleObj>
              </mc:Choice>
              <mc:Fallback>
                <p:oleObj name="Worksheet" r:id="rId3" imgW="4864100" imgH="1549400" progId="Excel.Sheet.8">
                  <p:embed/>
                  <p:pic>
                    <p:nvPicPr>
                      <p:cNvPr id="40963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2362200"/>
                        <a:ext cx="4864100" cy="154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ea typeface="ＭＳ Ｐゴシック" charset="-128"/>
              </a:rPr>
              <a:t>Section 734(b) Adjustments:  Step Up in Basis of Distributed Property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DCC316D-5326-CB4E-84D0-A8C9D48C50A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>
              <a:latin typeface="Calibri"/>
            </a:endParaRPr>
          </a:p>
          <a:p>
            <a:fld id="{32A47CA8-1D40-3C49-82CF-CF2201A41E4F}" type="slidenum">
              <a:rPr lang="en-US" smtClean="0">
                <a:latin typeface="Calibri"/>
              </a:rPr>
              <a:pPr/>
              <a:t>16</a:t>
            </a:fld>
            <a:endParaRPr lang="en-US" dirty="0">
              <a:latin typeface="Calibri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24D5DC-9446-094C-8121-FAF35F827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Partnership Distributions</a:t>
            </a:r>
            <a:endParaRPr lang="en-US" dirty="0"/>
          </a:p>
        </p:txBody>
      </p:sp>
      <p:sp>
        <p:nvSpPr>
          <p:cNvPr id="40962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08367" y="832057"/>
            <a:ext cx="8534400" cy="5410200"/>
          </a:xfrm>
          <a:prstGeom prst="rect">
            <a:avLst/>
          </a:prstGeom>
        </p:spPr>
        <p:txBody>
          <a:bodyPr/>
          <a:lstStyle/>
          <a:p>
            <a:r>
              <a:rPr lang="en-US" altLang="en-US" sz="2400" dirty="0" err="1">
                <a:ea typeface="ＭＳ Ｐゴシック" charset="-128"/>
              </a:rPr>
              <a:t>PSH</a:t>
            </a:r>
            <a:r>
              <a:rPr lang="en-US" altLang="en-US" sz="2400" dirty="0">
                <a:ea typeface="ＭＳ Ｐゴシック" charset="-128"/>
              </a:rPr>
              <a:t> XYZ distributes Thing #1 to X in liquidation of her </a:t>
            </a:r>
            <a:r>
              <a:rPr lang="en-US" altLang="en-US" sz="2400" dirty="0" err="1">
                <a:ea typeface="ＭＳ Ｐゴシック" charset="-128"/>
              </a:rPr>
              <a:t>PSH</a:t>
            </a:r>
            <a:r>
              <a:rPr lang="en-US" altLang="en-US" sz="2400" dirty="0">
                <a:ea typeface="ＭＳ Ｐゴシック" charset="-128"/>
              </a:rPr>
              <a:t> interest. X takes a 700 basis in the property.  XYZ</a:t>
            </a:r>
            <a:r>
              <a:rPr lang="ja-JP" altLang="en-US" sz="2400">
                <a:ea typeface="ＭＳ Ｐゴシック" charset="-128"/>
              </a:rPr>
              <a:t>’</a:t>
            </a:r>
            <a:r>
              <a:rPr lang="en-US" altLang="ja-JP" sz="2400" dirty="0">
                <a:ea typeface="ＭＳ Ｐゴシック" charset="-128"/>
              </a:rPr>
              <a:t>s balance sheet before and after the liquidation (and subsequent book up) is: </a:t>
            </a:r>
            <a:endParaRPr lang="en-US" altLang="en-US" sz="2400" dirty="0">
              <a:ea typeface="ＭＳ Ｐゴシック" charset="-128"/>
            </a:endParaRPr>
          </a:p>
        </p:txBody>
      </p:sp>
      <p:graphicFrame>
        <p:nvGraphicFramePr>
          <p:cNvPr id="40964" name="Object 5"/>
          <p:cNvGraphicFramePr>
            <a:graphicFrameLocks noGrp="1" noChangeAspect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3049719889"/>
              </p:ext>
            </p:extLst>
          </p:nvPr>
        </p:nvGraphicFramePr>
        <p:xfrm>
          <a:off x="1295400" y="4518026"/>
          <a:ext cx="6096000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5" imgW="4495800" imgH="1549400" progId="Excel.Sheet.8">
                  <p:embed/>
                </p:oleObj>
              </mc:Choice>
              <mc:Fallback>
                <p:oleObj name="Worksheet" r:id="rId5" imgW="4495800" imgH="1549400" progId="Excel.Sheet.8">
                  <p:embed/>
                  <p:pic>
                    <p:nvPicPr>
                      <p:cNvPr id="40964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4518026"/>
                        <a:ext cx="6096000" cy="152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2E89CF8-61E2-9641-8DA3-744D4B0F1960}"/>
              </a:ext>
            </a:extLst>
          </p:cNvPr>
          <p:cNvCxnSpPr>
            <a:cxnSpLocks/>
          </p:cNvCxnSpPr>
          <p:nvPr/>
        </p:nvCxnSpPr>
        <p:spPr>
          <a:xfrm>
            <a:off x="384048" y="4114800"/>
            <a:ext cx="822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011" name="Object 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4323972"/>
              </p:ext>
            </p:extLst>
          </p:nvPr>
        </p:nvGraphicFramePr>
        <p:xfrm>
          <a:off x="2066798" y="2337131"/>
          <a:ext cx="4864100" cy="154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4864100" imgH="1549400" progId="Excel.Sheet.8">
                  <p:embed/>
                </p:oleObj>
              </mc:Choice>
              <mc:Fallback>
                <p:oleObj name="Worksheet" r:id="rId3" imgW="4864100" imgH="1549400" progId="Excel.Sheet.8">
                  <p:embed/>
                  <p:pic>
                    <p:nvPicPr>
                      <p:cNvPr id="43011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6798" y="2337131"/>
                        <a:ext cx="4864100" cy="154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ea typeface="ＭＳ Ｐゴシック" charset="-128"/>
              </a:rPr>
              <a:t>Section 734(b) Adjustments:  Step Down in Basis of Distributed Property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6A2030C-095E-6844-9675-C9393EF3BA6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>
              <a:latin typeface="Calibri"/>
            </a:endParaRPr>
          </a:p>
          <a:p>
            <a:fld id="{32A47CA8-1D40-3C49-82CF-CF2201A41E4F}" type="slidenum">
              <a:rPr lang="en-US" smtClean="0">
                <a:latin typeface="Calibri"/>
              </a:rPr>
              <a:pPr/>
              <a:t>17</a:t>
            </a:fld>
            <a:endParaRPr lang="en-US" dirty="0">
              <a:latin typeface="Calibri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38F9E4-49D3-4544-A863-B4A042529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Partnership Distributions</a:t>
            </a:r>
            <a:endParaRPr lang="en-US" dirty="0"/>
          </a:p>
        </p:txBody>
      </p:sp>
      <p:sp>
        <p:nvSpPr>
          <p:cNvPr id="43010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269748" y="990600"/>
            <a:ext cx="8686800" cy="5105400"/>
          </a:xfrm>
          <a:prstGeom prst="rect">
            <a:avLst/>
          </a:prstGeom>
        </p:spPr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altLang="en-US" sz="2000" dirty="0" err="1">
                <a:ea typeface="ＭＳ Ｐゴシック" charset="-128"/>
              </a:rPr>
              <a:t>PSH</a:t>
            </a:r>
            <a:r>
              <a:rPr lang="en-US" altLang="en-US" sz="2000" dirty="0">
                <a:ea typeface="ＭＳ Ｐゴシック" charset="-128"/>
              </a:rPr>
              <a:t> XYZ distributes Thing #1 to X in liquidation of her </a:t>
            </a:r>
            <a:r>
              <a:rPr lang="en-US" altLang="en-US" sz="2000" dirty="0" err="1">
                <a:ea typeface="ＭＳ Ｐゴシック" charset="-128"/>
              </a:rPr>
              <a:t>PSH</a:t>
            </a:r>
            <a:r>
              <a:rPr lang="en-US" altLang="en-US" sz="2000" dirty="0">
                <a:ea typeface="ＭＳ Ｐゴシック" charset="-128"/>
              </a:rPr>
              <a:t> interest. X takes a 700 basis in the property, stepping down the basis from 1900.  XYZ’</a:t>
            </a:r>
            <a:r>
              <a:rPr lang="en-US" altLang="ja-JP" sz="2000" dirty="0">
                <a:ea typeface="ＭＳ Ｐゴシック" charset="-128"/>
              </a:rPr>
              <a:t>s balance sheet before and after the liquidation (and subsequent book up) is: </a:t>
            </a:r>
            <a:endParaRPr lang="en-US" altLang="en-US" sz="2000" dirty="0">
              <a:ea typeface="ＭＳ Ｐゴシック" charset="-128"/>
            </a:endParaRPr>
          </a:p>
        </p:txBody>
      </p:sp>
      <p:graphicFrame>
        <p:nvGraphicFramePr>
          <p:cNvPr id="43012" name="Object 5"/>
          <p:cNvGraphicFramePr>
            <a:graphicFrameLocks noGrp="1" noChangeAspect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3843371984"/>
              </p:ext>
            </p:extLst>
          </p:nvPr>
        </p:nvGraphicFramePr>
        <p:xfrm>
          <a:off x="1295400" y="4495800"/>
          <a:ext cx="6096000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5" imgW="4495800" imgH="1549400" progId="Excel.Sheet.8">
                  <p:embed/>
                </p:oleObj>
              </mc:Choice>
              <mc:Fallback>
                <p:oleObj name="Worksheet" r:id="rId5" imgW="4495800" imgH="1549400" progId="Excel.Sheet.8">
                  <p:embed/>
                  <p:pic>
                    <p:nvPicPr>
                      <p:cNvPr id="43012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4495800"/>
                        <a:ext cx="6096000" cy="152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9590175-75B0-5342-AD6D-E376D49AA978}"/>
              </a:ext>
            </a:extLst>
          </p:cNvPr>
          <p:cNvCxnSpPr>
            <a:cxnSpLocks/>
          </p:cNvCxnSpPr>
          <p:nvPr/>
        </p:nvCxnSpPr>
        <p:spPr>
          <a:xfrm>
            <a:off x="384048" y="4001348"/>
            <a:ext cx="822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90000"/>
              </a:lnSpc>
              <a:buSzPct val="70000"/>
              <a:buFont typeface="Wingdings" pitchFamily="2" charset="2"/>
              <a:buChar char="§"/>
            </a:pPr>
            <a:r>
              <a:rPr lang="en-US" altLang="en-US" sz="2400" dirty="0">
                <a:ea typeface="ＭＳ Ｐゴシック" charset="-128"/>
              </a:rPr>
              <a:t>If P recognizes </a:t>
            </a:r>
            <a:r>
              <a:rPr lang="en-US" altLang="en-US" sz="2400" b="1" dirty="0">
                <a:ea typeface="ＭＳ Ｐゴシック" charset="-128"/>
              </a:rPr>
              <a:t>Gain</a:t>
            </a:r>
            <a:r>
              <a:rPr lang="en-US" altLang="en-US" sz="2400" dirty="0">
                <a:ea typeface="ＭＳ Ｐゴシック" charset="-128"/>
              </a:rPr>
              <a:t> on distribution, </a:t>
            </a:r>
            <a:r>
              <a:rPr lang="en-US" altLang="en-US" sz="2400" b="1" dirty="0">
                <a:ea typeface="ＭＳ Ｐゴシック" charset="-128"/>
              </a:rPr>
              <a:t>increase</a:t>
            </a:r>
            <a:r>
              <a:rPr lang="en-US" altLang="en-US" sz="2400" dirty="0">
                <a:ea typeface="ＭＳ Ｐゴシック" charset="-128"/>
              </a:rPr>
              <a:t> basis of PSH assets by amount of gain (</a:t>
            </a:r>
            <a:r>
              <a:rPr lang="en-US" altLang="en-US" sz="2400" dirty="0"/>
              <a:t>§§</a:t>
            </a:r>
            <a:r>
              <a:rPr lang="en-US" altLang="en-US" sz="2400" dirty="0">
                <a:ea typeface="ＭＳ Ｐゴシック" charset="-128"/>
              </a:rPr>
              <a:t>731(a)(1) and 734(b)(1)(A)) </a:t>
            </a:r>
          </a:p>
          <a:p>
            <a:pPr>
              <a:lnSpc>
                <a:spcPct val="90000"/>
              </a:lnSpc>
              <a:buSzPct val="70000"/>
              <a:buFont typeface="Wingdings" pitchFamily="2" charset="2"/>
              <a:buChar char="§"/>
            </a:pPr>
            <a:endParaRPr lang="en-US" altLang="en-US" sz="2400" dirty="0">
              <a:ea typeface="ＭＳ Ｐゴシック" charset="-128"/>
            </a:endParaRPr>
          </a:p>
          <a:p>
            <a:pPr>
              <a:lnSpc>
                <a:spcPct val="90000"/>
              </a:lnSpc>
              <a:buSzPct val="70000"/>
              <a:buFont typeface="Wingdings" pitchFamily="2" charset="2"/>
              <a:buChar char="§"/>
            </a:pPr>
            <a:r>
              <a:rPr lang="en-US" altLang="en-US" sz="2400" dirty="0">
                <a:ea typeface="ＭＳ Ｐゴシック" charset="-128"/>
              </a:rPr>
              <a:t>If P recognizes </a:t>
            </a:r>
            <a:r>
              <a:rPr lang="en-US" altLang="en-US" sz="2400" b="1" dirty="0">
                <a:ea typeface="ＭＳ Ｐゴシック" charset="-128"/>
              </a:rPr>
              <a:t>Loss</a:t>
            </a:r>
            <a:r>
              <a:rPr lang="en-US" altLang="en-US" sz="2400" dirty="0">
                <a:ea typeface="ＭＳ Ｐゴシック" charset="-128"/>
              </a:rPr>
              <a:t> on liquidating distribution, </a:t>
            </a:r>
            <a:r>
              <a:rPr lang="en-US" altLang="en-US" sz="2400" b="1" dirty="0">
                <a:ea typeface="ＭＳ Ｐゴシック" charset="-128"/>
              </a:rPr>
              <a:t>decrease</a:t>
            </a:r>
            <a:r>
              <a:rPr lang="en-US" altLang="en-US" sz="2400" dirty="0">
                <a:ea typeface="ＭＳ Ｐゴシック" charset="-128"/>
              </a:rPr>
              <a:t> basis of PSH assets by amount of loss (</a:t>
            </a:r>
            <a:r>
              <a:rPr lang="en-US" altLang="en-US" sz="2400" dirty="0"/>
              <a:t>§§</a:t>
            </a:r>
            <a:r>
              <a:rPr lang="en-US" altLang="en-US" sz="2400" dirty="0">
                <a:ea typeface="ＭＳ Ｐゴシック" charset="-128"/>
              </a:rPr>
              <a:t>731(a)(2); 732(b); and 734(b)(2)(A)) </a:t>
            </a:r>
          </a:p>
          <a:p>
            <a:pPr>
              <a:lnSpc>
                <a:spcPct val="90000"/>
              </a:lnSpc>
              <a:buSzPct val="70000"/>
              <a:buFont typeface="Wingdings" pitchFamily="2" charset="2"/>
              <a:buChar char="§"/>
            </a:pPr>
            <a:endParaRPr lang="en-US" altLang="en-US" sz="2400" dirty="0">
              <a:ea typeface="ＭＳ Ｐゴシック" charset="-128"/>
            </a:endParaRPr>
          </a:p>
          <a:p>
            <a:pPr>
              <a:lnSpc>
                <a:spcPct val="90000"/>
              </a:lnSpc>
              <a:buSzPct val="70000"/>
              <a:buFont typeface="Wingdings" pitchFamily="2" charset="2"/>
              <a:buChar char="§"/>
            </a:pPr>
            <a:r>
              <a:rPr lang="en-US" altLang="en-US" sz="2400" dirty="0">
                <a:ea typeface="ＭＳ Ｐゴシック" charset="-128"/>
              </a:rPr>
              <a:t>If P takes a basis in property that is </a:t>
            </a:r>
            <a:r>
              <a:rPr lang="en-US" altLang="en-US" sz="2400" b="1" dirty="0">
                <a:ea typeface="ＭＳ Ｐゴシック" charset="-128"/>
              </a:rPr>
              <a:t>higher</a:t>
            </a:r>
            <a:r>
              <a:rPr lang="en-US" altLang="en-US" sz="2400" dirty="0">
                <a:ea typeface="ＭＳ Ｐゴシック" charset="-128"/>
              </a:rPr>
              <a:t> than the PSH’s basis, </a:t>
            </a:r>
            <a:r>
              <a:rPr lang="en-US" altLang="en-US" sz="2400" b="1" i="1" dirty="0">
                <a:ea typeface="ＭＳ Ｐゴシック" charset="-128"/>
              </a:rPr>
              <a:t>decrease</a:t>
            </a:r>
            <a:r>
              <a:rPr lang="en-US" altLang="en-US" sz="2400" b="1" dirty="0">
                <a:ea typeface="ＭＳ Ｐゴシック" charset="-128"/>
              </a:rPr>
              <a:t> </a:t>
            </a:r>
            <a:r>
              <a:rPr lang="en-US" altLang="en-US" sz="2400" dirty="0">
                <a:ea typeface="ＭＳ Ｐゴシック" charset="-128"/>
              </a:rPr>
              <a:t>basis of </a:t>
            </a:r>
            <a:r>
              <a:rPr lang="en-US" altLang="en-US" sz="2400" i="1" dirty="0">
                <a:ea typeface="ＭＳ Ｐゴシック" charset="-128"/>
              </a:rPr>
              <a:t>remaining PSH property</a:t>
            </a:r>
            <a:r>
              <a:rPr lang="en-US" altLang="en-US" sz="2400" dirty="0">
                <a:ea typeface="ＭＳ Ｐゴシック" charset="-128"/>
              </a:rPr>
              <a:t> by amount of difference.  (</a:t>
            </a:r>
            <a:r>
              <a:rPr lang="en-US" altLang="en-US" sz="2400" dirty="0"/>
              <a:t>§§</a:t>
            </a:r>
            <a:r>
              <a:rPr lang="en-US" altLang="en-US" sz="2400" dirty="0">
                <a:ea typeface="ＭＳ Ｐゴシック" charset="-128"/>
              </a:rPr>
              <a:t>732(b) and 734(b)(2)(B))</a:t>
            </a:r>
          </a:p>
          <a:p>
            <a:pPr>
              <a:lnSpc>
                <a:spcPct val="90000"/>
              </a:lnSpc>
              <a:buSzPct val="70000"/>
              <a:buFont typeface="Wingdings" pitchFamily="2" charset="2"/>
              <a:buChar char="§"/>
            </a:pPr>
            <a:endParaRPr lang="en-US" altLang="en-US" sz="2400" dirty="0">
              <a:ea typeface="ＭＳ Ｐゴシック" charset="-128"/>
            </a:endParaRPr>
          </a:p>
          <a:p>
            <a:pPr>
              <a:lnSpc>
                <a:spcPct val="90000"/>
              </a:lnSpc>
              <a:buSzPct val="70000"/>
              <a:buFont typeface="Wingdings" pitchFamily="2" charset="2"/>
              <a:buChar char="§"/>
            </a:pPr>
            <a:r>
              <a:rPr lang="en-US" altLang="en-US" sz="2400" dirty="0">
                <a:ea typeface="ＭＳ Ｐゴシック" charset="-128"/>
              </a:rPr>
              <a:t>If P takes a basis in property that is </a:t>
            </a:r>
            <a:r>
              <a:rPr lang="en-US" altLang="en-US" sz="2400" b="1" dirty="0">
                <a:ea typeface="ＭＳ Ｐゴシック" charset="-128"/>
              </a:rPr>
              <a:t>lower</a:t>
            </a:r>
            <a:r>
              <a:rPr lang="en-US" altLang="en-US" sz="2400" dirty="0">
                <a:ea typeface="ＭＳ Ｐゴシック" charset="-128"/>
              </a:rPr>
              <a:t> than PSH’s basis, </a:t>
            </a:r>
            <a:r>
              <a:rPr lang="en-US" altLang="en-US" sz="2400" b="1" i="1" dirty="0">
                <a:ea typeface="ＭＳ Ｐゴシック" charset="-128"/>
              </a:rPr>
              <a:t>increase</a:t>
            </a:r>
            <a:r>
              <a:rPr lang="en-US" altLang="en-US" sz="2400" b="1" dirty="0">
                <a:ea typeface="ＭＳ Ｐゴシック" charset="-128"/>
              </a:rPr>
              <a:t> </a:t>
            </a:r>
            <a:r>
              <a:rPr lang="en-US" altLang="en-US" sz="2400" dirty="0">
                <a:ea typeface="ＭＳ Ｐゴシック" charset="-128"/>
              </a:rPr>
              <a:t>basis of </a:t>
            </a:r>
            <a:r>
              <a:rPr lang="en-US" altLang="en-US" sz="2400" i="1" dirty="0">
                <a:ea typeface="ＭＳ Ｐゴシック" charset="-128"/>
              </a:rPr>
              <a:t>remaining PSH property</a:t>
            </a:r>
            <a:r>
              <a:rPr lang="en-US" altLang="en-US" sz="2400" dirty="0">
                <a:ea typeface="ＭＳ Ｐゴシック" charset="-128"/>
              </a:rPr>
              <a:t> by amount of difference (</a:t>
            </a:r>
            <a:r>
              <a:rPr lang="en-US" altLang="en-US" sz="2400" dirty="0"/>
              <a:t>§§</a:t>
            </a:r>
            <a:r>
              <a:rPr lang="en-US" altLang="en-US" sz="2400" dirty="0">
                <a:ea typeface="ＭＳ Ｐゴシック" charset="-128"/>
              </a:rPr>
              <a:t>732(a)(2); 732(b); and 734(b)(1)(B)) </a:t>
            </a:r>
          </a:p>
          <a:p>
            <a:pPr>
              <a:lnSpc>
                <a:spcPct val="90000"/>
              </a:lnSpc>
              <a:buSzPct val="70000"/>
              <a:buFont typeface="Wingdings" pitchFamily="2" charset="2"/>
              <a:buChar char="§"/>
            </a:pPr>
            <a:endParaRPr lang="en-US" altLang="en-US" sz="2400" i="1">
              <a:ea typeface="ＭＳ Ｐゴシック" charset="-128"/>
            </a:endParaRPr>
          </a:p>
          <a:p>
            <a:pPr>
              <a:lnSpc>
                <a:spcPct val="90000"/>
              </a:lnSpc>
              <a:buSzPct val="70000"/>
              <a:buFont typeface="Wingdings" pitchFamily="2" charset="2"/>
              <a:buChar char="§"/>
            </a:pPr>
            <a:r>
              <a:rPr lang="en-US" altLang="en-US" sz="2400" i="1">
                <a:ea typeface="ＭＳ Ｐゴシック" charset="-128"/>
              </a:rPr>
              <a:t>Note</a:t>
            </a:r>
            <a:r>
              <a:rPr lang="en-US" altLang="en-US" sz="2400" dirty="0">
                <a:ea typeface="ＭＳ Ｐゴシック" charset="-128"/>
              </a:rPr>
              <a:t>:  these rules also apply if there is a </a:t>
            </a:r>
            <a:r>
              <a:rPr lang="en-US" altLang="en-US" sz="2400" i="1" dirty="0">
                <a:ea typeface="ＭＳ Ｐゴシック" charset="-128"/>
              </a:rPr>
              <a:t>substantial basis reduction</a:t>
            </a:r>
            <a:r>
              <a:rPr lang="en-US" altLang="en-US" sz="2400" dirty="0">
                <a:ea typeface="ＭＳ Ｐゴシック" charset="-128"/>
              </a:rPr>
              <a:t> (sum of adjustments under points 2 &amp; 3 exceeds 250k). </a:t>
            </a:r>
            <a:r>
              <a:rPr lang="en-US" altLang="en-US" sz="2400" dirty="0"/>
              <a:t>§</a:t>
            </a:r>
            <a:r>
              <a:rPr lang="en-US" altLang="en-US" sz="2400" dirty="0">
                <a:ea typeface="ＭＳ Ｐゴシック" charset="-128"/>
              </a:rPr>
              <a:t>734(d)  </a:t>
            </a:r>
          </a:p>
        </p:txBody>
      </p:sp>
      <p:sp>
        <p:nvSpPr>
          <p:cNvPr id="450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ea typeface="ＭＳ Ｐゴシック" charset="-128"/>
              </a:rPr>
              <a:t>Sections 734(b) and 754:  Amount of Adjustment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851E974-FDE2-F84B-B78E-2351B9824CB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>
              <a:latin typeface="Calibri"/>
            </a:endParaRPr>
          </a:p>
          <a:p>
            <a:fld id="{32A47CA8-1D40-3C49-82CF-CF2201A41E4F}" type="slidenum">
              <a:rPr lang="en-US" smtClean="0">
                <a:latin typeface="Calibri"/>
              </a:rPr>
              <a:pPr/>
              <a:t>18</a:t>
            </a:fld>
            <a:endParaRPr lang="en-US" dirty="0">
              <a:latin typeface="Calibri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16C4EA-9B72-2C41-8D96-CA20E31AF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Partnership Distributions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5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5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58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58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33363" indent="-233363">
              <a:lnSpc>
                <a:spcPct val="90000"/>
              </a:lnSpc>
            </a:pPr>
            <a:r>
              <a:rPr lang="en-US" altLang="en-US" sz="2400" dirty="0"/>
              <a:t>§</a:t>
            </a:r>
            <a:r>
              <a:rPr lang="en-US" altLang="en-US" sz="2400" dirty="0">
                <a:ea typeface="ＭＳ Ｐゴシック" charset="-128"/>
              </a:rPr>
              <a:t>734(b) adjustments affect the basis of partnership property for </a:t>
            </a:r>
            <a:r>
              <a:rPr lang="en-US" altLang="en-US" sz="2400" b="1" dirty="0">
                <a:ea typeface="ＭＳ Ｐゴシック" charset="-128"/>
              </a:rPr>
              <a:t>all Ps</a:t>
            </a:r>
            <a:r>
              <a:rPr lang="en-US" altLang="en-US" sz="2400" dirty="0">
                <a:ea typeface="ＭＳ Ｐゴシック" charset="-128"/>
              </a:rPr>
              <a:t>.  </a:t>
            </a:r>
            <a:r>
              <a:rPr lang="en-US" altLang="en-US" sz="2400" i="1" dirty="0">
                <a:ea typeface="ＭＳ Ｐゴシック" charset="-128"/>
              </a:rPr>
              <a:t>Compare </a:t>
            </a:r>
            <a:r>
              <a:rPr lang="en-US" altLang="en-US" sz="2400" dirty="0">
                <a:ea typeface="ＭＳ Ｐゴシック" charset="-128"/>
              </a:rPr>
              <a:t>743(b) adjustment (only for purchasing P).</a:t>
            </a:r>
          </a:p>
          <a:p>
            <a:pPr marL="233363" indent="-233363">
              <a:lnSpc>
                <a:spcPct val="90000"/>
              </a:lnSpc>
            </a:pPr>
            <a:endParaRPr lang="en-US" altLang="en-US" sz="2400" dirty="0">
              <a:ea typeface="ＭＳ Ｐゴシック" charset="-128"/>
            </a:endParaRPr>
          </a:p>
          <a:p>
            <a:pPr marL="233363" indent="-233363">
              <a:lnSpc>
                <a:spcPct val="90000"/>
              </a:lnSpc>
            </a:pPr>
            <a:r>
              <a:rPr lang="en-US" altLang="en-US" sz="2400" dirty="0"/>
              <a:t>§</a:t>
            </a:r>
            <a:r>
              <a:rPr lang="en-US" altLang="en-US" sz="2400" dirty="0">
                <a:ea typeface="ＭＳ Ｐゴシック" charset="-128"/>
              </a:rPr>
              <a:t>734(b) adjustment divided first between: (1) capital assets (and 1231 property); (2) noncapital assets; and (3) then among the assets in each class.</a:t>
            </a:r>
          </a:p>
          <a:p>
            <a:pPr marL="233363" indent="-233363">
              <a:lnSpc>
                <a:spcPct val="90000"/>
              </a:lnSpc>
            </a:pPr>
            <a:endParaRPr lang="en-US" altLang="en-US" sz="2400" dirty="0">
              <a:ea typeface="ＭＳ Ｐゴシック" charset="-128"/>
            </a:endParaRPr>
          </a:p>
          <a:p>
            <a:pPr marL="233363" indent="-233363">
              <a:lnSpc>
                <a:spcPct val="90000"/>
              </a:lnSpc>
            </a:pPr>
            <a:r>
              <a:rPr lang="en-US" altLang="en-US" sz="2400" dirty="0">
                <a:ea typeface="ＭＳ Ｐゴシック" charset="-128"/>
              </a:rPr>
              <a:t>If the </a:t>
            </a:r>
            <a:r>
              <a:rPr lang="en-US" altLang="en-US" sz="2400" dirty="0"/>
              <a:t>§</a:t>
            </a:r>
            <a:r>
              <a:rPr lang="en-US" altLang="en-US" sz="2400" dirty="0">
                <a:ea typeface="ＭＳ Ｐゴシック" charset="-128"/>
              </a:rPr>
              <a:t>734 adjustment is triggered by the </a:t>
            </a:r>
            <a:r>
              <a:rPr lang="en-US" altLang="en-US" sz="2400" b="1" dirty="0">
                <a:ea typeface="ＭＳ Ｐゴシック" charset="-128"/>
              </a:rPr>
              <a:t>recognition of gain/loss by the </a:t>
            </a:r>
            <a:r>
              <a:rPr lang="en-US" altLang="en-US" sz="2400" b="1" dirty="0" err="1">
                <a:ea typeface="ＭＳ Ｐゴシック" charset="-128"/>
              </a:rPr>
              <a:t>distributee</a:t>
            </a:r>
            <a:r>
              <a:rPr lang="en-US" altLang="en-US" sz="2400" dirty="0">
                <a:ea typeface="ＭＳ Ｐゴシック" charset="-128"/>
              </a:rPr>
              <a:t>, the </a:t>
            </a:r>
            <a:r>
              <a:rPr lang="en-US" altLang="en-US" sz="2400" dirty="0"/>
              <a:t>§</a:t>
            </a:r>
            <a:r>
              <a:rPr lang="en-US" altLang="en-US" sz="2400" dirty="0">
                <a:ea typeface="ＭＳ Ｐゴシック" charset="-128"/>
              </a:rPr>
              <a:t>734 adjustment is assigned </a:t>
            </a:r>
            <a:r>
              <a:rPr lang="en-US" altLang="en-US" sz="2400" i="1" dirty="0">
                <a:ea typeface="ＭＳ Ｐゴシック" charset="-128"/>
              </a:rPr>
              <a:t>only</a:t>
            </a:r>
            <a:r>
              <a:rPr lang="en-US" altLang="en-US" sz="2400" dirty="0">
                <a:ea typeface="ＭＳ Ｐゴシック" charset="-128"/>
              </a:rPr>
              <a:t> </a:t>
            </a:r>
            <a:r>
              <a:rPr lang="en-US" altLang="en-US" sz="2400" b="1" dirty="0">
                <a:ea typeface="ＭＳ Ｐゴシック" charset="-128"/>
              </a:rPr>
              <a:t>to capital assets</a:t>
            </a:r>
            <a:r>
              <a:rPr lang="en-US" altLang="en-US" sz="2400" dirty="0">
                <a:ea typeface="ＭＳ Ｐゴシック" charset="-128"/>
              </a:rPr>
              <a:t>.  Reg. </a:t>
            </a:r>
            <a:r>
              <a:rPr lang="en-US" altLang="en-US" sz="2400" dirty="0"/>
              <a:t>§</a:t>
            </a:r>
            <a:r>
              <a:rPr lang="en-US" altLang="en-US" sz="2400" dirty="0">
                <a:ea typeface="ＭＳ Ｐゴシック" charset="-128"/>
              </a:rPr>
              <a:t>1.755-1(c)(1)(ii)</a:t>
            </a:r>
          </a:p>
          <a:p>
            <a:pPr marL="233363" indent="-233363">
              <a:lnSpc>
                <a:spcPct val="90000"/>
              </a:lnSpc>
            </a:pPr>
            <a:endParaRPr lang="en-US" altLang="en-US" sz="2400" dirty="0">
              <a:ea typeface="ＭＳ Ｐゴシック" charset="-128"/>
            </a:endParaRPr>
          </a:p>
          <a:p>
            <a:pPr marL="233363" indent="-233363">
              <a:lnSpc>
                <a:spcPct val="90000"/>
              </a:lnSpc>
            </a:pPr>
            <a:r>
              <a:rPr lang="en-US" altLang="en-US" sz="2400" dirty="0">
                <a:ea typeface="ＭＳ Ｐゴシック" charset="-128"/>
              </a:rPr>
              <a:t>If adjustment is triggered by a change in basis of an asset </a:t>
            </a:r>
            <a:r>
              <a:rPr lang="en-US" altLang="en-US" sz="2400" b="1" dirty="0">
                <a:ea typeface="ＭＳ Ｐゴシック" charset="-128"/>
              </a:rPr>
              <a:t>w/in a particular class</a:t>
            </a:r>
            <a:r>
              <a:rPr lang="en-US" altLang="en-US" sz="2400" dirty="0">
                <a:ea typeface="ＭＳ Ｐゴシック" charset="-128"/>
              </a:rPr>
              <a:t>, the adjustment must be assigned </a:t>
            </a:r>
            <a:r>
              <a:rPr lang="en-US" altLang="en-US" sz="2400" i="1" dirty="0">
                <a:ea typeface="ＭＳ Ｐゴシック" charset="-128"/>
              </a:rPr>
              <a:t>only</a:t>
            </a:r>
            <a:r>
              <a:rPr lang="en-US" altLang="en-US" sz="2400" dirty="0">
                <a:ea typeface="ＭＳ Ｐゴシック" charset="-128"/>
              </a:rPr>
              <a:t> to assets in the same class.  Reg. </a:t>
            </a:r>
            <a:r>
              <a:rPr lang="en-US" altLang="en-US" sz="2400" dirty="0"/>
              <a:t>§</a:t>
            </a:r>
            <a:r>
              <a:rPr lang="en-US" altLang="en-US" sz="2400" dirty="0">
                <a:ea typeface="ＭＳ Ｐゴシック" charset="-128"/>
              </a:rPr>
              <a:t>1.755-1(c)(1)(</a:t>
            </a:r>
            <a:r>
              <a:rPr lang="en-US" altLang="en-US" sz="2400" dirty="0" err="1">
                <a:ea typeface="ＭＳ Ｐゴシック" charset="-128"/>
              </a:rPr>
              <a:t>i</a:t>
            </a:r>
            <a:r>
              <a:rPr lang="en-US" altLang="en-US" sz="2400" dirty="0">
                <a:ea typeface="ＭＳ Ｐゴシック" charset="-128"/>
              </a:rPr>
              <a:t>).  </a:t>
            </a:r>
          </a:p>
          <a:p>
            <a:pPr marL="233363" indent="-233363">
              <a:lnSpc>
                <a:spcPct val="90000"/>
              </a:lnSpc>
            </a:pPr>
            <a:endParaRPr lang="en-US" altLang="en-US" sz="2400" dirty="0">
              <a:ea typeface="ＭＳ Ｐゴシック" charset="-128"/>
            </a:endParaRPr>
          </a:p>
          <a:p>
            <a:pPr marL="233363" indent="-233363">
              <a:lnSpc>
                <a:spcPct val="90000"/>
              </a:lnSpc>
            </a:pPr>
            <a:r>
              <a:rPr lang="en-US" altLang="en-US" sz="2400" dirty="0">
                <a:ea typeface="ＭＳ Ｐゴシック" charset="-128"/>
              </a:rPr>
              <a:t>If the PSH has no assets in the class, the adjustment is held in abeyance. Reg. </a:t>
            </a:r>
            <a:r>
              <a:rPr lang="en-US" altLang="en-US" sz="2400" dirty="0"/>
              <a:t>§</a:t>
            </a:r>
            <a:r>
              <a:rPr lang="en-US" altLang="en-US" sz="2400" dirty="0">
                <a:ea typeface="ＭＳ Ｐゴシック" charset="-128"/>
              </a:rPr>
              <a:t>1.755-1(c)(4).</a:t>
            </a:r>
            <a:endParaRPr lang="en-US" altLang="en-US" sz="2000" dirty="0">
              <a:ea typeface="ＭＳ Ｐゴシック" charset="-128"/>
            </a:endParaRPr>
          </a:p>
        </p:txBody>
      </p:sp>
      <p:sp>
        <p:nvSpPr>
          <p:cNvPr id="471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ea typeface="ＭＳ Ｐゴシック" charset="-128"/>
              </a:rPr>
              <a:t>Sections 734(b) and 755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3E77C31-7979-D84A-9107-FC8755A4770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>
              <a:latin typeface="Calibri"/>
            </a:endParaRPr>
          </a:p>
          <a:p>
            <a:fld id="{32A47CA8-1D40-3C49-82CF-CF2201A41E4F}" type="slidenum">
              <a:rPr lang="en-US" smtClean="0">
                <a:latin typeface="Calibri"/>
              </a:rPr>
              <a:pPr/>
              <a:t>19</a:t>
            </a:fld>
            <a:endParaRPr lang="en-US" dirty="0">
              <a:latin typeface="Calibri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9C1D2E-1BD6-FB41-B320-18FC0CD22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Partnership Distributions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1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28600" indent="-228600" eaLnBrk="1" hangingPunct="1"/>
            <a:r>
              <a:rPr lang="en-US" altLang="en-US" sz="2400" dirty="0">
                <a:ea typeface="ＭＳ Ｐゴシック" charset="-128"/>
              </a:rPr>
              <a:t>Current distributions of $:</a:t>
            </a:r>
          </a:p>
          <a:p>
            <a:pPr marL="457200" lvl="1" indent="-228600" eaLnBrk="1" hangingPunct="1"/>
            <a:r>
              <a:rPr lang="en-US" altLang="en-US" sz="2000" dirty="0"/>
              <a:t>P reduces his basis in the PSH, and then recognizes </a:t>
            </a:r>
            <a:r>
              <a:rPr lang="en-US" altLang="en-US" sz="2000" i="1" dirty="0"/>
              <a:t>gain</a:t>
            </a:r>
            <a:r>
              <a:rPr lang="en-US" altLang="en-US" sz="2000" dirty="0"/>
              <a:t> for distributions in excess of basis. §§731(a)(1), 733(a)(1).</a:t>
            </a:r>
          </a:p>
          <a:p>
            <a:pPr marL="457200" lvl="1" indent="-228600" eaLnBrk="1" hangingPunct="1"/>
            <a:r>
              <a:rPr lang="en-US" altLang="en-US" sz="2000" dirty="0"/>
              <a:t>G is generally CG</a:t>
            </a:r>
            <a:endParaRPr lang="en-US" altLang="ja-JP" sz="2000" dirty="0"/>
          </a:p>
          <a:p>
            <a:pPr marL="228600" indent="-228600" eaLnBrk="1" hangingPunct="1"/>
            <a:endParaRPr lang="en-US" altLang="en-US" sz="2400" dirty="0">
              <a:ea typeface="ＭＳ Ｐゴシック" charset="-128"/>
            </a:endParaRPr>
          </a:p>
          <a:p>
            <a:pPr marL="228600" indent="-228600"/>
            <a:r>
              <a:rPr lang="en-US" altLang="en-US" sz="2400" dirty="0">
                <a:ea typeface="ＭＳ Ｐゴシック" charset="-128"/>
              </a:rPr>
              <a:t>For </a:t>
            </a:r>
            <a:r>
              <a:rPr lang="en-US" altLang="ja-JP" sz="2400" i="1" dirty="0">
                <a:ea typeface="ＭＳ Ｐゴシック" charset="-128"/>
              </a:rPr>
              <a:t>advances</a:t>
            </a:r>
            <a:r>
              <a:rPr lang="en-US" altLang="ja-JP" sz="2400" dirty="0">
                <a:ea typeface="ＭＳ Ｐゴシック" charset="-128"/>
              </a:rPr>
              <a:t> or </a:t>
            </a:r>
            <a:r>
              <a:rPr lang="en-US" altLang="ja-JP" sz="2400" i="1" dirty="0">
                <a:ea typeface="ＭＳ Ｐゴシック" charset="-128"/>
              </a:rPr>
              <a:t>draws</a:t>
            </a:r>
            <a:r>
              <a:rPr lang="en-US" altLang="ja-JP" sz="2400" dirty="0">
                <a:ea typeface="ＭＳ Ｐゴシック" charset="-128"/>
              </a:rPr>
              <a:t>, basis is adjusted </a:t>
            </a:r>
            <a:r>
              <a:rPr lang="en-US" altLang="ja-JP" sz="2400" i="1" dirty="0">
                <a:ea typeface="ＭＳ Ｐゴシック" charset="-128"/>
              </a:rPr>
              <a:t>first</a:t>
            </a:r>
            <a:r>
              <a:rPr lang="en-US" altLang="ja-JP" sz="2400" dirty="0">
                <a:ea typeface="ＭＳ Ｐゴシック" charset="-128"/>
              </a:rPr>
              <a:t> by P’s distributive share of the PSH’s </a:t>
            </a:r>
            <a:r>
              <a:rPr lang="en-US" altLang="ja-JP" sz="2400" i="1" dirty="0">
                <a:ea typeface="ＭＳ Ｐゴシック" charset="-128"/>
              </a:rPr>
              <a:t>income</a:t>
            </a:r>
            <a:r>
              <a:rPr lang="en-US" altLang="ja-JP" sz="2400" dirty="0">
                <a:ea typeface="ＭＳ Ｐゴシック" charset="-128"/>
              </a:rPr>
              <a:t>. Reg. </a:t>
            </a:r>
            <a:r>
              <a:rPr lang="en-US" altLang="en-US" sz="2400" dirty="0"/>
              <a:t>§</a:t>
            </a:r>
            <a:r>
              <a:rPr lang="en-US" altLang="ja-JP" sz="2400" dirty="0">
                <a:ea typeface="ＭＳ Ｐゴシック" charset="-128"/>
              </a:rPr>
              <a:t>1.731-1(a)(1)(ii)</a:t>
            </a:r>
          </a:p>
          <a:p>
            <a:pPr marL="457200" lvl="1" indent="-228600" eaLnBrk="1" hangingPunct="1"/>
            <a:endParaRPr lang="en-US" altLang="en-US" sz="2000" dirty="0"/>
          </a:p>
          <a:p>
            <a:pPr marL="228600" indent="-228600" eaLnBrk="1" hangingPunct="1"/>
            <a:r>
              <a:rPr lang="en-US" altLang="en-US" sz="2400" dirty="0">
                <a:ea typeface="ＭＳ Ｐゴシック" charset="-128"/>
              </a:rPr>
              <a:t>If PSH losses exceed gains for the TY, the P’</a:t>
            </a:r>
            <a:r>
              <a:rPr lang="en-US" altLang="ja-JP" sz="2400" dirty="0">
                <a:ea typeface="ＭＳ Ｐゴシック" charset="-128"/>
              </a:rPr>
              <a:t>s basis in his PSH interest is adjusted </a:t>
            </a:r>
            <a:r>
              <a:rPr lang="en-US" altLang="ja-JP" sz="2400" i="1" dirty="0">
                <a:ea typeface="ＭＳ Ｐゴシック" charset="-128"/>
              </a:rPr>
              <a:t>first</a:t>
            </a:r>
            <a:r>
              <a:rPr lang="en-US" altLang="ja-JP" sz="2400" dirty="0">
                <a:ea typeface="ＭＳ Ｐゴシック" charset="-128"/>
              </a:rPr>
              <a:t> for distributions and </a:t>
            </a:r>
            <a:r>
              <a:rPr lang="en-US" altLang="ja-JP" sz="2400" i="1" dirty="0">
                <a:ea typeface="ＭＳ Ｐゴシック" charset="-128"/>
              </a:rPr>
              <a:t>then</a:t>
            </a:r>
            <a:r>
              <a:rPr lang="en-US" altLang="ja-JP" sz="2400" dirty="0">
                <a:ea typeface="ＭＳ Ｐゴシック" charset="-128"/>
              </a:rPr>
              <a:t> losses.  </a:t>
            </a:r>
            <a:r>
              <a:rPr lang="en-US" altLang="ja-JP" sz="2400" i="1" dirty="0">
                <a:ea typeface="ＭＳ Ｐゴシック" charset="-128"/>
              </a:rPr>
              <a:t>See</a:t>
            </a:r>
            <a:r>
              <a:rPr lang="en-US" altLang="ja-JP" sz="2400" dirty="0">
                <a:ea typeface="ＭＳ Ｐゴシック" charset="-128"/>
              </a:rPr>
              <a:t> Rev. Rul. 66-94.</a:t>
            </a:r>
            <a:endParaRPr lang="en-US" altLang="en-US" sz="2400" dirty="0">
              <a:ea typeface="ＭＳ Ｐゴシック" charset="-128"/>
            </a:endParaRPr>
          </a:p>
        </p:txBody>
      </p:sp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>
                <a:ea typeface="ＭＳ Ｐゴシック" charset="-128"/>
              </a:rPr>
              <a:t>Current Distributions of $ </a:t>
            </a:r>
            <a:endParaRPr lang="en-US" altLang="en-US" dirty="0">
              <a:ea typeface="ＭＳ Ｐゴシック" charset="-128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CD961BC-E4A2-4842-8751-B03AB5BB657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>
              <a:latin typeface="Calibri"/>
            </a:endParaRPr>
          </a:p>
          <a:p>
            <a:fld id="{32A47CA8-1D40-3C49-82CF-CF2201A41E4F}" type="slidenum">
              <a:rPr lang="en-US" smtClean="0">
                <a:latin typeface="Calibri"/>
              </a:rPr>
              <a:pPr/>
              <a:t>2</a:t>
            </a:fld>
            <a:endParaRPr lang="en-US" dirty="0">
              <a:latin typeface="Calibri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1C3165-A6D5-814F-85FE-83766BAEA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Partnership Distributions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39" grpId="0" build="p" bldLvl="2" autoUpdateAnimBg="0"/>
      <p:bldP spid="65538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6400" indent="-406400">
              <a:lnSpc>
                <a:spcPct val="90000"/>
              </a:lnSpc>
            </a:pPr>
            <a:endParaRPr lang="en-US" altLang="en-US" sz="2400" dirty="0">
              <a:ea typeface="ＭＳ Ｐゴシック" charset="-128"/>
            </a:endParaRPr>
          </a:p>
          <a:p>
            <a:pPr marL="233363" indent="-233363">
              <a:lnSpc>
                <a:spcPct val="90000"/>
              </a:lnSpc>
            </a:pPr>
            <a:r>
              <a:rPr lang="en-US" altLang="en-US" sz="2400" dirty="0">
                <a:ea typeface="ＭＳ Ｐゴシック" charset="-128"/>
              </a:rPr>
              <a:t>Any </a:t>
            </a:r>
            <a:r>
              <a:rPr lang="en-US" altLang="en-US" sz="2400" b="1" i="1" dirty="0">
                <a:ea typeface="ＭＳ Ｐゴシック" charset="-128"/>
              </a:rPr>
              <a:t>increase</a:t>
            </a:r>
            <a:r>
              <a:rPr lang="en-US" altLang="en-US" sz="2400" i="1" dirty="0">
                <a:ea typeface="ＭＳ Ｐゴシック" charset="-128"/>
              </a:rPr>
              <a:t> </a:t>
            </a:r>
            <a:r>
              <a:rPr lang="en-US" altLang="en-US" sz="2400" dirty="0">
                <a:ea typeface="ＭＳ Ｐゴシック" charset="-128"/>
              </a:rPr>
              <a:t>allocated </a:t>
            </a:r>
            <a:r>
              <a:rPr lang="en-US" altLang="en-US" sz="2400" b="1" dirty="0">
                <a:ea typeface="ＭＳ Ｐゴシック" charset="-128"/>
              </a:rPr>
              <a:t>first</a:t>
            </a:r>
            <a:r>
              <a:rPr lang="en-US" altLang="en-US" sz="2400" dirty="0">
                <a:ea typeface="ＭＳ Ｐゴシック" charset="-128"/>
              </a:rPr>
              <a:t> to properties with </a:t>
            </a:r>
            <a:r>
              <a:rPr lang="en-US" altLang="en-US" sz="2400" b="1" dirty="0">
                <a:ea typeface="ＭＳ Ｐゴシック" charset="-128"/>
              </a:rPr>
              <a:t>unrealized appreciation</a:t>
            </a:r>
            <a:r>
              <a:rPr lang="en-US" altLang="en-US" sz="2400" dirty="0">
                <a:ea typeface="ＭＳ Ｐゴシック" charset="-128"/>
              </a:rPr>
              <a:t> (in proportion to unrealized appreciation) but only to extent of each property’</a:t>
            </a:r>
            <a:r>
              <a:rPr lang="en-US" altLang="ja-JP" sz="2400" dirty="0">
                <a:ea typeface="ＭＳ Ｐゴシック" charset="-128"/>
              </a:rPr>
              <a:t>s unrealized appreciation.  Any remaining increase </a:t>
            </a:r>
            <a:r>
              <a:rPr lang="en-US" altLang="ja-JP" sz="2400" b="1" dirty="0">
                <a:ea typeface="ＭＳ Ｐゴシック" charset="-128"/>
              </a:rPr>
              <a:t>allocated in proportion to FVM.</a:t>
            </a:r>
          </a:p>
          <a:p>
            <a:pPr marL="233363" indent="-233363">
              <a:lnSpc>
                <a:spcPct val="90000"/>
              </a:lnSpc>
            </a:pPr>
            <a:endParaRPr lang="en-US" altLang="en-US" sz="2400" dirty="0">
              <a:ea typeface="ＭＳ Ｐゴシック" charset="-128"/>
            </a:endParaRPr>
          </a:p>
          <a:p>
            <a:pPr marL="233363" indent="-233363">
              <a:lnSpc>
                <a:spcPct val="90000"/>
              </a:lnSpc>
            </a:pPr>
            <a:r>
              <a:rPr lang="en-US" altLang="en-US" sz="2400" dirty="0">
                <a:ea typeface="ＭＳ Ｐゴシック" charset="-128"/>
              </a:rPr>
              <a:t>Any </a:t>
            </a:r>
            <a:r>
              <a:rPr lang="en-US" altLang="en-US" sz="2400" b="1" i="1" dirty="0">
                <a:ea typeface="ＭＳ Ｐゴシック" charset="-128"/>
              </a:rPr>
              <a:t>decrease</a:t>
            </a:r>
            <a:r>
              <a:rPr lang="en-US" altLang="en-US" sz="2400" i="1" dirty="0">
                <a:ea typeface="ＭＳ Ｐゴシック" charset="-128"/>
              </a:rPr>
              <a:t> </a:t>
            </a:r>
            <a:r>
              <a:rPr lang="en-US" altLang="en-US" sz="2400" dirty="0">
                <a:ea typeface="ＭＳ Ｐゴシック" charset="-128"/>
              </a:rPr>
              <a:t>allocated </a:t>
            </a:r>
            <a:r>
              <a:rPr lang="en-US" altLang="en-US" sz="2400" b="1" dirty="0">
                <a:ea typeface="ＭＳ Ｐゴシック" charset="-128"/>
              </a:rPr>
              <a:t>first</a:t>
            </a:r>
            <a:r>
              <a:rPr lang="en-US" altLang="en-US" sz="2400" dirty="0">
                <a:ea typeface="ＭＳ Ｐゴシック" charset="-128"/>
              </a:rPr>
              <a:t> to properties with </a:t>
            </a:r>
            <a:r>
              <a:rPr lang="en-US" altLang="en-US" sz="2400" b="1" dirty="0">
                <a:ea typeface="ＭＳ Ｐゴシック" charset="-128"/>
              </a:rPr>
              <a:t>unrealized depreciation </a:t>
            </a:r>
            <a:r>
              <a:rPr lang="en-US" altLang="en-US" sz="2400" dirty="0">
                <a:ea typeface="ＭＳ Ｐゴシック" charset="-128"/>
              </a:rPr>
              <a:t>(in proportion to unrealized depreciation) but only to extent of each property’</a:t>
            </a:r>
            <a:r>
              <a:rPr lang="en-US" altLang="ja-JP" sz="2400" dirty="0">
                <a:ea typeface="ＭＳ Ｐゴシック" charset="-128"/>
              </a:rPr>
              <a:t>s unrealized depreciation.  Any remaining increase allocated </a:t>
            </a:r>
            <a:r>
              <a:rPr lang="en-US" altLang="ja-JP" sz="2400" b="1" dirty="0">
                <a:ea typeface="ＭＳ Ｐゴシック" charset="-128"/>
              </a:rPr>
              <a:t>in proportion to adjusted bases. </a:t>
            </a:r>
            <a:r>
              <a:rPr lang="en-US" altLang="ja-JP" sz="2400" dirty="0">
                <a:ea typeface="ＭＳ Ｐゴシック" charset="-128"/>
              </a:rPr>
              <a:t>Reg. </a:t>
            </a:r>
            <a:r>
              <a:rPr lang="en-US" altLang="en-US" sz="2400" dirty="0"/>
              <a:t>§</a:t>
            </a:r>
            <a:r>
              <a:rPr lang="en-US" altLang="ja-JP" sz="2400" dirty="0">
                <a:ea typeface="ＭＳ Ｐゴシック" charset="-128"/>
              </a:rPr>
              <a:t>1.755-1(c)(2)(</a:t>
            </a:r>
            <a:r>
              <a:rPr lang="en-US" altLang="ja-JP" sz="2400" dirty="0" err="1">
                <a:ea typeface="ＭＳ Ｐゴシック" charset="-128"/>
              </a:rPr>
              <a:t>i</a:t>
            </a:r>
            <a:r>
              <a:rPr lang="en-US" altLang="ja-JP" sz="2400" dirty="0">
                <a:ea typeface="ＭＳ Ｐゴシック" charset="-128"/>
              </a:rPr>
              <a:t>) and (ii).</a:t>
            </a:r>
          </a:p>
          <a:p>
            <a:pPr marL="406400" indent="-406400"/>
            <a:endParaRPr lang="en-US" altLang="en-US" dirty="0">
              <a:ea typeface="ＭＳ Ｐゴシック" charset="-128"/>
            </a:endParaRPr>
          </a:p>
        </p:txBody>
      </p:sp>
      <p:sp>
        <p:nvSpPr>
          <p:cNvPr id="481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77800" indent="-177800">
              <a:lnSpc>
                <a:spcPct val="90000"/>
              </a:lnSpc>
            </a:pPr>
            <a:r>
              <a:rPr lang="en-US" altLang="en-US" dirty="0">
                <a:ea typeface="ＭＳ Ｐゴシック" charset="-128"/>
              </a:rPr>
              <a:t>734(b) Adjustments under </a:t>
            </a:r>
            <a:r>
              <a:rPr lang="en-US" altLang="en-US" sz="2000" dirty="0"/>
              <a:t>§</a:t>
            </a:r>
            <a:r>
              <a:rPr lang="en-US" altLang="en-US" dirty="0">
                <a:ea typeface="ＭＳ Ｐゴシック" charset="-128"/>
              </a:rPr>
              <a:t>755:  Allocations w/in Asset Classes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6106548-427F-5049-850A-EC5516ABD3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>
              <a:latin typeface="Calibri"/>
            </a:endParaRPr>
          </a:p>
          <a:p>
            <a:fld id="{32A47CA8-1D40-3C49-82CF-CF2201A41E4F}" type="slidenum">
              <a:rPr lang="en-US" smtClean="0">
                <a:latin typeface="Calibri"/>
              </a:rPr>
              <a:pPr/>
              <a:t>20</a:t>
            </a:fld>
            <a:endParaRPr lang="en-US" dirty="0">
              <a:latin typeface="Calibri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416A2B-2AF7-2847-AB00-2D50F3854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Partnership Distributions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dirty="0">
                <a:ea typeface="ＭＳ Ｐゴシック" charset="-128"/>
              </a:rPr>
              <a:t>If there is a </a:t>
            </a:r>
            <a:r>
              <a:rPr lang="en-US" altLang="en-US" sz="2400" i="1" dirty="0">
                <a:ea typeface="ＭＳ Ｐゴシック" charset="-128"/>
              </a:rPr>
              <a:t>substantial basis reduction</a:t>
            </a:r>
            <a:r>
              <a:rPr lang="en-US" altLang="en-US" sz="2400" dirty="0">
                <a:ea typeface="ＭＳ Ｐゴシック" charset="-128"/>
              </a:rPr>
              <a:t> (in the case of a distribution) or the PSH has a </a:t>
            </a:r>
            <a:r>
              <a:rPr lang="en-US" altLang="en-US" sz="2400" i="1" dirty="0">
                <a:ea typeface="ＭＳ Ｐゴシック" charset="-128"/>
              </a:rPr>
              <a:t>substantial built-in loss</a:t>
            </a:r>
            <a:r>
              <a:rPr lang="en-US" altLang="en-US" sz="2400" dirty="0">
                <a:ea typeface="ＭＳ Ｐゴシック" charset="-128"/>
              </a:rPr>
              <a:t> (in the case of a S/Ex), the </a:t>
            </a:r>
            <a:r>
              <a:rPr lang="en-US" altLang="en-US" sz="2400" dirty="0"/>
              <a:t>§</a:t>
            </a:r>
            <a:r>
              <a:rPr lang="en-US" altLang="en-US" sz="2400" dirty="0">
                <a:ea typeface="ＭＳ Ｐゴシック" charset="-128"/>
              </a:rPr>
              <a:t>734 or </a:t>
            </a:r>
            <a:r>
              <a:rPr lang="en-US" altLang="en-US" sz="2400" dirty="0"/>
              <a:t>§</a:t>
            </a:r>
            <a:r>
              <a:rPr lang="en-US" altLang="en-US" sz="2400" dirty="0">
                <a:ea typeface="ＭＳ Ｐゴシック" charset="-128"/>
              </a:rPr>
              <a:t>743 adjustments are </a:t>
            </a:r>
            <a:r>
              <a:rPr lang="en-US" altLang="en-US" sz="2400" i="1" dirty="0">
                <a:ea typeface="ＭＳ Ｐゴシック" charset="-128"/>
              </a:rPr>
              <a:t>mandatory</a:t>
            </a:r>
            <a:r>
              <a:rPr lang="en-US" altLang="en-US" sz="2400" dirty="0">
                <a:ea typeface="ＭＳ Ｐゴシック" charset="-128"/>
              </a:rPr>
              <a:t>.</a:t>
            </a:r>
          </a:p>
          <a:p>
            <a:pPr lvl="1"/>
            <a:r>
              <a:rPr lang="en-US" altLang="en-US" sz="2400" b="1" dirty="0"/>
              <a:t>SBR</a:t>
            </a:r>
            <a:r>
              <a:rPr lang="en-US" altLang="en-US" sz="2400" dirty="0"/>
              <a:t>:  the sum of:</a:t>
            </a:r>
          </a:p>
          <a:p>
            <a:pPr lvl="2"/>
            <a:r>
              <a:rPr lang="en-US" altLang="en-US" sz="2000" dirty="0"/>
              <a:t>(1) any loss recognized under section 731(a)(2); and </a:t>
            </a:r>
          </a:p>
          <a:p>
            <a:pPr lvl="2"/>
            <a:r>
              <a:rPr lang="en-US" altLang="en-US" sz="2000" dirty="0"/>
              <a:t>(2) the excess of the basis of the property distributed in liquidation in the hands of a P over the AB of the property in the </a:t>
            </a:r>
            <a:r>
              <a:rPr lang="en-US" altLang="en-US" sz="2000" dirty="0" err="1"/>
              <a:t>PSH</a:t>
            </a:r>
            <a:r>
              <a:rPr lang="en-US" altLang="en-US" sz="2000" dirty="0"/>
              <a:t>, exceeds 250K. (§734(d))</a:t>
            </a:r>
          </a:p>
          <a:p>
            <a:pPr lvl="1"/>
            <a:r>
              <a:rPr lang="en-US" altLang="en-US" sz="2400" b="1" dirty="0"/>
              <a:t>SBIL</a:t>
            </a:r>
            <a:r>
              <a:rPr lang="en-US" altLang="en-US" sz="2400" dirty="0"/>
              <a:t>:  </a:t>
            </a:r>
          </a:p>
          <a:p>
            <a:pPr lvl="2"/>
            <a:r>
              <a:rPr lang="en-US" altLang="en-US" sz="2000" dirty="0" err="1"/>
              <a:t>PSH’</a:t>
            </a:r>
            <a:r>
              <a:rPr lang="en-US" altLang="ja-JP" sz="2000" dirty="0" err="1"/>
              <a:t>s</a:t>
            </a:r>
            <a:r>
              <a:rPr lang="en-US" altLang="ja-JP" sz="2000" dirty="0"/>
              <a:t> AB in property exceeds its FMV by more than 250K; or</a:t>
            </a:r>
          </a:p>
          <a:p>
            <a:pPr lvl="2"/>
            <a:r>
              <a:rPr lang="en-US" altLang="ja-JP" sz="2000" dirty="0"/>
              <a:t>Transferee P would be allocated a loss of more than 250K if the </a:t>
            </a:r>
            <a:r>
              <a:rPr lang="en-US" altLang="ja-JP" sz="2000" dirty="0" err="1"/>
              <a:t>PSH</a:t>
            </a:r>
            <a:r>
              <a:rPr lang="en-US" altLang="ja-JP" sz="2000" dirty="0"/>
              <a:t> assets were sold for cash equal to their </a:t>
            </a:r>
            <a:r>
              <a:rPr lang="en-US" altLang="ja-JP" sz="2000" dirty="0" err="1"/>
              <a:t>FMV</a:t>
            </a:r>
            <a:r>
              <a:rPr lang="en-US" altLang="ja-JP" sz="2000" dirty="0"/>
              <a:t>. (§743(d)) </a:t>
            </a:r>
            <a:endParaRPr lang="en-US" altLang="en-US" sz="2000" dirty="0"/>
          </a:p>
        </p:txBody>
      </p:sp>
      <p:sp>
        <p:nvSpPr>
          <p:cNvPr id="491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ea typeface="ＭＳ Ｐゴシック" charset="-128"/>
              </a:rPr>
              <a:t>Mandatory Adjustments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9D3734-6941-EC43-BFB0-47505B0D224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>
              <a:latin typeface="Calibri"/>
            </a:endParaRPr>
          </a:p>
          <a:p>
            <a:fld id="{32A47CA8-1D40-3C49-82CF-CF2201A41E4F}" type="slidenum">
              <a:rPr lang="en-US" smtClean="0">
                <a:latin typeface="Calibri"/>
              </a:rPr>
              <a:pPr/>
              <a:t>21</a:t>
            </a:fld>
            <a:endParaRPr lang="en-US" dirty="0">
              <a:latin typeface="Calibri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44233A-9F39-5E45-9B54-48813DE6C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Partnership Distributions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37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sz="2400" dirty="0">
                <a:ea typeface="ＭＳ Ｐゴシック" charset="-128"/>
              </a:rPr>
              <a:t>Reduction of P’</a:t>
            </a:r>
            <a:r>
              <a:rPr lang="en-US" altLang="ja-JP" sz="2400" dirty="0">
                <a:ea typeface="ＭＳ Ｐゴシック" charset="-128"/>
              </a:rPr>
              <a:t>s share of PSH liabilities treated as current distribution of </a:t>
            </a:r>
            <a:r>
              <a:rPr lang="en-US" altLang="ja-JP" sz="2400" b="1" dirty="0">
                <a:ea typeface="ＭＳ Ｐゴシック" charset="-128"/>
              </a:rPr>
              <a:t>$</a:t>
            </a:r>
            <a:r>
              <a:rPr lang="en-US" altLang="ja-JP" sz="2400" dirty="0">
                <a:ea typeface="ＭＳ Ｐゴシック" charset="-128"/>
              </a:rPr>
              <a:t>.  </a:t>
            </a:r>
            <a:r>
              <a:rPr lang="en-US" altLang="en-US" sz="2400" dirty="0"/>
              <a:t>§</a:t>
            </a:r>
            <a:r>
              <a:rPr lang="en-US" altLang="ja-JP" sz="2400" dirty="0">
                <a:ea typeface="ＭＳ Ｐゴシック" charset="-128"/>
              </a:rPr>
              <a:t>752(b).  This </a:t>
            </a:r>
            <a:r>
              <a:rPr lang="en-US" altLang="ja-JP" sz="2400" u="sng" dirty="0">
                <a:ea typeface="ＭＳ Ｐゴシック" charset="-128"/>
              </a:rPr>
              <a:t>reduction in liabilities must be added to any actual cash received</a:t>
            </a:r>
            <a:r>
              <a:rPr lang="en-US" altLang="ja-JP" sz="2400" dirty="0">
                <a:ea typeface="ＭＳ Ｐゴシック" charset="-128"/>
              </a:rPr>
              <a:t>.</a:t>
            </a:r>
          </a:p>
          <a:p>
            <a:pPr eaLnBrk="1" hangingPunct="1"/>
            <a:endParaRPr lang="en-US" altLang="en-US" sz="2400" dirty="0">
              <a:ea typeface="ＭＳ Ｐゴシック" charset="-128"/>
            </a:endParaRPr>
          </a:p>
          <a:p>
            <a:pPr lvl="1"/>
            <a:r>
              <a:rPr lang="en-US" altLang="en-US" sz="2250" dirty="0">
                <a:ea typeface="ＭＳ Ｐゴシック" charset="-128"/>
              </a:rPr>
              <a:t>A P’</a:t>
            </a:r>
            <a:r>
              <a:rPr lang="en-US" altLang="ja-JP" sz="2250" dirty="0">
                <a:ea typeface="ＭＳ Ｐゴシック" charset="-128"/>
              </a:rPr>
              <a:t>s share of PSH liabilities can change as a result of converting from a GP to LP (Rev. Rul. 84-52) or from GP/LP to an LLC (Rev. Rul. 95-37).</a:t>
            </a:r>
          </a:p>
          <a:p>
            <a:pPr eaLnBrk="1" hangingPunct="1"/>
            <a:endParaRPr lang="en-US" altLang="en-US" sz="2400" dirty="0">
              <a:ea typeface="ＭＳ Ｐゴシック" charset="-128"/>
            </a:endParaRPr>
          </a:p>
          <a:p>
            <a:pPr lvl="1"/>
            <a:r>
              <a:rPr lang="en-US" altLang="en-US" sz="2250" dirty="0">
                <a:ea typeface="ＭＳ Ｐゴシック" charset="-128"/>
              </a:rPr>
              <a:t>Reduction in liabilities because of debt repayments (and COD) treated as </a:t>
            </a:r>
            <a:r>
              <a:rPr lang="en-US" altLang="ja-JP" sz="2250" i="1" dirty="0">
                <a:ea typeface="ＭＳ Ｐゴシック" charset="-128"/>
              </a:rPr>
              <a:t>draw</a:t>
            </a:r>
            <a:r>
              <a:rPr lang="en-US" altLang="ja-JP" sz="2250" dirty="0">
                <a:ea typeface="ＭＳ Ｐゴシック" charset="-128"/>
              </a:rPr>
              <a:t>.  (Rev. </a:t>
            </a:r>
            <a:r>
              <a:rPr lang="en-US" altLang="ja-JP" sz="2250" dirty="0" err="1">
                <a:ea typeface="ＭＳ Ｐゴシック" charset="-128"/>
              </a:rPr>
              <a:t>Ruls</a:t>
            </a:r>
            <a:r>
              <a:rPr lang="en-US" altLang="ja-JP" sz="2250" dirty="0">
                <a:ea typeface="ＭＳ Ｐゴシック" charset="-128"/>
              </a:rPr>
              <a:t>. 94-4 and 92-97.)</a:t>
            </a:r>
          </a:p>
          <a:p>
            <a:pPr eaLnBrk="1" hangingPunct="1"/>
            <a:endParaRPr lang="en-US" altLang="en-US" sz="2400" dirty="0">
              <a:ea typeface="ＭＳ Ｐゴシック" charset="-128"/>
            </a:endParaRPr>
          </a:p>
          <a:p>
            <a:r>
              <a:rPr lang="en-US" altLang="en-US" sz="2400" dirty="0">
                <a:ea typeface="ＭＳ Ｐゴシック" charset="-128"/>
              </a:rPr>
              <a:t>In </a:t>
            </a:r>
            <a:r>
              <a:rPr lang="en-US" altLang="en-US" sz="2400" i="1" dirty="0">
                <a:ea typeface="ＭＳ Ｐゴシック" charset="-128"/>
              </a:rPr>
              <a:t>a non-liquidating distribution </a:t>
            </a:r>
            <a:r>
              <a:rPr lang="en-US" altLang="en-US" sz="2400" dirty="0">
                <a:ea typeface="ＭＳ Ｐゴシック" charset="-128"/>
              </a:rPr>
              <a:t>of encumbered property:</a:t>
            </a:r>
          </a:p>
          <a:p>
            <a:pPr lvl="1" eaLnBrk="1" hangingPunct="1"/>
            <a:r>
              <a:rPr lang="en-US" altLang="en-US" sz="2000" dirty="0"/>
              <a:t>All liability adjustments (increases/decreases in share of liabilities) treated as occurring simultaneously</a:t>
            </a:r>
          </a:p>
          <a:p>
            <a:pPr lvl="1" eaLnBrk="1" hangingPunct="1"/>
            <a:r>
              <a:rPr lang="en-US" altLang="en-US" sz="2000" dirty="0"/>
              <a:t>Liability adjustments treated as occurring </a:t>
            </a:r>
            <a:r>
              <a:rPr lang="en-US" altLang="en-US" sz="2000" i="1" dirty="0"/>
              <a:t>first </a:t>
            </a:r>
            <a:r>
              <a:rPr lang="en-US" altLang="en-US" sz="2000" dirty="0"/>
              <a:t>and distribution of property </a:t>
            </a:r>
            <a:r>
              <a:rPr lang="en-US" altLang="en-US" sz="2000" i="1" dirty="0"/>
              <a:t>second</a:t>
            </a:r>
            <a:r>
              <a:rPr lang="en-US" altLang="en-US" sz="2000" dirty="0"/>
              <a:t>.  Rev. Rul. 79-205.</a:t>
            </a:r>
          </a:p>
        </p:txBody>
      </p:sp>
      <p:sp>
        <p:nvSpPr>
          <p:cNvPr id="357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 err="1">
                <a:ea typeface="ＭＳ Ｐゴシック" charset="-128"/>
              </a:rPr>
              <a:t>PSH</a:t>
            </a:r>
            <a:r>
              <a:rPr lang="en-US" altLang="en-US" b="1" dirty="0">
                <a:ea typeface="ＭＳ Ｐゴシック" charset="-128"/>
              </a:rPr>
              <a:t> Current Distributions of $</a:t>
            </a:r>
            <a:endParaRPr lang="en-US" altLang="en-US" dirty="0">
              <a:ea typeface="ＭＳ Ｐゴシック" charset="-128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0507736-52B6-E14E-83CA-6A2917F7EBA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>
              <a:latin typeface="Calibri"/>
            </a:endParaRPr>
          </a:p>
          <a:p>
            <a:fld id="{32A47CA8-1D40-3C49-82CF-CF2201A41E4F}" type="slidenum">
              <a:rPr lang="en-US" smtClean="0">
                <a:latin typeface="Calibri"/>
              </a:rPr>
              <a:pPr/>
              <a:t>3</a:t>
            </a:fld>
            <a:endParaRPr lang="en-US" dirty="0">
              <a:latin typeface="Calibri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64301D-500B-BD42-8D81-3006128A9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Partnership Distributions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7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7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7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7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73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73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73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7379" grpId="0" build="p" bldLvl="2" autoUpdateAnimBg="0"/>
      <p:bldP spid="357378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4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34950" indent="-292100">
              <a:lnSpc>
                <a:spcPct val="90000"/>
              </a:lnSpc>
            </a:pPr>
            <a:r>
              <a:rPr lang="en-US" altLang="en-US" sz="2800" dirty="0">
                <a:ea typeface="ＭＳ Ｐゴシック" charset="-128"/>
              </a:rPr>
              <a:t>No G/L recognized by P or PSH. </a:t>
            </a:r>
            <a:r>
              <a:rPr lang="en-US" altLang="en-US" sz="2800" dirty="0"/>
              <a:t>§</a:t>
            </a:r>
            <a:r>
              <a:rPr lang="en-US" altLang="en-US" sz="2800" dirty="0">
                <a:ea typeface="ＭＳ Ｐゴシック" charset="-128"/>
              </a:rPr>
              <a:t>731(a) and (b).</a:t>
            </a:r>
          </a:p>
          <a:p>
            <a:pPr marL="234950" indent="-292100" eaLnBrk="1" hangingPunct="1">
              <a:lnSpc>
                <a:spcPct val="90000"/>
              </a:lnSpc>
            </a:pPr>
            <a:endParaRPr lang="en-US" altLang="en-US" sz="2800" dirty="0">
              <a:ea typeface="ＭＳ Ｐゴシック" charset="-128"/>
            </a:endParaRPr>
          </a:p>
          <a:p>
            <a:pPr marL="234950" indent="-292100">
              <a:lnSpc>
                <a:spcPct val="90000"/>
              </a:lnSpc>
            </a:pPr>
            <a:r>
              <a:rPr lang="en-US" altLang="en-US" sz="2800" dirty="0">
                <a:ea typeface="ＭＳ Ｐゴシック" charset="-128"/>
              </a:rPr>
              <a:t>P takes </a:t>
            </a:r>
            <a:r>
              <a:rPr lang="en-US" altLang="en-US" sz="2800" b="1" dirty="0">
                <a:ea typeface="ＭＳ Ｐゴシック" charset="-128"/>
              </a:rPr>
              <a:t>CO basis in property </a:t>
            </a:r>
            <a:r>
              <a:rPr lang="en-US" altLang="en-US" sz="2800" dirty="0">
                <a:ea typeface="ＭＳ Ｐゴシック" charset="-128"/>
              </a:rPr>
              <a:t>but </a:t>
            </a:r>
            <a:r>
              <a:rPr lang="en-US" altLang="en-US" sz="2800" b="1" dirty="0">
                <a:ea typeface="ＭＳ Ｐゴシック" charset="-128"/>
              </a:rPr>
              <a:t>limited</a:t>
            </a:r>
            <a:r>
              <a:rPr lang="en-US" altLang="en-US" sz="2800" dirty="0">
                <a:ea typeface="ＭＳ Ｐゴシック" charset="-128"/>
              </a:rPr>
              <a:t> to P’</a:t>
            </a:r>
            <a:r>
              <a:rPr lang="en-US" altLang="ja-JP" sz="2800" dirty="0">
                <a:ea typeface="ＭＳ Ｐゴシック" charset="-128"/>
              </a:rPr>
              <a:t>s basis in PSH interest (reduced by any $ distributed in same transaction).  </a:t>
            </a:r>
            <a:r>
              <a:rPr lang="en-US" altLang="en-US" sz="2800" dirty="0"/>
              <a:t>§</a:t>
            </a:r>
            <a:r>
              <a:rPr lang="en-US" altLang="ja-JP" sz="2800" dirty="0">
                <a:ea typeface="ＭＳ Ｐゴシック" charset="-128"/>
              </a:rPr>
              <a:t>732(a)(1), (2).</a:t>
            </a:r>
          </a:p>
          <a:p>
            <a:pPr marL="234950" indent="-292100" eaLnBrk="1" hangingPunct="1">
              <a:lnSpc>
                <a:spcPct val="90000"/>
              </a:lnSpc>
            </a:pPr>
            <a:endParaRPr lang="en-US" altLang="en-US" sz="2800" dirty="0">
              <a:ea typeface="ＭＳ Ｐゴシック" charset="-128"/>
            </a:endParaRPr>
          </a:p>
          <a:p>
            <a:pPr marL="234950" indent="-292100">
              <a:lnSpc>
                <a:spcPct val="90000"/>
              </a:lnSpc>
            </a:pPr>
            <a:r>
              <a:rPr lang="en-US" altLang="en-US" sz="2800" dirty="0">
                <a:ea typeface="ＭＳ Ｐゴシック" charset="-128"/>
              </a:rPr>
              <a:t>P’</a:t>
            </a:r>
            <a:r>
              <a:rPr lang="en-US" altLang="ja-JP" sz="2800" dirty="0">
                <a:ea typeface="ＭＳ Ｐゴシック" charset="-128"/>
              </a:rPr>
              <a:t>s basis in PSH is reduced by the tax basis of the property distributed determined under </a:t>
            </a:r>
            <a:r>
              <a:rPr lang="en-US" altLang="en-US" sz="2800" dirty="0"/>
              <a:t>§</a:t>
            </a:r>
            <a:r>
              <a:rPr lang="en-US" altLang="ja-JP" sz="2800" dirty="0">
                <a:ea typeface="ＭＳ Ｐゴシック" charset="-128"/>
              </a:rPr>
              <a:t>732. </a:t>
            </a:r>
            <a:r>
              <a:rPr lang="en-US" altLang="en-US" sz="2800" dirty="0"/>
              <a:t>§</a:t>
            </a:r>
            <a:r>
              <a:rPr lang="en-US" altLang="ja-JP" sz="2800" dirty="0">
                <a:ea typeface="ＭＳ Ｐゴシック" charset="-128"/>
              </a:rPr>
              <a:t>733(2)</a:t>
            </a:r>
          </a:p>
          <a:p>
            <a:pPr marL="234950" indent="-292100" eaLnBrk="1" hangingPunct="1">
              <a:lnSpc>
                <a:spcPct val="90000"/>
              </a:lnSpc>
            </a:pPr>
            <a:endParaRPr lang="en-US" altLang="en-US" sz="2800" dirty="0">
              <a:ea typeface="ＭＳ Ｐゴシック" charset="-128"/>
            </a:endParaRPr>
          </a:p>
          <a:p>
            <a:pPr marL="234950" indent="-292100">
              <a:lnSpc>
                <a:spcPct val="90000"/>
              </a:lnSpc>
            </a:pPr>
            <a:r>
              <a:rPr lang="en-US" altLang="en-US" sz="2800" dirty="0">
                <a:ea typeface="ＭＳ Ｐゴシック" charset="-128"/>
              </a:rPr>
              <a:t>Allocation of basis in the case of the distribution of multiple properties (if </a:t>
            </a:r>
            <a:r>
              <a:rPr lang="en-US" altLang="en-US" sz="2800" dirty="0"/>
              <a:t>§</a:t>
            </a:r>
            <a:r>
              <a:rPr lang="en-US" altLang="en-US" sz="2800" dirty="0">
                <a:ea typeface="ＭＳ Ｐゴシック" charset="-128"/>
              </a:rPr>
              <a:t>732(a)(2) applies). </a:t>
            </a:r>
            <a:r>
              <a:rPr lang="en-US" altLang="en-US" sz="2800" dirty="0"/>
              <a:t>§</a:t>
            </a:r>
            <a:r>
              <a:rPr lang="en-US" altLang="en-US" sz="2800" dirty="0">
                <a:ea typeface="ＭＳ Ｐゴシック" charset="-128"/>
              </a:rPr>
              <a:t>732(c).</a:t>
            </a:r>
          </a:p>
          <a:p>
            <a:pPr marL="234950" indent="-292100" eaLnBrk="1" hangingPunct="1">
              <a:lnSpc>
                <a:spcPct val="90000"/>
              </a:lnSpc>
            </a:pPr>
            <a:endParaRPr lang="en-US" altLang="en-US" sz="2000" dirty="0">
              <a:ea typeface="ＭＳ Ｐゴシック" charset="-128"/>
            </a:endParaRPr>
          </a:p>
        </p:txBody>
      </p:sp>
      <p:sp>
        <p:nvSpPr>
          <p:cNvPr id="359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 err="1">
                <a:ea typeface="ＭＳ Ｐゴシック" charset="-128"/>
              </a:rPr>
              <a:t>PSH</a:t>
            </a:r>
            <a:r>
              <a:rPr lang="en-US" altLang="en-US" b="1" dirty="0">
                <a:ea typeface="ＭＳ Ｐゴシック" charset="-128"/>
              </a:rPr>
              <a:t> Current Distributions of Property</a:t>
            </a:r>
            <a:endParaRPr lang="en-US" altLang="en-US" dirty="0">
              <a:ea typeface="ＭＳ Ｐゴシック" charset="-128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3AC7966-3308-7247-B22C-51C79C80B0B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>
              <a:latin typeface="Calibri"/>
            </a:endParaRPr>
          </a:p>
          <a:p>
            <a:fld id="{32A47CA8-1D40-3C49-82CF-CF2201A41E4F}" type="slidenum">
              <a:rPr lang="en-US" smtClean="0">
                <a:latin typeface="Calibri"/>
              </a:rPr>
              <a:pPr/>
              <a:t>4</a:t>
            </a:fld>
            <a:endParaRPr lang="en-US" dirty="0">
              <a:latin typeface="Calibri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A197F4-BDBF-2444-B72C-04F9C0348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Partnership Distributions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9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9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9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9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94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9427" grpId="0" build="p" bldLvl="2" autoUpdateAnimBg="0"/>
      <p:bldP spid="359426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2600" dirty="0">
                <a:ea typeface="ＭＳ Ｐゴシック" charset="-128"/>
              </a:rPr>
              <a:t>P’</a:t>
            </a:r>
            <a:r>
              <a:rPr lang="en-US" altLang="ja-JP" sz="2600" dirty="0">
                <a:ea typeface="ＭＳ Ｐゴシック" charset="-128"/>
              </a:rPr>
              <a:t>s outside basis first reduced by cash received (</a:t>
            </a:r>
            <a:r>
              <a:rPr lang="en-US" altLang="ja-JP" sz="2600" i="1" dirty="0">
                <a:ea typeface="ＭＳ Ｐゴシック" charset="-128"/>
              </a:rPr>
              <a:t>including any relief from liabilities</a:t>
            </a:r>
            <a:r>
              <a:rPr lang="en-US" altLang="ja-JP" sz="2600" dirty="0">
                <a:ea typeface="ＭＳ Ｐゴシック" charset="-128"/>
              </a:rPr>
              <a:t>).</a:t>
            </a:r>
            <a:r>
              <a:rPr lang="en-US" altLang="ja-JP" sz="2400" dirty="0">
                <a:ea typeface="ＭＳ Ｐゴシック" charset="-128"/>
              </a:rPr>
              <a:t> </a:t>
            </a:r>
            <a:r>
              <a:rPr lang="en-US" altLang="en-US" sz="2400" dirty="0"/>
              <a:t>§</a:t>
            </a:r>
            <a:r>
              <a:rPr lang="en-US" altLang="ja-JP" sz="2400" dirty="0">
                <a:ea typeface="ＭＳ Ｐゴシック" charset="-128"/>
              </a:rPr>
              <a:t>733(2).</a:t>
            </a:r>
            <a:endParaRPr lang="en-US" altLang="ja-JP" sz="2600" dirty="0">
              <a:ea typeface="ＭＳ Ｐゴシック" charset="-128"/>
            </a:endParaRPr>
          </a:p>
          <a:p>
            <a:pPr lvl="1">
              <a:lnSpc>
                <a:spcPct val="90000"/>
              </a:lnSpc>
            </a:pPr>
            <a:r>
              <a:rPr lang="en-US" altLang="en-US" sz="2200" dirty="0"/>
              <a:t>If $ &lt; OB, no G recognized</a:t>
            </a:r>
          </a:p>
          <a:p>
            <a:pPr lvl="1">
              <a:lnSpc>
                <a:spcPct val="90000"/>
              </a:lnSpc>
            </a:pPr>
            <a:r>
              <a:rPr lang="en-US" altLang="en-US" sz="2200" dirty="0"/>
              <a:t>If $ &gt; OB, G recognized</a:t>
            </a:r>
          </a:p>
          <a:p>
            <a:pPr lvl="1">
              <a:lnSpc>
                <a:spcPct val="90000"/>
              </a:lnSpc>
            </a:pPr>
            <a:endParaRPr lang="en-US" altLang="en-US" sz="2200" dirty="0"/>
          </a:p>
          <a:p>
            <a:pPr>
              <a:lnSpc>
                <a:spcPct val="90000"/>
              </a:lnSpc>
            </a:pPr>
            <a:r>
              <a:rPr lang="en-US" altLang="en-US" sz="2600" dirty="0">
                <a:ea typeface="ＭＳ Ｐゴシック" charset="-128"/>
              </a:rPr>
              <a:t>If P’</a:t>
            </a:r>
            <a:r>
              <a:rPr lang="en-US" altLang="ja-JP" sz="2600" dirty="0">
                <a:ea typeface="ＭＳ Ｐゴシック" charset="-128"/>
              </a:rPr>
              <a:t>s reduced OB (ROB) &gt; basis of property distributed:</a:t>
            </a:r>
          </a:p>
          <a:p>
            <a:pPr lvl="1">
              <a:lnSpc>
                <a:spcPct val="90000"/>
              </a:lnSpc>
            </a:pPr>
            <a:r>
              <a:rPr lang="en-US" altLang="ja-JP" sz="2200" dirty="0"/>
              <a:t>P’s basis in property will </a:t>
            </a:r>
            <a:r>
              <a:rPr lang="en-US" altLang="ja-JP" sz="2200" u="sng" dirty="0"/>
              <a:t>equal </a:t>
            </a:r>
            <a:r>
              <a:rPr lang="en-US" altLang="ja-JP" sz="2200" dirty="0"/>
              <a:t>the PSH’s basis in property (CO basis), and P will </a:t>
            </a:r>
            <a:r>
              <a:rPr lang="en-US" altLang="ja-JP" sz="2200" u="sng" dirty="0"/>
              <a:t>reduce</a:t>
            </a:r>
            <a:r>
              <a:rPr lang="en-US" altLang="ja-JP" sz="2200" dirty="0"/>
              <a:t> its basis in the PSH by the basis of the property distributed.</a:t>
            </a:r>
          </a:p>
          <a:p>
            <a:pPr lvl="1">
              <a:lnSpc>
                <a:spcPct val="90000"/>
              </a:lnSpc>
            </a:pPr>
            <a:endParaRPr lang="en-US" altLang="ja-JP" sz="2200" dirty="0"/>
          </a:p>
          <a:p>
            <a:pPr>
              <a:lnSpc>
                <a:spcPct val="90000"/>
              </a:lnSpc>
            </a:pPr>
            <a:r>
              <a:rPr lang="en-US" altLang="en-US" sz="2600" dirty="0">
                <a:ea typeface="ＭＳ Ｐゴシック" charset="-128"/>
              </a:rPr>
              <a:t>If P’</a:t>
            </a:r>
            <a:r>
              <a:rPr lang="en-US" altLang="ja-JP" sz="2600" dirty="0">
                <a:ea typeface="ＭＳ Ｐゴシック" charset="-128"/>
              </a:rPr>
              <a:t>s ROB &lt; basis of property distributed:</a:t>
            </a:r>
          </a:p>
          <a:p>
            <a:pPr lvl="1">
              <a:lnSpc>
                <a:spcPct val="90000"/>
              </a:lnSpc>
            </a:pPr>
            <a:r>
              <a:rPr lang="en-US" altLang="ja-JP" sz="2200" dirty="0"/>
              <a:t>P’s basis in property will be </a:t>
            </a:r>
            <a:r>
              <a:rPr lang="en-US" altLang="ja-JP" sz="2200" u="sng" dirty="0"/>
              <a:t>stepped down </a:t>
            </a:r>
            <a:r>
              <a:rPr lang="en-US" altLang="ja-JP" sz="2200" dirty="0"/>
              <a:t>to his ROB.  The ROB is allocated among properties under </a:t>
            </a:r>
            <a:r>
              <a:rPr lang="en-US" altLang="en-US" sz="2400" dirty="0"/>
              <a:t>§</a:t>
            </a:r>
            <a:r>
              <a:rPr lang="en-US" altLang="ja-JP" sz="2200" dirty="0"/>
              <a:t>732(c).  P’s basis in the PSH is reduced to zero.</a:t>
            </a:r>
          </a:p>
          <a:p>
            <a:pPr lvl="1">
              <a:lnSpc>
                <a:spcPct val="90000"/>
              </a:lnSpc>
            </a:pPr>
            <a:r>
              <a:rPr lang="en-US" altLang="ja-JP" sz="2200" i="1" dirty="0"/>
              <a:t>Note</a:t>
            </a:r>
            <a:r>
              <a:rPr lang="en-US" altLang="ja-JP" sz="2200" dirty="0"/>
              <a:t>: </a:t>
            </a:r>
            <a:r>
              <a:rPr lang="en-US" altLang="ja-JP" sz="2200" dirty="0" err="1"/>
              <a:t>PSH</a:t>
            </a:r>
            <a:r>
              <a:rPr lang="en-US" altLang="ja-JP" sz="2200" dirty="0"/>
              <a:t> (inside) basis disappears in this case.  </a:t>
            </a:r>
            <a:r>
              <a:rPr lang="en-US" altLang="ja-JP" sz="2200" i="1" dirty="0"/>
              <a:t>See </a:t>
            </a:r>
            <a:r>
              <a:rPr lang="en-US" altLang="en-US" sz="2400" dirty="0"/>
              <a:t>§</a:t>
            </a:r>
            <a:r>
              <a:rPr lang="en-US" altLang="ja-JP" sz="2200" dirty="0"/>
              <a:t>734(b).</a:t>
            </a:r>
          </a:p>
          <a:p>
            <a:pPr>
              <a:lnSpc>
                <a:spcPct val="90000"/>
              </a:lnSpc>
            </a:pPr>
            <a:endParaRPr lang="en-US" altLang="en-US" sz="2600" dirty="0">
              <a:ea typeface="ＭＳ Ｐゴシック" charset="-128"/>
            </a:endParaRPr>
          </a:p>
        </p:txBody>
      </p:sp>
      <p:sp>
        <p:nvSpPr>
          <p:cNvPr id="245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 err="1">
                <a:ea typeface="ＭＳ Ｐゴシック" charset="-128"/>
              </a:rPr>
              <a:t>PSH</a:t>
            </a:r>
            <a:r>
              <a:rPr lang="en-US" altLang="en-US" b="1" dirty="0">
                <a:ea typeface="ＭＳ Ｐゴシック" charset="-128"/>
              </a:rPr>
              <a:t> Current Distributions of Property</a:t>
            </a:r>
            <a:endParaRPr lang="en-US" altLang="en-US" dirty="0">
              <a:ea typeface="ＭＳ Ｐゴシック" charset="-128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767A180-ABCE-3E4B-927A-87A054FF84B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>
              <a:latin typeface="Calibri"/>
            </a:endParaRPr>
          </a:p>
          <a:p>
            <a:fld id="{32A47CA8-1D40-3C49-82CF-CF2201A41E4F}" type="slidenum">
              <a:rPr lang="en-US" smtClean="0">
                <a:latin typeface="Calibri"/>
              </a:rPr>
              <a:pPr/>
              <a:t>5</a:t>
            </a:fld>
            <a:endParaRPr lang="en-US" dirty="0">
              <a:latin typeface="Calibri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45DFBB-A0F5-0E4E-826C-B82929979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Partnership Distributions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0EB3F9B-1767-1E36-ECEC-25E90C7E4D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233363" indent="-233363">
              <a:lnSpc>
                <a:spcPct val="90000"/>
              </a:lnSpc>
            </a:pPr>
            <a:r>
              <a:rPr lang="en-US" altLang="en-US" sz="2800" dirty="0">
                <a:ea typeface="ＭＳ Ｐゴシック" charset="-128"/>
              </a:rPr>
              <a:t>No G/L to </a:t>
            </a:r>
            <a:r>
              <a:rPr lang="en-US" altLang="en-US" sz="2800" i="1" dirty="0">
                <a:ea typeface="ＭＳ Ｐゴシック" charset="-128"/>
              </a:rPr>
              <a:t>PSH. </a:t>
            </a:r>
            <a:r>
              <a:rPr lang="en-US" altLang="en-US" sz="2800" dirty="0"/>
              <a:t>§</a:t>
            </a:r>
            <a:r>
              <a:rPr lang="en-US" altLang="en-US" sz="2800" dirty="0">
                <a:ea typeface="ＭＳ Ｐゴシック" charset="-128"/>
              </a:rPr>
              <a:t>731(b).</a:t>
            </a:r>
          </a:p>
          <a:p>
            <a:pPr marL="233363" indent="-233363">
              <a:lnSpc>
                <a:spcPct val="90000"/>
              </a:lnSpc>
            </a:pPr>
            <a:r>
              <a:rPr lang="en-US" altLang="en-US" sz="2800" dirty="0">
                <a:ea typeface="ＭＳ Ｐゴシック" charset="-128"/>
              </a:rPr>
              <a:t>Gain recognized by </a:t>
            </a:r>
            <a:r>
              <a:rPr lang="en-US" altLang="en-US" sz="2800" b="1" dirty="0">
                <a:ea typeface="ＭＳ Ｐゴシック" charset="-128"/>
              </a:rPr>
              <a:t>P</a:t>
            </a:r>
            <a:r>
              <a:rPr lang="en-US" altLang="en-US" sz="2800" dirty="0">
                <a:ea typeface="ＭＳ Ｐゴシック" charset="-128"/>
              </a:rPr>
              <a:t> to the extent that $ exceeds P’</a:t>
            </a:r>
            <a:r>
              <a:rPr lang="en-US" altLang="ja-JP" sz="2800" dirty="0">
                <a:ea typeface="ＭＳ Ｐゴシック" charset="-128"/>
              </a:rPr>
              <a:t>s AB in PSH immediately before distribution. </a:t>
            </a:r>
            <a:r>
              <a:rPr lang="en-US" altLang="en-US" sz="2800" dirty="0"/>
              <a:t>§</a:t>
            </a:r>
            <a:r>
              <a:rPr lang="en-US" altLang="ja-JP" sz="2800" dirty="0">
                <a:ea typeface="ＭＳ Ｐゴシック" charset="-128"/>
              </a:rPr>
              <a:t>731(a).</a:t>
            </a:r>
          </a:p>
          <a:p>
            <a:pPr marL="233363" indent="-233363">
              <a:lnSpc>
                <a:spcPct val="90000"/>
              </a:lnSpc>
            </a:pPr>
            <a:r>
              <a:rPr lang="en-US" altLang="ja-JP" sz="2800" dirty="0">
                <a:ea typeface="ＭＳ Ｐゴシック" charset="-128"/>
              </a:rPr>
              <a:t>Loss recognized by P only if:</a:t>
            </a:r>
          </a:p>
          <a:p>
            <a:pPr marL="404813" lvl="1" indent="-233363">
              <a:lnSpc>
                <a:spcPct val="90000"/>
              </a:lnSpc>
            </a:pPr>
            <a:r>
              <a:rPr lang="en-US" altLang="ja-JP" sz="2400" dirty="0">
                <a:ea typeface="ＭＳ Ｐゴシック" charset="-128"/>
              </a:rPr>
              <a:t>P’s outside basis is greater than sum of: </a:t>
            </a:r>
          </a:p>
          <a:p>
            <a:pPr marL="576263" lvl="2" indent="-233363">
              <a:lnSpc>
                <a:spcPct val="90000"/>
              </a:lnSpc>
            </a:pPr>
            <a:r>
              <a:rPr lang="en-US" altLang="ja-JP" sz="2400" dirty="0">
                <a:ea typeface="ＭＳ Ｐゴシック" charset="-128"/>
              </a:rPr>
              <a:t>$ distributed</a:t>
            </a:r>
          </a:p>
          <a:p>
            <a:pPr marL="576263" lvl="2" indent="-233363">
              <a:lnSpc>
                <a:spcPct val="90000"/>
              </a:lnSpc>
            </a:pPr>
            <a:r>
              <a:rPr lang="en-US" altLang="ja-JP" sz="2400" dirty="0">
                <a:ea typeface="ＭＳ Ｐゴシック" charset="-128"/>
              </a:rPr>
              <a:t>The </a:t>
            </a:r>
            <a:r>
              <a:rPr lang="en-US" altLang="ja-JP" sz="2400" u="sng" dirty="0">
                <a:ea typeface="ＭＳ Ｐゴシック" charset="-128"/>
              </a:rPr>
              <a:t>Basis</a:t>
            </a:r>
            <a:r>
              <a:rPr lang="en-US" altLang="ja-JP" sz="2400" dirty="0">
                <a:ea typeface="ＭＳ Ｐゴシック" charset="-128"/>
              </a:rPr>
              <a:t> of any unrealized receivables and inventory items distributed, </a:t>
            </a:r>
            <a:r>
              <a:rPr lang="en-US" altLang="ja-JP" sz="2400" b="1" dirty="0">
                <a:ea typeface="ＭＳ Ｐゴシック" charset="-128"/>
              </a:rPr>
              <a:t>and</a:t>
            </a:r>
          </a:p>
          <a:p>
            <a:pPr marL="404813" lvl="1" indent="-233363">
              <a:lnSpc>
                <a:spcPct val="90000"/>
              </a:lnSpc>
            </a:pPr>
            <a:r>
              <a:rPr lang="en-US" altLang="en-US" sz="2400" b="1" i="1" dirty="0"/>
              <a:t>Only</a:t>
            </a:r>
            <a:r>
              <a:rPr lang="en-US" altLang="en-US" sz="2400" dirty="0"/>
              <a:t> $, unrealized receivables, and inventory distributed. §731(a)(2).</a:t>
            </a:r>
          </a:p>
          <a:p>
            <a:pPr marL="576263" lvl="2" indent="-233363">
              <a:lnSpc>
                <a:spcPct val="90000"/>
              </a:lnSpc>
            </a:pPr>
            <a:r>
              <a:rPr lang="en-US" altLang="en-US" sz="2200" dirty="0"/>
              <a:t>Why?</a:t>
            </a:r>
          </a:p>
          <a:p>
            <a:pPr marL="576263" lvl="2" indent="-233363">
              <a:lnSpc>
                <a:spcPct val="90000"/>
              </a:lnSpc>
            </a:pPr>
            <a:r>
              <a:rPr lang="en-US" altLang="en-US" sz="2200" dirty="0"/>
              <a:t>X’s OB = $125 and receives $50 cash and AR (AB=$50; FMV=$50) in liquidation.</a:t>
            </a:r>
          </a:p>
          <a:p>
            <a:pPr marL="233363" indent="-233363">
              <a:lnSpc>
                <a:spcPct val="90000"/>
              </a:lnSpc>
            </a:pPr>
            <a:r>
              <a:rPr lang="en-US" altLang="en-US" sz="2800" dirty="0">
                <a:ea typeface="ＭＳ Ｐゴシック" charset="-128"/>
              </a:rPr>
              <a:t>Basis of property received equal to P’</a:t>
            </a:r>
            <a:r>
              <a:rPr lang="en-US" altLang="ja-JP" sz="2800" dirty="0">
                <a:ea typeface="ＭＳ Ｐゴシック" charset="-128"/>
              </a:rPr>
              <a:t>s AB in PSH (</a:t>
            </a:r>
            <a:r>
              <a:rPr lang="en-US" altLang="ja-JP" sz="2800" i="1" dirty="0">
                <a:ea typeface="ＭＳ Ｐゴシック" charset="-128"/>
              </a:rPr>
              <a:t>transferred basis</a:t>
            </a:r>
            <a:r>
              <a:rPr lang="en-US" altLang="ja-JP" sz="2800" dirty="0">
                <a:ea typeface="ＭＳ Ｐゴシック" charset="-128"/>
              </a:rPr>
              <a:t>), reduced by cash. </a:t>
            </a:r>
            <a:r>
              <a:rPr lang="en-US" altLang="en-US" sz="2800" dirty="0"/>
              <a:t>§</a:t>
            </a:r>
            <a:r>
              <a:rPr lang="en-US" altLang="ja-JP" sz="2800" dirty="0">
                <a:ea typeface="ＭＳ Ｐゴシック" charset="-128"/>
              </a:rPr>
              <a:t>732(b).</a:t>
            </a:r>
          </a:p>
          <a:p>
            <a:pPr marL="404813" lvl="1" indent="-233363">
              <a:lnSpc>
                <a:spcPct val="90000"/>
              </a:lnSpc>
            </a:pPr>
            <a:r>
              <a:rPr lang="en-US" altLang="en-US" sz="2200" dirty="0"/>
              <a:t>Allocation of basis in the case of the distribution of multiple properties:  §732(c)</a:t>
            </a:r>
          </a:p>
          <a:p>
            <a:pPr marL="233363" indent="-233363">
              <a:lnSpc>
                <a:spcPct val="90000"/>
              </a:lnSpc>
            </a:pPr>
            <a:endParaRPr lang="en-US" altLang="ja-JP" sz="2150" dirty="0">
              <a:ea typeface="ＭＳ Ｐゴシック" charset="-128"/>
            </a:endParaRPr>
          </a:p>
          <a:p>
            <a:pPr marL="576263" lvl="2" indent="-233363">
              <a:lnSpc>
                <a:spcPct val="90000"/>
              </a:lnSpc>
            </a:pPr>
            <a:endParaRPr lang="en-US" altLang="en-US" sz="1850" dirty="0"/>
          </a:p>
          <a:p>
            <a:pPr marL="404813" lvl="1" indent="-233363">
              <a:lnSpc>
                <a:spcPct val="90000"/>
              </a:lnSpc>
            </a:pPr>
            <a:endParaRPr lang="en-US" altLang="ja-JP" sz="2650" b="1" dirty="0">
              <a:ea typeface="ＭＳ Ｐゴシック" charset="-128"/>
            </a:endParaRPr>
          </a:p>
          <a:p>
            <a:pPr marL="233363" indent="-233363">
              <a:lnSpc>
                <a:spcPct val="90000"/>
              </a:lnSpc>
            </a:pPr>
            <a:endParaRPr lang="en-US" altLang="ja-JP" sz="2800" dirty="0">
              <a:ea typeface="ＭＳ Ｐゴシック" charset="-128"/>
            </a:endParaRP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7E6FDE9-D665-2051-CDE0-E5DECCE3A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ea typeface="ＭＳ Ｐゴシック" charset="-128"/>
              </a:rPr>
              <a:t>Liquidating Distributions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1BC285-1F78-7481-C56E-5BAC9BE81BD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6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60CE6A-6D40-6A6A-BC94-497266153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Partnership Distributions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994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 sz="2800" dirty="0">
                <a:ea typeface="ＭＳ Ｐゴシック" charset="-128"/>
              </a:rPr>
              <a:t>If </a:t>
            </a:r>
            <a:r>
              <a:rPr lang="en-US" altLang="en-US" sz="2800" dirty="0"/>
              <a:t>§</a:t>
            </a:r>
            <a:r>
              <a:rPr lang="en-US" altLang="en-US" sz="2800" dirty="0">
                <a:ea typeface="ＭＳ Ｐゴシック" charset="-128"/>
              </a:rPr>
              <a:t>732(a)(2) </a:t>
            </a:r>
            <a:r>
              <a:rPr lang="en-US" altLang="en-US" sz="2800" i="1" dirty="0">
                <a:ea typeface="ＭＳ Ｐゴシック" charset="-128"/>
              </a:rPr>
              <a:t>or </a:t>
            </a:r>
            <a:r>
              <a:rPr lang="en-US" altLang="en-US" sz="2800" dirty="0"/>
              <a:t>§</a:t>
            </a:r>
            <a:r>
              <a:rPr lang="en-US" altLang="en-US" sz="2800" dirty="0">
                <a:ea typeface="ＭＳ Ｐゴシック" charset="-128"/>
              </a:rPr>
              <a:t>732(b) applies, the P’</a:t>
            </a:r>
            <a:r>
              <a:rPr lang="en-US" altLang="ja-JP" sz="2800" dirty="0">
                <a:ea typeface="ＭＳ Ｐゴシック" charset="-128"/>
              </a:rPr>
              <a:t>s basis in its PSH interest (OB) is allocated among </a:t>
            </a:r>
            <a:r>
              <a:rPr lang="en-US" altLang="ja-JP" sz="2800" i="1" dirty="0">
                <a:ea typeface="ＭＳ Ｐゴシック" charset="-128"/>
              </a:rPr>
              <a:t>the property received</a:t>
            </a:r>
            <a:r>
              <a:rPr lang="en-US" altLang="ja-JP" sz="2800" dirty="0">
                <a:ea typeface="ＭＳ Ｐゴシック" charset="-128"/>
              </a:rPr>
              <a:t> as follows under </a:t>
            </a:r>
            <a:r>
              <a:rPr lang="en-US" altLang="en-US" sz="2800" dirty="0"/>
              <a:t>§</a:t>
            </a:r>
            <a:r>
              <a:rPr lang="en-US" altLang="ja-JP" sz="2800" dirty="0">
                <a:ea typeface="ＭＳ Ｐゴシック" charset="-128"/>
              </a:rPr>
              <a:t>732(c)(1) and (2):</a:t>
            </a:r>
          </a:p>
          <a:p>
            <a:pPr marL="571500" lvl="1" indent="-342900" eaLnBrk="1" hangingPunct="1">
              <a:lnSpc>
                <a:spcPct val="90000"/>
              </a:lnSpc>
              <a:buFont typeface="Verdana" charset="0"/>
              <a:buAutoNum type="arabicPeriod"/>
            </a:pPr>
            <a:r>
              <a:rPr lang="en-US" altLang="en-US" sz="2400" dirty="0"/>
              <a:t>First to </a:t>
            </a:r>
            <a:r>
              <a:rPr lang="en-US" altLang="en-US" sz="2400" b="1" dirty="0"/>
              <a:t>unrealized receivables and inventory</a:t>
            </a:r>
            <a:r>
              <a:rPr lang="en-US" altLang="en-US" sz="2400" dirty="0"/>
              <a:t> in an amount equal to (</a:t>
            </a:r>
            <a:r>
              <a:rPr lang="en-US" altLang="en-US" sz="2400" i="1" dirty="0"/>
              <a:t>but not more than</a:t>
            </a:r>
            <a:r>
              <a:rPr lang="en-US" altLang="en-US" sz="2400" dirty="0"/>
              <a:t>) the PSH’</a:t>
            </a:r>
            <a:r>
              <a:rPr lang="en-US" altLang="ja-JP" sz="2400" dirty="0"/>
              <a:t>s </a:t>
            </a:r>
            <a:r>
              <a:rPr lang="en-US" altLang="ja-JP" sz="2400" b="1" dirty="0"/>
              <a:t>AB</a:t>
            </a:r>
            <a:r>
              <a:rPr lang="en-US" altLang="ja-JP" sz="2400" dirty="0"/>
              <a:t> in such property.</a:t>
            </a:r>
          </a:p>
          <a:p>
            <a:pPr marL="914400" lvl="2" indent="-285750" eaLnBrk="1" hangingPunct="1">
              <a:lnSpc>
                <a:spcPct val="90000"/>
              </a:lnSpc>
              <a:buFont typeface="Verdana" charset="0"/>
              <a:buAutoNum type="alphaUcPeriod"/>
            </a:pPr>
            <a:r>
              <a:rPr lang="en-US" altLang="en-US" sz="2000" dirty="0"/>
              <a:t>If P’s ROB </a:t>
            </a:r>
            <a:r>
              <a:rPr lang="en-US" altLang="en-US" sz="2000" b="1" dirty="0"/>
              <a:t>&lt;</a:t>
            </a:r>
            <a:r>
              <a:rPr lang="en-US" altLang="en-US" sz="2000" dirty="0"/>
              <a:t> PSH’s basis in such assets, P’s ROB is allocated to properties with </a:t>
            </a:r>
            <a:r>
              <a:rPr lang="en-US" altLang="en-US" sz="2000" b="1" dirty="0"/>
              <a:t>unrealized depreciation </a:t>
            </a:r>
            <a:r>
              <a:rPr lang="en-US" altLang="en-US" sz="2000" dirty="0"/>
              <a:t>(to the extent of BIL) and then in proportion to </a:t>
            </a:r>
            <a:r>
              <a:rPr lang="en-US" altLang="en-US" sz="2000" b="1" dirty="0"/>
              <a:t>adjusted basis </a:t>
            </a:r>
            <a:r>
              <a:rPr lang="en-US" altLang="en-US" sz="2000" dirty="0"/>
              <a:t>(as adjusted).</a:t>
            </a:r>
          </a:p>
          <a:p>
            <a:pPr marL="914400" lvl="2" indent="-285750" eaLnBrk="1" hangingPunct="1">
              <a:lnSpc>
                <a:spcPct val="90000"/>
              </a:lnSpc>
              <a:buFont typeface="Verdana" charset="0"/>
              <a:buAutoNum type="alphaUcPeriod"/>
            </a:pPr>
            <a:r>
              <a:rPr lang="en-US" altLang="en-US" sz="2000" dirty="0"/>
              <a:t>The basis in distributed PSH property will be </a:t>
            </a:r>
            <a:r>
              <a:rPr lang="en-US" altLang="en-US" sz="2000" b="1" i="1" dirty="0"/>
              <a:t>decreased</a:t>
            </a:r>
            <a:r>
              <a:rPr lang="en-US" altLang="en-US" sz="2000" dirty="0"/>
              <a:t> to equal the P’s ROB. There will be no more basis to allocate.</a:t>
            </a:r>
          </a:p>
          <a:p>
            <a:pPr marL="914400" lvl="2" indent="-285750" eaLnBrk="1" hangingPunct="1">
              <a:lnSpc>
                <a:spcPct val="90000"/>
              </a:lnSpc>
              <a:buFont typeface="Verdana" charset="0"/>
              <a:buAutoNum type="alphaUcPeriod"/>
            </a:pPr>
            <a:r>
              <a:rPr lang="en-US" altLang="en-US" sz="2000" dirty="0"/>
              <a:t>Note: Basis of hot assets </a:t>
            </a:r>
            <a:r>
              <a:rPr lang="en-US" altLang="en-US" sz="2000" i="1" dirty="0"/>
              <a:t>never</a:t>
            </a:r>
            <a:r>
              <a:rPr lang="en-US" altLang="en-US" sz="2000" dirty="0"/>
              <a:t> increased—excess of P’</a:t>
            </a:r>
            <a:r>
              <a:rPr lang="en-US" altLang="ja-JP" sz="2000" dirty="0"/>
              <a:t>s ROB over AB of hot assets either allocated to other property </a:t>
            </a:r>
            <a:r>
              <a:rPr lang="en-US" altLang="ja-JP" sz="2000" b="1" dirty="0"/>
              <a:t>or</a:t>
            </a:r>
            <a:r>
              <a:rPr lang="en-US" altLang="ja-JP" sz="2000" dirty="0"/>
              <a:t> treated as CL.</a:t>
            </a:r>
          </a:p>
          <a:p>
            <a:pPr marL="571500" lvl="1" indent="-342900" eaLnBrk="1" hangingPunct="1">
              <a:lnSpc>
                <a:spcPct val="90000"/>
              </a:lnSpc>
              <a:buFont typeface="Verdana" charset="0"/>
              <a:buAutoNum type="arabicPeriod"/>
            </a:pPr>
            <a:r>
              <a:rPr lang="en-US" altLang="en-US" sz="2400" dirty="0"/>
              <a:t>Then to </a:t>
            </a:r>
            <a:r>
              <a:rPr lang="en-US" altLang="en-US" sz="2400" b="1" dirty="0"/>
              <a:t>other property </a:t>
            </a:r>
            <a:r>
              <a:rPr lang="en-US" altLang="en-US" sz="2400" dirty="0"/>
              <a:t>to the extent of its AB</a:t>
            </a:r>
          </a:p>
          <a:p>
            <a:pPr marL="971550" lvl="2" indent="-342900" eaLnBrk="1" hangingPunct="1">
              <a:lnSpc>
                <a:spcPct val="90000"/>
              </a:lnSpc>
              <a:buFont typeface="+mj-lt"/>
              <a:buAutoNum type="alphaUcPeriod"/>
            </a:pPr>
            <a:r>
              <a:rPr lang="en-US" altLang="en-US" sz="2000" dirty="0"/>
              <a:t>If basis of other property received is &lt; P’</a:t>
            </a:r>
            <a:r>
              <a:rPr lang="en-US" altLang="ja-JP" sz="2000" dirty="0"/>
              <a:t>s ROB basis to be allocated, the OB is allocated to properties with </a:t>
            </a:r>
            <a:r>
              <a:rPr lang="en-US" altLang="ja-JP" sz="2000" b="1" dirty="0"/>
              <a:t>BIG to the extent of BIG and then in proportion to FMV.  </a:t>
            </a:r>
          </a:p>
          <a:p>
            <a:pPr marL="1543050" lvl="3" indent="-457200" eaLnBrk="1" hangingPunct="1">
              <a:lnSpc>
                <a:spcPct val="90000"/>
              </a:lnSpc>
              <a:buFont typeface="+mj-lt"/>
              <a:buAutoNum type="romanLcPeriod"/>
            </a:pPr>
            <a:r>
              <a:rPr lang="en-US" altLang="ja-JP" sz="2000" dirty="0"/>
              <a:t>The basis in PSH property will be </a:t>
            </a:r>
            <a:r>
              <a:rPr lang="en-US" altLang="ja-JP" sz="2000" i="1" dirty="0"/>
              <a:t>increased</a:t>
            </a:r>
            <a:r>
              <a:rPr lang="en-US" altLang="ja-JP" sz="2000" dirty="0"/>
              <a:t> to equal the P’s ROB.</a:t>
            </a:r>
          </a:p>
          <a:p>
            <a:pPr marL="971550" lvl="2" indent="-342900" eaLnBrk="1" hangingPunct="1">
              <a:lnSpc>
                <a:spcPct val="90000"/>
              </a:lnSpc>
              <a:buFont typeface="+mj-lt"/>
              <a:buAutoNum type="alphaUcPeriod"/>
            </a:pPr>
            <a:r>
              <a:rPr lang="en-US" altLang="en-US" sz="2000" dirty="0"/>
              <a:t>If the basis of other PSH property received is &gt; P’</a:t>
            </a:r>
            <a:r>
              <a:rPr lang="en-US" altLang="ja-JP" sz="2000" dirty="0"/>
              <a:t>s ROB basis to be allocated, the same rules under 1.A. apply.</a:t>
            </a:r>
          </a:p>
          <a:p>
            <a:pPr marL="1543050" lvl="3" indent="-457200" eaLnBrk="1" hangingPunct="1">
              <a:lnSpc>
                <a:spcPct val="90000"/>
              </a:lnSpc>
              <a:buFont typeface="+mj-lt"/>
              <a:buAutoNum type="romanLcPeriod"/>
            </a:pPr>
            <a:r>
              <a:rPr lang="en-US" altLang="ja-JP" sz="2000" dirty="0"/>
              <a:t>The basis in PSH property will be </a:t>
            </a:r>
            <a:r>
              <a:rPr lang="en-US" altLang="ja-JP" sz="2000" i="1" dirty="0"/>
              <a:t>decreased</a:t>
            </a:r>
            <a:r>
              <a:rPr lang="en-US" altLang="ja-JP" sz="2000" dirty="0"/>
              <a:t> to equal P’s ROB.  </a:t>
            </a:r>
            <a:endParaRPr lang="en-US" altLang="en-US" sz="1800" dirty="0"/>
          </a:p>
        </p:txBody>
      </p:sp>
      <p:sp>
        <p:nvSpPr>
          <p:cNvPr id="2867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>
                <a:ea typeface="ＭＳ Ｐゴシック" charset="-128"/>
              </a:rPr>
              <a:t>Allocation of Basis under Section 732(c)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7731442-D9EF-0E41-8290-F8384B890E2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>
              <a:latin typeface="Calibri"/>
            </a:endParaRPr>
          </a:p>
          <a:p>
            <a:fld id="{32A47CA8-1D40-3C49-82CF-CF2201A41E4F}" type="slidenum">
              <a:rPr lang="en-US" smtClean="0">
                <a:latin typeface="Calibri"/>
              </a:rPr>
              <a:pPr/>
              <a:t>7</a:t>
            </a:fld>
            <a:endParaRPr lang="en-US" dirty="0">
              <a:latin typeface="Calibri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9E2A0C-3675-DF4E-A3F8-6202AE522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Partnership Distributions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46622A-7DFA-D84E-80EB-E783849AFF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dirty="0"/>
              <a:t>If a P has acquired a PSH interest for which a §754 election is </a:t>
            </a:r>
            <a:r>
              <a:rPr lang="en-US" altLang="en-US" sz="2400" i="1" dirty="0"/>
              <a:t>not</a:t>
            </a:r>
            <a:r>
              <a:rPr lang="en-US" altLang="en-US" sz="2400" dirty="0"/>
              <a:t> in effect and receives a transfer of property w/in 2 years, P can elect to treat the PSH property received as if the PSH had made a §754 election, which would give her an SBA in the DBC property under §743.</a:t>
            </a:r>
          </a:p>
          <a:p>
            <a:endParaRPr lang="en-US" dirty="0"/>
          </a:p>
        </p:txBody>
      </p:sp>
      <p:sp>
        <p:nvSpPr>
          <p:cNvPr id="307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>
                <a:ea typeface="ＭＳ Ｐゴシック" charset="-128"/>
              </a:rPr>
              <a:t>Section 732(d)</a:t>
            </a:r>
            <a:endParaRPr lang="en-US" altLang="en-US" dirty="0">
              <a:ea typeface="ＭＳ Ｐゴシック" charset="-128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CC11899-F7FA-F74D-99C7-365BA67BBF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>
              <a:latin typeface="Calibri"/>
            </a:endParaRPr>
          </a:p>
          <a:p>
            <a:fld id="{32A47CA8-1D40-3C49-82CF-CF2201A41E4F}" type="slidenum">
              <a:rPr lang="en-US" smtClean="0">
                <a:latin typeface="Calibri"/>
              </a:rPr>
              <a:pPr/>
              <a:t>8</a:t>
            </a:fld>
            <a:endParaRPr lang="en-US" dirty="0">
              <a:latin typeface="Calibri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FE4145-CC50-6E40-950B-E38D79C01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Partnership Distributions</a:t>
            </a:r>
            <a:endParaRPr lang="en-US" dirty="0"/>
          </a:p>
        </p:txBody>
      </p:sp>
      <p:sp>
        <p:nvSpPr>
          <p:cNvPr id="30724" name="Content Placeholder 2"/>
          <p:cNvSpPr txBox="1">
            <a:spLocks/>
          </p:cNvSpPr>
          <p:nvPr/>
        </p:nvSpPr>
        <p:spPr bwMode="auto">
          <a:xfrm>
            <a:off x="304800" y="2590800"/>
            <a:ext cx="845820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20000"/>
              </a:spcBef>
              <a:buSzPct val="75000"/>
              <a:buFontTx/>
              <a:buChar char="•"/>
            </a:pPr>
            <a:endParaRPr lang="en-US" altLang="en-US" dirty="0">
              <a:latin typeface="Calibri" charset="0"/>
            </a:endParaRPr>
          </a:p>
        </p:txBody>
      </p:sp>
      <p:graphicFrame>
        <p:nvGraphicFramePr>
          <p:cNvPr id="3072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7078695"/>
              </p:ext>
            </p:extLst>
          </p:nvPr>
        </p:nvGraphicFramePr>
        <p:xfrm>
          <a:off x="1143000" y="2743200"/>
          <a:ext cx="6781800" cy="266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4559300" imgH="1562100" progId="Excel.Sheet.8">
                  <p:embed/>
                </p:oleObj>
              </mc:Choice>
              <mc:Fallback>
                <p:oleObj name="Worksheet" r:id="rId3" imgW="4559300" imgH="1562100" progId="Excel.Sheet.8">
                  <p:embed/>
                  <p:pic>
                    <p:nvPicPr>
                      <p:cNvPr id="3072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2743200"/>
                        <a:ext cx="6781800" cy="2667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28600" indent="-228600">
              <a:lnSpc>
                <a:spcPct val="90000"/>
              </a:lnSpc>
            </a:pPr>
            <a:r>
              <a:rPr lang="en-US" altLang="en-US" sz="2400" dirty="0">
                <a:ea typeface="ＭＳ Ｐゴシック" charset="-128"/>
              </a:rPr>
              <a:t>Distributions of MS treated as $. </a:t>
            </a:r>
            <a:r>
              <a:rPr lang="en-US" altLang="en-US" sz="2400" dirty="0"/>
              <a:t>§</a:t>
            </a:r>
            <a:r>
              <a:rPr lang="en-US" altLang="en-US" sz="2400" dirty="0">
                <a:ea typeface="ＭＳ Ｐゴシック" charset="-128"/>
              </a:rPr>
              <a:t>731(c).</a:t>
            </a:r>
          </a:p>
          <a:p>
            <a:pPr marL="228600" indent="-228600" eaLnBrk="1" hangingPunct="1">
              <a:lnSpc>
                <a:spcPct val="90000"/>
              </a:lnSpc>
            </a:pPr>
            <a:r>
              <a:rPr lang="en-US" altLang="en-US" sz="2400" u="sng" dirty="0">
                <a:ea typeface="ＭＳ Ｐゴシック" charset="-128"/>
              </a:rPr>
              <a:t>Marketable Security</a:t>
            </a:r>
            <a:r>
              <a:rPr lang="en-US" altLang="en-US" sz="2400" dirty="0">
                <a:ea typeface="ＭＳ Ｐゴシック" charset="-128"/>
              </a:rPr>
              <a:t>:</a:t>
            </a:r>
          </a:p>
          <a:p>
            <a:pPr marL="342900" lvl="1" indent="-114300" eaLnBrk="1" hangingPunct="1">
              <a:lnSpc>
                <a:spcPct val="90000"/>
              </a:lnSpc>
            </a:pPr>
            <a:r>
              <a:rPr lang="en-US" altLang="en-US" sz="2000" dirty="0"/>
              <a:t>Publicly traded stocks, bonds, futures, forwards, options, Swaps, FX, Mutual Funds (RICs)</a:t>
            </a:r>
          </a:p>
          <a:p>
            <a:pPr marL="342900" lvl="1" indent="-114300" eaLnBrk="1" hangingPunct="1">
              <a:lnSpc>
                <a:spcPct val="90000"/>
              </a:lnSpc>
            </a:pPr>
            <a:r>
              <a:rPr lang="en-US" altLang="en-US" sz="2000" dirty="0"/>
              <a:t>Exceptions</a:t>
            </a:r>
          </a:p>
          <a:p>
            <a:pPr marL="685800" lvl="2" indent="-114300" eaLnBrk="1" hangingPunct="1">
              <a:lnSpc>
                <a:spcPct val="90000"/>
              </a:lnSpc>
            </a:pPr>
            <a:r>
              <a:rPr lang="en-US" altLang="en-US" sz="1800" dirty="0"/>
              <a:t>MS contributed to PSH by P</a:t>
            </a:r>
          </a:p>
          <a:p>
            <a:pPr marL="685800" lvl="2" indent="-114300" eaLnBrk="1" hangingPunct="1">
              <a:lnSpc>
                <a:spcPct val="90000"/>
              </a:lnSpc>
            </a:pPr>
            <a:r>
              <a:rPr lang="en-US" altLang="en-US" sz="1800" dirty="0"/>
              <a:t>Property not MS when acquired by PSH</a:t>
            </a:r>
          </a:p>
          <a:p>
            <a:pPr marL="685800" lvl="2" indent="-114300" eaLnBrk="1" hangingPunct="1">
              <a:lnSpc>
                <a:spcPct val="90000"/>
              </a:lnSpc>
            </a:pPr>
            <a:r>
              <a:rPr lang="en-US" altLang="en-US" sz="1800" dirty="0"/>
              <a:t>PSH is an </a:t>
            </a:r>
            <a:r>
              <a:rPr lang="en-US" altLang="en-US" sz="1800" i="1" dirty="0"/>
              <a:t>investment PSH</a:t>
            </a:r>
            <a:r>
              <a:rPr lang="en-US" altLang="en-US" sz="1800" dirty="0"/>
              <a:t> and P is </a:t>
            </a:r>
            <a:r>
              <a:rPr lang="en-US" altLang="en-US" sz="1800" i="1" dirty="0"/>
              <a:t>eligible P</a:t>
            </a:r>
          </a:p>
          <a:p>
            <a:pPr marL="228600" indent="-228600" eaLnBrk="1" hangingPunct="1">
              <a:lnSpc>
                <a:spcPct val="90000"/>
              </a:lnSpc>
            </a:pPr>
            <a:r>
              <a:rPr lang="en-US" altLang="en-US" sz="2400" u="sng" dirty="0">
                <a:ea typeface="ＭＳ Ｐゴシック" charset="-128"/>
              </a:rPr>
              <a:t>Gain Limitation</a:t>
            </a:r>
            <a:r>
              <a:rPr lang="en-US" altLang="en-US" sz="2400" dirty="0">
                <a:ea typeface="ＭＳ Ｐゴシック" charset="-128"/>
              </a:rPr>
              <a:t>: amount treated as $ </a:t>
            </a:r>
            <a:r>
              <a:rPr lang="en-US" altLang="en-US" sz="2400" u="sng" dirty="0">
                <a:ea typeface="ＭＳ Ｐゴシック" charset="-128"/>
              </a:rPr>
              <a:t>reduced</a:t>
            </a:r>
            <a:r>
              <a:rPr lang="en-US" altLang="en-US" sz="2400" dirty="0">
                <a:ea typeface="ＭＳ Ｐゴシック" charset="-128"/>
              </a:rPr>
              <a:t> by the excess of:</a:t>
            </a:r>
          </a:p>
          <a:p>
            <a:pPr marL="342900" lvl="1" indent="-114300" eaLnBrk="1" hangingPunct="1">
              <a:lnSpc>
                <a:spcPct val="90000"/>
              </a:lnSpc>
            </a:pPr>
            <a:r>
              <a:rPr lang="en-US" altLang="en-US" sz="2000" dirty="0"/>
              <a:t>(1) P’</a:t>
            </a:r>
            <a:r>
              <a:rPr lang="en-US" altLang="ja-JP" sz="2000" dirty="0"/>
              <a:t>s distributive share of MTM net gain of all MS of the class &amp; issuer immediately before distribution, over</a:t>
            </a:r>
          </a:p>
          <a:p>
            <a:pPr marL="342900" lvl="1" indent="-114300" eaLnBrk="1" hangingPunct="1">
              <a:lnSpc>
                <a:spcPct val="90000"/>
              </a:lnSpc>
            </a:pPr>
            <a:r>
              <a:rPr lang="en-US" altLang="en-US" sz="2000" dirty="0"/>
              <a:t>(2) P’</a:t>
            </a:r>
            <a:r>
              <a:rPr lang="en-US" altLang="ja-JP" sz="2000" dirty="0"/>
              <a:t>s distributive share of MTM net gain of all MS of the class &amp; issuer immediately after distribution</a:t>
            </a:r>
          </a:p>
          <a:p>
            <a:pPr marL="228600" indent="-228600">
              <a:lnSpc>
                <a:spcPct val="90000"/>
              </a:lnSpc>
            </a:pPr>
            <a:r>
              <a:rPr lang="en-US" altLang="en-US" sz="2400" u="sng" dirty="0">
                <a:ea typeface="ＭＳ Ｐゴシック" charset="-128"/>
              </a:rPr>
              <a:t>Basis of MS</a:t>
            </a:r>
            <a:r>
              <a:rPr lang="en-US" altLang="en-US" sz="2400" dirty="0">
                <a:ea typeface="ＭＳ Ｐゴシック" charset="-128"/>
              </a:rPr>
              <a:t>:  basis under </a:t>
            </a:r>
            <a:r>
              <a:rPr lang="en-US" altLang="en-US" sz="2400" dirty="0"/>
              <a:t>§</a:t>
            </a:r>
            <a:r>
              <a:rPr lang="en-US" altLang="en-US" sz="2400" dirty="0">
                <a:ea typeface="ＭＳ Ｐゴシック" charset="-128"/>
              </a:rPr>
              <a:t>732 increased by gain recognized (if 1+ MS distributed, any increase in basis allocated in proportion to UR appreciation)</a:t>
            </a:r>
          </a:p>
        </p:txBody>
      </p:sp>
      <p:sp>
        <p:nvSpPr>
          <p:cNvPr id="36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>
                <a:ea typeface="ＭＳ Ｐゴシック" charset="-128"/>
              </a:rPr>
              <a:t>Current Distributions of Marketable Securities</a:t>
            </a:r>
            <a:endParaRPr lang="en-US" altLang="en-US" dirty="0">
              <a:ea typeface="ＭＳ Ｐゴシック" charset="-128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16EF5D5-A220-9F49-9984-14993C78ECC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>
              <a:latin typeface="Calibri"/>
            </a:endParaRPr>
          </a:p>
          <a:p>
            <a:fld id="{32A47CA8-1D40-3C49-82CF-CF2201A41E4F}" type="slidenum">
              <a:rPr lang="en-US" smtClean="0">
                <a:latin typeface="Calibri"/>
              </a:rPr>
              <a:pPr/>
              <a:t>9</a:t>
            </a:fld>
            <a:endParaRPr lang="en-US" dirty="0">
              <a:latin typeface="Calibri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CF69C9-66C8-F743-A7EA-7273EBE6F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Partnership Distributions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1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1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1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1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1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1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14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14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14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14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14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14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1475" grpId="0" build="p" bldLvl="2" autoUpdateAnimBg="0"/>
      <p:bldP spid="361474" grpId="0" autoUpdateAnimBg="0"/>
    </p:bldLst>
  </p:timing>
</p:sld>
</file>

<file path=ppt/theme/theme1.xml><?xml version="1.0" encoding="utf-8"?>
<a:theme xmlns:a="http://schemas.openxmlformats.org/drawingml/2006/main" name="CG Body - Standard">
  <a:themeElements>
    <a:clrScheme name="CGSH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B01C2E"/>
      </a:accent1>
      <a:accent2>
        <a:srgbClr val="4B2942"/>
      </a:accent2>
      <a:accent3>
        <a:srgbClr val="002F5F"/>
      </a:accent3>
      <a:accent4>
        <a:srgbClr val="495B25"/>
      </a:accent4>
      <a:accent5>
        <a:srgbClr val="E66402"/>
      </a:accent5>
      <a:accent6>
        <a:srgbClr val="FF9933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T_COE_16" id="{671586AA-9BBF-BE44-880F-D824A4D8FE5E}" vid="{5A5CEC7A-9E78-BE40-8F14-2D245F9926EC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22748</TotalTime>
  <Words>3326</Words>
  <Application>Microsoft Macintosh PowerPoint</Application>
  <PresentationFormat>On-screen Show (4:3)</PresentationFormat>
  <Paragraphs>254</Paragraphs>
  <Slides>21</Slides>
  <Notes>20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3" baseType="lpstr">
      <vt:lpstr>NSimSun</vt:lpstr>
      <vt:lpstr>Arial</vt:lpstr>
      <vt:lpstr>Calibri</vt:lpstr>
      <vt:lpstr>Courier New</vt:lpstr>
      <vt:lpstr>Gill Sans</vt:lpstr>
      <vt:lpstr>Times</vt:lpstr>
      <vt:lpstr>Times New Roman</vt:lpstr>
      <vt:lpstr>Verdana</vt:lpstr>
      <vt:lpstr>Wingdings</vt:lpstr>
      <vt:lpstr>Wingdings 2</vt:lpstr>
      <vt:lpstr>CG Body - Standard</vt:lpstr>
      <vt:lpstr>Worksheet</vt:lpstr>
      <vt:lpstr>Distributions: PSH Effects</vt:lpstr>
      <vt:lpstr>Current Distributions of $ </vt:lpstr>
      <vt:lpstr>PSH Current Distributions of $</vt:lpstr>
      <vt:lpstr>PSH Current Distributions of Property</vt:lpstr>
      <vt:lpstr>PSH Current Distributions of Property</vt:lpstr>
      <vt:lpstr>Liquidating Distributions</vt:lpstr>
      <vt:lpstr>Allocation of Basis under Section 732(c)</vt:lpstr>
      <vt:lpstr>Section 732(d)</vt:lpstr>
      <vt:lpstr>Current Distributions of Marketable Securities</vt:lpstr>
      <vt:lpstr>Distributions</vt:lpstr>
      <vt:lpstr>Character and Holding Period</vt:lpstr>
      <vt:lpstr>Consequences to Distributing Partnership</vt:lpstr>
      <vt:lpstr>Section 734(b) Adjustments</vt:lpstr>
      <vt:lpstr>Section 734(b) Adjustments:  Gain on Distribution</vt:lpstr>
      <vt:lpstr>Section 734(b) Adjustments:  Loss on Distribution</vt:lpstr>
      <vt:lpstr>Section 734(b) Adjustments:  Step Up in Basis of Distributed Property</vt:lpstr>
      <vt:lpstr>Section 734(b) Adjustments:  Step Down in Basis of Distributed Property</vt:lpstr>
      <vt:lpstr>Sections 734(b) and 754:  Amount of Adjustment</vt:lpstr>
      <vt:lpstr>Sections 734(b) and 755</vt:lpstr>
      <vt:lpstr>734(b) Adjustments under §755:  Allocations w/in Asset Classes</vt:lpstr>
      <vt:lpstr>Mandatory Adjustments</vt:lpstr>
    </vt:vector>
  </TitlesOfParts>
  <Company>	鞰]皤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Promulgating, Interpreting, and Administering  U.S. Tax Law</dc:title>
  <dc:creator>Jeffrey Colon</dc:creator>
  <cp:lastModifiedBy>Jeffrey M. Colon</cp:lastModifiedBy>
  <cp:revision>537</cp:revision>
  <cp:lastPrinted>2021-04-12T12:42:28Z</cp:lastPrinted>
  <dcterms:created xsi:type="dcterms:W3CDTF">2010-11-21T13:13:41Z</dcterms:created>
  <dcterms:modified xsi:type="dcterms:W3CDTF">2022-11-13T00:00:52Z</dcterms:modified>
</cp:coreProperties>
</file>