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AFE4-7522-4842-B736-216F14618288}" v="50" dt="2025-01-12T20:41:35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5366"/>
  </p:normalViewPr>
  <p:slideViewPr>
    <p:cSldViewPr>
      <p:cViewPr varScale="1">
        <p:scale>
          <a:sx n="115" d="100"/>
          <a:sy n="115" d="100"/>
        </p:scale>
        <p:origin x="200" y="1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20C2AFE4-7522-4842-B736-216F14618288}"/>
    <pc:docChg chg="modSld">
      <pc:chgData name="Colon, Jeffrey M." userId="615143b1-cdee-493d-9a9d-1565ce8666d9" providerId="ADAL" clId="{20C2AFE4-7522-4842-B736-216F14618288}" dt="2025-01-12T20:41:35.794" v="49" actId="20577"/>
      <pc:docMkLst>
        <pc:docMk/>
      </pc:docMkLst>
      <pc:sldChg chg="modSp">
        <pc:chgData name="Colon, Jeffrey M." userId="615143b1-cdee-493d-9a9d-1565ce8666d9" providerId="ADAL" clId="{20C2AFE4-7522-4842-B736-216F14618288}" dt="2025-01-12T20:41:35.794" v="49" actId="20577"/>
        <pc:sldMkLst>
          <pc:docMk/>
          <pc:sldMk cId="0" sldId="285"/>
        </pc:sldMkLst>
        <pc:spChg chg="mod">
          <ac:chgData name="Colon, Jeffrey M." userId="615143b1-cdee-493d-9a9d-1565ce8666d9" providerId="ADAL" clId="{20C2AFE4-7522-4842-B736-216F14618288}" dt="2025-01-12T20:41:35.794" v="49" actId="20577"/>
          <ac:spMkLst>
            <pc:docMk/>
            <pc:sldMk cId="0" sldId="285"/>
            <ac:spMk id="41988" creationId="{00000000-0000-0000-0000-000000000000}"/>
          </ac:spMkLst>
        </pc:spChg>
      </pc:sldChg>
      <pc:sldChg chg="modSp">
        <pc:chgData name="Colon, Jeffrey M." userId="615143b1-cdee-493d-9a9d-1565ce8666d9" providerId="ADAL" clId="{20C2AFE4-7522-4842-B736-216F14618288}" dt="2025-01-12T20:06:47.488" v="1" actId="20577"/>
        <pc:sldMkLst>
          <pc:docMk/>
          <pc:sldMk cId="4133093744" sldId="300"/>
        </pc:sldMkLst>
        <pc:spChg chg="mod">
          <ac:chgData name="Colon, Jeffrey M." userId="615143b1-cdee-493d-9a9d-1565ce8666d9" providerId="ADAL" clId="{20C2AFE4-7522-4842-B736-216F14618288}" dt="2025-01-12T20:06:47.488" v="1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PSH_COE_2025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$197,300 ($394,600) (inflation adjusted limits for 2025)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$197,300 ($394,600) (2025),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  <a:br>
              <a:rPr lang="en-US" altLang="ja-JP" sz="2000" dirty="0">
                <a:ea typeface="ＭＳ Ｐゴシック" charset="0"/>
              </a:rPr>
            </a:br>
            <a:endParaRPr lang="en-US" altLang="ja-JP" sz="20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PSH 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T/B);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securities;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extracted), 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if the income of the members can be determined without the computation of PSH TI. </a:t>
            </a:r>
            <a:r>
              <a:rPr lang="en-US" sz="2100" dirty="0"/>
              <a:t>§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761(a)(1)-(3)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When could such an election be beneficial?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2400" dirty="0">
                <a:ea typeface="ＭＳ Ｐゴシック" charset="0"/>
                <a:cs typeface="ＭＳ Ｐゴシック" charset="0"/>
              </a:rPr>
              <a:t>New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 regulations (Nov. 2024): allow certain </a:t>
            </a:r>
            <a:r>
              <a:rPr lang="en-US" sz="2400">
                <a:ea typeface="ＭＳ Ｐゴシック" charset="0"/>
                <a:cs typeface="ＭＳ Ｐゴシック" charset="0"/>
              </a:rPr>
              <a:t>unincorporated organizations (LLCs, PSHs)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owned in whole or in part by certain “applicable entities” (</a:t>
            </a:r>
            <a:r>
              <a:rPr lang="en-US" sz="2400">
                <a:ea typeface="ＭＳ Ｐゴシック" charset="0"/>
                <a:cs typeface="ＭＳ Ｐゴシック" charset="0"/>
              </a:rPr>
              <a:t>tax exempts)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to elect to be excluded from the application of </a:t>
            </a:r>
            <a:r>
              <a:rPr lang="en-US" sz="2400">
                <a:ea typeface="ＭＳ Ｐゴシック" charset="0"/>
                <a:cs typeface="ＭＳ Ｐゴシック" charset="0"/>
              </a:rPr>
              <a:t>the PSH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tax rules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sz="2000">
                <a:ea typeface="ＭＳ Ｐゴシック" charset="0"/>
              </a:rPr>
              <a:t>Reg. </a:t>
            </a:r>
            <a:r>
              <a:rPr lang="en-US" altLang="en-US" sz="200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941859" y="6216678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5" name="Picture 4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76550F4-0936-8287-174F-4854AED2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492580"/>
            <a:ext cx="8442390" cy="3590710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F48B61F3-6725-C75A-E8E2-45FA8532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2" y="4389579"/>
            <a:ext cx="4158644" cy="181422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12579D-6548-1E8C-0620-45C12F3CB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501296"/>
            <a:ext cx="40513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ACF58-B452-FF0D-C9BB-025AB316BFD7}"/>
              </a:ext>
            </a:extLst>
          </p:cNvPr>
          <p:cNvSpPr txBox="1"/>
          <p:nvPr/>
        </p:nvSpPr>
        <p:spPr>
          <a:xfrm>
            <a:off x="934788" y="412664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Capital Gains Rates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187D6-0093-DBCA-BD4F-C33DF0BEE9E7}"/>
              </a:ext>
            </a:extLst>
          </p:cNvPr>
          <p:cNvSpPr txBox="1"/>
          <p:nvPr/>
        </p:nvSpPr>
        <p:spPr>
          <a:xfrm>
            <a:off x="5535726" y="4158747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/>
              <a:t>199A Threshold</a:t>
            </a:r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17646</TotalTime>
  <Words>2771</Words>
  <Application>Microsoft Macintosh PowerPoint</Application>
  <PresentationFormat>On-screen Show (4:3)</PresentationFormat>
  <Paragraphs>462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2025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219</cp:revision>
  <cp:lastPrinted>2018-01-19T18:43:32Z</cp:lastPrinted>
  <dcterms:created xsi:type="dcterms:W3CDTF">2010-08-19T17:45:35Z</dcterms:created>
  <dcterms:modified xsi:type="dcterms:W3CDTF">2025-01-12T20:41:42Z</dcterms:modified>
</cp:coreProperties>
</file>