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294" r:id="rId12"/>
    <p:sldId id="299" r:id="rId13"/>
    <p:sldId id="288"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95223-0646-B244-80B7-AB4113BD80D7}" v="2" dt="2021-12-23T23:57:33.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81"/>
    <p:restoredTop sz="95510"/>
  </p:normalViewPr>
  <p:slideViewPr>
    <p:cSldViewPr>
      <p:cViewPr varScale="1">
        <p:scale>
          <a:sx n="118" d="100"/>
          <a:sy n="118" d="100"/>
        </p:scale>
        <p:origin x="102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50E95223-0646-B244-80B7-AB4113BD80D7}"/>
    <pc:docChg chg="modSld">
      <pc:chgData name="Jeffrey M. Colon" userId="615143b1-cdee-493d-9a9d-1565ce8666d9" providerId="ADAL" clId="{50E95223-0646-B244-80B7-AB4113BD80D7}" dt="2021-12-23T23:57:33.154" v="3" actId="20577"/>
      <pc:docMkLst>
        <pc:docMk/>
      </pc:docMkLst>
      <pc:sldChg chg="modSp">
        <pc:chgData name="Jeffrey M. Colon" userId="615143b1-cdee-493d-9a9d-1565ce8666d9" providerId="ADAL" clId="{50E95223-0646-B244-80B7-AB4113BD80D7}" dt="2021-12-23T23:57:33.154" v="3" actId="20577"/>
        <pc:sldMkLst>
          <pc:docMk/>
          <pc:sldMk cId="3790523680" sldId="257"/>
        </pc:sldMkLst>
        <pc:spChg chg="mod">
          <ac:chgData name="Jeffrey M. Colon" userId="615143b1-cdee-493d-9a9d-1565ce8666d9" providerId="ADAL" clId="{50E95223-0646-B244-80B7-AB4113BD80D7}" dt="2021-12-23T23:57:33.154" v="3" actId="20577"/>
          <ac:spMkLst>
            <pc:docMk/>
            <pc:sldMk cId="3790523680" sldId="257"/>
            <ac:spMk id="3" creationId="{00000000-0000-0000-0000-000000000000}"/>
          </ac:spMkLst>
        </pc:spChg>
      </pc:sldChg>
      <pc:sldChg chg="modSp mod">
        <pc:chgData name="Jeffrey M. Colon" userId="615143b1-cdee-493d-9a9d-1565ce8666d9" providerId="ADAL" clId="{50E95223-0646-B244-80B7-AB4113BD80D7}" dt="2021-12-23T23:57:13.605" v="1" actId="20577"/>
        <pc:sldMkLst>
          <pc:docMk/>
          <pc:sldMk cId="123558849" sldId="295"/>
        </pc:sldMkLst>
        <pc:spChg chg="mod">
          <ac:chgData name="Jeffrey M. Colon" userId="615143b1-cdee-493d-9a9d-1565ce8666d9" providerId="ADAL" clId="{50E95223-0646-B244-80B7-AB4113BD80D7}" dt="2021-12-23T23:57:13.605" v="1" actId="20577"/>
          <ac:spMkLst>
            <pc:docMk/>
            <pc:sldMk cId="123558849" sldId="295"/>
            <ac:spMk id="3" creationId="{00000000-0000-0000-0000-000000000000}"/>
          </ac:spMkLst>
        </pc:spChg>
      </pc:sldChg>
    </pc:docChg>
  </pc:docChgLst>
  <pc:docChgLst>
    <pc:chgData name="Jeffrey M. Colon" userId="615143b1-cdee-493d-9a9d-1565ce8666d9" providerId="ADAL" clId="{F81E49C2-AAA2-6345-9FD9-87E241837FC5}"/>
    <pc:docChg chg="modSld">
      <pc:chgData name="Jeffrey M. Colon" userId="615143b1-cdee-493d-9a9d-1565ce8666d9" providerId="ADAL" clId="{F81E49C2-AAA2-6345-9FD9-87E241837FC5}" dt="2021-01-08T23:02:06.891" v="1" actId="122"/>
      <pc:docMkLst>
        <pc:docMk/>
      </pc:docMkLst>
      <pc:sldChg chg="modSp mod">
        <pc:chgData name="Jeffrey M. Colon" userId="615143b1-cdee-493d-9a9d-1565ce8666d9" providerId="ADAL" clId="{F81E49C2-AAA2-6345-9FD9-87E241837FC5}" dt="2021-01-08T23:02:06.891" v="1" actId="122"/>
        <pc:sldMkLst>
          <pc:docMk/>
          <pc:sldMk cId="0" sldId="283"/>
        </pc:sldMkLst>
        <pc:spChg chg="mod">
          <ac:chgData name="Jeffrey M. Colon" userId="615143b1-cdee-493d-9a9d-1565ce8666d9" providerId="ADAL" clId="{F81E49C2-AAA2-6345-9FD9-87E241837FC5}" dt="2021-01-08T23:02:06.891" v="1" actId="122"/>
          <ac:spMkLst>
            <pc:docMk/>
            <pc:sldMk cId="0" sldId="283"/>
            <ac:spMk id="174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PSH_Intro_21</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axnotes.com/resear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p>
        </p:txBody>
      </p:sp>
      <p:sp>
        <p:nvSpPr>
          <p:cNvPr id="3" name="Subtitle 2"/>
          <p:cNvSpPr>
            <a:spLocks noGrp="1"/>
          </p:cNvSpPr>
          <p:nvPr>
            <p:ph type="subTitle" idx="1"/>
          </p:nvPr>
        </p:nvSpPr>
        <p:spPr>
          <a:prstGeom prst="rect">
            <a:avLst/>
          </a:prstGeom>
        </p:spPr>
        <p:txBody>
          <a:bodyPr>
            <a:normAutofit/>
          </a:bodyPr>
          <a:lstStyle/>
          <a:p>
            <a:r>
              <a:rPr lang="en-US" sz="2100" b="1" dirty="0"/>
              <a:t>Prof. Colon</a:t>
            </a:r>
          </a:p>
          <a:p>
            <a:r>
              <a:rPr lang="en-US" sz="2100" b="1" dirty="0"/>
              <a:t>Spring 2022</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Business Returns</a:t>
            </a: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2" y="609600"/>
            <a:ext cx="7594238"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786240" y="6119246"/>
            <a:ext cx="1122423" cy="246221"/>
          </a:xfrm>
          <a:prstGeom prst="rect">
            <a:avLst/>
          </a:prstGeom>
          <a:noFill/>
        </p:spPr>
        <p:txBody>
          <a:bodyPr wrap="none" rtlCol="0">
            <a:spAutoFit/>
          </a:bodyPr>
          <a:lstStyle/>
          <a:p>
            <a:r>
              <a:rPr lang="en-US" sz="1000" dirty="0"/>
              <a:t>Source: JCX-42-17</a:t>
            </a:r>
          </a:p>
        </p:txBody>
      </p:sp>
      <p:sp>
        <p:nvSpPr>
          <p:cNvPr id="3" name="Footer Placeholder 2">
            <a:extLst>
              <a:ext uri="{FF2B5EF4-FFF2-40B4-BE49-F238E27FC236}">
                <a16:creationId xmlns:a16="http://schemas.microsoft.com/office/drawing/2014/main" id="{C15B7012-0576-9E44-BF65-7AB5103FD223}"/>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31C6C55-29B3-604B-B79F-47254918558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5044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609600"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3581400" y="6203887"/>
            <a:ext cx="2558714"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257739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pt-BR" b="1" dirty="0">
                <a:ea typeface="ＭＳ Ｐゴシック" charset="0"/>
                <a:cs typeface="ＭＳ Ｐゴシック" charset="0"/>
              </a:rPr>
              <a:t>Passthrough vs. C Corporation</a:t>
            </a:r>
          </a:p>
        </p:txBody>
      </p:sp>
      <p:sp>
        <p:nvSpPr>
          <p:cNvPr id="8" name="TextBox 7"/>
          <p:cNvSpPr txBox="1"/>
          <p:nvPr/>
        </p:nvSpPr>
        <p:spPr>
          <a:xfrm>
            <a:off x="4051936" y="6061600"/>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3697"/>
            <a:ext cx="7699247"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2D57EB6-1184-B44E-8E3B-32148E904FFC}"/>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09938394-A4B6-9C4A-9384-42A480AAD92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1143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762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2956259"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2019, </a:t>
            </a:r>
            <a:r>
              <a:rPr lang="en-US" sz="1000" i="1" dirty="0">
                <a:latin typeface="Calibri" charset="0"/>
                <a:ea typeface="Calibri" charset="0"/>
                <a:cs typeface="Calibri" charset="0"/>
              </a:rPr>
              <a:t>Partnership Returns, 2017</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4" name="Content Placeholder 13">
            <a:extLst>
              <a:ext uri="{FF2B5EF4-FFF2-40B4-BE49-F238E27FC236}">
                <a16:creationId xmlns:a16="http://schemas.microsoft.com/office/drawing/2014/main" id="{19C1D957-864C-C84B-B8B0-F211E4573BB8}"/>
              </a:ext>
            </a:extLst>
          </p:cNvPr>
          <p:cNvPicPr>
            <a:picLocks noGrp="1" noChangeAspect="1"/>
          </p:cNvPicPr>
          <p:nvPr>
            <p:ph idx="1"/>
          </p:nvPr>
        </p:nvPicPr>
        <p:blipFill>
          <a:blip r:embed="rId3"/>
          <a:stretch>
            <a:fillRect/>
          </a:stretch>
        </p:blipFill>
        <p:spPr>
          <a:xfrm>
            <a:off x="533400" y="838200"/>
            <a:ext cx="8308848" cy="5029200"/>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56259"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2019, </a:t>
            </a:r>
            <a:r>
              <a:rPr lang="en-US" sz="1000" i="1" dirty="0">
                <a:latin typeface="Calibri" charset="0"/>
                <a:ea typeface="Calibri" charset="0"/>
                <a:cs typeface="Calibri" charset="0"/>
              </a:rPr>
              <a:t>Partnership Returns, 2017</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10" name="Picture 9">
            <a:extLst>
              <a:ext uri="{FF2B5EF4-FFF2-40B4-BE49-F238E27FC236}">
                <a16:creationId xmlns:a16="http://schemas.microsoft.com/office/drawing/2014/main" id="{00DE7695-7B89-1C43-9CA1-55D656DC78F8}"/>
              </a:ext>
            </a:extLst>
          </p:cNvPr>
          <p:cNvPicPr>
            <a:picLocks noChangeAspect="1"/>
          </p:cNvPicPr>
          <p:nvPr/>
        </p:nvPicPr>
        <p:blipFill>
          <a:blip r:embed="rId2"/>
          <a:stretch>
            <a:fillRect/>
          </a:stretch>
        </p:blipFill>
        <p:spPr>
          <a:xfrm>
            <a:off x="384048" y="609600"/>
            <a:ext cx="8458200" cy="1905000"/>
          </a:xfrm>
          <a:prstGeom prst="rect">
            <a:avLst/>
          </a:prstGeom>
        </p:spPr>
      </p:pic>
      <p:pic>
        <p:nvPicPr>
          <p:cNvPr id="13" name="Picture 12">
            <a:extLst>
              <a:ext uri="{FF2B5EF4-FFF2-40B4-BE49-F238E27FC236}">
                <a16:creationId xmlns:a16="http://schemas.microsoft.com/office/drawing/2014/main" id="{B9A10D57-F221-6F41-A056-A7D4B03DA02B}"/>
              </a:ext>
            </a:extLst>
          </p:cNvPr>
          <p:cNvPicPr>
            <a:picLocks noChangeAspect="1"/>
          </p:cNvPicPr>
          <p:nvPr/>
        </p:nvPicPr>
        <p:blipFill rotWithShape="1">
          <a:blip r:embed="rId3"/>
          <a:srcRect t="1735"/>
          <a:stretch/>
        </p:blipFill>
        <p:spPr>
          <a:xfrm>
            <a:off x="384048" y="2590799"/>
            <a:ext cx="8372856" cy="3318455"/>
          </a:xfrm>
          <a:prstGeom prst="rect">
            <a:avLst/>
          </a:prstGeom>
        </p:spPr>
      </p:pic>
      <p:cxnSp>
        <p:nvCxnSpPr>
          <p:cNvPr id="17" name="Straight Arrow Connector 16">
            <a:extLst>
              <a:ext uri="{FF2B5EF4-FFF2-40B4-BE49-F238E27FC236}">
                <a16:creationId xmlns:a16="http://schemas.microsoft.com/office/drawing/2014/main" id="{8381840D-DD7F-6B42-8A7E-E6E6AFAC02B8}"/>
              </a:ext>
            </a:extLst>
          </p:cNvPr>
          <p:cNvCxnSpPr/>
          <p:nvPr/>
        </p:nvCxnSpPr>
        <p:spPr>
          <a:xfrm>
            <a:off x="1676400" y="3280354"/>
            <a:ext cx="1219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2B9313A-6ECA-7348-8341-241F149DF90B}"/>
              </a:ext>
            </a:extLst>
          </p:cNvPr>
          <p:cNvCxnSpPr/>
          <p:nvPr/>
        </p:nvCxnSpPr>
        <p:spPr>
          <a:xfrm>
            <a:off x="1905000" y="2133600"/>
            <a:ext cx="1219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Class web </a:t>
            </a:r>
            <a:r>
              <a:rPr lang="en-US" sz="2400"/>
              <a:t>page: </a:t>
            </a:r>
            <a:endParaRPr lang="en-US" sz="2400"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2020)</a:t>
            </a:r>
          </a:p>
          <a:p>
            <a:pPr lvl="1"/>
            <a:r>
              <a:rPr lang="en-US" sz="1800" dirty="0"/>
              <a:t>Cunningham &amp; Cunningham, </a:t>
            </a:r>
            <a:r>
              <a:rPr lang="en-US" sz="1800" i="1" dirty="0"/>
              <a:t>Logic Problems </a:t>
            </a:r>
            <a:r>
              <a:rPr lang="en-US" sz="1800" dirty="0"/>
              <a:t>(2020)</a:t>
            </a:r>
          </a:p>
          <a:p>
            <a:pPr lvl="1"/>
            <a:r>
              <a:rPr lang="en-US" sz="1800" dirty="0"/>
              <a:t>Code &amp; Regs (any version with the 2018 changes)</a:t>
            </a:r>
          </a:p>
          <a:p>
            <a:pPr lvl="2"/>
            <a:r>
              <a:rPr lang="en-US" sz="1800" dirty="0"/>
              <a:t>New fantastic free database of federal tax materials:  </a:t>
            </a:r>
            <a:r>
              <a:rPr lang="en-US" sz="1800" dirty="0">
                <a:hlinkClick r:id="rId3"/>
              </a:rPr>
              <a:t>Tax Analysts </a:t>
            </a:r>
            <a:endParaRPr lang="en-US" sz="1800" dirty="0"/>
          </a:p>
          <a:p>
            <a:r>
              <a:rPr lang="en-US" sz="2400" dirty="0"/>
              <a:t>Exam: Yes; Type = Short answer</a:t>
            </a:r>
          </a:p>
          <a:p>
            <a:r>
              <a:rPr lang="en-US" sz="2400" dirty="0"/>
              <a:t>Recording: Yes</a:t>
            </a:r>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171450" lvl="1" defTabSz="685800">
              <a:lnSpc>
                <a:spcPct val="80000"/>
              </a:lnSpc>
              <a:buFont typeface="Wingdings 2" pitchFamily="18" charset="2"/>
              <a:buChar char=""/>
            </a:pPr>
            <a:r>
              <a:rPr lang="en-US" sz="2400" b="1" dirty="0">
                <a:ea typeface="ＭＳ Ｐゴシック" charset="0"/>
                <a:cs typeface="ＭＳ Ｐゴシック" charset="0"/>
              </a:rPr>
              <a:t>Contributions of property with </a:t>
            </a:r>
            <a:r>
              <a:rPr lang="en-US" sz="2400" b="1" dirty="0">
                <a:ea typeface="ＭＳ Ｐゴシック" charset="0"/>
              </a:rPr>
              <a:t>BIG and BIL </a:t>
            </a:r>
            <a:r>
              <a:rPr lang="en-US" sz="2000" b="1" dirty="0">
                <a:ea typeface="ＭＳ Ｐゴシック" charset="0"/>
              </a:rPr>
              <a:t>(</a:t>
            </a:r>
            <a:r>
              <a:rPr lang="en-US" sz="2000" dirty="0"/>
              <a:t>§</a:t>
            </a:r>
            <a:r>
              <a:rPr lang="en-US" sz="2000" b="1" dirty="0">
                <a:ea typeface="ＭＳ Ｐゴシック" charset="0"/>
              </a:rPr>
              <a:t>704(c))</a:t>
            </a:r>
            <a:endParaRPr lang="en-US" sz="2400" b="1" dirty="0">
              <a:ea typeface="ＭＳ Ｐゴシック" charset="0"/>
            </a:endParaRPr>
          </a:p>
          <a:p>
            <a:pPr>
              <a:lnSpc>
                <a:spcPct val="80000"/>
              </a:lnSpc>
            </a:pPr>
            <a:endParaRPr lang="en-US" sz="2400" b="1"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Liabilities</a:t>
            </a:r>
          </a:p>
          <a:p>
            <a:pPr marL="684213" lvl="1" indent="-342900">
              <a:lnSpc>
                <a:spcPct val="80000"/>
              </a:lnSpc>
            </a:pPr>
            <a:r>
              <a:rPr lang="en-US" sz="2000" dirty="0">
                <a:ea typeface="ＭＳ Ｐゴシック" charset="0"/>
              </a:rPr>
              <a:t>Ps get basis in PSH interest for PSH liabilities (</a:t>
            </a:r>
            <a:r>
              <a:rPr lang="en-US" sz="2000" dirty="0"/>
              <a:t>§</a:t>
            </a:r>
            <a:r>
              <a:rPr lang="en-US" sz="2000" dirty="0">
                <a:ea typeface="ＭＳ Ｐゴシック" charset="0"/>
              </a:rPr>
              <a:t>752)</a:t>
            </a:r>
          </a:p>
          <a:p>
            <a:pPr marL="684213" lvl="1" indent="-342900">
              <a:lnSpc>
                <a:spcPct val="80000"/>
              </a:lnSpc>
            </a:pPr>
            <a:r>
              <a:rPr lang="en-US" sz="2000" dirty="0">
                <a:ea typeface="ＭＳ Ｐゴシック" charset="0"/>
              </a:rPr>
              <a:t>Recourse and nonrecourse liabilities</a:t>
            </a:r>
          </a:p>
          <a:p>
            <a:pPr marL="342900" lvl="1" indent="-342900">
              <a:lnSpc>
                <a:spcPct val="80000"/>
              </a:lnSpc>
              <a:buFontTx/>
              <a:buChar char="•"/>
            </a:pPr>
            <a:endParaRPr lang="en-US" sz="2400" dirty="0">
              <a:ea typeface="ＭＳ Ｐゴシック" charset="0"/>
            </a:endParaRPr>
          </a:p>
          <a:p>
            <a:pPr marL="342900" lvl="1" indent="-342900">
              <a:lnSpc>
                <a:spcPct val="80000"/>
              </a:lnSpc>
              <a:buFontTx/>
              <a:buChar char="•"/>
            </a:pPr>
            <a:r>
              <a:rPr lang="en-US" sz="2400" b="1" dirty="0">
                <a:ea typeface="ＭＳ Ｐゴシック" charset="0"/>
              </a:rPr>
              <a:t>Partner/Partnership Transactions </a:t>
            </a:r>
            <a:r>
              <a:rPr lang="en-US" sz="2000" b="1" dirty="0">
                <a:ea typeface="ＭＳ Ｐゴシック" charset="0"/>
              </a:rPr>
              <a:t>(§707)</a:t>
            </a:r>
            <a:endParaRPr lang="en-US" sz="2400" b="1" dirty="0">
              <a:ea typeface="ＭＳ Ｐゴシック" charset="0"/>
            </a:endParaRP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Sales of partnership interests</a:t>
            </a:r>
          </a:p>
          <a:p>
            <a:pPr marL="747713" lvl="1" indent="-350838">
              <a:lnSpc>
                <a:spcPct val="80000"/>
              </a:lnSpc>
            </a:pPr>
            <a:r>
              <a:rPr lang="en-US" sz="2000" dirty="0">
                <a:ea typeface="ＭＳ Ｐゴシック" charset="0"/>
              </a:rPr>
              <a:t>Gain or loss from transfer of PSH interest is generally capital (</a:t>
            </a:r>
            <a:r>
              <a:rPr lang="en-US" sz="2000" dirty="0"/>
              <a:t>§</a:t>
            </a:r>
            <a:r>
              <a:rPr lang="en-US" sz="2000" dirty="0">
                <a:ea typeface="ＭＳ Ｐゴシック" charset="0"/>
              </a:rPr>
              <a:t>741), except to the extent the PSH owns unrealized receivables or inventory items (</a:t>
            </a:r>
            <a:r>
              <a:rPr lang="en-US" sz="2000" dirty="0"/>
              <a:t>§</a:t>
            </a:r>
            <a:r>
              <a:rPr lang="en-US" sz="2000" dirty="0">
                <a:ea typeface="ＭＳ Ｐゴシック" charset="0"/>
              </a:rPr>
              <a:t>751).</a:t>
            </a:r>
          </a:p>
          <a:p>
            <a:pPr marL="747713" lvl="1" indent="-350838">
              <a:lnSpc>
                <a:spcPct val="80000"/>
              </a:lnSpc>
            </a:pPr>
            <a:r>
              <a:rPr lang="en-US" sz="2000" dirty="0">
                <a:ea typeface="ＭＳ Ｐゴシック" charset="0"/>
              </a:rPr>
              <a:t>Effect on the selling and the new partner</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Distributions</a:t>
            </a:r>
          </a:p>
          <a:p>
            <a:pPr marL="808038" lvl="1" indent="-342900">
              <a:lnSpc>
                <a:spcPct val="80000"/>
              </a:lnSpc>
            </a:pPr>
            <a:r>
              <a:rPr lang="en-US" sz="2000" dirty="0">
                <a:ea typeface="ＭＳ Ｐゴシック" charset="0"/>
              </a:rPr>
              <a:t>Distributions are generally tax-free to Ps, except to the extent that any $ distributed exceeds a P’</a:t>
            </a:r>
            <a:r>
              <a:rPr lang="en-US" altLang="ja-JP" sz="2000" dirty="0">
                <a:ea typeface="ＭＳ Ｐゴシック" charset="0"/>
              </a:rPr>
              <a:t>s basis in the PSH. (§731(a)(1))</a:t>
            </a:r>
          </a:p>
          <a:p>
            <a:pPr marL="808038" lvl="1" indent="-342900">
              <a:lnSpc>
                <a:spcPct val="80000"/>
              </a:lnSpc>
            </a:pPr>
            <a:r>
              <a:rPr lang="en-US" sz="2000" dirty="0">
                <a:ea typeface="ＭＳ Ｐゴシック" charset="0"/>
              </a:rPr>
              <a:t>Ps recognize losses only in complete liquidations. (</a:t>
            </a:r>
            <a:r>
              <a:rPr lang="en-US" sz="2000" dirty="0"/>
              <a:t>§</a:t>
            </a:r>
            <a:r>
              <a:rPr lang="en-US" sz="2000" dirty="0">
                <a:ea typeface="ＭＳ Ｐゴシック" charset="0"/>
              </a:rPr>
              <a:t>731(a)(2)).  </a:t>
            </a:r>
          </a:p>
          <a:p>
            <a:pPr marL="808038" lvl="1" indent="-342900">
              <a:lnSpc>
                <a:spcPct val="80000"/>
              </a:lnSpc>
            </a:pPr>
            <a:r>
              <a:rPr lang="en-US" sz="2000" dirty="0">
                <a:ea typeface="ＭＳ Ｐゴシック" charset="0"/>
              </a:rPr>
              <a:t>Distributed property generally has the same basis in the hands of a P as it had in the hands of the PSH. (</a:t>
            </a:r>
            <a:r>
              <a:rPr lang="en-US" sz="2000" dirty="0"/>
              <a:t>§</a:t>
            </a:r>
            <a:r>
              <a:rPr lang="en-US" sz="2000" dirty="0">
                <a:ea typeface="ＭＳ Ｐゴシック" charset="0"/>
              </a:rPr>
              <a:t>732(a)(1)).</a:t>
            </a:r>
          </a:p>
          <a:p>
            <a:pPr marL="808038" lvl="1" indent="-342900">
              <a:lnSpc>
                <a:spcPct val="80000"/>
              </a:lnSpc>
            </a:pPr>
            <a:r>
              <a:rPr lang="en-US" sz="2000" dirty="0">
                <a:ea typeface="ＭＳ Ｐゴシック" charset="0"/>
              </a:rPr>
              <a:t>Effect on </a:t>
            </a:r>
            <a:r>
              <a:rPr lang="en-US" sz="2000" dirty="0" err="1">
                <a:ea typeface="ＭＳ Ｐゴシック" charset="0"/>
              </a:rPr>
              <a:t>distributee</a:t>
            </a:r>
            <a:r>
              <a:rPr lang="en-US" sz="2000" dirty="0">
                <a:ea typeface="ＭＳ Ｐゴシック" charset="0"/>
              </a:rPr>
              <a:t> and remaining partners</a:t>
            </a:r>
          </a:p>
          <a:p>
            <a:pPr marL="342900" lvl="1" indent="-342900">
              <a:lnSpc>
                <a:spcPct val="80000"/>
              </a:lnSpc>
              <a:buFontTx/>
              <a:buChar char="•"/>
            </a:pPr>
            <a:endParaRPr lang="en-US" sz="2400" dirty="0">
              <a:ea typeface="ＭＳ Ｐゴシック" charset="0"/>
            </a:endParaRPr>
          </a:p>
          <a:p>
            <a:pPr lvl="1" indent="-342900">
              <a:lnSpc>
                <a:spcPct val="80000"/>
              </a:lnSpc>
              <a:buFontTx/>
              <a:buChar char="•"/>
            </a:pPr>
            <a:r>
              <a:rPr lang="en-US" sz="2400" b="1" dirty="0">
                <a:ea typeface="ＭＳ Ｐゴシック" charset="0"/>
              </a:rPr>
              <a:t>Disguised sales </a:t>
            </a:r>
            <a:r>
              <a:rPr lang="en-US" sz="2000" b="1" dirty="0">
                <a:ea typeface="ＭＳ Ｐゴシック" charset="0"/>
              </a:rPr>
              <a:t>(</a:t>
            </a:r>
            <a:r>
              <a:rPr lang="en-US" sz="2000" b="1" dirty="0"/>
              <a:t>§</a:t>
            </a:r>
            <a:r>
              <a:rPr lang="en-US" sz="2000" b="1" dirty="0">
                <a:ea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and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do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before January 1, 2022,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a:t>
            </a:r>
            <a:r>
              <a:rPr lang="en-US" sz="1200" dirty="0" err="1">
                <a:solidFill>
                  <a:prstClr val="black"/>
                </a:solidFill>
                <a:latin typeface="Verdana" pitchFamily="34" charset="0"/>
                <a:ea typeface="+mn-ea"/>
                <a:cs typeface="+mn-cs"/>
              </a:rPr>
              <a:t>Mem</a:t>
            </a:r>
            <a:r>
              <a:rPr lang="en-US" sz="1200" dirty="0">
                <a:solidFill>
                  <a:prstClr val="black"/>
                </a:solidFill>
                <a:latin typeface="Verdana" pitchFamily="34" charset="0"/>
                <a:ea typeface="+mn-ea"/>
                <a:cs typeface="+mn-cs"/>
              </a:rPr>
              <a:t>.</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eaLnBrk="1" hangingPunct="1">
              <a:lnSpc>
                <a:spcPct val="80000"/>
              </a:lnSpc>
              <a:tabLst>
                <a:tab pos="914400" algn="l"/>
              </a:tabLst>
            </a:pPr>
            <a:r>
              <a:rPr lang="en-US" sz="1800" b="1" dirty="0">
                <a:solidFill>
                  <a:srgbClr val="FF0000"/>
                </a:solidFill>
                <a:ea typeface="ＭＳ Ｐゴシック" charset="0"/>
              </a:rPr>
              <a:t>Subchapter K:  Partners and Partnerships [§§ 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400" b="1" dirty="0">
                <a:ea typeface="ＭＳ Ｐゴシック"/>
                <a:cs typeface="ＭＳ Ｐゴシック"/>
              </a:rPr>
              <a:t>Entities</a:t>
            </a:r>
            <a:endParaRPr lang="en-US" sz="2400" dirty="0">
              <a:ea typeface="ＭＳ Ｐゴシック"/>
              <a:cs typeface="ＭＳ Ｐゴシック"/>
            </a:endParaRPr>
          </a:p>
          <a:p>
            <a:pPr lvl="1" eaLnBrk="1" hangingPunct="1">
              <a:buFont typeface="Wingdings" pitchFamily="2" charset="2"/>
              <a:buChar char="Ø"/>
              <a:defRPr/>
            </a:pPr>
            <a:r>
              <a:rPr lang="en-US" sz="1800" dirty="0">
                <a:ea typeface="ＭＳ Ｐゴシック"/>
              </a:rPr>
              <a:t>Corporations: S and C</a:t>
            </a:r>
          </a:p>
          <a:p>
            <a:pPr lvl="1" eaLnBrk="1" hangingPunct="1">
              <a:buFont typeface="Wingdings" pitchFamily="2" charset="2"/>
              <a:buChar char="Ø"/>
              <a:defRPr/>
            </a:pPr>
            <a:r>
              <a:rPr lang="en-US" sz="1800" b="1" i="1" dirty="0">
                <a:ea typeface="ＭＳ Ｐゴシック"/>
              </a:rPr>
              <a:t>Partnerships, including LLCs, GPs, LPs, LLPs, and LLLPs</a:t>
            </a:r>
          </a:p>
          <a:p>
            <a:pPr lvl="1" eaLnBrk="1" hangingPunct="1">
              <a:buFont typeface="Wingdings" pitchFamily="2" charset="2"/>
              <a:buChar char="Ø"/>
              <a:defRPr/>
            </a:pPr>
            <a:r>
              <a:rPr lang="en-US" sz="1800" dirty="0">
                <a:ea typeface="ＭＳ Ｐゴシック"/>
              </a:rPr>
              <a:t>Special Taxpayers</a:t>
            </a:r>
          </a:p>
          <a:p>
            <a:pPr lvl="2">
              <a:buFont typeface="Wingdings" pitchFamily="2" charset="2"/>
              <a:buChar char="Ø"/>
              <a:defRPr/>
            </a:pPr>
            <a:r>
              <a:rPr lang="en-US" sz="1800" dirty="0">
                <a:ea typeface="ＭＳ Ｐゴシック"/>
              </a:rPr>
              <a:t>Foreigners (nonresident aliens and foreign corporations)</a:t>
            </a:r>
          </a:p>
          <a:p>
            <a:pPr lvl="2">
              <a:buFont typeface="Wingdings" pitchFamily="2" charset="2"/>
              <a:buChar char="Ø"/>
              <a:defRPr/>
            </a:pPr>
            <a:r>
              <a:rPr lang="en-US" sz="1800" dirty="0">
                <a:ea typeface="ＭＳ Ｐゴシック"/>
              </a:rPr>
              <a:t>Tax-exempt (charities, non-profits)</a:t>
            </a:r>
          </a:p>
          <a:p>
            <a:pPr lvl="2">
              <a:buFont typeface="Wingdings" pitchFamily="2" charset="2"/>
              <a:buChar char="Ø"/>
              <a:defRPr/>
            </a:pPr>
            <a:r>
              <a:rPr lang="en-US" sz="1800" dirty="0">
                <a:ea typeface="ＭＳ Ｐゴシック"/>
              </a:rPr>
              <a:t>RICs (mutual funds) and REITs</a:t>
            </a:r>
          </a:p>
          <a:p>
            <a:pPr lvl="2">
              <a:buFont typeface="Wingdings" pitchFamily="2" charset="2"/>
              <a:buChar char="Ø"/>
              <a:defRPr/>
            </a:pPr>
            <a:r>
              <a:rPr lang="en-US" sz="1800" dirty="0">
                <a:ea typeface="ＭＳ Ｐゴシック"/>
              </a:rPr>
              <a:t>Trusts</a:t>
            </a:r>
          </a:p>
          <a:p>
            <a:pPr lvl="2" eaLnBrk="1" hangingPunct="1">
              <a:buFont typeface="Symbol" pitchFamily="18" charset="2"/>
              <a:buChar char="Þ"/>
              <a:defRPr/>
            </a:pPr>
            <a:endParaRPr lang="en-US" sz="1800" dirty="0">
              <a:ea typeface="ＭＳ Ｐゴシック"/>
            </a:endParaRPr>
          </a:p>
          <a:p>
            <a:pPr marL="0" indent="0" eaLnBrk="1" hangingPunct="1">
              <a:buNone/>
              <a:defRPr/>
            </a:pPr>
            <a:endParaRPr lang="en-US" sz="2400" dirty="0">
              <a:ea typeface="ＭＳ Ｐゴシック"/>
              <a:cs typeface="ＭＳ Ｐゴシック"/>
            </a:endParaRPr>
          </a:p>
          <a:p>
            <a:pPr eaLnBrk="1" hangingPunct="1">
              <a:defRPr/>
            </a:pPr>
            <a:r>
              <a:rPr lang="en-US" sz="2400" b="1" dirty="0">
                <a:ea typeface="ＭＳ Ｐゴシック"/>
                <a:cs typeface="ＭＳ Ｐゴシック"/>
              </a:rPr>
              <a:t>Taxation</a:t>
            </a:r>
            <a:endParaRPr lang="en-US" sz="2400" dirty="0">
              <a:ea typeface="ＭＳ Ｐゴシック"/>
              <a:cs typeface="ＭＳ Ｐゴシック"/>
            </a:endParaRPr>
          </a:p>
          <a:p>
            <a:pPr lvl="1" eaLnBrk="1" hangingPunct="1">
              <a:buFont typeface="Wingdings" pitchFamily="2" charset="2"/>
              <a:buChar char="Ø"/>
              <a:defRPr/>
            </a:pPr>
            <a:r>
              <a:rPr lang="en-US" sz="1800" b="1" dirty="0">
                <a:ea typeface="ＭＳ Ｐゴシック"/>
              </a:rPr>
              <a:t>Federal</a:t>
            </a:r>
            <a:r>
              <a:rPr lang="en-US" sz="1800" dirty="0">
                <a:ea typeface="ＭＳ Ｐゴシック"/>
              </a:rPr>
              <a:t> and State </a:t>
            </a:r>
            <a:r>
              <a:rPr lang="en-US" sz="1800" b="1" dirty="0">
                <a:ea typeface="ＭＳ Ｐゴシック"/>
              </a:rPr>
              <a:t>Income Taxes</a:t>
            </a:r>
          </a:p>
          <a:p>
            <a:pPr lvl="1" eaLnBrk="1" hangingPunct="1">
              <a:buFont typeface="Wingdings" pitchFamily="2" charset="2"/>
              <a:buChar char="Ø"/>
              <a:defRPr/>
            </a:pPr>
            <a:r>
              <a:rPr lang="en-US" sz="1800" dirty="0">
                <a:ea typeface="ＭＳ Ｐゴシック"/>
              </a:rPr>
              <a:t>Franchise Taxes (Ex. Del: 75&lt;x&lt;180K)</a:t>
            </a:r>
          </a:p>
          <a:p>
            <a:pPr lvl="1" eaLnBrk="1" hangingPunct="1">
              <a:buFont typeface="Wingdings" pitchFamily="2" charset="2"/>
              <a:buChar char="Ø"/>
              <a:defRPr/>
            </a:pPr>
            <a:r>
              <a:rPr lang="en-US" sz="18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15026</TotalTime>
  <Words>1464</Words>
  <Application>Microsoft Macintosh PowerPoint</Application>
  <PresentationFormat>On-screen Show (4:3)</PresentationFormat>
  <Paragraphs>217</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274</cp:revision>
  <dcterms:created xsi:type="dcterms:W3CDTF">2010-08-09T13:06:30Z</dcterms:created>
  <dcterms:modified xsi:type="dcterms:W3CDTF">2021-12-23T23:57:39Z</dcterms:modified>
</cp:coreProperties>
</file>