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9620BC-1240-7249-A160-8E53AAFCC124}" v="76" dt="2021-12-24T01:35:00.0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99"/>
    <p:restoredTop sz="95510"/>
  </p:normalViewPr>
  <p:slideViewPr>
    <p:cSldViewPr>
      <p:cViewPr>
        <p:scale>
          <a:sx n="127" d="100"/>
          <a:sy n="127" d="100"/>
        </p:scale>
        <p:origin x="744" y="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PSH_Intro_22</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jmc877.github.io/Partnership-Tax/index.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taxnotes.com/research"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Spring 2022</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8" name="Content Placeholder 7" descr="Graphical user interface, application&#10;&#10;Description automatically generated">
            <a:extLst>
              <a:ext uri="{FF2B5EF4-FFF2-40B4-BE49-F238E27FC236}">
                <a16:creationId xmlns:a16="http://schemas.microsoft.com/office/drawing/2014/main" id="{92694AE7-98B3-544F-B984-F7C5549E143B}"/>
              </a:ext>
            </a:extLst>
          </p:cNvPr>
          <p:cNvPicPr>
            <a:picLocks noGrp="1" noChangeAspect="1"/>
          </p:cNvPicPr>
          <p:nvPr>
            <p:ph idx="1"/>
          </p:nvPr>
        </p:nvPicPr>
        <p:blipFill>
          <a:blip r:embed="rId3"/>
          <a:stretch>
            <a:fillRect/>
          </a:stretch>
        </p:blipFill>
        <p:spPr>
          <a:xfrm>
            <a:off x="533400" y="842767"/>
            <a:ext cx="7953375" cy="5203606"/>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41831"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2021, </a:t>
            </a:r>
            <a:r>
              <a:rPr lang="en-US" sz="1000" i="1" dirty="0">
                <a:latin typeface="Calibri" charset="0"/>
                <a:ea typeface="Calibri" charset="0"/>
                <a:cs typeface="Calibri" charset="0"/>
              </a:rPr>
              <a:t>Partnership Returns, 2019</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5" name="Picture 4" descr="Table&#10;&#10;Description automatically generated">
            <a:extLst>
              <a:ext uri="{FF2B5EF4-FFF2-40B4-BE49-F238E27FC236}">
                <a16:creationId xmlns:a16="http://schemas.microsoft.com/office/drawing/2014/main" id="{DA696A24-2A3F-D84B-A106-CCBA9B5BD043}"/>
              </a:ext>
            </a:extLst>
          </p:cNvPr>
          <p:cNvPicPr>
            <a:picLocks noChangeAspect="1"/>
          </p:cNvPicPr>
          <p:nvPr/>
        </p:nvPicPr>
        <p:blipFill>
          <a:blip r:embed="rId2"/>
          <a:stretch>
            <a:fillRect/>
          </a:stretch>
        </p:blipFill>
        <p:spPr>
          <a:xfrm>
            <a:off x="384048" y="634688"/>
            <a:ext cx="8378952" cy="5461312"/>
          </a:xfrm>
          <a:prstGeom prst="rect">
            <a:avLst/>
          </a:prstGeom>
        </p:spPr>
      </p:pic>
      <p:cxnSp>
        <p:nvCxnSpPr>
          <p:cNvPr id="12" name="Straight Arrow Connector 11">
            <a:extLst>
              <a:ext uri="{FF2B5EF4-FFF2-40B4-BE49-F238E27FC236}">
                <a16:creationId xmlns:a16="http://schemas.microsoft.com/office/drawing/2014/main" id="{0544A2E2-B1FA-CF4B-B75B-6EB6D71892B1}"/>
              </a:ext>
            </a:extLst>
          </p:cNvPr>
          <p:cNvCxnSpPr>
            <a:cxnSpLocks/>
          </p:cNvCxnSpPr>
          <p:nvPr/>
        </p:nvCxnSpPr>
        <p:spPr>
          <a:xfrm>
            <a:off x="3429000" y="3657600"/>
            <a:ext cx="914400" cy="425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077F3-3C6D-F44E-A932-93F0D11276C9}"/>
              </a:ext>
            </a:extLst>
          </p:cNvPr>
          <p:cNvCxnSpPr>
            <a:cxnSpLocks/>
          </p:cNvCxnSpPr>
          <p:nvPr/>
        </p:nvCxnSpPr>
        <p:spPr>
          <a:xfrm>
            <a:off x="3429000" y="2352514"/>
            <a:ext cx="914400" cy="4219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l"/>
            <a:r>
              <a:rPr lang="en-US" sz="2400" dirty="0"/>
              <a:t>Class web page: </a:t>
            </a:r>
            <a:r>
              <a:rPr lang="en-US" dirty="0">
                <a:hlinkClick r:id="rId3"/>
              </a:rPr>
              <a:t>https://jmc877.github.io/Partnership-Tax/</a:t>
            </a:r>
            <a:r>
              <a:rPr lang="en-US" dirty="0" err="1">
                <a:hlinkClick r:id="rId3"/>
              </a:rPr>
              <a:t>index.html</a:t>
            </a:r>
            <a:r>
              <a:rPr lang="en-US" dirty="0">
                <a:hlinkClick r:id="rId3"/>
              </a:rPr>
              <a:t> </a:t>
            </a:r>
            <a:endParaRPr lang="en-US" dirty="0"/>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 (any version with the 2018 changes)</a:t>
            </a:r>
          </a:p>
          <a:p>
            <a:pPr lvl="2"/>
            <a:r>
              <a:rPr lang="en-US" sz="1800" dirty="0"/>
              <a:t>New fantastic free database of federal tax materials:  </a:t>
            </a:r>
            <a:r>
              <a:rPr lang="en-US" sz="1800" dirty="0">
                <a:hlinkClick r:id="rId4"/>
              </a:rPr>
              <a:t>Tax Analysts </a:t>
            </a:r>
            <a:endParaRPr lang="en-US" sz="1800" dirty="0"/>
          </a:p>
          <a:p>
            <a:r>
              <a:rPr lang="en-US" sz="2400" dirty="0"/>
              <a:t>Exam: Yes; 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33400"/>
            <a:ext cx="8458200" cy="5791200"/>
          </a:xfrm>
        </p:spPr>
        <p:txBody>
          <a:bodyPr>
            <a:normAutofit fontScale="25000" lnSpcReduction="20000"/>
          </a:bodyPr>
          <a:lstStyle/>
          <a:p>
            <a:pPr marL="171450" lvl="1" defTabSz="685800">
              <a:buFont typeface="Wingdings 2" pitchFamily="18" charset="2"/>
              <a:buChar char=""/>
            </a:pPr>
            <a:r>
              <a:rPr lang="en-US" sz="7200" b="1" dirty="0">
                <a:ea typeface="ＭＳ Ｐゴシック" charset="0"/>
                <a:cs typeface="ＭＳ Ｐゴシック" charset="0"/>
              </a:rPr>
              <a:t>Contributions of property with BIG and BIL (</a:t>
            </a:r>
            <a:r>
              <a:rPr lang="en-US" sz="7200" dirty="0"/>
              <a:t>§</a:t>
            </a:r>
            <a:r>
              <a:rPr lang="en-US" sz="7200" b="1" dirty="0">
                <a:ea typeface="ＭＳ Ｐゴシック" charset="0"/>
                <a:cs typeface="ＭＳ Ｐゴシック" charset="0"/>
              </a:rPr>
              <a:t>704(c))</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Liabilities</a:t>
            </a:r>
          </a:p>
          <a:p>
            <a:pPr marL="684213" lvl="1"/>
            <a:r>
              <a:rPr lang="en-US" sz="7200" dirty="0">
                <a:ea typeface="ＭＳ Ｐゴシック" charset="0"/>
                <a:cs typeface="ＭＳ Ｐゴシック" charset="0"/>
              </a:rPr>
              <a:t>Ps get basis in PSH interest for PSH liabilities (</a:t>
            </a:r>
            <a:r>
              <a:rPr lang="en-US" sz="7200" dirty="0"/>
              <a:t>§</a:t>
            </a:r>
            <a:r>
              <a:rPr lang="en-US" sz="7200" dirty="0">
                <a:ea typeface="ＭＳ Ｐゴシック" charset="0"/>
                <a:cs typeface="ＭＳ Ｐゴシック" charset="0"/>
              </a:rPr>
              <a:t>752)</a:t>
            </a:r>
          </a:p>
          <a:p>
            <a:pPr marL="684213" lvl="1"/>
            <a:r>
              <a:rPr lang="en-US" sz="7200" dirty="0">
                <a:ea typeface="ＭＳ Ｐゴシック" charset="0"/>
                <a:cs typeface="ＭＳ Ｐゴシック" charset="0"/>
              </a:rPr>
              <a:t>Recourse and nonrecourse liabilities</a:t>
            </a:r>
          </a:p>
          <a:p>
            <a:pPr lvl="1"/>
            <a:endParaRPr lang="en-US" sz="5600" b="1" dirty="0">
              <a:ea typeface="ＭＳ Ｐゴシック" charset="0"/>
              <a:cs typeface="ＭＳ Ｐゴシック" charset="0"/>
            </a:endParaRPr>
          </a:p>
          <a:p>
            <a:pPr marL="179388" lvl="1">
              <a:buFont typeface="Wingdings" pitchFamily="2" charset="2"/>
              <a:buChar char="§"/>
            </a:pPr>
            <a:r>
              <a:rPr lang="en-US" sz="7200" b="1" dirty="0">
                <a:ea typeface="ＭＳ Ｐゴシック" charset="0"/>
                <a:cs typeface="ＭＳ Ｐゴシック" charset="0"/>
              </a:rPr>
              <a:t>Partner/Partnership Transactions (</a:t>
            </a:r>
            <a:r>
              <a:rPr lang="en-US" sz="7200" dirty="0"/>
              <a:t>§</a:t>
            </a:r>
            <a:r>
              <a:rPr lang="en-US" sz="7200" b="1" dirty="0">
                <a:ea typeface="ＭＳ Ｐゴシック" charset="0"/>
                <a:cs typeface="ＭＳ Ｐゴシック" charset="0"/>
              </a:rPr>
              <a:t>707)</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Sales of partnership interests</a:t>
            </a:r>
          </a:p>
          <a:p>
            <a:pPr marL="747713" lvl="1"/>
            <a:r>
              <a:rPr lang="en-US" sz="7200" dirty="0">
                <a:ea typeface="ＭＳ Ｐゴシック" charset="0"/>
                <a:cs typeface="ＭＳ Ｐゴシック" charset="0"/>
              </a:rPr>
              <a:t>Gain or loss from transfer of PSH interest is generally capital (</a:t>
            </a:r>
            <a:r>
              <a:rPr lang="en-US" sz="7200" dirty="0"/>
              <a:t>§</a:t>
            </a:r>
            <a:r>
              <a:rPr lang="en-US" sz="7200" dirty="0">
                <a:ea typeface="ＭＳ Ｐゴシック" charset="0"/>
                <a:cs typeface="ＭＳ Ｐゴシック" charset="0"/>
              </a:rPr>
              <a:t>741), except to the extent the PSH owns unrealized receivables or inventory items (</a:t>
            </a:r>
            <a:r>
              <a:rPr lang="en-US" sz="7200" dirty="0"/>
              <a:t>§</a:t>
            </a:r>
            <a:r>
              <a:rPr lang="en-US" sz="7200" dirty="0">
                <a:ea typeface="ＭＳ Ｐゴシック" charset="0"/>
                <a:cs typeface="ＭＳ Ｐゴシック" charset="0"/>
              </a:rPr>
              <a:t>751).</a:t>
            </a:r>
          </a:p>
          <a:p>
            <a:pPr marL="747713" lvl="1"/>
            <a:r>
              <a:rPr lang="en-US" sz="7200" dirty="0">
                <a:ea typeface="ＭＳ Ｐゴシック" charset="0"/>
                <a:cs typeface="ＭＳ Ｐゴシック" charset="0"/>
              </a:rPr>
              <a:t>Effect on the selling and the new partner</a:t>
            </a:r>
          </a:p>
          <a:p>
            <a:endParaRPr lang="en-US" sz="5600" b="1" dirty="0">
              <a:ea typeface="ＭＳ Ｐゴシック" charset="0"/>
              <a:cs typeface="ＭＳ Ｐゴシック" charset="0"/>
            </a:endParaRPr>
          </a:p>
          <a:p>
            <a:r>
              <a:rPr lang="en-US" sz="7200" b="1" dirty="0">
                <a:ea typeface="ＭＳ Ｐゴシック" charset="0"/>
                <a:cs typeface="ＭＳ Ｐゴシック" charset="0"/>
              </a:rPr>
              <a:t>Distributions</a:t>
            </a:r>
          </a:p>
          <a:p>
            <a:pPr marL="808038" lvl="1"/>
            <a:r>
              <a:rPr lang="en-US" sz="7200" dirty="0">
                <a:ea typeface="ＭＳ Ｐゴシック" charset="0"/>
                <a:cs typeface="ＭＳ Ｐゴシック" charset="0"/>
              </a:rPr>
              <a:t>Distributions are generally tax-free to Ps, except to the extent that any $ distributed exceeds a P’</a:t>
            </a:r>
            <a:r>
              <a:rPr lang="en-US" altLang="ja-JP" sz="7200" dirty="0">
                <a:ea typeface="ＭＳ Ｐゴシック" charset="0"/>
                <a:cs typeface="ＭＳ Ｐゴシック" charset="0"/>
              </a:rPr>
              <a:t>s basis in the PSH. (</a:t>
            </a:r>
            <a:r>
              <a:rPr lang="en-US" sz="7200" dirty="0"/>
              <a:t>§</a:t>
            </a:r>
            <a:r>
              <a:rPr lang="en-US" altLang="ja-JP" sz="7200" dirty="0">
                <a:ea typeface="ＭＳ Ｐゴシック" charset="0"/>
                <a:cs typeface="ＭＳ Ｐゴシック" charset="0"/>
              </a:rPr>
              <a:t>731(a)(1))</a:t>
            </a:r>
          </a:p>
          <a:p>
            <a:pPr marL="808038" lvl="1"/>
            <a:r>
              <a:rPr lang="en-US" sz="7200" dirty="0">
                <a:ea typeface="ＭＳ Ｐゴシック" charset="0"/>
                <a:cs typeface="ＭＳ Ｐゴシック" charset="0"/>
              </a:rPr>
              <a:t>Ps recognize losses only in complete liquidations. (</a:t>
            </a:r>
            <a:r>
              <a:rPr lang="en-US" sz="7200" dirty="0"/>
              <a:t>§</a:t>
            </a:r>
            <a:r>
              <a:rPr lang="en-US" sz="7200" dirty="0">
                <a:ea typeface="ＭＳ Ｐゴシック" charset="0"/>
                <a:cs typeface="ＭＳ Ｐゴシック" charset="0"/>
              </a:rPr>
              <a:t>731(a)(2)).  </a:t>
            </a:r>
          </a:p>
          <a:p>
            <a:pPr marL="808038" lvl="1"/>
            <a:r>
              <a:rPr lang="en-US" sz="7200" dirty="0">
                <a:ea typeface="ＭＳ Ｐゴシック" charset="0"/>
                <a:cs typeface="ＭＳ Ｐゴシック" charset="0"/>
              </a:rPr>
              <a:t>Distributed property generally has the same basis in the hands of a P as it had in the hands of the PSH. (</a:t>
            </a:r>
            <a:r>
              <a:rPr lang="en-US" sz="7200" dirty="0"/>
              <a:t>§</a:t>
            </a:r>
            <a:r>
              <a:rPr lang="en-US" sz="7200" dirty="0">
                <a:ea typeface="ＭＳ Ｐゴシック" charset="0"/>
                <a:cs typeface="ＭＳ Ｐゴシック" charset="0"/>
              </a:rPr>
              <a:t>732(a)(1)).</a:t>
            </a:r>
          </a:p>
          <a:p>
            <a:pPr marL="808038" lvl="1"/>
            <a:r>
              <a:rPr lang="en-US" sz="7200" dirty="0">
                <a:ea typeface="ＭＳ Ｐゴシック" charset="0"/>
                <a:cs typeface="ＭＳ Ｐゴシック" charset="0"/>
              </a:rPr>
              <a:t>Effect on </a:t>
            </a:r>
            <a:r>
              <a:rPr lang="en-US" sz="7200" dirty="0" err="1">
                <a:ea typeface="ＭＳ Ｐゴシック" charset="0"/>
                <a:cs typeface="ＭＳ Ｐゴシック" charset="0"/>
              </a:rPr>
              <a:t>distributee</a:t>
            </a:r>
            <a:r>
              <a:rPr lang="en-US" sz="7200" dirty="0">
                <a:ea typeface="ＭＳ Ｐゴシック" charset="0"/>
                <a:cs typeface="ＭＳ Ｐゴシック" charset="0"/>
              </a:rPr>
              <a:t> and remaining partners</a:t>
            </a:r>
          </a:p>
          <a:p>
            <a:pPr marL="0" indent="0">
              <a:buNone/>
            </a:pPr>
            <a:endParaRPr lang="en-US" sz="5600" b="1" dirty="0">
              <a:ea typeface="ＭＳ Ｐゴシック" charset="0"/>
              <a:cs typeface="ＭＳ Ｐゴシック" charset="0"/>
            </a:endParaRPr>
          </a:p>
          <a:p>
            <a:r>
              <a:rPr lang="en-US" sz="7200" b="1" dirty="0">
                <a:ea typeface="ＭＳ Ｐゴシック" charset="0"/>
                <a:cs typeface="ＭＳ Ｐゴシック" charset="0"/>
              </a:rPr>
              <a:t>Disguised sales (</a:t>
            </a:r>
            <a:r>
              <a:rPr lang="en-US" sz="7200" dirty="0"/>
              <a:t>§</a:t>
            </a:r>
            <a:r>
              <a:rPr lang="en-US" sz="7200" b="1" dirty="0">
                <a:ea typeface="ＭＳ Ｐゴシック" charset="0"/>
                <a:cs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before January 1, 2022,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15124</TotalTime>
  <Words>1476</Words>
  <Application>Microsoft Macintosh PowerPoint</Application>
  <PresentationFormat>On-screen Show (4:3)</PresentationFormat>
  <Paragraphs>217</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275</cp:revision>
  <dcterms:created xsi:type="dcterms:W3CDTF">2010-08-09T13:06:30Z</dcterms:created>
  <dcterms:modified xsi:type="dcterms:W3CDTF">2021-12-24T01:35:04Z</dcterms:modified>
</cp:coreProperties>
</file>