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5"/>
  </p:notesMasterIdLst>
  <p:handoutMasterIdLst>
    <p:handoutMasterId r:id="rId26"/>
  </p:handoutMasterIdLst>
  <p:sldIdLst>
    <p:sldId id="295" r:id="rId3"/>
    <p:sldId id="257" r:id="rId4"/>
    <p:sldId id="258" r:id="rId5"/>
    <p:sldId id="281" r:id="rId6"/>
    <p:sldId id="282" r:id="rId7"/>
    <p:sldId id="297" r:id="rId8"/>
    <p:sldId id="298" r:id="rId9"/>
    <p:sldId id="261" r:id="rId10"/>
    <p:sldId id="262" r:id="rId11"/>
    <p:sldId id="301" r:id="rId12"/>
    <p:sldId id="302" r:id="rId13"/>
    <p:sldId id="303" r:id="rId14"/>
    <p:sldId id="283" r:id="rId15"/>
    <p:sldId id="292" r:id="rId16"/>
    <p:sldId id="293" r:id="rId17"/>
    <p:sldId id="300" r:id="rId18"/>
    <p:sldId id="296" r:id="rId19"/>
    <p:sldId id="263" r:id="rId20"/>
    <p:sldId id="284" r:id="rId21"/>
    <p:sldId id="285" r:id="rId22"/>
    <p:sldId id="286" r:id="rId23"/>
    <p:sldId id="305" r:id="rId24"/>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B659F-0A22-6148-9B43-ED4BD67A6EE3}" v="149" dt="2023-07-31T01:54:50.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71"/>
    <p:restoredTop sz="95528"/>
  </p:normalViewPr>
  <p:slideViewPr>
    <p:cSldViewPr>
      <p:cViewPr varScale="1">
        <p:scale>
          <a:sx n="135" d="100"/>
          <a:sy n="135" d="100"/>
        </p:scale>
        <p:origin x="176" y="8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5B659F-0A22-6148-9B43-ED4BD67A6EE3}"/>
    <pc:docChg chg="undo custSel addSld delSld modSld sldOrd">
      <pc:chgData name="Jeffrey M. Colon" userId="615143b1-cdee-493d-9a9d-1565ce8666d9" providerId="ADAL" clId="{4D5B659F-0A22-6148-9B43-ED4BD67A6EE3}" dt="2023-07-31T01:54:50.070" v="211"/>
      <pc:docMkLst>
        <pc:docMk/>
      </pc:docMkLst>
      <pc:sldChg chg="modSp new del mod">
        <pc:chgData name="Jeffrey M. Colon" userId="615143b1-cdee-493d-9a9d-1565ce8666d9" providerId="ADAL" clId="{4D5B659F-0A22-6148-9B43-ED4BD67A6EE3}" dt="2023-07-31T01:54:17.465" v="209" actId="2696"/>
        <pc:sldMkLst>
          <pc:docMk/>
          <pc:sldMk cId="3458198522" sldId="304"/>
        </pc:sldMkLst>
        <pc:spChg chg="mod">
          <ac:chgData name="Jeffrey M. Colon" userId="615143b1-cdee-493d-9a9d-1565ce8666d9" providerId="ADAL" clId="{4D5B659F-0A22-6148-9B43-ED4BD67A6EE3}" dt="2023-07-30T23:05:30.156" v="10" actId="20577"/>
          <ac:spMkLst>
            <pc:docMk/>
            <pc:sldMk cId="3458198522" sldId="304"/>
            <ac:spMk id="3" creationId="{CFF6C838-90E0-0CF5-7BA4-BC4DFA8F7FE9}"/>
          </ac:spMkLst>
        </pc:spChg>
      </pc:sldChg>
      <pc:sldChg chg="addSp modSp new mod ord modAnim">
        <pc:chgData name="Jeffrey M. Colon" userId="615143b1-cdee-493d-9a9d-1565ce8666d9" providerId="ADAL" clId="{4D5B659F-0A22-6148-9B43-ED4BD67A6EE3}" dt="2023-07-31T01:54:50.070" v="211"/>
        <pc:sldMkLst>
          <pc:docMk/>
          <pc:sldMk cId="1172741178" sldId="305"/>
        </pc:sldMkLst>
        <pc:spChg chg="mod">
          <ac:chgData name="Jeffrey M. Colon" userId="615143b1-cdee-493d-9a9d-1565ce8666d9" providerId="ADAL" clId="{4D5B659F-0A22-6148-9B43-ED4BD67A6EE3}" dt="2023-07-30T23:11:19.024" v="143" actId="403"/>
          <ac:spMkLst>
            <pc:docMk/>
            <pc:sldMk cId="1172741178" sldId="305"/>
            <ac:spMk id="2" creationId="{9A0F2BB2-D4AE-E0B7-9BBF-9948A631C327}"/>
          </ac:spMkLst>
        </pc:spChg>
        <pc:spChg chg="mod">
          <ac:chgData name="Jeffrey M. Colon" userId="615143b1-cdee-493d-9a9d-1565ce8666d9" providerId="ADAL" clId="{4D5B659F-0A22-6148-9B43-ED4BD67A6EE3}" dt="2023-07-30T23:05:58.431" v="22" actId="20577"/>
          <ac:spMkLst>
            <pc:docMk/>
            <pc:sldMk cId="1172741178" sldId="305"/>
            <ac:spMk id="3" creationId="{462FDE85-DED9-13CD-4D73-364DA0352DEA}"/>
          </ac:spMkLst>
        </pc:spChg>
        <pc:spChg chg="add mod">
          <ac:chgData name="Jeffrey M. Colon" userId="615143b1-cdee-493d-9a9d-1565ce8666d9" providerId="ADAL" clId="{4D5B659F-0A22-6148-9B43-ED4BD67A6EE3}" dt="2023-07-31T01:54:04.203" v="208" actId="2711"/>
          <ac:spMkLst>
            <pc:docMk/>
            <pc:sldMk cId="1172741178" sldId="305"/>
            <ac:spMk id="12" creationId="{D1D6B872-9E13-E6E9-82ED-7C4340FDD09A}"/>
          </ac:spMkLst>
        </pc:spChg>
        <pc:cxnChg chg="add mod">
          <ac:chgData name="Jeffrey M. Colon" userId="615143b1-cdee-493d-9a9d-1565ce8666d9" providerId="ADAL" clId="{4D5B659F-0A22-6148-9B43-ED4BD67A6EE3}" dt="2023-07-31T01:53:08.637" v="206" actId="692"/>
          <ac:cxnSpMkLst>
            <pc:docMk/>
            <pc:sldMk cId="1172741178" sldId="305"/>
            <ac:cxnSpMk id="7" creationId="{4C5CD424-7D27-C341-8127-127A3CA238AC}"/>
          </ac:cxnSpMkLst>
        </pc:cxnChg>
        <pc:cxnChg chg="add mod">
          <ac:chgData name="Jeffrey M. Colon" userId="615143b1-cdee-493d-9a9d-1565ce8666d9" providerId="ADAL" clId="{4D5B659F-0A22-6148-9B43-ED4BD67A6EE3}" dt="2023-07-31T01:53:08.637" v="206" actId="692"/>
          <ac:cxnSpMkLst>
            <pc:docMk/>
            <pc:sldMk cId="1172741178" sldId="305"/>
            <ac:cxnSpMk id="8" creationId="{9252263F-B3E2-22E1-30AA-6A65E7344A4D}"/>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Business Returns: 1978-2020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Non-Farm SP</c:v>
                </c:pt>
              </c:strCache>
            </c:strRef>
          </c:tx>
          <c:spPr>
            <a:ln w="28575" cap="rnd">
              <a:solidFill>
                <a:schemeClr val="accent1"/>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Sheet1!$C$3:$C$45</c:f>
              <c:numCache>
                <c:formatCode>#,##0</c:formatCode>
                <c:ptCount val="43"/>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numCache>
            </c:numRef>
          </c:val>
          <c:smooth val="0"/>
          <c:extLst>
            <c:ext xmlns:c16="http://schemas.microsoft.com/office/drawing/2014/chart" uri="{C3380CC4-5D6E-409C-BE32-E72D297353CC}">
              <c16:uniqueId val="{00000000-2FB9-0844-8749-FA136D02F04E}"/>
            </c:ext>
          </c:extLst>
        </c:ser>
        <c:ser>
          <c:idx val="1"/>
          <c:order val="1"/>
          <c:tx>
            <c:strRef>
              <c:f>Sheet1!$D$2</c:f>
              <c:strCache>
                <c:ptCount val="1"/>
                <c:pt idx="0">
                  <c:v>C Corporations</c:v>
                </c:pt>
              </c:strCache>
            </c:strRef>
          </c:tx>
          <c:spPr>
            <a:ln w="28575" cap="rnd">
              <a:solidFill>
                <a:schemeClr val="accent2"/>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2FB9-0844-8749-FA136D02F04E}"/>
            </c:ext>
          </c:extLst>
        </c:ser>
        <c:ser>
          <c:idx val="2"/>
          <c:order val="2"/>
          <c:tx>
            <c:strRef>
              <c:f>Sheet1!$E$2</c:f>
              <c:strCache>
                <c:ptCount val="1"/>
                <c:pt idx="0">
                  <c:v>S Corporations</c:v>
                </c:pt>
              </c:strCache>
            </c:strRef>
          </c:tx>
          <c:spPr>
            <a:ln w="28575" cap="rnd">
              <a:solidFill>
                <a:srgbClr val="00B050">
                  <a:alpha val="83000"/>
                </a:srgbClr>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smooth val="0"/>
          <c:extLst>
            <c:ext xmlns:c16="http://schemas.microsoft.com/office/drawing/2014/chart" uri="{C3380CC4-5D6E-409C-BE32-E72D297353CC}">
              <c16:uniqueId val="{00000002-2FB9-0844-8749-FA136D02F04E}"/>
            </c:ext>
          </c:extLst>
        </c:ser>
        <c:ser>
          <c:idx val="3"/>
          <c:order val="3"/>
          <c:tx>
            <c:strRef>
              <c:f>Sheet1!$F$2</c:f>
              <c:strCache>
                <c:ptCount val="1"/>
                <c:pt idx="0">
                  <c:v>Partnerships</c:v>
                </c:pt>
              </c:strCache>
            </c:strRef>
          </c:tx>
          <c:spPr>
            <a:ln w="28575" cap="rnd">
              <a:solidFill>
                <a:srgbClr val="0CE0FB"/>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smooth val="0"/>
          <c:extLst>
            <c:ext xmlns:c16="http://schemas.microsoft.com/office/drawing/2014/chart" uri="{C3380CC4-5D6E-409C-BE32-E72D297353CC}">
              <c16:uniqueId val="{00000003-2FB9-0844-8749-FA136D02F04E}"/>
            </c:ext>
          </c:extLst>
        </c:ser>
        <c:ser>
          <c:idx val="4"/>
          <c:order val="4"/>
          <c:tx>
            <c:strRef>
              <c:f>Sheet1!$G$2</c:f>
              <c:strCache>
                <c:ptCount val="1"/>
                <c:pt idx="0">
                  <c:v>Farm SP</c:v>
                </c:pt>
              </c:strCache>
            </c:strRef>
          </c:tx>
          <c:spPr>
            <a:ln w="28575" cap="rnd">
              <a:solidFill>
                <a:schemeClr val="accent5"/>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Sheet1!$G$3:$G$45</c:f>
              <c:numCache>
                <c:formatCode>#,##0</c:formatCode>
                <c:ptCount val="43"/>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numCache>
            </c:numRef>
          </c:val>
          <c:smooth val="0"/>
          <c:extLst>
            <c:ext xmlns:c16="http://schemas.microsoft.com/office/drawing/2014/chart" uri="{C3380CC4-5D6E-409C-BE32-E72D297353CC}">
              <c16:uniqueId val="{00000004-2FB9-0844-8749-FA136D02F04E}"/>
            </c:ext>
          </c:extLst>
        </c:ser>
        <c:dLbls>
          <c:showLegendKey val="0"/>
          <c:showVal val="0"/>
          <c:showCatName val="0"/>
          <c:showSerName val="0"/>
          <c:showPercent val="0"/>
          <c:showBubbleSize val="0"/>
        </c:dLbls>
        <c:smooth val="0"/>
        <c:axId val="1948766640"/>
        <c:axId val="1948806592"/>
      </c:lineChart>
      <c:dateAx>
        <c:axId val="194876664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806592"/>
        <c:crosses val="autoZero"/>
        <c:auto val="0"/>
        <c:lblOffset val="100"/>
        <c:baseTimeUnit val="days"/>
      </c:dateAx>
      <c:valAx>
        <c:axId val="1948806592"/>
        <c:scaling>
          <c:orientation val="minMax"/>
          <c:max val="300000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766640"/>
        <c:crosses val="autoZero"/>
        <c:crossBetween val="between"/>
        <c:majorUnit val="5000000"/>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Business Returns by Type: 1978-2020</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Sheet1!$D$2</c:f>
              <c:strCache>
                <c:ptCount val="1"/>
                <c:pt idx="0">
                  <c:v>C Corporations</c:v>
                </c:pt>
              </c:strCache>
            </c:strRef>
          </c:tx>
          <c:spPr>
            <a:solidFill>
              <a:schemeClr val="accent1">
                <a:lumMod val="40000"/>
                <a:lumOff val="6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extLst>
            <c:ext xmlns:c16="http://schemas.microsoft.com/office/drawing/2014/chart" uri="{C3380CC4-5D6E-409C-BE32-E72D297353CC}">
              <c16:uniqueId val="{00000000-6347-1847-998C-71893F919A78}"/>
            </c:ext>
          </c:extLst>
        </c:ser>
        <c:ser>
          <c:idx val="1"/>
          <c:order val="1"/>
          <c:tx>
            <c:strRef>
              <c:f>Sheet1!$E$2</c:f>
              <c:strCache>
                <c:ptCount val="1"/>
                <c:pt idx="0">
                  <c:v>S Corporations</c:v>
                </c:pt>
              </c:strCache>
            </c:strRef>
          </c:tx>
          <c:spPr>
            <a:solidFill>
              <a:schemeClr val="accent2">
                <a:lumMod val="60000"/>
                <a:lumOff val="4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extLst>
            <c:ext xmlns:c16="http://schemas.microsoft.com/office/drawing/2014/chart" uri="{C3380CC4-5D6E-409C-BE32-E72D297353CC}">
              <c16:uniqueId val="{00000001-6347-1847-998C-71893F919A78}"/>
            </c:ext>
          </c:extLst>
        </c:ser>
        <c:ser>
          <c:idx val="2"/>
          <c:order val="2"/>
          <c:tx>
            <c:strRef>
              <c:f>Sheet1!$F$2</c:f>
              <c:strCache>
                <c:ptCount val="1"/>
                <c:pt idx="0">
                  <c:v>Partnerships</c:v>
                </c:pt>
              </c:strCache>
            </c:strRef>
          </c:tx>
          <c:spPr>
            <a:solidFill>
              <a:schemeClr val="accent3">
                <a:lumMod val="25000"/>
                <a:lumOff val="75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extLst>
            <c:ext xmlns:c16="http://schemas.microsoft.com/office/drawing/2014/chart" uri="{C3380CC4-5D6E-409C-BE32-E72D297353CC}">
              <c16:uniqueId val="{00000002-6347-1847-998C-71893F919A78}"/>
            </c:ext>
          </c:extLst>
        </c:ser>
        <c:dLbls>
          <c:showLegendKey val="0"/>
          <c:showVal val="0"/>
          <c:showCatName val="0"/>
          <c:showSerName val="0"/>
          <c:showPercent val="0"/>
          <c:showBubbleSize val="0"/>
        </c:dLbls>
        <c:axId val="2028389792"/>
        <c:axId val="2028498848"/>
      </c:areaChart>
      <c:catAx>
        <c:axId val="2028389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498848"/>
        <c:crosses val="autoZero"/>
        <c:auto val="1"/>
        <c:lblAlgn val="ctr"/>
        <c:lblOffset val="100"/>
        <c:tickLblSkip val="5"/>
        <c:tickMarkSkip val="5"/>
        <c:noMultiLvlLbl val="0"/>
      </c:catAx>
      <c:valAx>
        <c:axId val="2028498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389792"/>
        <c:crosses val="autoZero"/>
        <c:crossBetween val="midCat"/>
      </c:valAx>
      <c:spPr>
        <a:noFill/>
        <a:ln>
          <a:noFill/>
        </a:ln>
        <a:effectLst/>
      </c:spPr>
    </c:plotArea>
    <c:legend>
      <c:legendPos val="r"/>
      <c:layout>
        <c:manualLayout>
          <c:xMode val="edge"/>
          <c:yMode val="edge"/>
          <c:x val="0.84135005574136013"/>
          <c:y val="0.27822316341451114"/>
          <c:w val="0.14634247901872174"/>
          <c:h val="0.2421323047446175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 Corporation</a:t>
            </a:r>
            <a:r>
              <a:rPr lang="en-US" b="1" baseline="0"/>
              <a:t> Returns and S Corporation and Partnership Returns: 1978-2020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Sheet1!$I$2</c:f>
              <c:strCache>
                <c:ptCount val="1"/>
                <c:pt idx="0">
                  <c:v>Pass-through Entities</c:v>
                </c:pt>
              </c:strCache>
            </c:strRef>
          </c:tx>
          <c:spPr>
            <a:ln w="28575" cap="rnd">
              <a:solidFill>
                <a:schemeClr val="accent1">
                  <a:lumMod val="40000"/>
                  <a:lumOff val="60000"/>
                </a:schemeClr>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Sheet1!$I$3:$I$45</c:f>
              <c:numCache>
                <c:formatCode>#,##0</c:formatCode>
                <c:ptCount val="43"/>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numCache>
            </c:numRef>
          </c:val>
          <c:smooth val="0"/>
          <c:extLst>
            <c:ext xmlns:c16="http://schemas.microsoft.com/office/drawing/2014/chart" uri="{C3380CC4-5D6E-409C-BE32-E72D297353CC}">
              <c16:uniqueId val="{00000000-522B-C540-9AC4-D75B817C736A}"/>
            </c:ext>
          </c:extLst>
        </c:ser>
        <c:ser>
          <c:idx val="2"/>
          <c:order val="1"/>
          <c:tx>
            <c:strRef>
              <c:f>Sheet1!$J$2</c:f>
              <c:strCache>
                <c:ptCount val="1"/>
                <c:pt idx="0">
                  <c:v>C Corporations</c:v>
                </c:pt>
              </c:strCache>
            </c:strRef>
          </c:tx>
          <c:spPr>
            <a:ln w="28575" cap="rnd">
              <a:solidFill>
                <a:schemeClr val="accent3"/>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Sheet1!$J$3:$J$45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522B-C540-9AC4-D75B817C736A}"/>
            </c:ext>
          </c:extLst>
        </c:ser>
        <c:dLbls>
          <c:showLegendKey val="0"/>
          <c:showVal val="0"/>
          <c:showCatName val="0"/>
          <c:showSerName val="0"/>
          <c:showPercent val="0"/>
          <c:showBubbleSize val="0"/>
        </c:dLbls>
        <c:smooth val="0"/>
        <c:axId val="780521807"/>
        <c:axId val="780523535"/>
      </c:lineChart>
      <c:catAx>
        <c:axId val="78052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3535"/>
        <c:crosses val="autoZero"/>
        <c:auto val="1"/>
        <c:lblAlgn val="ctr"/>
        <c:lblOffset val="100"/>
        <c:noMultiLvlLbl val="0"/>
      </c:catAx>
      <c:valAx>
        <c:axId val="780523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1807"/>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PSH_Intro_23</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2023</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D7F67B-B332-8D0E-10E5-2298754426B6}"/>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FAE7533-C1F7-E5B9-68B8-CD67A6AE799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14F3AF10-BDAB-FBB4-3C6C-5031ED4A6BC4}"/>
              </a:ext>
            </a:extLst>
          </p:cNvPr>
          <p:cNvSpPr>
            <a:spLocks noGrp="1"/>
          </p:cNvSpPr>
          <p:nvPr>
            <p:ph type="ftr" sz="quarter" idx="11"/>
          </p:nvPr>
        </p:nvSpPr>
        <p:spPr/>
        <p:txBody>
          <a:bodyPr/>
          <a:lstStyle/>
          <a:p>
            <a:pPr>
              <a:defRPr/>
            </a:pPr>
            <a:r>
              <a:rPr lang="en-US" dirty="0"/>
              <a:t>Introduction</a:t>
            </a:r>
          </a:p>
        </p:txBody>
      </p:sp>
      <p:graphicFrame>
        <p:nvGraphicFramePr>
          <p:cNvPr id="6" name="Chart 5">
            <a:extLst>
              <a:ext uri="{FF2B5EF4-FFF2-40B4-BE49-F238E27FC236}">
                <a16:creationId xmlns:a16="http://schemas.microsoft.com/office/drawing/2014/main" id="{8A7C8A75-68FA-F2B6-4FD9-7C50D15616C9}"/>
              </a:ext>
            </a:extLst>
          </p:cNvPr>
          <p:cNvGraphicFramePr>
            <a:graphicFrameLocks/>
          </p:cNvGraphicFramePr>
          <p:nvPr>
            <p:extLst>
              <p:ext uri="{D42A27DB-BD31-4B8C-83A1-F6EECF244321}">
                <p14:modId xmlns:p14="http://schemas.microsoft.com/office/powerpoint/2010/main" val="3021134812"/>
              </p:ext>
            </p:extLst>
          </p:nvPr>
        </p:nvGraphicFramePr>
        <p:xfrm>
          <a:off x="384048" y="464887"/>
          <a:ext cx="8607552" cy="573294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B509A79-E0CB-37D7-8DE6-5110CBC63056}"/>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355051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963CC-DACC-DC2A-D7E8-124BA892E9F3}"/>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DD27BA88-1866-94DE-F3F7-EBE4651B1E30}"/>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D45B8913-C24A-DF7E-1FC6-D35A60F7DCF4}"/>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hart 5">
            <a:extLst>
              <a:ext uri="{FF2B5EF4-FFF2-40B4-BE49-F238E27FC236}">
                <a16:creationId xmlns:a16="http://schemas.microsoft.com/office/drawing/2014/main" id="{AF1158E8-B1ED-87D6-D734-4269F6A19A66}"/>
              </a:ext>
            </a:extLst>
          </p:cNvPr>
          <p:cNvGraphicFramePr>
            <a:graphicFrameLocks/>
          </p:cNvGraphicFramePr>
          <p:nvPr>
            <p:extLst>
              <p:ext uri="{D42A27DB-BD31-4B8C-83A1-F6EECF244321}">
                <p14:modId xmlns:p14="http://schemas.microsoft.com/office/powerpoint/2010/main" val="2809463818"/>
              </p:ext>
            </p:extLst>
          </p:nvPr>
        </p:nvGraphicFramePr>
        <p:xfrm>
          <a:off x="384048" y="609600"/>
          <a:ext cx="8302752"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CE2867E-973B-7049-BDA1-57D3FA971579}"/>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417556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2C324-261D-51B4-58AA-637A510E9DC0}"/>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767D9F07-F3FA-9670-193B-F2F86661A77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DCF527D9-65AB-213F-A842-F60F33D92BAE}"/>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ontent Placeholder 5">
            <a:extLst>
              <a:ext uri="{FF2B5EF4-FFF2-40B4-BE49-F238E27FC236}">
                <a16:creationId xmlns:a16="http://schemas.microsoft.com/office/drawing/2014/main" id="{F75DF6C5-2692-E296-C42D-213C2F8C5809}"/>
              </a:ext>
            </a:extLst>
          </p:cNvPr>
          <p:cNvGraphicFramePr>
            <a:graphicFrameLocks noGrp="1"/>
          </p:cNvGraphicFramePr>
          <p:nvPr>
            <p:ph idx="1"/>
            <p:extLst>
              <p:ext uri="{D42A27DB-BD31-4B8C-83A1-F6EECF244321}">
                <p14:modId xmlns:p14="http://schemas.microsoft.com/office/powerpoint/2010/main" val="328435332"/>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215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3416320"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Tax Year 2020</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0" name="Content Placeholder 9" descr="A graph of a number of individuals&#10;&#10;Description automatically generated">
            <a:extLst>
              <a:ext uri="{FF2B5EF4-FFF2-40B4-BE49-F238E27FC236}">
                <a16:creationId xmlns:a16="http://schemas.microsoft.com/office/drawing/2014/main" id="{91F1EBD0-4C51-230F-9DCA-2D515B369A06}"/>
              </a:ext>
            </a:extLst>
          </p:cNvPr>
          <p:cNvPicPr>
            <a:picLocks noGrp="1" noChangeAspect="1"/>
          </p:cNvPicPr>
          <p:nvPr>
            <p:ph idx="1"/>
          </p:nvPr>
        </p:nvPicPr>
        <p:blipFill>
          <a:blip r:embed="rId3"/>
          <a:stretch>
            <a:fillRect/>
          </a:stretch>
        </p:blipFill>
        <p:spPr>
          <a:xfrm>
            <a:off x="384048" y="609600"/>
            <a:ext cx="8458200" cy="5436773"/>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2022, </a:t>
            </a:r>
            <a:r>
              <a:rPr lang="en-US" sz="1000" i="1" dirty="0">
                <a:latin typeface="Calibri" charset="0"/>
                <a:ea typeface="Calibri" charset="0"/>
                <a:cs typeface="Calibri" charset="0"/>
              </a:rPr>
              <a:t>Partnership Returns, 2020</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A table with numbers and text&#10;&#10;Description automatically generated">
            <a:extLst>
              <a:ext uri="{FF2B5EF4-FFF2-40B4-BE49-F238E27FC236}">
                <a16:creationId xmlns:a16="http://schemas.microsoft.com/office/drawing/2014/main" id="{6DF43BFE-F758-E668-4DAC-CDE0C7A05454}"/>
              </a:ext>
            </a:extLst>
          </p:cNvPr>
          <p:cNvPicPr>
            <a:picLocks noChangeAspect="1"/>
          </p:cNvPicPr>
          <p:nvPr/>
        </p:nvPicPr>
        <p:blipFill>
          <a:blip r:embed="rId2"/>
          <a:stretch>
            <a:fillRect/>
          </a:stretch>
        </p:blipFill>
        <p:spPr>
          <a:xfrm>
            <a:off x="384048" y="653281"/>
            <a:ext cx="8458200" cy="5542985"/>
          </a:xfrm>
          <a:prstGeom prst="rect">
            <a:avLst/>
          </a:prstGeom>
        </p:spPr>
      </p:pic>
      <p:cxnSp>
        <p:nvCxnSpPr>
          <p:cNvPr id="10" name="Straight Arrow Connector 9">
            <a:extLst>
              <a:ext uri="{FF2B5EF4-FFF2-40B4-BE49-F238E27FC236}">
                <a16:creationId xmlns:a16="http://schemas.microsoft.com/office/drawing/2014/main" id="{EBB09CC1-9259-2556-6B8C-13E5E81570D5}"/>
              </a:ext>
            </a:extLst>
          </p:cNvPr>
          <p:cNvCxnSpPr/>
          <p:nvPr/>
        </p:nvCxnSpPr>
        <p:spPr>
          <a:xfrm>
            <a:off x="3890697" y="2057400"/>
            <a:ext cx="16764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CDD6D5-C0CB-6886-B6E1-742A7EFB72C9}"/>
              </a:ext>
            </a:extLst>
          </p:cNvPr>
          <p:cNvCxnSpPr/>
          <p:nvPr/>
        </p:nvCxnSpPr>
        <p:spPr>
          <a:xfrm>
            <a:off x="3774948" y="3352800"/>
            <a:ext cx="16764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a:t>
            </a:r>
            <a:r>
              <a:rPr lang="en-US" sz="2000">
                <a:ea typeface="ＭＳ Ｐゴシック" charset="0"/>
              </a:rPr>
              <a:t>or ….?</a:t>
            </a:r>
            <a:endParaRPr lang="en-US" sz="2000" dirty="0">
              <a:ea typeface="ＭＳ Ｐゴシック" charset="0"/>
            </a:endParaRP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2023-2024</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18192</TotalTime>
  <Words>1718</Words>
  <Application>Microsoft Macintosh PowerPoint</Application>
  <PresentationFormat>On-screen Show (4:3)</PresentationFormat>
  <Paragraphs>233</Paragraphs>
  <Slides>22</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281</cp:revision>
  <dcterms:created xsi:type="dcterms:W3CDTF">2010-08-09T13:06:30Z</dcterms:created>
  <dcterms:modified xsi:type="dcterms:W3CDTF">2023-08-20T19:44:05Z</dcterms:modified>
</cp:coreProperties>
</file>