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 id="2147483734" r:id="rId2"/>
  </p:sldMasterIdLst>
  <p:notesMasterIdLst>
    <p:notesMasterId r:id="rId24"/>
  </p:notesMasterIdLst>
  <p:handoutMasterIdLst>
    <p:handoutMasterId r:id="rId25"/>
  </p:handoutMasterIdLst>
  <p:sldIdLst>
    <p:sldId id="295" r:id="rId3"/>
    <p:sldId id="257" r:id="rId4"/>
    <p:sldId id="258" r:id="rId5"/>
    <p:sldId id="281" r:id="rId6"/>
    <p:sldId id="282" r:id="rId7"/>
    <p:sldId id="297" r:id="rId8"/>
    <p:sldId id="298" r:id="rId9"/>
    <p:sldId id="261" r:id="rId10"/>
    <p:sldId id="262" r:id="rId11"/>
    <p:sldId id="294" r:id="rId12"/>
    <p:sldId id="299" r:id="rId13"/>
    <p:sldId id="288" r:id="rId14"/>
    <p:sldId id="283" r:id="rId15"/>
    <p:sldId id="292" r:id="rId16"/>
    <p:sldId id="293" r:id="rId17"/>
    <p:sldId id="300" r:id="rId18"/>
    <p:sldId id="296" r:id="rId19"/>
    <p:sldId id="263" r:id="rId20"/>
    <p:sldId id="284" r:id="rId21"/>
    <p:sldId id="285" r:id="rId22"/>
    <p:sldId id="286" r:id="rId23"/>
  </p:sldIdLst>
  <p:sldSz cx="9144000" cy="6858000" type="screen4x3"/>
  <p:notesSz cx="6858000" cy="9144000"/>
  <p:defaultTextStyle>
    <a:defPPr>
      <a:defRPr lang="en-US"/>
    </a:defPPr>
    <a:lvl1pPr algn="l" rtl="0" fontAlgn="base">
      <a:spcBef>
        <a:spcPct val="0"/>
      </a:spcBef>
      <a:spcAft>
        <a:spcPct val="0"/>
      </a:spcAft>
      <a:defRPr sz="2500" kern="1200">
        <a:solidFill>
          <a:schemeClr val="tx1"/>
        </a:solidFill>
        <a:latin typeface="Verdana" charset="0"/>
        <a:ea typeface="ＭＳ Ｐゴシック" charset="0"/>
        <a:cs typeface="ＭＳ Ｐゴシック" charset="0"/>
      </a:defRPr>
    </a:lvl1pPr>
    <a:lvl2pPr marL="4572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2pPr>
    <a:lvl3pPr marL="9144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3pPr>
    <a:lvl4pPr marL="13716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4pPr>
    <a:lvl5pPr marL="18288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5pPr>
    <a:lvl6pPr marL="2286000" algn="l" defTabSz="457200" rtl="0" eaLnBrk="1" latinLnBrk="0" hangingPunct="1">
      <a:defRPr sz="2500" kern="1200">
        <a:solidFill>
          <a:schemeClr val="tx1"/>
        </a:solidFill>
        <a:latin typeface="Verdana" charset="0"/>
        <a:ea typeface="ＭＳ Ｐゴシック" charset="0"/>
        <a:cs typeface="ＭＳ Ｐゴシック" charset="0"/>
      </a:defRPr>
    </a:lvl6pPr>
    <a:lvl7pPr marL="2743200" algn="l" defTabSz="457200" rtl="0" eaLnBrk="1" latinLnBrk="0" hangingPunct="1">
      <a:defRPr sz="2500" kern="1200">
        <a:solidFill>
          <a:schemeClr val="tx1"/>
        </a:solidFill>
        <a:latin typeface="Verdana" charset="0"/>
        <a:ea typeface="ＭＳ Ｐゴシック" charset="0"/>
        <a:cs typeface="ＭＳ Ｐゴシック" charset="0"/>
      </a:defRPr>
    </a:lvl7pPr>
    <a:lvl8pPr marL="3200400" algn="l" defTabSz="457200" rtl="0" eaLnBrk="1" latinLnBrk="0" hangingPunct="1">
      <a:defRPr sz="2500" kern="1200">
        <a:solidFill>
          <a:schemeClr val="tx1"/>
        </a:solidFill>
        <a:latin typeface="Verdana" charset="0"/>
        <a:ea typeface="ＭＳ Ｐゴシック" charset="0"/>
        <a:cs typeface="ＭＳ Ｐゴシック" charset="0"/>
      </a:defRPr>
    </a:lvl8pPr>
    <a:lvl9pPr marL="3657600" algn="l" defTabSz="457200" rtl="0" eaLnBrk="1" latinLnBrk="0" hangingPunct="1">
      <a:defRPr sz="2500" kern="1200">
        <a:solidFill>
          <a:schemeClr val="tx1"/>
        </a:solidFill>
        <a:latin typeface="Verdan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E0FB"/>
    <a:srgbClr val="4F6F92"/>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95E49A-91AC-DB41-8ACA-244290B35CDB}" v="187" dt="2022-07-31T12:34:44.1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781"/>
    <p:restoredTop sz="95510"/>
  </p:normalViewPr>
  <p:slideViewPr>
    <p:cSldViewPr>
      <p:cViewPr varScale="1">
        <p:scale>
          <a:sx n="118" d="100"/>
          <a:sy n="118" d="100"/>
        </p:scale>
        <p:origin x="1024"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6" d="100"/>
        <a:sy n="9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9D9620BC-1240-7249-A160-8E53AAFCC124}"/>
    <pc:docChg chg="modSld">
      <pc:chgData name="Jeffrey M. Colon" userId="615143b1-cdee-493d-9a9d-1565ce8666d9" providerId="ADAL" clId="{9D9620BC-1240-7249-A160-8E53AAFCC124}" dt="2022-01-04T00:32:24.551" v="0" actId="13926"/>
      <pc:docMkLst>
        <pc:docMk/>
      </pc:docMkLst>
      <pc:sldChg chg="modSp mod">
        <pc:chgData name="Jeffrey M. Colon" userId="615143b1-cdee-493d-9a9d-1565ce8666d9" providerId="ADAL" clId="{9D9620BC-1240-7249-A160-8E53AAFCC124}" dt="2022-01-04T00:32:24.551" v="0" actId="13926"/>
        <pc:sldMkLst>
          <pc:docMk/>
          <pc:sldMk cId="76669463" sldId="282"/>
        </pc:sldMkLst>
        <pc:spChg chg="mod">
          <ac:chgData name="Jeffrey M. Colon" userId="615143b1-cdee-493d-9a9d-1565ce8666d9" providerId="ADAL" clId="{9D9620BC-1240-7249-A160-8E53AAFCC124}" dt="2022-01-04T00:32:24.551" v="0" actId="13926"/>
          <ac:spMkLst>
            <pc:docMk/>
            <pc:sldMk cId="76669463" sldId="282"/>
            <ac:spMk id="22530" creationId="{00000000-0000-0000-0000-000000000000}"/>
          </ac:spMkLst>
        </pc:spChg>
      </pc:sldChg>
    </pc:docChg>
  </pc:docChgLst>
  <pc:docChgLst>
    <pc:chgData name="Jeffrey M. Colon" userId="615143b1-cdee-493d-9a9d-1565ce8666d9" providerId="ADAL" clId="{A295E49A-91AC-DB41-8ACA-244290B35CDB}"/>
    <pc:docChg chg="undo custSel modSld">
      <pc:chgData name="Jeffrey M. Colon" userId="615143b1-cdee-493d-9a9d-1565ce8666d9" providerId="ADAL" clId="{A295E49A-91AC-DB41-8ACA-244290B35CDB}" dt="2022-07-31T12:34:44.181" v="192" actId="114"/>
      <pc:docMkLst>
        <pc:docMk/>
      </pc:docMkLst>
      <pc:sldChg chg="modSp mod addAnim delAnim modAnim">
        <pc:chgData name="Jeffrey M. Colon" userId="615143b1-cdee-493d-9a9d-1565ce8666d9" providerId="ADAL" clId="{A295E49A-91AC-DB41-8ACA-244290B35CDB}" dt="2022-07-31T12:34:44.181" v="192" actId="114"/>
        <pc:sldMkLst>
          <pc:docMk/>
          <pc:sldMk cId="3790523680" sldId="257"/>
        </pc:sldMkLst>
        <pc:spChg chg="mod">
          <ac:chgData name="Jeffrey M. Colon" userId="615143b1-cdee-493d-9a9d-1565ce8666d9" providerId="ADAL" clId="{A295E49A-91AC-DB41-8ACA-244290B35CDB}" dt="2022-07-31T12:34:44.181" v="192" actId="114"/>
          <ac:spMkLst>
            <pc:docMk/>
            <pc:sldMk cId="3790523680" sldId="257"/>
            <ac:spMk id="3" creationId="{00000000-0000-0000-0000-000000000000}"/>
          </ac:spMkLst>
        </pc:spChg>
      </pc:sldChg>
      <pc:sldChg chg="modSp mod">
        <pc:chgData name="Jeffrey M. Colon" userId="615143b1-cdee-493d-9a9d-1565ce8666d9" providerId="ADAL" clId="{A295E49A-91AC-DB41-8ACA-244290B35CDB}" dt="2022-07-31T12:28:47.617" v="3" actId="20577"/>
        <pc:sldMkLst>
          <pc:docMk/>
          <pc:sldMk cId="123558849" sldId="295"/>
        </pc:sldMkLst>
        <pc:spChg chg="mod">
          <ac:chgData name="Jeffrey M. Colon" userId="615143b1-cdee-493d-9a9d-1565ce8666d9" providerId="ADAL" clId="{A295E49A-91AC-DB41-8ACA-244290B35CDB}" dt="2022-07-31T12:28:47.617" v="3" actId="20577"/>
          <ac:spMkLst>
            <pc:docMk/>
            <pc:sldMk cId="123558849" sldId="295"/>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eaLnBrk="0" hangingPunct="0">
              <a:defRPr sz="1200">
                <a:latin typeface="Gill Sans" charset="0"/>
                <a:ea typeface="+mn-ea"/>
                <a:cs typeface="+mn-cs"/>
              </a:defRPr>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0" hangingPunct="0">
              <a:defRPr sz="1200">
                <a:latin typeface="Gill Sans" charset="0"/>
                <a:ea typeface="+mn-ea"/>
                <a:cs typeface="+mn-cs"/>
              </a:defRPr>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Gill Sans"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Gill Sans" charset="0"/>
              </a:defRPr>
            </a:lvl1pPr>
          </a:lstStyle>
          <a:p>
            <a:fld id="{64FDED59-49AD-4647-9EA1-DE189EE5F069}" type="slidenum">
              <a:rPr lang="en-US"/>
              <a:pPr/>
              <a:t>‹#›</a:t>
            </a:fld>
            <a:endParaRPr lang="en-US"/>
          </a:p>
        </p:txBody>
      </p:sp>
    </p:spTree>
    <p:extLst>
      <p:ext uri="{BB962C8B-B14F-4D97-AF65-F5344CB8AC3E}">
        <p14:creationId xmlns:p14="http://schemas.microsoft.com/office/powerpoint/2010/main" val="2161839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latin typeface="Calibri"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Calibri" charset="0"/>
                <a:ea typeface="+mn-ea"/>
                <a:cs typeface="+mn-cs"/>
              </a:defRPr>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Calibri"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Calibri" charset="0"/>
              </a:defRPr>
            </a:lvl1pPr>
          </a:lstStyle>
          <a:p>
            <a:fld id="{290BA01E-A44E-4049-9248-4B0EBC96BE63}" type="slidenum">
              <a:rPr lang="en-US" smtClean="0"/>
              <a:pPr/>
              <a:t>‹#›</a:t>
            </a:fld>
            <a:endParaRPr lang="en-US" dirty="0"/>
          </a:p>
        </p:txBody>
      </p:sp>
    </p:spTree>
    <p:extLst>
      <p:ext uri="{BB962C8B-B14F-4D97-AF65-F5344CB8AC3E}">
        <p14:creationId xmlns:p14="http://schemas.microsoft.com/office/powerpoint/2010/main" val="151305168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2pPr>
    <a:lvl3pPr marL="9144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3pPr>
    <a:lvl4pPr marL="13716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4pPr>
    <a:lvl5pPr marL="18288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36888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0BA01E-A44E-4049-9248-4B0EBC96BE63}" type="slidenum">
              <a:rPr lang="en-US" smtClean="0"/>
              <a:pPr/>
              <a:t>14</a:t>
            </a:fld>
            <a:endParaRPr lang="en-US" dirty="0"/>
          </a:p>
        </p:txBody>
      </p:sp>
    </p:spTree>
    <p:extLst>
      <p:ext uri="{BB962C8B-B14F-4D97-AF65-F5344CB8AC3E}">
        <p14:creationId xmlns:p14="http://schemas.microsoft.com/office/powerpoint/2010/main" val="3392634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93B3F3DA-6D82-744F-936D-844118CCDC81}" type="slidenum">
              <a:rPr lang="en-US" sz="1200">
                <a:latin typeface="Calibri" charset="0"/>
              </a:rPr>
              <a:pPr/>
              <a:t>18</a:t>
            </a:fld>
            <a:endParaRPr lang="en-US" sz="1200" dirty="0">
              <a:latin typeface="Calibri"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pt-BR">
              <a:ea typeface="ＭＳ Ｐゴシック" charset="0"/>
              <a:cs typeface="ＭＳ Ｐゴシック" charset="0"/>
            </a:endParaRPr>
          </a:p>
        </p:txBody>
      </p:sp>
    </p:spTree>
    <p:extLst>
      <p:ext uri="{BB962C8B-B14F-4D97-AF65-F5344CB8AC3E}">
        <p14:creationId xmlns:p14="http://schemas.microsoft.com/office/powerpoint/2010/main" val="1986589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0BA01E-A44E-4049-9248-4B0EBC96BE63}" type="slidenum">
              <a:rPr lang="en-US" smtClean="0"/>
              <a:pPr/>
              <a:t>2</a:t>
            </a:fld>
            <a:endParaRPr lang="en-US" dirty="0"/>
          </a:p>
        </p:txBody>
      </p:sp>
    </p:spTree>
    <p:extLst>
      <p:ext uri="{BB962C8B-B14F-4D97-AF65-F5344CB8AC3E}">
        <p14:creationId xmlns:p14="http://schemas.microsoft.com/office/powerpoint/2010/main" val="6806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73258D-F88C-F440-AD20-53E2DCDDB8B5}" type="slidenum">
              <a:rPr lang="en-US" smtClean="0"/>
              <a:t>3</a:t>
            </a:fld>
            <a:endParaRPr lang="en-US"/>
          </a:p>
        </p:txBody>
      </p:sp>
    </p:spTree>
    <p:extLst>
      <p:ext uri="{BB962C8B-B14F-4D97-AF65-F5344CB8AC3E}">
        <p14:creationId xmlns:p14="http://schemas.microsoft.com/office/powerpoint/2010/main" val="1563981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9872679-F730-7143-8969-515D153A372A}"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1786919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73258D-F88C-F440-AD20-53E2DCDDB8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5999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A1E50C9-9D3D-CF4C-95BC-90F860D77D37}"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2030084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2A2FD415-3503-C54A-920B-CD0EF3E8E5CE}"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1130093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F49BD236-AF7E-0D44-A239-5A6799889AFE}" type="slidenum">
              <a:rPr lang="en-US" sz="1200">
                <a:latin typeface="Calibri" charset="0"/>
              </a:rPr>
              <a:pPr/>
              <a:t>8</a:t>
            </a:fld>
            <a:endParaRPr lang="en-US" sz="1200" dirty="0">
              <a:latin typeface="Calibri"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pt-BR" dirty="0">
              <a:ea typeface="ＭＳ Ｐゴシック" charset="0"/>
              <a:cs typeface="ＭＳ Ｐゴシック" charset="0"/>
            </a:endParaRPr>
          </a:p>
        </p:txBody>
      </p:sp>
    </p:spTree>
    <p:extLst>
      <p:ext uri="{BB962C8B-B14F-4D97-AF65-F5344CB8AC3E}">
        <p14:creationId xmlns:p14="http://schemas.microsoft.com/office/powerpoint/2010/main" val="821723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BE65782C-F1C5-A149-8AB8-02927FEE4DE7}" type="slidenum">
              <a:rPr lang="en-US" sz="1200">
                <a:latin typeface="Calibri" charset="0"/>
              </a:rPr>
              <a:pPr/>
              <a:t>9</a:t>
            </a:fld>
            <a:endParaRPr lang="en-US" sz="1200" dirty="0">
              <a:latin typeface="Calibri"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pt-BR" dirty="0">
              <a:ea typeface="ＭＳ Ｐゴシック" charset="0"/>
              <a:cs typeface="ＭＳ Ｐゴシック" charset="0"/>
            </a:endParaRPr>
          </a:p>
        </p:txBody>
      </p:sp>
    </p:spTree>
    <p:extLst>
      <p:ext uri="{BB962C8B-B14F-4D97-AF65-F5344CB8AC3E}">
        <p14:creationId xmlns:p14="http://schemas.microsoft.com/office/powerpoint/2010/main" val="232774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Introduction</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80320284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9593979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039429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14203385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8691486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87519458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6402362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22524115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88007146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76277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8801875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27147711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05672206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2652178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5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35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350" kern="1200" dirty="0" smtClean="0">
                <a:solidFill>
                  <a:schemeClr val="tx1"/>
                </a:solidFill>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500" b="1"/>
            </a:lvl1pPr>
          </a:lstStyle>
          <a:p>
            <a:pPr lvl="0"/>
            <a:r>
              <a:rPr lang="en-US"/>
              <a:t>Click to edit Master title style</a:t>
            </a:r>
            <a:endParaRPr lang="en-US" dirty="0"/>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Introduction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Introduction</a:t>
            </a:r>
          </a:p>
        </p:txBody>
      </p:sp>
      <p:sp>
        <p:nvSpPr>
          <p:cNvPr id="6" name="Rectangle 6"/>
          <p:cNvSpPr>
            <a:spLocks noGrp="1" noChangeArrowheads="1"/>
          </p:cNvSpPr>
          <p:nvPr>
            <p:ph type="sldNum" sz="quarter" idx="11"/>
          </p:nvPr>
        </p:nvSpPr>
        <p:spPr>
          <a:ln/>
        </p:spPr>
        <p:txBody>
          <a:bodyPr/>
          <a:lstStyle>
            <a:lvl1pPr>
              <a:defRPr/>
            </a:lvl1pPr>
          </a:lstStyle>
          <a:p>
            <a:fld id="{1C809E66-74DF-0C42-A43A-AEFFC49125CF}" type="slidenum">
              <a:rPr lang="en-US"/>
              <a:pPr/>
              <a:t>‹#›</a:t>
            </a:fld>
            <a:endParaRPr lang="en-US"/>
          </a:p>
        </p:txBody>
      </p:sp>
    </p:spTree>
    <p:extLst>
      <p:ext uri="{BB962C8B-B14F-4D97-AF65-F5344CB8AC3E}">
        <p14:creationId xmlns:p14="http://schemas.microsoft.com/office/powerpoint/2010/main" val="13959682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8458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8600" y="3619500"/>
            <a:ext cx="8458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Introduction</a:t>
            </a:r>
          </a:p>
        </p:txBody>
      </p:sp>
      <p:sp>
        <p:nvSpPr>
          <p:cNvPr id="6" name="Rectangle 6"/>
          <p:cNvSpPr>
            <a:spLocks noGrp="1" noChangeArrowheads="1"/>
          </p:cNvSpPr>
          <p:nvPr>
            <p:ph type="sldNum" sz="quarter" idx="11"/>
          </p:nvPr>
        </p:nvSpPr>
        <p:spPr>
          <a:ln/>
        </p:spPr>
        <p:txBody>
          <a:bodyPr/>
          <a:lstStyle>
            <a:lvl1pPr>
              <a:defRPr/>
            </a:lvl1pPr>
          </a:lstStyle>
          <a:p>
            <a:fld id="{1F6B9BC8-751C-6A46-B5B7-840FAB6C1A54}" type="slidenum">
              <a:rPr lang="en-US"/>
              <a:pPr/>
              <a:t>‹#›</a:t>
            </a:fld>
            <a:endParaRPr lang="en-US"/>
          </a:p>
        </p:txBody>
      </p:sp>
    </p:spTree>
    <p:extLst>
      <p:ext uri="{BB962C8B-B14F-4D97-AF65-F5344CB8AC3E}">
        <p14:creationId xmlns:p14="http://schemas.microsoft.com/office/powerpoint/2010/main" val="77960150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228600" y="838200"/>
            <a:ext cx="8458200" cy="5410200"/>
          </a:xfrm>
          <a:prstGeom prst="rect">
            <a:avLst/>
          </a:prstGeom>
        </p:spPr>
        <p:txBody>
          <a:bodyPr/>
          <a:lstStyle/>
          <a:p>
            <a:pPr lvl="0"/>
            <a:endParaRPr lang="en-US" noProof="0"/>
          </a:p>
        </p:txBody>
      </p:sp>
      <p:sp>
        <p:nvSpPr>
          <p:cNvPr id="4" name="Rectangle 5"/>
          <p:cNvSpPr>
            <a:spLocks noGrp="1" noChangeArrowheads="1"/>
          </p:cNvSpPr>
          <p:nvPr>
            <p:ph type="ftr" sz="quarter" idx="10"/>
          </p:nvPr>
        </p:nvSpPr>
        <p:spPr>
          <a:ln/>
        </p:spPr>
        <p:txBody>
          <a:bodyPr/>
          <a:lstStyle>
            <a:lvl1pPr>
              <a:defRPr/>
            </a:lvl1pPr>
          </a:lstStyle>
          <a:p>
            <a:r>
              <a:rPr lang="en-US"/>
              <a:t>Introduction</a:t>
            </a:r>
          </a:p>
        </p:txBody>
      </p:sp>
      <p:sp>
        <p:nvSpPr>
          <p:cNvPr id="5" name="Rectangle 6"/>
          <p:cNvSpPr>
            <a:spLocks noGrp="1" noChangeArrowheads="1"/>
          </p:cNvSpPr>
          <p:nvPr>
            <p:ph type="sldNum" sz="quarter" idx="11"/>
          </p:nvPr>
        </p:nvSpPr>
        <p:spPr>
          <a:ln/>
        </p:spPr>
        <p:txBody>
          <a:bodyPr/>
          <a:lstStyle>
            <a:lvl1pPr>
              <a:defRPr/>
            </a:lvl1pPr>
          </a:lstStyle>
          <a:p>
            <a:fld id="{FFFC3B70-B114-674E-8EFF-281092C9D65E}" type="slidenum">
              <a:rPr lang="en-US"/>
              <a:pPr/>
              <a:t>‹#›</a:t>
            </a:fld>
            <a:endParaRPr lang="en-US"/>
          </a:p>
        </p:txBody>
      </p:sp>
    </p:spTree>
    <p:extLst>
      <p:ext uri="{BB962C8B-B14F-4D97-AF65-F5344CB8AC3E}">
        <p14:creationId xmlns:p14="http://schemas.microsoft.com/office/powerpoint/2010/main" val="9647305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Introduction</a:t>
            </a:r>
            <a:endParaRPr lang="en-US" dirty="0"/>
          </a:p>
        </p:txBody>
      </p:sp>
    </p:spTree>
    <p:extLst>
      <p:ext uri="{BB962C8B-B14F-4D97-AF65-F5344CB8AC3E}">
        <p14:creationId xmlns:p14="http://schemas.microsoft.com/office/powerpoint/2010/main" val="162812564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5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35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350" kern="1200" dirty="0" smtClean="0">
                <a:solidFill>
                  <a:schemeClr val="tx1"/>
                </a:solidFill>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500" b="1"/>
            </a:lvl1pPr>
          </a:lstStyle>
          <a:p>
            <a:pPr lvl="0"/>
            <a:r>
              <a:rPr lang="en-US"/>
              <a:t>Click to edit Master title style</a:t>
            </a:r>
            <a:endParaRPr lang="en-US" dirty="0"/>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Introduction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388344050"/>
      </p:ext>
    </p:extLst>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238740254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01310721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30109438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06582987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1372821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45817450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10326388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06923983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99410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endParaRPr lang="en-US" dirty="0"/>
          </a:p>
        </p:txBody>
      </p:sp>
    </p:spTree>
    <p:extLst>
      <p:ext uri="{BB962C8B-B14F-4D97-AF65-F5344CB8AC3E}">
        <p14:creationId xmlns:p14="http://schemas.microsoft.com/office/powerpoint/2010/main" val="186542288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132869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85909508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651745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3978814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70044714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4181801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63076788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33919374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620789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53707045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4276083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68711902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75467182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51213013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4833453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10219174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00478481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4332097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16586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34999292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37887182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06171447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92317864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85099143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3705315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96181185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60686484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6209584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17565941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71.xml"/><Relationship Id="rId18" Type="http://schemas.openxmlformats.org/officeDocument/2006/relationships/slideLayout" Target="../slideLayouts/slideLayout76.xml"/><Relationship Id="rId26" Type="http://schemas.openxmlformats.org/officeDocument/2006/relationships/slideLayout" Target="../slideLayouts/slideLayout84.xml"/><Relationship Id="rId39" Type="http://schemas.openxmlformats.org/officeDocument/2006/relationships/slideLayout" Target="../slideLayouts/slideLayout97.xml"/><Relationship Id="rId21" Type="http://schemas.openxmlformats.org/officeDocument/2006/relationships/slideLayout" Target="../slideLayouts/slideLayout79.xml"/><Relationship Id="rId34" Type="http://schemas.openxmlformats.org/officeDocument/2006/relationships/slideLayout" Target="../slideLayouts/slideLayout92.xml"/><Relationship Id="rId42" Type="http://schemas.openxmlformats.org/officeDocument/2006/relationships/slideLayout" Target="../slideLayouts/slideLayout100.xml"/><Relationship Id="rId47" Type="http://schemas.openxmlformats.org/officeDocument/2006/relationships/slideLayout" Target="../slideLayouts/slideLayout105.xml"/><Relationship Id="rId50" Type="http://schemas.openxmlformats.org/officeDocument/2006/relationships/slideLayout" Target="../slideLayouts/slideLayout108.xml"/><Relationship Id="rId55" Type="http://schemas.openxmlformats.org/officeDocument/2006/relationships/slideLayout" Target="../slideLayouts/slideLayout113.xml"/><Relationship Id="rId7" Type="http://schemas.openxmlformats.org/officeDocument/2006/relationships/slideLayout" Target="../slideLayouts/slideLayout6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9" Type="http://schemas.openxmlformats.org/officeDocument/2006/relationships/slideLayout" Target="../slideLayouts/slideLayout87.xml"/><Relationship Id="rId11" Type="http://schemas.openxmlformats.org/officeDocument/2006/relationships/slideLayout" Target="../slideLayouts/slideLayout69.xml"/><Relationship Id="rId24" Type="http://schemas.openxmlformats.org/officeDocument/2006/relationships/slideLayout" Target="../slideLayouts/slideLayout82.xml"/><Relationship Id="rId32" Type="http://schemas.openxmlformats.org/officeDocument/2006/relationships/slideLayout" Target="../slideLayouts/slideLayout90.xml"/><Relationship Id="rId37" Type="http://schemas.openxmlformats.org/officeDocument/2006/relationships/slideLayout" Target="../slideLayouts/slideLayout95.xml"/><Relationship Id="rId40" Type="http://schemas.openxmlformats.org/officeDocument/2006/relationships/slideLayout" Target="../slideLayouts/slideLayout98.xml"/><Relationship Id="rId45" Type="http://schemas.openxmlformats.org/officeDocument/2006/relationships/slideLayout" Target="../slideLayouts/slideLayout103.xml"/><Relationship Id="rId53" Type="http://schemas.openxmlformats.org/officeDocument/2006/relationships/slideLayout" Target="../slideLayouts/slideLayout111.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31" Type="http://schemas.openxmlformats.org/officeDocument/2006/relationships/slideLayout" Target="../slideLayouts/slideLayout89.xml"/><Relationship Id="rId44" Type="http://schemas.openxmlformats.org/officeDocument/2006/relationships/slideLayout" Target="../slideLayouts/slideLayout102.xml"/><Relationship Id="rId52" Type="http://schemas.openxmlformats.org/officeDocument/2006/relationships/slideLayout" Target="../slideLayouts/slideLayout110.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slideLayout" Target="../slideLayouts/slideLayout80.xml"/><Relationship Id="rId27" Type="http://schemas.openxmlformats.org/officeDocument/2006/relationships/slideLayout" Target="../slideLayouts/slideLayout85.xml"/><Relationship Id="rId30" Type="http://schemas.openxmlformats.org/officeDocument/2006/relationships/slideLayout" Target="../slideLayouts/slideLayout88.xml"/><Relationship Id="rId35" Type="http://schemas.openxmlformats.org/officeDocument/2006/relationships/slideLayout" Target="../slideLayouts/slideLayout93.xml"/><Relationship Id="rId43" Type="http://schemas.openxmlformats.org/officeDocument/2006/relationships/slideLayout" Target="../slideLayouts/slideLayout101.xml"/><Relationship Id="rId48" Type="http://schemas.openxmlformats.org/officeDocument/2006/relationships/slideLayout" Target="../slideLayouts/slideLayout106.xml"/><Relationship Id="rId56" Type="http://schemas.openxmlformats.org/officeDocument/2006/relationships/theme" Target="../theme/theme2.xml"/><Relationship Id="rId8" Type="http://schemas.openxmlformats.org/officeDocument/2006/relationships/slideLayout" Target="../slideLayouts/slideLayout66.xml"/><Relationship Id="rId51" Type="http://schemas.openxmlformats.org/officeDocument/2006/relationships/slideLayout" Target="../slideLayouts/slideLayout109.xml"/><Relationship Id="rId3" Type="http://schemas.openxmlformats.org/officeDocument/2006/relationships/slideLayout" Target="../slideLayouts/slideLayout61.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slideLayout" Target="../slideLayouts/slideLayout83.xml"/><Relationship Id="rId33" Type="http://schemas.openxmlformats.org/officeDocument/2006/relationships/slideLayout" Target="../slideLayouts/slideLayout91.xml"/><Relationship Id="rId38" Type="http://schemas.openxmlformats.org/officeDocument/2006/relationships/slideLayout" Target="../slideLayouts/slideLayout96.xml"/><Relationship Id="rId46" Type="http://schemas.openxmlformats.org/officeDocument/2006/relationships/slideLayout" Target="../slideLayouts/slideLayout104.xml"/><Relationship Id="rId20" Type="http://schemas.openxmlformats.org/officeDocument/2006/relationships/slideLayout" Target="../slideLayouts/slideLayout78.xml"/><Relationship Id="rId41" Type="http://schemas.openxmlformats.org/officeDocument/2006/relationships/slideLayout" Target="../slideLayouts/slideLayout99.xml"/><Relationship Id="rId54" Type="http://schemas.openxmlformats.org/officeDocument/2006/relationships/slideLayout" Target="../slideLayouts/slideLayout112.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28" Type="http://schemas.openxmlformats.org/officeDocument/2006/relationships/slideLayout" Target="../slideLayouts/slideLayout86.xml"/><Relationship Id="rId36" Type="http://schemas.openxmlformats.org/officeDocument/2006/relationships/slideLayout" Target="../slideLayouts/slideLayout94.xml"/><Relationship Id="rId49" Type="http://schemas.openxmlformats.org/officeDocument/2006/relationships/slideLayout" Target="../slideLayouts/slideLayout10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sz="800"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baseline="0" dirty="0">
                <a:latin typeface="+mn-lt"/>
              </a:rPr>
              <a:t>PSH_Intro_22</a:t>
            </a:r>
            <a:endParaRPr lang="en-US" sz="800" dirty="0">
              <a:latin typeface="+mn-lt"/>
            </a:endParaRPr>
          </a:p>
        </p:txBody>
      </p:sp>
    </p:spTree>
    <p:extLst>
      <p:ext uri="{BB962C8B-B14F-4D97-AF65-F5344CB8AC3E}">
        <p14:creationId xmlns:p14="http://schemas.microsoft.com/office/powerpoint/2010/main" val="603858000"/>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 id="2147483710" r:id="rId35"/>
    <p:sldLayoutId id="2147483711" r:id="rId36"/>
    <p:sldLayoutId id="2147483712" r:id="rId37"/>
    <p:sldLayoutId id="2147483713" r:id="rId38"/>
    <p:sldLayoutId id="2147483714" r:id="rId39"/>
    <p:sldLayoutId id="2147483715" r:id="rId40"/>
    <p:sldLayoutId id="2147483716" r:id="rId41"/>
    <p:sldLayoutId id="2147483717" r:id="rId42"/>
    <p:sldLayoutId id="2147483718" r:id="rId43"/>
    <p:sldLayoutId id="2147483719" r:id="rId44"/>
    <p:sldLayoutId id="2147483720" r:id="rId45"/>
    <p:sldLayoutId id="2147483721" r:id="rId46"/>
    <p:sldLayoutId id="2147483722" r:id="rId47"/>
    <p:sldLayoutId id="2147483723" r:id="rId48"/>
    <p:sldLayoutId id="2147483724" r:id="rId49"/>
    <p:sldLayoutId id="2147483725" r:id="rId50"/>
    <p:sldLayoutId id="2147483726" r:id="rId51"/>
    <p:sldLayoutId id="2147483727" r:id="rId52"/>
    <p:sldLayoutId id="2147483728" r:id="rId53"/>
    <p:sldLayoutId id="2147483729" r:id="rId54"/>
    <p:sldLayoutId id="2147483730" r:id="rId55"/>
    <p:sldLayoutId id="2147483731" r:id="rId56"/>
    <p:sldLayoutId id="2147483732" r:id="rId57"/>
    <p:sldLayoutId id="2147483733"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75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CT</a:t>
            </a:r>
            <a:r>
              <a:rPr lang="en-US" sz="600" baseline="0" dirty="0">
                <a:latin typeface="+mn-lt"/>
              </a:rPr>
              <a:t>_Intro_19</a:t>
            </a:r>
            <a:endParaRPr lang="en-US" sz="600" dirty="0">
              <a:latin typeface="+mn-lt"/>
            </a:endParaRPr>
          </a:p>
        </p:txBody>
      </p:sp>
    </p:spTree>
    <p:extLst>
      <p:ext uri="{BB962C8B-B14F-4D97-AF65-F5344CB8AC3E}">
        <p14:creationId xmlns:p14="http://schemas.microsoft.com/office/powerpoint/2010/main" val="3597001042"/>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 id="2147483752" r:id="rId18"/>
    <p:sldLayoutId id="2147483753" r:id="rId19"/>
    <p:sldLayoutId id="2147483754" r:id="rId20"/>
    <p:sldLayoutId id="2147483755" r:id="rId21"/>
    <p:sldLayoutId id="2147483756" r:id="rId22"/>
    <p:sldLayoutId id="2147483757" r:id="rId23"/>
    <p:sldLayoutId id="2147483758" r:id="rId24"/>
    <p:sldLayoutId id="2147483759" r:id="rId25"/>
    <p:sldLayoutId id="2147483760" r:id="rId26"/>
    <p:sldLayoutId id="2147483761" r:id="rId27"/>
    <p:sldLayoutId id="2147483762" r:id="rId28"/>
    <p:sldLayoutId id="2147483763" r:id="rId29"/>
    <p:sldLayoutId id="2147483764" r:id="rId30"/>
    <p:sldLayoutId id="2147483765" r:id="rId31"/>
    <p:sldLayoutId id="2147483766" r:id="rId32"/>
    <p:sldLayoutId id="2147483767" r:id="rId33"/>
    <p:sldLayoutId id="2147483768" r:id="rId34"/>
    <p:sldLayoutId id="2147483769" r:id="rId35"/>
    <p:sldLayoutId id="2147483770" r:id="rId36"/>
    <p:sldLayoutId id="2147483771" r:id="rId37"/>
    <p:sldLayoutId id="2147483772" r:id="rId38"/>
    <p:sldLayoutId id="2147483773" r:id="rId39"/>
    <p:sldLayoutId id="2147483774" r:id="rId40"/>
    <p:sldLayoutId id="2147483775" r:id="rId41"/>
    <p:sldLayoutId id="2147483776" r:id="rId42"/>
    <p:sldLayoutId id="2147483777" r:id="rId43"/>
    <p:sldLayoutId id="2147483778" r:id="rId44"/>
    <p:sldLayoutId id="2147483779" r:id="rId45"/>
    <p:sldLayoutId id="2147483780" r:id="rId46"/>
    <p:sldLayoutId id="2147483781" r:id="rId47"/>
    <p:sldLayoutId id="2147483782" r:id="rId48"/>
    <p:sldLayoutId id="2147483783" r:id="rId49"/>
    <p:sldLayoutId id="2147483784" r:id="rId50"/>
    <p:sldLayoutId id="2147483785" r:id="rId51"/>
    <p:sldLayoutId id="2147483786" r:id="rId52"/>
    <p:sldLayoutId id="2147483787" r:id="rId53"/>
    <p:sldLayoutId id="2147483788" r:id="rId54"/>
    <p:sldLayoutId id="2147483789" r:id="rId55"/>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jmc877.github.io/Partnership-Tax/index.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taxnotes.com/research"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prstGeom prst="rect">
            <a:avLst/>
          </a:prstGeom>
        </p:spPr>
        <p:txBody>
          <a:bodyPr/>
          <a:lstStyle/>
          <a:p>
            <a:r>
              <a:rPr lang="en-US" dirty="0"/>
              <a:t>Partnership Taxation</a:t>
            </a:r>
          </a:p>
        </p:txBody>
      </p:sp>
      <p:sp>
        <p:nvSpPr>
          <p:cNvPr id="3" name="Subtitle 2"/>
          <p:cNvSpPr>
            <a:spLocks noGrp="1"/>
          </p:cNvSpPr>
          <p:nvPr>
            <p:ph type="subTitle" idx="1"/>
          </p:nvPr>
        </p:nvSpPr>
        <p:spPr>
          <a:prstGeom prst="rect">
            <a:avLst/>
          </a:prstGeom>
        </p:spPr>
        <p:txBody>
          <a:bodyPr>
            <a:normAutofit/>
          </a:bodyPr>
          <a:lstStyle/>
          <a:p>
            <a:r>
              <a:rPr lang="en-US" sz="2100" b="1" dirty="0"/>
              <a:t>Prof. Colon</a:t>
            </a:r>
          </a:p>
          <a:p>
            <a:r>
              <a:rPr lang="en-US" sz="2100" b="1" dirty="0"/>
              <a:t>Fall 2022</a:t>
            </a:r>
          </a:p>
        </p:txBody>
      </p:sp>
      <p:sp>
        <p:nvSpPr>
          <p:cNvPr id="6" name="Footer Placeholder 5">
            <a:extLst>
              <a:ext uri="{FF2B5EF4-FFF2-40B4-BE49-F238E27FC236}">
                <a16:creationId xmlns:a16="http://schemas.microsoft.com/office/drawing/2014/main" id="{D8D80FCD-05A6-764D-BFDB-63AA23C975A4}"/>
              </a:ext>
            </a:extLst>
          </p:cNvPr>
          <p:cNvSpPr>
            <a:spLocks noGrp="1"/>
          </p:cNvSpPr>
          <p:nvPr>
            <p:ph type="ftr" sz="quarter" idx="11"/>
          </p:nvPr>
        </p:nvSpPr>
        <p:spPr/>
        <p:txBody>
          <a:bodyPr/>
          <a:lstStyle/>
          <a:p>
            <a:r>
              <a:rPr lang="en-US"/>
              <a:t>Introduction</a:t>
            </a:r>
          </a:p>
        </p:txBody>
      </p:sp>
      <p:sp>
        <p:nvSpPr>
          <p:cNvPr id="7" name="Slide Number Placeholder 6">
            <a:extLst>
              <a:ext uri="{FF2B5EF4-FFF2-40B4-BE49-F238E27FC236}">
                <a16:creationId xmlns:a16="http://schemas.microsoft.com/office/drawing/2014/main" id="{17EAF7C4-7F9E-D84A-9606-10CB55E9141B}"/>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2355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Different Business Returns</a:t>
            </a:r>
          </a:p>
        </p:txBody>
      </p:sp>
      <p:pic>
        <p:nvPicPr>
          <p:cNvPr id="8"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162" y="609600"/>
            <a:ext cx="7594238" cy="53010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p:cNvSpPr txBox="1"/>
          <p:nvPr/>
        </p:nvSpPr>
        <p:spPr>
          <a:xfrm>
            <a:off x="3786240" y="6119246"/>
            <a:ext cx="1122423" cy="246221"/>
          </a:xfrm>
          <a:prstGeom prst="rect">
            <a:avLst/>
          </a:prstGeom>
          <a:noFill/>
        </p:spPr>
        <p:txBody>
          <a:bodyPr wrap="none" rtlCol="0">
            <a:spAutoFit/>
          </a:bodyPr>
          <a:lstStyle/>
          <a:p>
            <a:r>
              <a:rPr lang="en-US" sz="1000" dirty="0"/>
              <a:t>Source: JCX-42-17</a:t>
            </a:r>
          </a:p>
        </p:txBody>
      </p:sp>
      <p:sp>
        <p:nvSpPr>
          <p:cNvPr id="3" name="Footer Placeholder 2">
            <a:extLst>
              <a:ext uri="{FF2B5EF4-FFF2-40B4-BE49-F238E27FC236}">
                <a16:creationId xmlns:a16="http://schemas.microsoft.com/office/drawing/2014/main" id="{C15B7012-0576-9E44-BF65-7AB5103FD223}"/>
              </a:ext>
            </a:extLst>
          </p:cNvPr>
          <p:cNvSpPr>
            <a:spLocks noGrp="1"/>
          </p:cNvSpPr>
          <p:nvPr>
            <p:ph type="ftr" sz="quarter" idx="11"/>
          </p:nvPr>
        </p:nvSpPr>
        <p:spPr/>
        <p:txBody>
          <a:bodyPr/>
          <a:lstStyle/>
          <a:p>
            <a:pPr>
              <a:defRPr/>
            </a:pPr>
            <a:r>
              <a:rPr lang="en-US"/>
              <a:t>Introduction</a:t>
            </a:r>
            <a:endParaRPr lang="en-US" dirty="0"/>
          </a:p>
        </p:txBody>
      </p:sp>
      <p:sp>
        <p:nvSpPr>
          <p:cNvPr id="6" name="Slide Number Placeholder 5">
            <a:extLst>
              <a:ext uri="{FF2B5EF4-FFF2-40B4-BE49-F238E27FC236}">
                <a16:creationId xmlns:a16="http://schemas.microsoft.com/office/drawing/2014/main" id="{F31C6C55-29B3-604B-B79F-47254918558C}"/>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extLst>
      <p:ext uri="{BB962C8B-B14F-4D97-AF65-F5344CB8AC3E}">
        <p14:creationId xmlns:p14="http://schemas.microsoft.com/office/powerpoint/2010/main" val="1504466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B4C05B3-4D05-1443-9B1B-A6C6500D2FA8}"/>
              </a:ext>
            </a:extLst>
          </p:cNvPr>
          <p:cNvPicPr>
            <a:picLocks noGrp="1" noChangeAspect="1"/>
          </p:cNvPicPr>
          <p:nvPr>
            <p:ph idx="1"/>
          </p:nvPr>
        </p:nvPicPr>
        <p:blipFill>
          <a:blip r:embed="rId2"/>
          <a:stretch>
            <a:fillRect/>
          </a:stretch>
        </p:blipFill>
        <p:spPr>
          <a:xfrm>
            <a:off x="609600" y="533400"/>
            <a:ext cx="8000999" cy="5562600"/>
          </a:xfrm>
        </p:spPr>
      </p:pic>
      <p:sp>
        <p:nvSpPr>
          <p:cNvPr id="3" name="Title 2">
            <a:extLst>
              <a:ext uri="{FF2B5EF4-FFF2-40B4-BE49-F238E27FC236}">
                <a16:creationId xmlns:a16="http://schemas.microsoft.com/office/drawing/2014/main" id="{70A0373A-7D72-9A49-AD10-C634DACD5960}"/>
              </a:ext>
            </a:extLst>
          </p:cNvPr>
          <p:cNvSpPr>
            <a:spLocks noGrp="1"/>
          </p:cNvSpPr>
          <p:nvPr>
            <p:ph type="title"/>
          </p:nvPr>
        </p:nvSpPr>
        <p:spPr/>
        <p:txBody>
          <a:bodyPr/>
          <a:lstStyle/>
          <a:p>
            <a:r>
              <a:rPr lang="en-US" dirty="0"/>
              <a:t>Number of Business Tax Returns by Type</a:t>
            </a:r>
          </a:p>
        </p:txBody>
      </p:sp>
      <p:sp>
        <p:nvSpPr>
          <p:cNvPr id="4" name="Slide Number Placeholder 3">
            <a:extLst>
              <a:ext uri="{FF2B5EF4-FFF2-40B4-BE49-F238E27FC236}">
                <a16:creationId xmlns:a16="http://schemas.microsoft.com/office/drawing/2014/main" id="{22EB6031-046D-824F-88CE-9E1A73CB582D}"/>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a:extLst>
              <a:ext uri="{FF2B5EF4-FFF2-40B4-BE49-F238E27FC236}">
                <a16:creationId xmlns:a16="http://schemas.microsoft.com/office/drawing/2014/main" id="{20C2795B-320D-4442-881C-400A55E8903D}"/>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4DBA0B4F-2226-8540-8A14-20AC6B2C9C7C}"/>
              </a:ext>
            </a:extLst>
          </p:cNvPr>
          <p:cNvSpPr/>
          <p:nvPr/>
        </p:nvSpPr>
        <p:spPr>
          <a:xfrm>
            <a:off x="3581400" y="6203887"/>
            <a:ext cx="2558714" cy="215444"/>
          </a:xfrm>
          <a:prstGeom prst="rect">
            <a:avLst/>
          </a:prstGeom>
        </p:spPr>
        <p:txBody>
          <a:bodyPr wrap="none">
            <a:spAutoFit/>
          </a:bodyPr>
          <a:lstStyle/>
          <a:p>
            <a:r>
              <a:rPr lang="en-US" sz="800" dirty="0"/>
              <a:t>Source: TPC, Key Elements of US Tax System</a:t>
            </a:r>
          </a:p>
        </p:txBody>
      </p:sp>
    </p:spTree>
    <p:extLst>
      <p:ext uri="{BB962C8B-B14F-4D97-AF65-F5344CB8AC3E}">
        <p14:creationId xmlns:p14="http://schemas.microsoft.com/office/powerpoint/2010/main" val="2577395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ítulo 1"/>
          <p:cNvSpPr>
            <a:spLocks noGrp="1"/>
          </p:cNvSpPr>
          <p:nvPr>
            <p:ph type="title"/>
          </p:nvPr>
        </p:nvSpPr>
        <p:spPr/>
        <p:txBody>
          <a:bodyPr/>
          <a:lstStyle/>
          <a:p>
            <a:r>
              <a:rPr lang="pt-BR" b="1" dirty="0">
                <a:ea typeface="ＭＳ Ｐゴシック" charset="0"/>
                <a:cs typeface="ＭＳ Ｐゴシック" charset="0"/>
              </a:rPr>
              <a:t>Passthrough vs. C Corporation</a:t>
            </a:r>
          </a:p>
        </p:txBody>
      </p:sp>
      <p:sp>
        <p:nvSpPr>
          <p:cNvPr id="8" name="TextBox 7"/>
          <p:cNvSpPr txBox="1"/>
          <p:nvPr/>
        </p:nvSpPr>
        <p:spPr>
          <a:xfrm>
            <a:off x="4051936" y="6061600"/>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673697"/>
            <a:ext cx="7699247" cy="52246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Footer Placeholder 1">
            <a:extLst>
              <a:ext uri="{FF2B5EF4-FFF2-40B4-BE49-F238E27FC236}">
                <a16:creationId xmlns:a16="http://schemas.microsoft.com/office/drawing/2014/main" id="{62D57EB6-1184-B44E-8E3B-32148E904FFC}"/>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09938394-A4B6-9C4A-9384-42A480AAD924}"/>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000" b="1" dirty="0">
                <a:ea typeface="ＭＳ Ｐゴシック" charset="0"/>
                <a:cs typeface="ＭＳ Ｐゴシック" charset="0"/>
              </a:rPr>
              <a:t>Number and Types of Corporate Returns</a:t>
            </a:r>
          </a:p>
        </p:txBody>
      </p:sp>
      <p:sp>
        <p:nvSpPr>
          <p:cNvPr id="17414" name="TextBox 6"/>
          <p:cNvSpPr txBox="1">
            <a:spLocks noChangeArrowheads="1"/>
          </p:cNvSpPr>
          <p:nvPr/>
        </p:nvSpPr>
        <p:spPr bwMode="auto">
          <a:xfrm>
            <a:off x="1981200" y="6019800"/>
            <a:ext cx="5410200" cy="215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pPr algn="ctr"/>
            <a:r>
              <a:rPr lang="en-US" sz="800" dirty="0"/>
              <a:t>Source: IRS, SOI, </a:t>
            </a:r>
            <a:r>
              <a:rPr lang="en-US" sz="800" i="1" dirty="0"/>
              <a:t>Corp Inc. Tax Ret (2017)</a:t>
            </a:r>
            <a:endParaRPr lang="en-US" sz="800" dirty="0"/>
          </a:p>
        </p:txBody>
      </p:sp>
      <p:sp>
        <p:nvSpPr>
          <p:cNvPr id="3" name="Footer Placeholder 2">
            <a:extLst>
              <a:ext uri="{FF2B5EF4-FFF2-40B4-BE49-F238E27FC236}">
                <a16:creationId xmlns:a16="http://schemas.microsoft.com/office/drawing/2014/main" id="{9E09DFC3-84DC-A544-A522-CCB2C3CAA16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44C8B8E4-7E92-4142-859A-BB9D10C02586}"/>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pic>
        <p:nvPicPr>
          <p:cNvPr id="11" name="Picture 10">
            <a:extLst>
              <a:ext uri="{FF2B5EF4-FFF2-40B4-BE49-F238E27FC236}">
                <a16:creationId xmlns:a16="http://schemas.microsoft.com/office/drawing/2014/main" id="{E27B52F8-C132-1841-9615-091158FED6A0}"/>
              </a:ext>
            </a:extLst>
          </p:cNvPr>
          <p:cNvPicPr>
            <a:picLocks noChangeAspect="1"/>
          </p:cNvPicPr>
          <p:nvPr/>
        </p:nvPicPr>
        <p:blipFill>
          <a:blip r:embed="rId2"/>
          <a:stretch>
            <a:fillRect/>
          </a:stretch>
        </p:blipFill>
        <p:spPr>
          <a:xfrm>
            <a:off x="1143000" y="990600"/>
            <a:ext cx="7086600" cy="4648200"/>
          </a:xfrm>
          <a:prstGeom prst="rect">
            <a:avLst/>
          </a:prstGeom>
        </p:spPr>
      </p:pic>
      <p:sp>
        <p:nvSpPr>
          <p:cNvPr id="14" name="Oval 13">
            <a:extLst>
              <a:ext uri="{FF2B5EF4-FFF2-40B4-BE49-F238E27FC236}">
                <a16:creationId xmlns:a16="http://schemas.microsoft.com/office/drawing/2014/main" id="{426636DF-684D-2045-ACBD-203F168A3FAA}"/>
              </a:ext>
            </a:extLst>
          </p:cNvPr>
          <p:cNvSpPr/>
          <p:nvPr/>
        </p:nvSpPr>
        <p:spPr>
          <a:xfrm>
            <a:off x="762000" y="2507530"/>
            <a:ext cx="8080248" cy="7690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Partnership Returns by Type of Entity</a:t>
            </a:r>
          </a:p>
        </p:txBody>
      </p:sp>
      <p:sp>
        <p:nvSpPr>
          <p:cNvPr id="9" name="TextBox 8"/>
          <p:cNvSpPr txBox="1"/>
          <p:nvPr/>
        </p:nvSpPr>
        <p:spPr>
          <a:xfrm>
            <a:off x="3158359" y="6121320"/>
            <a:ext cx="2941831" cy="246221"/>
          </a:xfrm>
          <a:prstGeom prst="rect">
            <a:avLst/>
          </a:prstGeom>
          <a:noFill/>
        </p:spPr>
        <p:txBody>
          <a:bodyPr wrap="none" rtlCol="0">
            <a:spAutoFit/>
          </a:bodyPr>
          <a:lstStyle/>
          <a:p>
            <a:r>
              <a:rPr lang="en-US" sz="1000" dirty="0">
                <a:latin typeface="Calibri" charset="0"/>
                <a:ea typeface="Calibri" charset="0"/>
                <a:cs typeface="Calibri" charset="0"/>
              </a:rPr>
              <a:t>Source: IRS, SOI, Fall 2021, </a:t>
            </a:r>
            <a:r>
              <a:rPr lang="en-US" sz="1000" i="1" dirty="0">
                <a:latin typeface="Calibri" charset="0"/>
                <a:ea typeface="Calibri" charset="0"/>
                <a:cs typeface="Calibri" charset="0"/>
              </a:rPr>
              <a:t>Partnership Returns, 2019</a:t>
            </a:r>
          </a:p>
        </p:txBody>
      </p:sp>
      <p:sp>
        <p:nvSpPr>
          <p:cNvPr id="3" name="Footer Placeholder 2">
            <a:extLst>
              <a:ext uri="{FF2B5EF4-FFF2-40B4-BE49-F238E27FC236}">
                <a16:creationId xmlns:a16="http://schemas.microsoft.com/office/drawing/2014/main" id="{02F5BDB4-C207-CC4C-AE04-CC7717C03902}"/>
              </a:ext>
            </a:extLst>
          </p:cNvPr>
          <p:cNvSpPr>
            <a:spLocks noGrp="1"/>
          </p:cNvSpPr>
          <p:nvPr>
            <p:ph type="ftr" sz="quarter" idx="11"/>
          </p:nvPr>
        </p:nvSpPr>
        <p:spPr/>
        <p:txBody>
          <a:bodyPr/>
          <a:lstStyle/>
          <a:p>
            <a:pPr>
              <a:defRPr/>
            </a:pPr>
            <a:r>
              <a:rPr lang="en-US"/>
              <a:t>Introduction</a:t>
            </a:r>
            <a:endParaRPr lang="en-US" dirty="0"/>
          </a:p>
        </p:txBody>
      </p:sp>
      <p:sp>
        <p:nvSpPr>
          <p:cNvPr id="6" name="Slide Number Placeholder 5">
            <a:extLst>
              <a:ext uri="{FF2B5EF4-FFF2-40B4-BE49-F238E27FC236}">
                <a16:creationId xmlns:a16="http://schemas.microsoft.com/office/drawing/2014/main" id="{FCA6A355-300A-CC46-B678-4EA74A1B7FF6}"/>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pic>
        <p:nvPicPr>
          <p:cNvPr id="8" name="Content Placeholder 7" descr="Graphical user interface, application&#10;&#10;Description automatically generated">
            <a:extLst>
              <a:ext uri="{FF2B5EF4-FFF2-40B4-BE49-F238E27FC236}">
                <a16:creationId xmlns:a16="http://schemas.microsoft.com/office/drawing/2014/main" id="{92694AE7-98B3-544F-B984-F7C5549E143B}"/>
              </a:ext>
            </a:extLst>
          </p:cNvPr>
          <p:cNvPicPr>
            <a:picLocks noGrp="1" noChangeAspect="1"/>
          </p:cNvPicPr>
          <p:nvPr>
            <p:ph idx="1"/>
          </p:nvPr>
        </p:nvPicPr>
        <p:blipFill>
          <a:blip r:embed="rId3"/>
          <a:stretch>
            <a:fillRect/>
          </a:stretch>
        </p:blipFill>
        <p:spPr>
          <a:xfrm>
            <a:off x="533400" y="842767"/>
            <a:ext cx="7953375" cy="5203606"/>
          </a:xfrm>
        </p:spPr>
      </p:pic>
    </p:spTree>
    <p:extLst>
      <p:ext uri="{BB962C8B-B14F-4D97-AF65-F5344CB8AC3E}">
        <p14:creationId xmlns:p14="http://schemas.microsoft.com/office/powerpoint/2010/main" val="757400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Number of Partnership Returns and Partners</a:t>
            </a:r>
            <a:endParaRPr lang="en-US" dirty="0"/>
          </a:p>
        </p:txBody>
      </p:sp>
      <p:sp>
        <p:nvSpPr>
          <p:cNvPr id="8" name="TextBox 7"/>
          <p:cNvSpPr txBox="1"/>
          <p:nvPr/>
        </p:nvSpPr>
        <p:spPr>
          <a:xfrm>
            <a:off x="3257982" y="6196267"/>
            <a:ext cx="2941831" cy="246221"/>
          </a:xfrm>
          <a:prstGeom prst="rect">
            <a:avLst/>
          </a:prstGeom>
          <a:noFill/>
        </p:spPr>
        <p:txBody>
          <a:bodyPr wrap="none" rtlCol="0">
            <a:spAutoFit/>
          </a:bodyPr>
          <a:lstStyle/>
          <a:p>
            <a:r>
              <a:rPr lang="en-US" sz="1000" dirty="0">
                <a:latin typeface="Calibri" charset="0"/>
                <a:ea typeface="Calibri" charset="0"/>
                <a:cs typeface="Calibri" charset="0"/>
              </a:rPr>
              <a:t>Source: IRS, SOI, Fall 2021, </a:t>
            </a:r>
            <a:r>
              <a:rPr lang="en-US" sz="1000" i="1" dirty="0">
                <a:latin typeface="Calibri" charset="0"/>
                <a:ea typeface="Calibri" charset="0"/>
                <a:cs typeface="Calibri" charset="0"/>
              </a:rPr>
              <a:t>Partnership Returns, 2019</a:t>
            </a:r>
          </a:p>
        </p:txBody>
      </p:sp>
      <p:sp>
        <p:nvSpPr>
          <p:cNvPr id="3" name="Footer Placeholder 2">
            <a:extLst>
              <a:ext uri="{FF2B5EF4-FFF2-40B4-BE49-F238E27FC236}">
                <a16:creationId xmlns:a16="http://schemas.microsoft.com/office/drawing/2014/main" id="{A9BFEACD-0242-584F-ABAE-1AD8A85D49A5}"/>
              </a:ext>
            </a:extLst>
          </p:cNvPr>
          <p:cNvSpPr>
            <a:spLocks noGrp="1"/>
          </p:cNvSpPr>
          <p:nvPr>
            <p:ph type="ftr" sz="quarter" idx="11"/>
          </p:nvPr>
        </p:nvSpPr>
        <p:spPr/>
        <p:txBody>
          <a:bodyPr/>
          <a:lstStyle/>
          <a:p>
            <a:pPr>
              <a:defRPr/>
            </a:pPr>
            <a:r>
              <a:rPr lang="en-US"/>
              <a:t>Introduction</a:t>
            </a:r>
            <a:endParaRPr lang="en-US" dirty="0"/>
          </a:p>
        </p:txBody>
      </p:sp>
      <p:sp>
        <p:nvSpPr>
          <p:cNvPr id="6" name="Slide Number Placeholder 5">
            <a:extLst>
              <a:ext uri="{FF2B5EF4-FFF2-40B4-BE49-F238E27FC236}">
                <a16:creationId xmlns:a16="http://schemas.microsoft.com/office/drawing/2014/main" id="{F01FEA30-C1F7-5E46-8B16-95389C621772}"/>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pic>
        <p:nvPicPr>
          <p:cNvPr id="5" name="Picture 4" descr="Table&#10;&#10;Description automatically generated">
            <a:extLst>
              <a:ext uri="{FF2B5EF4-FFF2-40B4-BE49-F238E27FC236}">
                <a16:creationId xmlns:a16="http://schemas.microsoft.com/office/drawing/2014/main" id="{DA696A24-2A3F-D84B-A106-CCBA9B5BD043}"/>
              </a:ext>
            </a:extLst>
          </p:cNvPr>
          <p:cNvPicPr>
            <a:picLocks noChangeAspect="1"/>
          </p:cNvPicPr>
          <p:nvPr/>
        </p:nvPicPr>
        <p:blipFill>
          <a:blip r:embed="rId2"/>
          <a:stretch>
            <a:fillRect/>
          </a:stretch>
        </p:blipFill>
        <p:spPr>
          <a:xfrm>
            <a:off x="384048" y="634688"/>
            <a:ext cx="8378952" cy="5461312"/>
          </a:xfrm>
          <a:prstGeom prst="rect">
            <a:avLst/>
          </a:prstGeom>
        </p:spPr>
      </p:pic>
      <p:cxnSp>
        <p:nvCxnSpPr>
          <p:cNvPr id="12" name="Straight Arrow Connector 11">
            <a:extLst>
              <a:ext uri="{FF2B5EF4-FFF2-40B4-BE49-F238E27FC236}">
                <a16:creationId xmlns:a16="http://schemas.microsoft.com/office/drawing/2014/main" id="{0544A2E2-B1FA-CF4B-B75B-6EB6D71892B1}"/>
              </a:ext>
            </a:extLst>
          </p:cNvPr>
          <p:cNvCxnSpPr>
            <a:cxnSpLocks/>
          </p:cNvCxnSpPr>
          <p:nvPr/>
        </p:nvCxnSpPr>
        <p:spPr>
          <a:xfrm>
            <a:off x="3429000" y="3657600"/>
            <a:ext cx="914400" cy="425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8077F3-3C6D-F44E-A932-93F0D11276C9}"/>
              </a:ext>
            </a:extLst>
          </p:cNvPr>
          <p:cNvCxnSpPr>
            <a:cxnSpLocks/>
          </p:cNvCxnSpPr>
          <p:nvPr/>
        </p:nvCxnSpPr>
        <p:spPr>
          <a:xfrm>
            <a:off x="3429000" y="2352514"/>
            <a:ext cx="914400" cy="421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695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ADFA32B-198A-D144-A4C4-BC2F77E0EE2F}"/>
              </a:ext>
            </a:extLst>
          </p:cNvPr>
          <p:cNvPicPr>
            <a:picLocks noGrp="1" noChangeAspect="1"/>
          </p:cNvPicPr>
          <p:nvPr>
            <p:ph idx="1"/>
          </p:nvPr>
        </p:nvPicPr>
        <p:blipFill>
          <a:blip r:embed="rId2"/>
          <a:stretch>
            <a:fillRect/>
          </a:stretch>
        </p:blipFill>
        <p:spPr>
          <a:xfrm>
            <a:off x="419100" y="592550"/>
            <a:ext cx="8305800" cy="5655850"/>
          </a:xfrm>
        </p:spPr>
      </p:pic>
      <p:sp>
        <p:nvSpPr>
          <p:cNvPr id="3" name="Title 2">
            <a:extLst>
              <a:ext uri="{FF2B5EF4-FFF2-40B4-BE49-F238E27FC236}">
                <a16:creationId xmlns:a16="http://schemas.microsoft.com/office/drawing/2014/main" id="{910B6C17-0CFD-FA40-A7E9-BFA85B699AF4}"/>
              </a:ext>
            </a:extLst>
          </p:cNvPr>
          <p:cNvSpPr>
            <a:spLocks noGrp="1"/>
          </p:cNvSpPr>
          <p:nvPr>
            <p:ph type="title"/>
          </p:nvPr>
        </p:nvSpPr>
        <p:spPr/>
        <p:txBody>
          <a:bodyPr/>
          <a:lstStyle/>
          <a:p>
            <a:r>
              <a:rPr lang="en-US" dirty="0"/>
              <a:t>Net Income of Business Tax Returns by Types by Percent of Total (1980-2015)</a:t>
            </a:r>
          </a:p>
        </p:txBody>
      </p:sp>
      <p:sp>
        <p:nvSpPr>
          <p:cNvPr id="4" name="Slide Number Placeholder 3">
            <a:extLst>
              <a:ext uri="{FF2B5EF4-FFF2-40B4-BE49-F238E27FC236}">
                <a16:creationId xmlns:a16="http://schemas.microsoft.com/office/drawing/2014/main" id="{565E2F5A-9C78-7D4A-9A80-F824A9841797}"/>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a:extLst>
              <a:ext uri="{FF2B5EF4-FFF2-40B4-BE49-F238E27FC236}">
                <a16:creationId xmlns:a16="http://schemas.microsoft.com/office/drawing/2014/main" id="{18F7BD69-ED10-2743-8193-31CBA44F8C95}"/>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BA7EBBB8-722B-BE47-A62A-789A31304FA5}"/>
              </a:ext>
            </a:extLst>
          </p:cNvPr>
          <p:cNvSpPr/>
          <p:nvPr/>
        </p:nvSpPr>
        <p:spPr>
          <a:xfrm>
            <a:off x="3429000" y="6218445"/>
            <a:ext cx="2590800" cy="215444"/>
          </a:xfrm>
          <a:prstGeom prst="rect">
            <a:avLst/>
          </a:prstGeom>
        </p:spPr>
        <p:txBody>
          <a:bodyPr wrap="square">
            <a:spAutoFit/>
          </a:bodyPr>
          <a:lstStyle/>
          <a:p>
            <a:pPr lvl="0"/>
            <a:r>
              <a:rPr lang="en-US" sz="800" dirty="0">
                <a:solidFill>
                  <a:prstClr val="black"/>
                </a:solidFill>
              </a:rPr>
              <a:t>Source: TPC, Key Elements of US Tax System</a:t>
            </a:r>
          </a:p>
        </p:txBody>
      </p:sp>
    </p:spTree>
    <p:extLst>
      <p:ext uri="{BB962C8B-B14F-4D97-AF65-F5344CB8AC3E}">
        <p14:creationId xmlns:p14="http://schemas.microsoft.com/office/powerpoint/2010/main" val="3532409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Income by Business Entity</a:t>
            </a:r>
          </a:p>
        </p:txBody>
      </p:sp>
      <p:pic>
        <p:nvPicPr>
          <p:cNvPr id="6"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674009"/>
            <a:ext cx="7090117" cy="5146621"/>
          </a:xfrm>
        </p:spPr>
      </p:pic>
      <p:sp>
        <p:nvSpPr>
          <p:cNvPr id="7" name="TextBox 6"/>
          <p:cNvSpPr txBox="1"/>
          <p:nvPr/>
        </p:nvSpPr>
        <p:spPr>
          <a:xfrm>
            <a:off x="3898246" y="6164736"/>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sp>
        <p:nvSpPr>
          <p:cNvPr id="2" name="Footer Placeholder 1">
            <a:extLst>
              <a:ext uri="{FF2B5EF4-FFF2-40B4-BE49-F238E27FC236}">
                <a16:creationId xmlns:a16="http://schemas.microsoft.com/office/drawing/2014/main" id="{0490D32F-D175-444B-8973-275660B3991D}"/>
              </a:ext>
            </a:extLst>
          </p:cNvPr>
          <p:cNvSpPr>
            <a:spLocks noGrp="1"/>
          </p:cNvSpPr>
          <p:nvPr>
            <p:ph type="ftr" sz="quarter" idx="11"/>
          </p:nvPr>
        </p:nvSpPr>
        <p:spPr/>
        <p:txBody>
          <a:bodyPr/>
          <a:lstStyle/>
          <a:p>
            <a:pPr>
              <a:defRPr/>
            </a:pPr>
            <a:r>
              <a:rPr lang="en-US"/>
              <a:t>Introduction</a:t>
            </a:r>
            <a:endParaRPr lang="en-US" dirty="0"/>
          </a:p>
        </p:txBody>
      </p:sp>
      <p:sp>
        <p:nvSpPr>
          <p:cNvPr id="8" name="Slide Number Placeholder 7">
            <a:extLst>
              <a:ext uri="{FF2B5EF4-FFF2-40B4-BE49-F238E27FC236}">
                <a16:creationId xmlns:a16="http://schemas.microsoft.com/office/drawing/2014/main" id="{BC3B4F26-A85F-1E49-8C59-1BA588234CBE}"/>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extLst>
      <p:ext uri="{BB962C8B-B14F-4D97-AF65-F5344CB8AC3E}">
        <p14:creationId xmlns:p14="http://schemas.microsoft.com/office/powerpoint/2010/main" val="692444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lstStyle/>
          <a:p>
            <a:pPr eaLnBrk="1" hangingPunct="1">
              <a:lnSpc>
                <a:spcPct val="90000"/>
              </a:lnSpc>
            </a:pPr>
            <a:r>
              <a:rPr lang="en-US" sz="2400" b="1" u="sng" dirty="0">
                <a:ea typeface="ＭＳ Ｐゴシック" charset="0"/>
                <a:cs typeface="ＭＳ Ｐゴシック" charset="0"/>
              </a:rPr>
              <a:t>Separate Owner and Entity Taxation</a:t>
            </a:r>
            <a:r>
              <a:rPr lang="en-US" sz="2400" dirty="0">
                <a:ea typeface="ＭＳ Ｐゴシック" charset="0"/>
                <a:cs typeface="ＭＳ Ｐゴシック" charset="0"/>
              </a:rPr>
              <a:t> [Sub. C] (aka:  double taxation)</a:t>
            </a:r>
          </a:p>
          <a:p>
            <a:pPr lvl="1" eaLnBrk="1" hangingPunct="1">
              <a:lnSpc>
                <a:spcPct val="90000"/>
              </a:lnSpc>
            </a:pPr>
            <a:r>
              <a:rPr lang="en-US" sz="2000" dirty="0">
                <a:ea typeface="ＭＳ Ｐゴシック" charset="0"/>
              </a:rPr>
              <a:t>Income Earned by Entity Taxed Separately from Owners</a:t>
            </a:r>
            <a:r>
              <a:rPr lang="ja-JP" altLang="en-US" sz="2000" dirty="0">
                <a:ea typeface="ＭＳ Ｐゴシック" charset="0"/>
              </a:rPr>
              <a:t>’</a:t>
            </a:r>
            <a:r>
              <a:rPr lang="en-US" altLang="ja-JP" sz="2000" dirty="0">
                <a:ea typeface="ＭＳ Ｐゴシック" charset="0"/>
              </a:rPr>
              <a:t> Income</a:t>
            </a:r>
          </a:p>
          <a:p>
            <a:pPr lvl="1" eaLnBrk="1" hangingPunct="1">
              <a:lnSpc>
                <a:spcPct val="90000"/>
              </a:lnSpc>
            </a:pPr>
            <a:r>
              <a:rPr lang="en-US" sz="2000" dirty="0">
                <a:ea typeface="ＭＳ Ｐゴシック" charset="0"/>
              </a:rPr>
              <a:t>Income Earned by Entity Taxed Again to Owners when Distributed</a:t>
            </a:r>
          </a:p>
          <a:p>
            <a:pPr lvl="2" eaLnBrk="1" hangingPunct="1">
              <a:lnSpc>
                <a:spcPct val="90000"/>
              </a:lnSpc>
              <a:buFont typeface="Symbol" charset="0"/>
              <a:buNone/>
            </a:pPr>
            <a:endParaRPr lang="en-US" sz="1800" u="sng" dirty="0">
              <a:ea typeface="ＭＳ Ｐゴシック" charset="0"/>
            </a:endParaRPr>
          </a:p>
          <a:p>
            <a:pPr eaLnBrk="1" hangingPunct="1">
              <a:lnSpc>
                <a:spcPct val="90000"/>
              </a:lnSpc>
            </a:pPr>
            <a:r>
              <a:rPr lang="en-US" sz="2400" b="1" u="sng" dirty="0" err="1">
                <a:ea typeface="ＭＳ Ｐゴシック" charset="0"/>
                <a:cs typeface="ＭＳ Ｐゴシック" charset="0"/>
              </a:rPr>
              <a:t>Passthrough</a:t>
            </a:r>
            <a:r>
              <a:rPr lang="en-US" sz="2400" b="1" u="sng" dirty="0">
                <a:ea typeface="ＭＳ Ｐゴシック" charset="0"/>
                <a:cs typeface="ＭＳ Ｐゴシック" charset="0"/>
              </a:rPr>
              <a:t> Taxation</a:t>
            </a:r>
            <a:r>
              <a:rPr lang="en-US" sz="2400" dirty="0">
                <a:ea typeface="ＭＳ Ｐゴシック" charset="0"/>
                <a:cs typeface="ＭＳ Ｐゴシック" charset="0"/>
              </a:rPr>
              <a:t> [Sub. K and Sub. S]</a:t>
            </a:r>
          </a:p>
          <a:p>
            <a:pPr lvl="1" eaLnBrk="1" hangingPunct="1">
              <a:lnSpc>
                <a:spcPct val="90000"/>
              </a:lnSpc>
            </a:pPr>
            <a:r>
              <a:rPr lang="en-US" sz="2000" dirty="0">
                <a:ea typeface="ＭＳ Ｐゴシック" charset="0"/>
              </a:rPr>
              <a:t>Income Earned by Entity is Taxed Directly to Entity’</a:t>
            </a:r>
            <a:r>
              <a:rPr lang="en-US" altLang="ja-JP" sz="2000" dirty="0">
                <a:ea typeface="ＭＳ Ｐゴシック" charset="0"/>
              </a:rPr>
              <a:t>s Owners (whether or not actually received)</a:t>
            </a:r>
          </a:p>
          <a:p>
            <a:pPr lvl="1" eaLnBrk="1" hangingPunct="1">
              <a:lnSpc>
                <a:spcPct val="90000"/>
              </a:lnSpc>
            </a:pPr>
            <a:r>
              <a:rPr lang="en-US" sz="2000" dirty="0">
                <a:ea typeface="ＭＳ Ｐゴシック" charset="0"/>
              </a:rPr>
              <a:t>Income Earned by Entity not Taxed Again to Owners When Actually Received</a:t>
            </a:r>
          </a:p>
        </p:txBody>
      </p:sp>
      <p:sp>
        <p:nvSpPr>
          <p:cNvPr id="19460"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Overview of Federal Income Taxation</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2C53F64C-D5B8-754F-AC9D-FD9A7742A44A}"/>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3A24A362-7704-5149-8F0D-6FA9F6D0B530}"/>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nSpc>
                <a:spcPct val="80000"/>
              </a:lnSpc>
            </a:pPr>
            <a:r>
              <a:rPr lang="en-US" sz="2400" b="1" dirty="0">
                <a:ea typeface="ＭＳ Ｐゴシック" charset="0"/>
                <a:cs typeface="ＭＳ Ｐゴシック" charset="0"/>
              </a:rPr>
              <a:t>Existence of a partnership</a:t>
            </a:r>
          </a:p>
          <a:p>
            <a:pPr lvl="1">
              <a:lnSpc>
                <a:spcPct val="80000"/>
              </a:lnSpc>
            </a:pPr>
            <a:r>
              <a:rPr lang="en-US" sz="2000" dirty="0">
                <a:ea typeface="ＭＳ Ｐゴシック" charset="0"/>
              </a:rPr>
              <a:t>Partnership or ….</a:t>
            </a:r>
          </a:p>
          <a:p>
            <a:pPr>
              <a:lnSpc>
                <a:spcPct val="80000"/>
              </a:lnSpc>
            </a:pPr>
            <a:endParaRPr lang="en-US" sz="2400" dirty="0">
              <a:ea typeface="ＭＳ Ｐゴシック" charset="0"/>
              <a:cs typeface="ＭＳ Ｐゴシック" charset="0"/>
            </a:endParaRPr>
          </a:p>
          <a:p>
            <a:pPr>
              <a:lnSpc>
                <a:spcPct val="80000"/>
              </a:lnSpc>
            </a:pPr>
            <a:r>
              <a:rPr lang="en-US" sz="2400" b="1" dirty="0">
                <a:ea typeface="ＭＳ Ｐゴシック" charset="0"/>
                <a:cs typeface="ＭＳ Ｐゴシック" charset="0"/>
              </a:rPr>
              <a:t>Identities of Ps</a:t>
            </a:r>
          </a:p>
          <a:p>
            <a:pPr>
              <a:lnSpc>
                <a:spcPct val="80000"/>
              </a:lnSpc>
              <a:buFontTx/>
              <a:buNone/>
            </a:pPr>
            <a:endParaRPr lang="en-US" sz="2400" dirty="0">
              <a:ea typeface="ＭＳ Ｐゴシック" charset="0"/>
              <a:cs typeface="ＭＳ Ｐゴシック" charset="0"/>
            </a:endParaRPr>
          </a:p>
          <a:p>
            <a:pPr>
              <a:lnSpc>
                <a:spcPct val="80000"/>
              </a:lnSpc>
            </a:pPr>
            <a:r>
              <a:rPr lang="en-US" sz="2400" b="1" dirty="0">
                <a:ea typeface="ＭＳ Ｐゴシック" charset="0"/>
                <a:cs typeface="ＭＳ Ｐゴシック" charset="0"/>
              </a:rPr>
              <a:t>Contributions of property to a partnership</a:t>
            </a:r>
          </a:p>
          <a:p>
            <a:pPr lvl="1">
              <a:lnSpc>
                <a:spcPct val="80000"/>
              </a:lnSpc>
            </a:pPr>
            <a:r>
              <a:rPr lang="en-US" sz="2000" dirty="0">
                <a:ea typeface="ＭＳ Ｐゴシック" charset="0"/>
              </a:rPr>
              <a:t>Neither PSH nor Ps generally recognize gain or loss on the contribution of property to a PSH (</a:t>
            </a:r>
            <a:r>
              <a:rPr lang="en-US" sz="2000" dirty="0"/>
              <a:t>§</a:t>
            </a:r>
            <a:r>
              <a:rPr lang="en-US" sz="2000" dirty="0">
                <a:ea typeface="ＭＳ Ｐゴシック" charset="0"/>
              </a:rPr>
              <a:t>701)</a:t>
            </a:r>
          </a:p>
          <a:p>
            <a:pPr lvl="1">
              <a:lnSpc>
                <a:spcPct val="80000"/>
              </a:lnSpc>
            </a:pPr>
            <a:r>
              <a:rPr lang="en-US" sz="2000" dirty="0">
                <a:ea typeface="ＭＳ Ｐゴシック" charset="0"/>
              </a:rPr>
              <a:t>PSH takes a carryover basis in the property and the Ps take a carryover basis in the PSH interest </a:t>
            </a:r>
          </a:p>
          <a:p>
            <a:pPr lvl="1">
              <a:lnSpc>
                <a:spcPct val="80000"/>
              </a:lnSpc>
            </a:pPr>
            <a:r>
              <a:rPr lang="en-US" sz="2000" dirty="0">
                <a:ea typeface="ＭＳ Ｐゴシック" charset="0"/>
              </a:rPr>
              <a:t>Facilitate formations of partnership vs. shifting of pre-contribution g/l among partners</a:t>
            </a:r>
            <a:endParaRPr lang="en-US" sz="2000" b="1" u="sng" dirty="0">
              <a:ea typeface="ＭＳ Ｐゴシック" charset="0"/>
            </a:endParaRPr>
          </a:p>
          <a:p>
            <a:pPr lvl="1">
              <a:lnSpc>
                <a:spcPct val="80000"/>
              </a:lnSpc>
            </a:pPr>
            <a:endParaRPr lang="en-US" sz="2000" dirty="0">
              <a:ea typeface="ＭＳ Ｐゴシック" charset="0"/>
            </a:endParaRPr>
          </a:p>
          <a:p>
            <a:pPr>
              <a:lnSpc>
                <a:spcPct val="80000"/>
              </a:lnSpc>
            </a:pPr>
            <a:r>
              <a:rPr lang="en-US" sz="2400" b="1" dirty="0">
                <a:ea typeface="ＭＳ Ｐゴシック" charset="0"/>
                <a:cs typeface="ＭＳ Ｐゴシック" charset="0"/>
              </a:rPr>
              <a:t>Partnership operations</a:t>
            </a:r>
          </a:p>
          <a:p>
            <a:pPr lvl="1">
              <a:lnSpc>
                <a:spcPct val="80000"/>
              </a:lnSpc>
            </a:pPr>
            <a:r>
              <a:rPr lang="en-US" sz="2000" dirty="0">
                <a:ea typeface="ＭＳ Ｐゴシック" charset="0"/>
              </a:rPr>
              <a:t>A PSH not subject to tax on its income (</a:t>
            </a:r>
            <a:r>
              <a:rPr lang="en-US" sz="2000" dirty="0"/>
              <a:t>§</a:t>
            </a:r>
            <a:r>
              <a:rPr lang="en-US" sz="2000" dirty="0">
                <a:ea typeface="ＭＳ Ｐゴシック" charset="0"/>
              </a:rPr>
              <a:t>701), but PSH items of income, losses, etc. passed through to Ps. (</a:t>
            </a:r>
            <a:r>
              <a:rPr lang="en-US" sz="2000" dirty="0"/>
              <a:t>§</a:t>
            </a:r>
            <a:r>
              <a:rPr lang="en-US" sz="2000" dirty="0">
                <a:ea typeface="ＭＳ Ｐゴシック" charset="0"/>
              </a:rPr>
              <a:t>702(a))</a:t>
            </a:r>
          </a:p>
          <a:p>
            <a:pPr lvl="1">
              <a:lnSpc>
                <a:spcPct val="80000"/>
              </a:lnSpc>
            </a:pPr>
            <a:r>
              <a:rPr lang="en-US" sz="2000" dirty="0">
                <a:ea typeface="ＭＳ Ｐゴシック" charset="0"/>
              </a:rPr>
              <a:t>Aggregate v. entity approach</a:t>
            </a:r>
          </a:p>
          <a:p>
            <a:pPr lvl="1">
              <a:lnSpc>
                <a:spcPct val="80000"/>
              </a:lnSpc>
            </a:pPr>
            <a:r>
              <a:rPr lang="en-US" sz="2000" dirty="0">
                <a:ea typeface="ＭＳ Ｐゴシック" charset="0"/>
              </a:rPr>
              <a:t>Flexibility in allocating income, gains, losses among partners (</a:t>
            </a:r>
            <a:r>
              <a:rPr lang="en-US" sz="2000" dirty="0"/>
              <a:t>§</a:t>
            </a:r>
            <a:r>
              <a:rPr lang="en-US" sz="2000" dirty="0">
                <a:ea typeface="ＭＳ Ｐゴシック" charset="0"/>
              </a:rPr>
              <a:t>704(a))</a:t>
            </a:r>
          </a:p>
          <a:p>
            <a:pPr lvl="1">
              <a:lnSpc>
                <a:spcPct val="80000"/>
              </a:lnSpc>
            </a:pPr>
            <a:r>
              <a:rPr lang="en-US" sz="2000" dirty="0">
                <a:ea typeface="ＭＳ Ｐゴシック" charset="0"/>
              </a:rPr>
              <a:t>Capital accounts</a:t>
            </a:r>
          </a:p>
          <a:p>
            <a:pPr lvl="1">
              <a:lnSpc>
                <a:spcPct val="80000"/>
              </a:lnSpc>
            </a:pPr>
            <a:r>
              <a:rPr lang="en-US" sz="2000" dirty="0">
                <a:ea typeface="ＭＳ Ｐゴシック" charset="0"/>
              </a:rPr>
              <a:t>Special rules for nonrecourse deductions</a:t>
            </a:r>
          </a:p>
          <a:p>
            <a:pPr>
              <a:lnSpc>
                <a:spcPct val="80000"/>
              </a:lnSpc>
            </a:pPr>
            <a:endParaRPr lang="en-US" sz="1900" dirty="0">
              <a:ea typeface="ＭＳ Ｐゴシック" charset="0"/>
              <a:cs typeface="ＭＳ Ｐゴシック" charset="0"/>
            </a:endParaRPr>
          </a:p>
          <a:p>
            <a:pPr lvl="1">
              <a:lnSpc>
                <a:spcPct val="50000"/>
              </a:lnSpc>
            </a:pPr>
            <a:endParaRPr lang="en-US" sz="1700" dirty="0">
              <a:ea typeface="ＭＳ Ｐゴシック" charset="0"/>
            </a:endParaRPr>
          </a:p>
          <a:p>
            <a:pPr>
              <a:lnSpc>
                <a:spcPct val="50000"/>
              </a:lnSpc>
            </a:pPr>
            <a:endParaRPr lang="en-US" sz="1900" dirty="0">
              <a:ea typeface="ＭＳ Ｐゴシック" charset="0"/>
              <a:cs typeface="ＭＳ Ｐゴシック" charset="0"/>
            </a:endParaRPr>
          </a:p>
        </p:txBody>
      </p:sp>
      <p:sp>
        <p:nvSpPr>
          <p:cNvPr id="22530" name="Title 1"/>
          <p:cNvSpPr>
            <a:spLocks noGrp="1"/>
          </p:cNvSpPr>
          <p:nvPr>
            <p:ph type="title"/>
          </p:nvPr>
        </p:nvSpPr>
        <p:spPr/>
        <p:txBody>
          <a:bodyPr/>
          <a:lstStyle/>
          <a:p>
            <a:r>
              <a:rPr lang="en-US" sz="2000" b="1" dirty="0">
                <a:ea typeface="ＭＳ Ｐゴシック" charset="0"/>
                <a:cs typeface="ＭＳ Ｐゴシック" charset="0"/>
              </a:rPr>
              <a:t>Overview of Subchapter K</a:t>
            </a:r>
          </a:p>
        </p:txBody>
      </p:sp>
      <p:sp>
        <p:nvSpPr>
          <p:cNvPr id="2" name="Footer Placeholder 1">
            <a:extLst>
              <a:ext uri="{FF2B5EF4-FFF2-40B4-BE49-F238E27FC236}">
                <a16:creationId xmlns:a16="http://schemas.microsoft.com/office/drawing/2014/main" id="{A9D21345-6E10-4445-83A8-461AF29BEFD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2FE07A59-78B4-5C4D-89CD-5DC9754D3888}"/>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l"/>
            <a:r>
              <a:rPr lang="en-US" sz="2400" dirty="0"/>
              <a:t>Class web page: </a:t>
            </a:r>
            <a:r>
              <a:rPr lang="en-US" dirty="0">
                <a:hlinkClick r:id="rId3"/>
              </a:rPr>
              <a:t>https://jmc877.github.io/Partnership-Tax/</a:t>
            </a:r>
            <a:r>
              <a:rPr lang="en-US" dirty="0" err="1">
                <a:hlinkClick r:id="rId3"/>
              </a:rPr>
              <a:t>index.html</a:t>
            </a:r>
            <a:r>
              <a:rPr lang="en-US" dirty="0">
                <a:hlinkClick r:id="rId3"/>
              </a:rPr>
              <a:t> </a:t>
            </a:r>
            <a:endParaRPr lang="en-US" dirty="0"/>
          </a:p>
          <a:p>
            <a:r>
              <a:rPr lang="en-US" sz="2400" dirty="0"/>
              <a:t>Textbook &amp; Code</a:t>
            </a:r>
          </a:p>
          <a:p>
            <a:pPr lvl="1"/>
            <a:r>
              <a:rPr lang="en-US" sz="1800" dirty="0"/>
              <a:t>Cunningham &amp; Cunningham, </a:t>
            </a:r>
            <a:r>
              <a:rPr lang="en-US" sz="1800" i="1" dirty="0"/>
              <a:t>The Logic of Subchapter K </a:t>
            </a:r>
            <a:r>
              <a:rPr lang="en-US" sz="1800" dirty="0"/>
              <a:t>(6</a:t>
            </a:r>
            <a:r>
              <a:rPr lang="en-US" sz="1800" baseline="30000" dirty="0"/>
              <a:t>th</a:t>
            </a:r>
            <a:r>
              <a:rPr lang="en-US" sz="1800" dirty="0"/>
              <a:t> 2020)</a:t>
            </a:r>
          </a:p>
          <a:p>
            <a:pPr lvl="1"/>
            <a:r>
              <a:rPr lang="en-US" sz="1800" dirty="0"/>
              <a:t>Cunningham &amp; Cunningham, </a:t>
            </a:r>
            <a:r>
              <a:rPr lang="en-US" sz="1800" i="1" dirty="0"/>
              <a:t>Logic Problems </a:t>
            </a:r>
            <a:r>
              <a:rPr lang="en-US" sz="1800" dirty="0"/>
              <a:t>(2020)</a:t>
            </a:r>
          </a:p>
          <a:p>
            <a:pPr lvl="1"/>
            <a:r>
              <a:rPr lang="en-US" sz="1800" dirty="0"/>
              <a:t>Code &amp; Regs</a:t>
            </a:r>
          </a:p>
          <a:p>
            <a:pPr lvl="2"/>
            <a:r>
              <a:rPr lang="en-US" sz="1800" dirty="0"/>
              <a:t>I like </a:t>
            </a:r>
            <a:r>
              <a:rPr lang="en-US" sz="1800" i="1" dirty="0"/>
              <a:t>CCH, Selected Sections 2022-2023</a:t>
            </a:r>
            <a:r>
              <a:rPr lang="en-US" sz="1800" dirty="0"/>
              <a:t>, but West or Foundation are also good.  Any relatively recent version is fine</a:t>
            </a:r>
          </a:p>
          <a:p>
            <a:pPr lvl="2"/>
            <a:r>
              <a:rPr lang="en-US" sz="1800" dirty="0"/>
              <a:t>Fantastic free database of federal tax materials:  </a:t>
            </a:r>
            <a:r>
              <a:rPr lang="en-US" sz="1800" dirty="0">
                <a:hlinkClick r:id="rId4"/>
              </a:rPr>
              <a:t>Tax Analysts </a:t>
            </a:r>
            <a:endParaRPr lang="en-US" sz="1800" dirty="0"/>
          </a:p>
          <a:p>
            <a:r>
              <a:rPr lang="en-US" sz="2400" dirty="0"/>
              <a:t>Exam: </a:t>
            </a:r>
          </a:p>
          <a:p>
            <a:pPr lvl="1"/>
            <a:r>
              <a:rPr lang="en-US" sz="2100" dirty="0"/>
              <a:t>Yes</a:t>
            </a:r>
          </a:p>
          <a:p>
            <a:pPr lvl="1"/>
            <a:r>
              <a:rPr lang="en-US" sz="2100" dirty="0"/>
              <a:t>Type = Short answer</a:t>
            </a:r>
          </a:p>
          <a:p>
            <a:r>
              <a:rPr lang="en-US" sz="2400" dirty="0"/>
              <a:t>Recording: Yes</a:t>
            </a:r>
          </a:p>
        </p:txBody>
      </p:sp>
      <p:sp>
        <p:nvSpPr>
          <p:cNvPr id="2" name="Title 1"/>
          <p:cNvSpPr>
            <a:spLocks noGrp="1"/>
          </p:cNvSpPr>
          <p:nvPr>
            <p:ph type="title"/>
          </p:nvPr>
        </p:nvSpPr>
        <p:spPr/>
        <p:txBody>
          <a:bodyPr/>
          <a:lstStyle/>
          <a:p>
            <a:r>
              <a:rPr lang="en-US" dirty="0"/>
              <a:t>Administrative Details</a:t>
            </a:r>
          </a:p>
        </p:txBody>
      </p:sp>
      <p:sp>
        <p:nvSpPr>
          <p:cNvPr id="4" name="Footer Placeholder 3">
            <a:extLst>
              <a:ext uri="{FF2B5EF4-FFF2-40B4-BE49-F238E27FC236}">
                <a16:creationId xmlns:a16="http://schemas.microsoft.com/office/drawing/2014/main" id="{3BC994BC-370D-8744-8817-454367DE418F}"/>
              </a:ext>
            </a:extLst>
          </p:cNvPr>
          <p:cNvSpPr>
            <a:spLocks noGrp="1"/>
          </p:cNvSpPr>
          <p:nvPr>
            <p:ph type="ftr" sz="quarter" idx="11"/>
          </p:nvPr>
        </p:nvSpPr>
        <p:spPr/>
        <p:txBody>
          <a:bodyPr/>
          <a:lstStyle/>
          <a:p>
            <a:pPr>
              <a:defRPr/>
            </a:pPr>
            <a:r>
              <a:rPr lang="en-US"/>
              <a:t>Introduction</a:t>
            </a:r>
            <a:endParaRPr lang="en-US" dirty="0"/>
          </a:p>
        </p:txBody>
      </p:sp>
      <p:sp>
        <p:nvSpPr>
          <p:cNvPr id="5" name="Slide Number Placeholder 4">
            <a:extLst>
              <a:ext uri="{FF2B5EF4-FFF2-40B4-BE49-F238E27FC236}">
                <a16:creationId xmlns:a16="http://schemas.microsoft.com/office/drawing/2014/main" id="{B8D18B2C-48F4-7D4E-879C-C36FE9E1C482}"/>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37905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048" y="533400"/>
            <a:ext cx="8458200" cy="5791200"/>
          </a:xfrm>
        </p:spPr>
        <p:txBody>
          <a:bodyPr>
            <a:normAutofit fontScale="25000" lnSpcReduction="20000"/>
          </a:bodyPr>
          <a:lstStyle/>
          <a:p>
            <a:pPr marL="171450" lvl="1" defTabSz="685800">
              <a:buFont typeface="Wingdings 2" pitchFamily="18" charset="2"/>
              <a:buChar char=""/>
            </a:pPr>
            <a:r>
              <a:rPr lang="en-US" sz="7200" b="1" dirty="0">
                <a:ea typeface="ＭＳ Ｐゴシック" charset="0"/>
                <a:cs typeface="ＭＳ Ｐゴシック" charset="0"/>
              </a:rPr>
              <a:t>Contributions of property with BIG and BIL (</a:t>
            </a:r>
            <a:r>
              <a:rPr lang="en-US" sz="7200" dirty="0"/>
              <a:t>§</a:t>
            </a:r>
            <a:r>
              <a:rPr lang="en-US" sz="7200" b="1" dirty="0">
                <a:ea typeface="ＭＳ Ｐゴシック" charset="0"/>
                <a:cs typeface="ＭＳ Ｐゴシック" charset="0"/>
              </a:rPr>
              <a:t>704(c))</a:t>
            </a:r>
          </a:p>
          <a:p>
            <a:endParaRPr lang="en-US" sz="5600" b="1" dirty="0">
              <a:ea typeface="ＭＳ Ｐゴシック" charset="0"/>
              <a:cs typeface="ＭＳ Ｐゴシック" charset="0"/>
            </a:endParaRPr>
          </a:p>
          <a:p>
            <a:r>
              <a:rPr lang="en-US" sz="7200" b="1" dirty="0">
                <a:ea typeface="ＭＳ Ｐゴシック" charset="0"/>
                <a:cs typeface="ＭＳ Ｐゴシック" charset="0"/>
              </a:rPr>
              <a:t>Liabilities</a:t>
            </a:r>
          </a:p>
          <a:p>
            <a:pPr marL="684213" lvl="1"/>
            <a:r>
              <a:rPr lang="en-US" sz="7200" dirty="0">
                <a:ea typeface="ＭＳ Ｐゴシック" charset="0"/>
                <a:cs typeface="ＭＳ Ｐゴシック" charset="0"/>
              </a:rPr>
              <a:t>Ps get basis in PSH interest for PSH liabilities (</a:t>
            </a:r>
            <a:r>
              <a:rPr lang="en-US" sz="7200" dirty="0"/>
              <a:t>§</a:t>
            </a:r>
            <a:r>
              <a:rPr lang="en-US" sz="7200" dirty="0">
                <a:ea typeface="ＭＳ Ｐゴシック" charset="0"/>
                <a:cs typeface="ＭＳ Ｐゴシック" charset="0"/>
              </a:rPr>
              <a:t>752)</a:t>
            </a:r>
          </a:p>
          <a:p>
            <a:pPr marL="684213" lvl="1"/>
            <a:r>
              <a:rPr lang="en-US" sz="7200" dirty="0">
                <a:ea typeface="ＭＳ Ｐゴシック" charset="0"/>
                <a:cs typeface="ＭＳ Ｐゴシック" charset="0"/>
              </a:rPr>
              <a:t>Recourse and nonrecourse liabilities</a:t>
            </a:r>
          </a:p>
          <a:p>
            <a:pPr lvl="1"/>
            <a:endParaRPr lang="en-US" sz="5600" b="1" dirty="0">
              <a:ea typeface="ＭＳ Ｐゴシック" charset="0"/>
              <a:cs typeface="ＭＳ Ｐゴシック" charset="0"/>
            </a:endParaRPr>
          </a:p>
          <a:p>
            <a:pPr marL="179388" lvl="1">
              <a:buFont typeface="Wingdings" pitchFamily="2" charset="2"/>
              <a:buChar char="§"/>
            </a:pPr>
            <a:r>
              <a:rPr lang="en-US" sz="7200" b="1" dirty="0">
                <a:ea typeface="ＭＳ Ｐゴシック" charset="0"/>
                <a:cs typeface="ＭＳ Ｐゴシック" charset="0"/>
              </a:rPr>
              <a:t>Partner/Partnership Transactions (</a:t>
            </a:r>
            <a:r>
              <a:rPr lang="en-US" sz="7200" dirty="0"/>
              <a:t>§</a:t>
            </a:r>
            <a:r>
              <a:rPr lang="en-US" sz="7200" b="1" dirty="0">
                <a:ea typeface="ＭＳ Ｐゴシック" charset="0"/>
                <a:cs typeface="ＭＳ Ｐゴシック" charset="0"/>
              </a:rPr>
              <a:t>707)</a:t>
            </a:r>
          </a:p>
          <a:p>
            <a:endParaRPr lang="en-US" sz="5600" b="1" dirty="0">
              <a:ea typeface="ＭＳ Ｐゴシック" charset="0"/>
              <a:cs typeface="ＭＳ Ｐゴシック" charset="0"/>
            </a:endParaRPr>
          </a:p>
          <a:p>
            <a:r>
              <a:rPr lang="en-US" sz="7200" b="1" dirty="0">
                <a:ea typeface="ＭＳ Ｐゴシック" charset="0"/>
                <a:cs typeface="ＭＳ Ｐゴシック" charset="0"/>
              </a:rPr>
              <a:t>Sales of partnership interests</a:t>
            </a:r>
          </a:p>
          <a:p>
            <a:pPr marL="747713" lvl="1"/>
            <a:r>
              <a:rPr lang="en-US" sz="7200" dirty="0">
                <a:ea typeface="ＭＳ Ｐゴシック" charset="0"/>
                <a:cs typeface="ＭＳ Ｐゴシック" charset="0"/>
              </a:rPr>
              <a:t>Gain or loss from transfer of PSH interest is generally capital (</a:t>
            </a:r>
            <a:r>
              <a:rPr lang="en-US" sz="7200" dirty="0"/>
              <a:t>§</a:t>
            </a:r>
            <a:r>
              <a:rPr lang="en-US" sz="7200" dirty="0">
                <a:ea typeface="ＭＳ Ｐゴシック" charset="0"/>
                <a:cs typeface="ＭＳ Ｐゴシック" charset="0"/>
              </a:rPr>
              <a:t>741), except to the extent the PSH owns unrealized receivables or inventory items (</a:t>
            </a:r>
            <a:r>
              <a:rPr lang="en-US" sz="7200" dirty="0"/>
              <a:t>§</a:t>
            </a:r>
            <a:r>
              <a:rPr lang="en-US" sz="7200" dirty="0">
                <a:ea typeface="ＭＳ Ｐゴシック" charset="0"/>
                <a:cs typeface="ＭＳ Ｐゴシック" charset="0"/>
              </a:rPr>
              <a:t>751).</a:t>
            </a:r>
          </a:p>
          <a:p>
            <a:pPr marL="747713" lvl="1"/>
            <a:r>
              <a:rPr lang="en-US" sz="7200" dirty="0">
                <a:ea typeface="ＭＳ Ｐゴシック" charset="0"/>
                <a:cs typeface="ＭＳ Ｐゴシック" charset="0"/>
              </a:rPr>
              <a:t>Effect on the selling and the new partner</a:t>
            </a:r>
          </a:p>
          <a:p>
            <a:endParaRPr lang="en-US" sz="5600" b="1" dirty="0">
              <a:ea typeface="ＭＳ Ｐゴシック" charset="0"/>
              <a:cs typeface="ＭＳ Ｐゴシック" charset="0"/>
            </a:endParaRPr>
          </a:p>
          <a:p>
            <a:r>
              <a:rPr lang="en-US" sz="7200" b="1" dirty="0">
                <a:ea typeface="ＭＳ Ｐゴシック" charset="0"/>
                <a:cs typeface="ＭＳ Ｐゴシック" charset="0"/>
              </a:rPr>
              <a:t>Distributions</a:t>
            </a:r>
          </a:p>
          <a:p>
            <a:pPr marL="808038" lvl="1"/>
            <a:r>
              <a:rPr lang="en-US" sz="7200" dirty="0">
                <a:ea typeface="ＭＳ Ｐゴシック" charset="0"/>
                <a:cs typeface="ＭＳ Ｐゴシック" charset="0"/>
              </a:rPr>
              <a:t>Distributions are generally tax-free to Ps, except to the extent that any $ distributed exceeds a P’</a:t>
            </a:r>
            <a:r>
              <a:rPr lang="en-US" altLang="ja-JP" sz="7200" dirty="0">
                <a:ea typeface="ＭＳ Ｐゴシック" charset="0"/>
                <a:cs typeface="ＭＳ Ｐゴシック" charset="0"/>
              </a:rPr>
              <a:t>s basis in the PSH. (</a:t>
            </a:r>
            <a:r>
              <a:rPr lang="en-US" sz="7200" dirty="0"/>
              <a:t>§</a:t>
            </a:r>
            <a:r>
              <a:rPr lang="en-US" altLang="ja-JP" sz="7200" dirty="0">
                <a:ea typeface="ＭＳ Ｐゴシック" charset="0"/>
                <a:cs typeface="ＭＳ Ｐゴシック" charset="0"/>
              </a:rPr>
              <a:t>731(a)(1))</a:t>
            </a:r>
          </a:p>
          <a:p>
            <a:pPr marL="808038" lvl="1"/>
            <a:r>
              <a:rPr lang="en-US" sz="7200" dirty="0">
                <a:ea typeface="ＭＳ Ｐゴシック" charset="0"/>
                <a:cs typeface="ＭＳ Ｐゴシック" charset="0"/>
              </a:rPr>
              <a:t>Ps recognize losses only in complete liquidations. (</a:t>
            </a:r>
            <a:r>
              <a:rPr lang="en-US" sz="7200" dirty="0"/>
              <a:t>§</a:t>
            </a:r>
            <a:r>
              <a:rPr lang="en-US" sz="7200" dirty="0">
                <a:ea typeface="ＭＳ Ｐゴシック" charset="0"/>
                <a:cs typeface="ＭＳ Ｐゴシック" charset="0"/>
              </a:rPr>
              <a:t>731(a)(2)).  </a:t>
            </a:r>
          </a:p>
          <a:p>
            <a:pPr marL="808038" lvl="1"/>
            <a:r>
              <a:rPr lang="en-US" sz="7200" dirty="0">
                <a:ea typeface="ＭＳ Ｐゴシック" charset="0"/>
                <a:cs typeface="ＭＳ Ｐゴシック" charset="0"/>
              </a:rPr>
              <a:t>Distributed property generally has the same basis in the hands of a P as it had in the hands of the PSH. (</a:t>
            </a:r>
            <a:r>
              <a:rPr lang="en-US" sz="7200" dirty="0"/>
              <a:t>§</a:t>
            </a:r>
            <a:r>
              <a:rPr lang="en-US" sz="7200" dirty="0">
                <a:ea typeface="ＭＳ Ｐゴシック" charset="0"/>
                <a:cs typeface="ＭＳ Ｐゴシック" charset="0"/>
              </a:rPr>
              <a:t>732(a)(1)).</a:t>
            </a:r>
          </a:p>
          <a:p>
            <a:pPr marL="808038" lvl="1"/>
            <a:r>
              <a:rPr lang="en-US" sz="7200" dirty="0">
                <a:ea typeface="ＭＳ Ｐゴシック" charset="0"/>
                <a:cs typeface="ＭＳ Ｐゴシック" charset="0"/>
              </a:rPr>
              <a:t>Effect on </a:t>
            </a:r>
            <a:r>
              <a:rPr lang="en-US" sz="7200" dirty="0" err="1">
                <a:ea typeface="ＭＳ Ｐゴシック" charset="0"/>
                <a:cs typeface="ＭＳ Ｐゴシック" charset="0"/>
              </a:rPr>
              <a:t>distributee</a:t>
            </a:r>
            <a:r>
              <a:rPr lang="en-US" sz="7200" dirty="0">
                <a:ea typeface="ＭＳ Ｐゴシック" charset="0"/>
                <a:cs typeface="ＭＳ Ｐゴシック" charset="0"/>
              </a:rPr>
              <a:t> and remaining partners</a:t>
            </a:r>
          </a:p>
          <a:p>
            <a:pPr marL="0" indent="0">
              <a:buNone/>
            </a:pPr>
            <a:endParaRPr lang="en-US" sz="5600" b="1" dirty="0">
              <a:ea typeface="ＭＳ Ｐゴシック" charset="0"/>
              <a:cs typeface="ＭＳ Ｐゴシック" charset="0"/>
            </a:endParaRPr>
          </a:p>
          <a:p>
            <a:r>
              <a:rPr lang="en-US" sz="7200" b="1" dirty="0">
                <a:ea typeface="ＭＳ Ｐゴシック" charset="0"/>
                <a:cs typeface="ＭＳ Ｐゴシック" charset="0"/>
              </a:rPr>
              <a:t>Disguised sales (</a:t>
            </a:r>
            <a:r>
              <a:rPr lang="en-US" sz="7200" dirty="0"/>
              <a:t>§</a:t>
            </a:r>
            <a:r>
              <a:rPr lang="en-US" sz="7200" b="1" dirty="0">
                <a:ea typeface="ＭＳ Ｐゴシック" charset="0"/>
                <a:cs typeface="ＭＳ Ｐゴシック" charset="0"/>
              </a:rPr>
              <a:t>707(a)(2)(B))</a:t>
            </a:r>
          </a:p>
          <a:p>
            <a:pPr>
              <a:lnSpc>
                <a:spcPct val="80000"/>
              </a:lnSpc>
            </a:pPr>
            <a:endParaRPr lang="en-US" sz="1800" dirty="0">
              <a:ea typeface="ＭＳ Ｐゴシック" charset="0"/>
              <a:cs typeface="ＭＳ Ｐゴシック" charset="0"/>
            </a:endParaRPr>
          </a:p>
        </p:txBody>
      </p:sp>
      <p:sp>
        <p:nvSpPr>
          <p:cNvPr id="23554" name="Title 1"/>
          <p:cNvSpPr>
            <a:spLocks noGrp="1"/>
          </p:cNvSpPr>
          <p:nvPr>
            <p:ph type="title"/>
          </p:nvPr>
        </p:nvSpPr>
        <p:spPr/>
        <p:txBody>
          <a:bodyPr/>
          <a:lstStyle/>
          <a:p>
            <a:r>
              <a:rPr lang="en-US" sz="2000" b="1" dirty="0">
                <a:ea typeface="ＭＳ Ｐゴシック" charset="0"/>
                <a:cs typeface="ＭＳ Ｐゴシック" charset="0"/>
              </a:rPr>
              <a:t>Overview of Subchapter K (cont.)</a:t>
            </a:r>
          </a:p>
        </p:txBody>
      </p:sp>
      <p:sp>
        <p:nvSpPr>
          <p:cNvPr id="2" name="Footer Placeholder 1">
            <a:extLst>
              <a:ext uri="{FF2B5EF4-FFF2-40B4-BE49-F238E27FC236}">
                <a16:creationId xmlns:a16="http://schemas.microsoft.com/office/drawing/2014/main" id="{19971832-FAEF-3F49-AD27-C7EEF18702D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D6CEE50A-11C7-0E41-9DA3-14703DB30DA6}"/>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ea typeface="ＭＳ Ｐゴシック" charset="0"/>
                <a:cs typeface="ＭＳ Ｐゴシック" charset="0"/>
              </a:rPr>
              <a:t>Application of “regular” tax rules</a:t>
            </a:r>
          </a:p>
          <a:p>
            <a:endParaRPr lang="en-US" sz="2400" dirty="0">
              <a:ea typeface="ＭＳ Ｐゴシック" charset="0"/>
              <a:cs typeface="ＭＳ Ｐゴシック" charset="0"/>
            </a:endParaRPr>
          </a:p>
          <a:p>
            <a:r>
              <a:rPr lang="en-US" sz="2400" dirty="0">
                <a:ea typeface="ＭＳ Ｐゴシック" charset="0"/>
                <a:cs typeface="ＭＳ Ｐゴシック" charset="0"/>
              </a:rPr>
              <a:t>Aggregate v. entity treatment</a:t>
            </a:r>
          </a:p>
          <a:p>
            <a:endParaRPr lang="en-US" sz="2400" dirty="0">
              <a:ea typeface="ＭＳ Ｐゴシック" charset="0"/>
              <a:cs typeface="ＭＳ Ｐゴシック" charset="0"/>
            </a:endParaRPr>
          </a:p>
          <a:p>
            <a:r>
              <a:rPr lang="en-US" sz="2400" dirty="0">
                <a:ea typeface="ＭＳ Ｐゴシック" charset="0"/>
                <a:cs typeface="ＭＳ Ｐゴシック" charset="0"/>
              </a:rPr>
              <a:t>Substance over form (common law)</a:t>
            </a:r>
          </a:p>
          <a:p>
            <a:endParaRPr lang="en-US" sz="2400" dirty="0">
              <a:ea typeface="ＭＳ Ｐゴシック" charset="0"/>
              <a:cs typeface="ＭＳ Ｐゴシック" charset="0"/>
            </a:endParaRPr>
          </a:p>
          <a:p>
            <a:r>
              <a:rPr lang="en-US" sz="2400" dirty="0">
                <a:ea typeface="ＭＳ Ｐゴシック" charset="0"/>
                <a:cs typeface="ＭＳ Ｐゴシック" charset="0"/>
              </a:rPr>
              <a:t>Partnership anti-abuse rules (</a:t>
            </a:r>
            <a:r>
              <a:rPr lang="en-US" sz="2400" dirty="0"/>
              <a:t>§</a:t>
            </a:r>
            <a:r>
              <a:rPr lang="en-US" sz="2400" dirty="0">
                <a:ea typeface="ＭＳ Ｐゴシック" charset="0"/>
                <a:cs typeface="ＭＳ Ｐゴシック" charset="0"/>
              </a:rPr>
              <a:t>1.701-2)</a:t>
            </a:r>
          </a:p>
          <a:p>
            <a:pPr lvl="1"/>
            <a:r>
              <a:rPr lang="en-US" sz="1800" dirty="0" err="1">
                <a:ea typeface="ＭＳ Ｐゴシック" charset="0"/>
                <a:cs typeface="ＭＳ Ｐゴシック" charset="0"/>
              </a:rPr>
              <a:t>SubK</a:t>
            </a:r>
            <a:r>
              <a:rPr lang="en-US" sz="1800" dirty="0">
                <a:ea typeface="ＭＳ Ｐゴシック" charset="0"/>
                <a:cs typeface="ＭＳ Ｐゴシック" charset="0"/>
              </a:rPr>
              <a:t> must be applied in a manner consistent with </a:t>
            </a:r>
            <a:r>
              <a:rPr lang="en-US" sz="1800" i="1" dirty="0">
                <a:ea typeface="ＭＳ Ｐゴシック" charset="0"/>
                <a:cs typeface="ＭＳ Ｐゴシック" charset="0"/>
              </a:rPr>
              <a:t>intent</a:t>
            </a:r>
            <a:r>
              <a:rPr lang="en-US" sz="1800" dirty="0">
                <a:ea typeface="ＭＳ Ｐゴシック" charset="0"/>
                <a:cs typeface="ＭＳ Ｐゴシック" charset="0"/>
              </a:rPr>
              <a:t> of </a:t>
            </a:r>
            <a:r>
              <a:rPr lang="en-US" sz="1800" dirty="0" err="1">
                <a:ea typeface="ＭＳ Ｐゴシック" charset="0"/>
                <a:cs typeface="ＭＳ Ｐゴシック" charset="0"/>
              </a:rPr>
              <a:t>SubK</a:t>
            </a:r>
            <a:endParaRPr lang="en-US" sz="1800" dirty="0">
              <a:ea typeface="ＭＳ Ｐゴシック" charset="0"/>
              <a:cs typeface="ＭＳ Ｐゴシック" charset="0"/>
            </a:endParaRPr>
          </a:p>
          <a:p>
            <a:pPr lvl="1"/>
            <a:endParaRPr lang="en-US" sz="1800" dirty="0">
              <a:ea typeface="ＭＳ Ｐゴシック" charset="0"/>
              <a:cs typeface="ＭＳ Ｐゴシック" charset="0"/>
            </a:endParaRPr>
          </a:p>
          <a:p>
            <a:r>
              <a:rPr lang="en-US" sz="2400" dirty="0">
                <a:ea typeface="ＭＳ Ｐゴシック" charset="0"/>
                <a:cs typeface="ＭＳ Ｐゴシック" charset="0"/>
              </a:rPr>
              <a:t>Economic substance doctrine (</a:t>
            </a:r>
            <a:r>
              <a:rPr lang="en-US" sz="2400" dirty="0"/>
              <a:t>§</a:t>
            </a:r>
            <a:r>
              <a:rPr lang="en-US" sz="2400" dirty="0">
                <a:ea typeface="ＭＳ Ｐゴシック" charset="0"/>
                <a:cs typeface="ＭＳ Ｐゴシック" charset="0"/>
              </a:rPr>
              <a:t>7701(o))</a:t>
            </a:r>
          </a:p>
          <a:p>
            <a:pPr lvl="1"/>
            <a:r>
              <a:rPr lang="en-US" sz="2000" dirty="0">
                <a:ea typeface="ＭＳ Ｐゴシック" charset="0"/>
                <a:cs typeface="ＭＳ Ｐゴシック" charset="0"/>
              </a:rPr>
              <a:t>Transaction has </a:t>
            </a:r>
            <a:r>
              <a:rPr lang="en-US" sz="2000" dirty="0" err="1">
                <a:ea typeface="ＭＳ Ｐゴシック" charset="0"/>
                <a:cs typeface="ＭＳ Ｐゴシック" charset="0"/>
              </a:rPr>
              <a:t>ES</a:t>
            </a:r>
            <a:r>
              <a:rPr lang="en-US" sz="2000" dirty="0">
                <a:ea typeface="ＭＳ Ｐゴシック" charset="0"/>
                <a:cs typeface="ＭＳ Ｐゴシック" charset="0"/>
              </a:rPr>
              <a:t> only if it changes in a meaningful way (excluding income tax effects) </a:t>
            </a:r>
            <a:r>
              <a:rPr lang="en-US" sz="2000" dirty="0" err="1">
                <a:ea typeface="ＭＳ Ｐゴシック" charset="0"/>
                <a:cs typeface="ＭＳ Ｐゴシック" charset="0"/>
              </a:rPr>
              <a:t>TP’s</a:t>
            </a:r>
            <a:r>
              <a:rPr lang="en-US" sz="2000" dirty="0">
                <a:ea typeface="ＭＳ Ｐゴシック" charset="0"/>
                <a:cs typeface="ＭＳ Ｐゴシック" charset="0"/>
              </a:rPr>
              <a:t> economic position and </a:t>
            </a:r>
            <a:r>
              <a:rPr lang="en-US" sz="2000" dirty="0" err="1">
                <a:ea typeface="ＭＳ Ｐゴシック" charset="0"/>
                <a:cs typeface="ＭＳ Ｐゴシック" charset="0"/>
              </a:rPr>
              <a:t>TP</a:t>
            </a:r>
            <a:r>
              <a:rPr lang="en-US" sz="2000" dirty="0">
                <a:ea typeface="ＭＳ Ｐゴシック" charset="0"/>
                <a:cs typeface="ＭＳ Ｐゴシック" charset="0"/>
              </a:rPr>
              <a:t> has substantial purpose (excluding income tax effects) for entering into transaction</a:t>
            </a:r>
          </a:p>
        </p:txBody>
      </p:sp>
      <p:sp>
        <p:nvSpPr>
          <p:cNvPr id="24578" name="Title 1"/>
          <p:cNvSpPr>
            <a:spLocks noGrp="1"/>
          </p:cNvSpPr>
          <p:nvPr>
            <p:ph type="title"/>
          </p:nvPr>
        </p:nvSpPr>
        <p:spPr/>
        <p:txBody>
          <a:bodyPr/>
          <a:lstStyle/>
          <a:p>
            <a:r>
              <a:rPr lang="en-US" sz="2000" b="1" dirty="0">
                <a:ea typeface="ＭＳ Ｐゴシック" charset="0"/>
                <a:cs typeface="ＭＳ Ｐゴシック" charset="0"/>
              </a:rPr>
              <a:t>Partnership Taxation</a:t>
            </a:r>
          </a:p>
        </p:txBody>
      </p:sp>
      <p:sp>
        <p:nvSpPr>
          <p:cNvPr id="2" name="Footer Placeholder 1">
            <a:extLst>
              <a:ext uri="{FF2B5EF4-FFF2-40B4-BE49-F238E27FC236}">
                <a16:creationId xmlns:a16="http://schemas.microsoft.com/office/drawing/2014/main" id="{EE3684B4-C6E8-0C4F-9ECE-514D81F2E657}"/>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769C66C3-7184-9F44-9BAF-5FA4456F8584}"/>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Understand and be able to apply to problems the fundamental provisions of the US tax rules applicable US partnerships and their partners:</a:t>
            </a:r>
          </a:p>
          <a:p>
            <a:pPr lvl="1"/>
            <a:r>
              <a:rPr lang="en-US" sz="2000" dirty="0"/>
              <a:t>Subchapter K of the IRC and </a:t>
            </a:r>
            <a:r>
              <a:rPr lang="en-US" sz="2000" b="1" dirty="0"/>
              <a:t>accompanying Treasury Regulations</a:t>
            </a:r>
          </a:p>
          <a:p>
            <a:pPr lvl="1"/>
            <a:r>
              <a:rPr lang="en-US" sz="2000" dirty="0"/>
              <a:t>IRS administrative guidance (revenue rulings, revenue procedures, notices, and PLRs)</a:t>
            </a:r>
          </a:p>
          <a:p>
            <a:pPr lvl="1"/>
            <a:r>
              <a:rPr lang="en-US" sz="2000" dirty="0"/>
              <a:t>Judicial decisions interpreting the Code and </a:t>
            </a:r>
            <a:r>
              <a:rPr lang="en-US" sz="2000" dirty="0" err="1"/>
              <a:t>Regs</a:t>
            </a:r>
            <a:r>
              <a:rPr lang="en-US" sz="2000" dirty="0"/>
              <a:t>, and especially the application of common law and statutory substance-over-form principles</a:t>
            </a:r>
          </a:p>
          <a:p>
            <a:pPr lvl="1"/>
            <a:r>
              <a:rPr lang="en-US" sz="2000" dirty="0"/>
              <a:t>Be able to competently undertake basic partnership tax research </a:t>
            </a:r>
          </a:p>
        </p:txBody>
      </p:sp>
      <p:sp>
        <p:nvSpPr>
          <p:cNvPr id="2" name="Title 1"/>
          <p:cNvSpPr>
            <a:spLocks noGrp="1"/>
          </p:cNvSpPr>
          <p:nvPr>
            <p:ph type="title"/>
          </p:nvPr>
        </p:nvSpPr>
        <p:spPr/>
        <p:txBody>
          <a:bodyPr/>
          <a:lstStyle/>
          <a:p>
            <a:r>
              <a:rPr lang="en-US" dirty="0"/>
              <a:t>Course Goals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407002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tLang="en-US" sz="1800" dirty="0">
                <a:solidFill>
                  <a:srgbClr val="000000"/>
                </a:solidFill>
              </a:rPr>
              <a:t>Legislative Branch</a:t>
            </a:r>
            <a:endParaRPr lang="en-US" altLang="en-US" dirty="0">
              <a:solidFill>
                <a:srgbClr val="000000"/>
              </a:solidFill>
            </a:endParaRPr>
          </a:p>
        </p:txBody>
      </p:sp>
      <p:sp>
        <p:nvSpPr>
          <p:cNvPr id="3076" name="Rectangle 4"/>
          <p:cNvSpPr>
            <a:spLocks noChangeArrowheads="1"/>
          </p:cNvSpPr>
          <p:nvPr/>
        </p:nvSpPr>
        <p:spPr bwMode="auto">
          <a:xfrm>
            <a:off x="3028951" y="4562475"/>
            <a:ext cx="2827735"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Reconciliation Conference</a:t>
            </a:r>
          </a:p>
        </p:txBody>
      </p:sp>
      <p:sp>
        <p:nvSpPr>
          <p:cNvPr id="3078" name="Rectangle 6"/>
          <p:cNvSpPr>
            <a:spLocks noChangeArrowheads="1"/>
          </p:cNvSpPr>
          <p:nvPr/>
        </p:nvSpPr>
        <p:spPr bwMode="auto">
          <a:xfrm>
            <a:off x="3028951" y="3190875"/>
            <a:ext cx="2827735" cy="60245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Executive Sessions of Ways and Means and Senate Finance</a:t>
            </a:r>
          </a:p>
        </p:txBody>
      </p:sp>
      <p:sp>
        <p:nvSpPr>
          <p:cNvPr id="3079" name="Rectangle 7"/>
          <p:cNvSpPr>
            <a:spLocks noChangeArrowheads="1"/>
          </p:cNvSpPr>
          <p:nvPr/>
        </p:nvSpPr>
        <p:spPr bwMode="auto">
          <a:xfrm>
            <a:off x="3086101" y="5076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Returned to Full House and Senate</a:t>
            </a:r>
          </a:p>
        </p:txBody>
      </p:sp>
      <p:sp>
        <p:nvSpPr>
          <p:cNvPr id="3080" name="Rectangle 8"/>
          <p:cNvSpPr>
            <a:spLocks noChangeArrowheads="1"/>
          </p:cNvSpPr>
          <p:nvPr/>
        </p:nvSpPr>
        <p:spPr bwMode="auto">
          <a:xfrm>
            <a:off x="3028951" y="3933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House and Senate Floors</a:t>
            </a:r>
          </a:p>
        </p:txBody>
      </p:sp>
      <p:sp>
        <p:nvSpPr>
          <p:cNvPr id="20489" name="Rectangle 11"/>
          <p:cNvSpPr>
            <a:spLocks noChangeArrowheads="1"/>
          </p:cNvSpPr>
          <p:nvPr/>
        </p:nvSpPr>
        <p:spPr bwMode="auto">
          <a:xfrm>
            <a:off x="5429251" y="181213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20490" name="Rectangle 12"/>
          <p:cNvSpPr>
            <a:spLocks noChangeArrowheads="1"/>
          </p:cNvSpPr>
          <p:nvPr/>
        </p:nvSpPr>
        <p:spPr bwMode="auto">
          <a:xfrm>
            <a:off x="5372101" y="289798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3085" name="Rectangle 13"/>
          <p:cNvSpPr>
            <a:spLocks noChangeArrowheads="1"/>
          </p:cNvSpPr>
          <p:nvPr/>
        </p:nvSpPr>
        <p:spPr bwMode="auto">
          <a:xfrm>
            <a:off x="3028951" y="1362075"/>
            <a:ext cx="2827735" cy="514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Introduced in the House of Representatives and Senate</a:t>
            </a:r>
          </a:p>
        </p:txBody>
      </p:sp>
      <p:sp>
        <p:nvSpPr>
          <p:cNvPr id="3088" name="Rectangle 16"/>
          <p:cNvSpPr>
            <a:spLocks noChangeArrowheads="1"/>
          </p:cNvSpPr>
          <p:nvPr/>
        </p:nvSpPr>
        <p:spPr bwMode="auto">
          <a:xfrm>
            <a:off x="3028951" y="2105025"/>
            <a:ext cx="2827735" cy="900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and Public Hearings by House Committee on Ways and Means and Senate Committee on Finance</a:t>
            </a:r>
          </a:p>
        </p:txBody>
      </p:sp>
      <p:cxnSp>
        <p:nvCxnSpPr>
          <p:cNvPr id="3090" name="AutoShape 18"/>
          <p:cNvCxnSpPr>
            <a:cxnSpLocks noChangeShapeType="1"/>
            <a:stCxn id="3085" idx="2"/>
            <a:endCxn id="3088" idx="0"/>
          </p:cNvCxnSpPr>
          <p:nvPr/>
        </p:nvCxnSpPr>
        <p:spPr bwMode="auto">
          <a:xfrm>
            <a:off x="4443413" y="187642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1" name="AutoShape 19"/>
          <p:cNvCxnSpPr>
            <a:cxnSpLocks noChangeShapeType="1"/>
            <a:stCxn id="3088" idx="2"/>
            <a:endCxn id="3078" idx="0"/>
          </p:cNvCxnSpPr>
          <p:nvPr/>
        </p:nvCxnSpPr>
        <p:spPr bwMode="auto">
          <a:xfrm>
            <a:off x="4442819" y="3005138"/>
            <a:ext cx="0" cy="1857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2" name="AutoShape 20"/>
          <p:cNvCxnSpPr>
            <a:cxnSpLocks noChangeShapeType="1"/>
            <a:stCxn id="3078" idx="2"/>
          </p:cNvCxnSpPr>
          <p:nvPr/>
        </p:nvCxnSpPr>
        <p:spPr bwMode="auto">
          <a:xfrm>
            <a:off x="4442819" y="3793333"/>
            <a:ext cx="1785"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3" name="AutoShape 21"/>
          <p:cNvCxnSpPr>
            <a:cxnSpLocks noChangeShapeType="1"/>
            <a:stCxn id="3080" idx="2"/>
          </p:cNvCxnSpPr>
          <p:nvPr/>
        </p:nvCxnSpPr>
        <p:spPr bwMode="auto">
          <a:xfrm>
            <a:off x="4443413" y="4421983"/>
            <a:ext cx="1191"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97" name="Rectangle 25"/>
          <p:cNvSpPr>
            <a:spLocks noChangeArrowheads="1"/>
          </p:cNvSpPr>
          <p:nvPr/>
        </p:nvSpPr>
        <p:spPr bwMode="auto">
          <a:xfrm>
            <a:off x="6743700" y="2962275"/>
            <a:ext cx="1028700" cy="5143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Executive Branch</a:t>
            </a:r>
          </a:p>
        </p:txBody>
      </p:sp>
      <p:cxnSp>
        <p:nvCxnSpPr>
          <p:cNvPr id="3099" name="AutoShape 27"/>
          <p:cNvCxnSpPr>
            <a:cxnSpLocks noChangeShapeType="1"/>
            <a:stCxn id="3079" idx="3"/>
            <a:endCxn id="3097" idx="2"/>
          </p:cNvCxnSpPr>
          <p:nvPr/>
        </p:nvCxnSpPr>
        <p:spPr bwMode="auto">
          <a:xfrm flipV="1">
            <a:off x="5913836" y="3476625"/>
            <a:ext cx="1344215" cy="184427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00" name="AutoShape 28"/>
          <p:cNvCxnSpPr>
            <a:cxnSpLocks noChangeShapeType="1"/>
            <a:stCxn id="3097" idx="0"/>
            <a:endCxn id="3085" idx="3"/>
          </p:cNvCxnSpPr>
          <p:nvPr/>
        </p:nvCxnSpPr>
        <p:spPr bwMode="auto">
          <a:xfrm flipH="1" flipV="1">
            <a:off x="5856686" y="1619250"/>
            <a:ext cx="1401365" cy="13430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05" name="Line 33"/>
          <p:cNvSpPr>
            <a:spLocks noChangeShapeType="1"/>
          </p:cNvSpPr>
          <p:nvPr/>
        </p:nvSpPr>
        <p:spPr bwMode="auto">
          <a:xfrm>
            <a:off x="4457700" y="484822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defTabSz="685800" fontAlgn="auto">
              <a:spcBef>
                <a:spcPts val="0"/>
              </a:spcBef>
              <a:spcAft>
                <a:spcPts val="0"/>
              </a:spcAft>
              <a:defRPr/>
            </a:pPr>
            <a:r>
              <a:rPr lang="en-US">
                <a:latin typeface="Calibri" panose="020F0502020204030204"/>
                <a:cs typeface="+mn-cs"/>
              </a:rPr>
              <a:t>Introduction</a:t>
            </a:r>
            <a:endParaRPr lang="en-US" dirty="0">
              <a:latin typeface="Calibri" panose="020F0502020204030204"/>
              <a:cs typeface="+mn-cs"/>
            </a:endParaRPr>
          </a:p>
        </p:txBody>
      </p:sp>
      <p:sp>
        <p:nvSpPr>
          <p:cNvPr id="4" name="Slide Number Placeholder 3"/>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4</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10751302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1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09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8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09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7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09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8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309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07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0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07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autoUpdateAnimBg="0"/>
      <p:bldP spid="3078" grpId="0" animBg="1" autoUpdateAnimBg="0"/>
      <p:bldP spid="3079" grpId="0" animBg="1" autoUpdateAnimBg="0"/>
      <p:bldP spid="3080" grpId="0" animBg="1" autoUpdateAnimBg="0"/>
      <p:bldP spid="3085" grpId="0" animBg="1" autoUpdateAnimBg="0"/>
      <p:bldP spid="3088" grpId="0" animBg="1" autoUpdateAnimBg="0"/>
      <p:bldP spid="3097" grpId="0" animBg="1" autoUpdateAnimBg="0"/>
      <p:bldP spid="310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p:txBody>
          <a:bodyPr/>
          <a:lstStyle/>
          <a:p>
            <a:pPr algn="ctr">
              <a:lnSpc>
                <a:spcPct val="90000"/>
              </a:lnSpc>
              <a:buFontTx/>
              <a:buNone/>
            </a:pPr>
            <a:r>
              <a:rPr lang="en-US" altLang="en-US" sz="1600" b="1" dirty="0"/>
              <a:t>Conference Committee Report (H.R. CONF. REP. NO. 115-466)</a:t>
            </a:r>
            <a:endParaRPr lang="en-US" altLang="en-US" sz="1600" dirty="0"/>
          </a:p>
          <a:p>
            <a:pPr algn="ctr">
              <a:lnSpc>
                <a:spcPct val="90000"/>
              </a:lnSpc>
              <a:buFontTx/>
              <a:buNone/>
            </a:pPr>
            <a:r>
              <a:rPr lang="en-US" altLang="en-US" sz="1600" b="1" i="1" dirty="0"/>
              <a:t>House Bill</a:t>
            </a:r>
          </a:p>
          <a:p>
            <a:pPr>
              <a:lnSpc>
                <a:spcPct val="90000"/>
              </a:lnSpc>
              <a:buFontTx/>
              <a:buNone/>
            </a:pPr>
            <a:r>
              <a:rPr lang="en-US" sz="1600" dirty="0"/>
              <a:t>The </a:t>
            </a:r>
            <a:r>
              <a:rPr lang="en-US" sz="1600" b="1" dirty="0"/>
              <a:t>deduction for business interest is limited to the sum of (1) business interest income; (2) 30% of the </a:t>
            </a:r>
            <a:r>
              <a:rPr lang="en-US" sz="1600" b="1" u="sng" dirty="0"/>
              <a:t>adjusted taxable income </a:t>
            </a:r>
            <a:r>
              <a:rPr lang="en-US" sz="1600" b="1" dirty="0"/>
              <a:t>of the taxpayer for the taxable year</a:t>
            </a:r>
            <a:r>
              <a:rPr lang="en-US" sz="1600" dirty="0"/>
              <a:t>; </a:t>
            </a:r>
            <a:r>
              <a:rPr lang="mr-IN" sz="1600" dirty="0"/>
              <a:t>…</a:t>
            </a:r>
            <a:r>
              <a:rPr lang="en-US" sz="1600" dirty="0"/>
              <a:t> The amount of any business interest not allowed as a deduction for any taxable year may be carried forward for up to five years beyond the year in which the business interest was paid or accrued, treating business interest as allowed as a deduction on a first-in, first-out basis</a:t>
            </a:r>
            <a:r>
              <a:rPr lang="mr-IN" sz="1600" dirty="0"/>
              <a:t>…</a:t>
            </a:r>
            <a:endParaRPr lang="en-US" sz="1600" dirty="0"/>
          </a:p>
          <a:p>
            <a:pPr>
              <a:lnSpc>
                <a:spcPct val="90000"/>
              </a:lnSpc>
              <a:buFontTx/>
              <a:buNone/>
            </a:pPr>
            <a:r>
              <a:rPr lang="en-US" sz="1600" dirty="0"/>
              <a:t> </a:t>
            </a:r>
            <a:r>
              <a:rPr lang="en-US" sz="1600" b="1" u="sng" dirty="0"/>
              <a:t>Adjusted taxable income</a:t>
            </a:r>
            <a:r>
              <a:rPr lang="en-US" sz="1600" dirty="0"/>
              <a:t> means the taxable income of the taxpayer computed </a:t>
            </a:r>
            <a:r>
              <a:rPr lang="en-US" sz="1600" b="1" dirty="0"/>
              <a:t>without regard to </a:t>
            </a:r>
            <a:r>
              <a:rPr lang="en-US" sz="1600" dirty="0"/>
              <a:t>(1) any item of income, gain, deduction, or loss which is not properly allocable to a trade or business; (2) any business interest or business interest income; (3) the amount of any net operating loss deduction; and (4) </a:t>
            </a:r>
            <a:r>
              <a:rPr lang="en-US" sz="1600" b="1" u="sng" dirty="0"/>
              <a:t>any deduction allowable for depreciation, amortization, or depletion</a:t>
            </a:r>
            <a:r>
              <a:rPr lang="mr-IN" sz="1600" b="1" u="sng" dirty="0"/>
              <a:t>…</a:t>
            </a:r>
            <a:r>
              <a:rPr lang="en-US" sz="1600" b="1" u="sng" dirty="0"/>
              <a:t>.</a:t>
            </a:r>
            <a:endParaRPr lang="en-US" altLang="en-US" sz="1600" b="1" u="sng" dirty="0"/>
          </a:p>
          <a:p>
            <a:pPr algn="ctr">
              <a:lnSpc>
                <a:spcPct val="90000"/>
              </a:lnSpc>
              <a:buFontTx/>
              <a:buNone/>
            </a:pPr>
            <a:r>
              <a:rPr lang="en-US" altLang="en-US" sz="1600" b="1" i="1" dirty="0"/>
              <a:t>Senate Amendment</a:t>
            </a:r>
          </a:p>
          <a:p>
            <a:pPr>
              <a:lnSpc>
                <a:spcPct val="90000"/>
              </a:lnSpc>
              <a:buFontTx/>
              <a:buNone/>
            </a:pPr>
            <a:r>
              <a:rPr lang="en-US" sz="1600" dirty="0"/>
              <a:t>The Senate amendment makes several changes to the definition of adjusted taxable income. Specifically</a:t>
            </a:r>
            <a:r>
              <a:rPr lang="en-US" sz="1600" b="1" u="sng" dirty="0"/>
              <a:t>, the Senate amendment does not add back deductions allowable for depreciation, amortization, or depletion</a:t>
            </a:r>
            <a:r>
              <a:rPr lang="en-US" sz="1600" dirty="0"/>
              <a:t>, but does add back any deduction under section 199, and any deduction under section 199A with respect to qualified business income of a </a:t>
            </a:r>
            <a:r>
              <a:rPr lang="en-US" sz="1600" dirty="0" err="1"/>
              <a:t>passthrough</a:t>
            </a:r>
            <a:r>
              <a:rPr lang="en-US" sz="1600" dirty="0"/>
              <a:t> entity</a:t>
            </a:r>
            <a:r>
              <a:rPr lang="mr-IN" sz="1600" dirty="0"/>
              <a:t>…</a:t>
            </a:r>
            <a:r>
              <a:rPr lang="en-US" sz="1600" dirty="0"/>
              <a:t>.</a:t>
            </a:r>
          </a:p>
          <a:p>
            <a:pPr>
              <a:lnSpc>
                <a:spcPct val="90000"/>
              </a:lnSpc>
              <a:buFontTx/>
              <a:buNone/>
            </a:pPr>
            <a:r>
              <a:rPr lang="en-US" sz="1600" dirty="0"/>
              <a:t>The Senate amendment permits interest deductions to be carried forward indefinitely, subject to certain restrictions applicable to partnership</a:t>
            </a:r>
            <a:r>
              <a:rPr lang="mr-IN" sz="1600" dirty="0"/>
              <a:t>…</a:t>
            </a:r>
            <a:r>
              <a:rPr lang="en-US" sz="1600" dirty="0"/>
              <a:t>.</a:t>
            </a:r>
          </a:p>
          <a:p>
            <a:pPr algn="ctr">
              <a:lnSpc>
                <a:spcPct val="90000"/>
              </a:lnSpc>
              <a:buNone/>
            </a:pPr>
            <a:r>
              <a:rPr lang="en-US" altLang="en-US" sz="1600" b="1" i="1" dirty="0"/>
              <a:t>Conference Agreement</a:t>
            </a:r>
          </a:p>
          <a:p>
            <a:pPr>
              <a:lnSpc>
                <a:spcPct val="90000"/>
              </a:lnSpc>
              <a:buFontTx/>
              <a:buNone/>
            </a:pPr>
            <a:r>
              <a:rPr lang="en-US" sz="1600" dirty="0"/>
              <a:t>The conference agreement generally follows the Senate amendment, with the following modifications. Under the conference agreement, for taxable years beginning after December 31, 2017 and </a:t>
            </a:r>
            <a:r>
              <a:rPr lang="en-US" sz="1600" dirty="0">
                <a:highlight>
                  <a:srgbClr val="FFFF00"/>
                </a:highlight>
              </a:rPr>
              <a:t>before January 1, 2022</a:t>
            </a:r>
            <a:r>
              <a:rPr lang="en-US" sz="1600" dirty="0"/>
              <a:t>, </a:t>
            </a:r>
            <a:r>
              <a:rPr lang="en-US" sz="1600" b="1" u="sng" dirty="0"/>
              <a:t>adjusted taxable income is computed without regard to deductions allowable for depreciation, amortization, or depletion</a:t>
            </a:r>
            <a:r>
              <a:rPr lang="mr-IN" sz="1600" dirty="0"/>
              <a:t>…</a:t>
            </a:r>
            <a:r>
              <a:rPr lang="en-US" sz="1600" dirty="0"/>
              <a:t>.</a:t>
            </a:r>
            <a:endParaRPr lang="en-US" altLang="en-US" sz="1600" dirty="0"/>
          </a:p>
        </p:txBody>
      </p:sp>
      <p:sp>
        <p:nvSpPr>
          <p:cNvPr id="22529" name="Title 1"/>
          <p:cNvSpPr>
            <a:spLocks noGrp="1"/>
          </p:cNvSpPr>
          <p:nvPr>
            <p:ph type="title"/>
          </p:nvPr>
        </p:nvSpPr>
        <p:spPr/>
        <p:txBody>
          <a:bodyPr/>
          <a:lstStyle/>
          <a:p>
            <a:r>
              <a:rPr lang="en-US" altLang="en-US" dirty="0"/>
              <a:t>Legislative History Example: New Section 163(j)</a:t>
            </a:r>
          </a:p>
        </p:txBody>
      </p:sp>
      <p:sp>
        <p:nvSpPr>
          <p:cNvPr id="2" name="Footer Placeholder 1"/>
          <p:cNvSpPr>
            <a:spLocks noGrp="1"/>
          </p:cNvSpPr>
          <p:nvPr>
            <p:ph type="ftr" sz="quarter" idx="11"/>
          </p:nvPr>
        </p:nvSpPr>
        <p:spPr/>
        <p:txBody>
          <a:bodyPr/>
          <a:lstStyle/>
          <a:p>
            <a:pPr defTabSz="685800" fontAlgn="auto">
              <a:spcBef>
                <a:spcPts val="0"/>
              </a:spcBef>
              <a:spcAft>
                <a:spcPts val="0"/>
              </a:spcAft>
              <a:defRPr/>
            </a:pPr>
            <a:r>
              <a:rPr lang="en-US">
                <a:latin typeface="Calibri" panose="020F0502020204030204"/>
                <a:cs typeface="+mn-cs"/>
              </a:rPr>
              <a:t>Introduction</a:t>
            </a:r>
            <a:endParaRPr lang="en-US" dirty="0">
              <a:latin typeface="Calibri" panose="020F0502020204030204"/>
              <a:cs typeface="+mn-cs"/>
            </a:endParaRPr>
          </a:p>
        </p:txBody>
      </p:sp>
      <p:sp>
        <p:nvSpPr>
          <p:cNvPr id="3" name="Slide Number Placeholder 2"/>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5</a:t>
            </a:fld>
            <a:endParaRPr lang="en-US" altLang="en-US" dirty="0">
              <a:solidFill>
                <a:prstClr val="black">
                  <a:lumMod val="50000"/>
                  <a:lumOff val="50000"/>
                </a:prstClr>
              </a:solidFill>
              <a:latin typeface="Calibri" panose="020F0502020204030204"/>
              <a:ea typeface="+mn-ea"/>
              <a:cs typeface="+mn-cs"/>
            </a:endParaRPr>
          </a:p>
        </p:txBody>
      </p:sp>
      <p:cxnSp>
        <p:nvCxnSpPr>
          <p:cNvPr id="5" name="Straight Arrow Connector 4">
            <a:extLst>
              <a:ext uri="{FF2B5EF4-FFF2-40B4-BE49-F238E27FC236}">
                <a16:creationId xmlns:a16="http://schemas.microsoft.com/office/drawing/2014/main" id="{F8651682-8080-034A-9BA3-38D1A1F8F20F}"/>
              </a:ext>
            </a:extLst>
          </p:cNvPr>
          <p:cNvCxnSpPr>
            <a:cxnSpLocks/>
          </p:cNvCxnSpPr>
          <p:nvPr/>
        </p:nvCxnSpPr>
        <p:spPr>
          <a:xfrm flipH="1">
            <a:off x="2514600" y="3053198"/>
            <a:ext cx="4114800" cy="9092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B18BF90-2E42-CB40-83E5-78D1141A0A25}"/>
              </a:ext>
            </a:extLst>
          </p:cNvPr>
          <p:cNvCxnSpPr>
            <a:cxnSpLocks/>
          </p:cNvCxnSpPr>
          <p:nvPr/>
        </p:nvCxnSpPr>
        <p:spPr>
          <a:xfrm>
            <a:off x="3110276" y="4343400"/>
            <a:ext cx="623524" cy="14173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987F278-EE4C-D345-A5A9-88D2BC213E4B}"/>
              </a:ext>
            </a:extLst>
          </p:cNvPr>
          <p:cNvCxnSpPr>
            <a:cxnSpLocks/>
          </p:cNvCxnSpPr>
          <p:nvPr/>
        </p:nvCxnSpPr>
        <p:spPr>
          <a:xfrm>
            <a:off x="2562952" y="2362200"/>
            <a:ext cx="1094648" cy="6096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D69D997-460F-044F-8A97-9E6F9B2F805F}"/>
              </a:ext>
            </a:extLst>
          </p:cNvPr>
          <p:cNvCxnSpPr>
            <a:cxnSpLocks/>
          </p:cNvCxnSpPr>
          <p:nvPr/>
        </p:nvCxnSpPr>
        <p:spPr>
          <a:xfrm>
            <a:off x="2057400" y="1524000"/>
            <a:ext cx="183412" cy="8382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69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z="1800" dirty="0">
                <a:solidFill>
                  <a:srgbClr val="000000"/>
                </a:solidFill>
              </a:rPr>
              <a:t>Executive Branch</a:t>
            </a:r>
            <a:endParaRPr lang="en-US" altLang="en-US" dirty="0">
              <a:solidFill>
                <a:srgbClr val="000000"/>
              </a:solidFill>
            </a:endParaRPr>
          </a:p>
        </p:txBody>
      </p:sp>
      <p:sp>
        <p:nvSpPr>
          <p:cNvPr id="6148" name="Rectangle 4"/>
          <p:cNvSpPr>
            <a:spLocks noChangeArrowheads="1"/>
          </p:cNvSpPr>
          <p:nvPr/>
        </p:nvSpPr>
        <p:spPr bwMode="auto">
          <a:xfrm>
            <a:off x="4000500" y="3819525"/>
            <a:ext cx="1657350" cy="1028700"/>
          </a:xfrm>
          <a:prstGeom prst="rect">
            <a:avLst/>
          </a:prstGeom>
          <a:noFill/>
          <a:ln w="9525">
            <a:solidFill>
              <a:schemeClr val="tx1"/>
            </a:solidFill>
            <a:miter lim="800000"/>
            <a:headEnd/>
            <a:tailEnd/>
          </a:ln>
        </p:spPr>
        <p:txBody>
          <a:bodyPr anchor="ctr"/>
          <a:lstStyle/>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Revenue Rulings</a:t>
            </a:r>
          </a:p>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Priv. Letter Rul.</a:t>
            </a:r>
          </a:p>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Tech. Adv. </a:t>
            </a:r>
            <a:r>
              <a:rPr lang="en-US" sz="1200" dirty="0" err="1">
                <a:solidFill>
                  <a:prstClr val="black"/>
                </a:solidFill>
                <a:latin typeface="Verdana" pitchFamily="34" charset="0"/>
                <a:ea typeface="+mn-ea"/>
                <a:cs typeface="+mn-cs"/>
              </a:rPr>
              <a:t>Mem</a:t>
            </a:r>
            <a:r>
              <a:rPr lang="en-US" sz="1200" dirty="0">
                <a:solidFill>
                  <a:prstClr val="black"/>
                </a:solidFill>
                <a:latin typeface="Verdana" pitchFamily="34" charset="0"/>
                <a:ea typeface="+mn-ea"/>
                <a:cs typeface="+mn-cs"/>
              </a:rPr>
              <a:t>.</a:t>
            </a:r>
          </a:p>
          <a:p>
            <a:pPr marL="85725" indent="-85725"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Gen Legal Advice           Mem. (GLAMs)</a:t>
            </a:r>
          </a:p>
        </p:txBody>
      </p:sp>
      <p:sp>
        <p:nvSpPr>
          <p:cNvPr id="6149" name="Rectangle 5"/>
          <p:cNvSpPr>
            <a:spLocks noChangeArrowheads="1"/>
          </p:cNvSpPr>
          <p:nvPr/>
        </p:nvSpPr>
        <p:spPr bwMode="auto">
          <a:xfrm>
            <a:off x="1943100" y="2817020"/>
            <a:ext cx="2000250"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Assistant  Secretary for Tax Policy</a:t>
            </a:r>
          </a:p>
        </p:txBody>
      </p:sp>
      <p:sp>
        <p:nvSpPr>
          <p:cNvPr id="6150" name="Rectangle 6"/>
          <p:cNvSpPr>
            <a:spLocks noChangeArrowheads="1"/>
          </p:cNvSpPr>
          <p:nvPr/>
        </p:nvSpPr>
        <p:spPr bwMode="auto">
          <a:xfrm>
            <a:off x="2114551" y="370522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Regulations</a:t>
            </a:r>
          </a:p>
        </p:txBody>
      </p:sp>
      <p:sp>
        <p:nvSpPr>
          <p:cNvPr id="6151" name="Rectangle 7"/>
          <p:cNvSpPr>
            <a:spLocks noChangeArrowheads="1"/>
          </p:cNvSpPr>
          <p:nvPr/>
        </p:nvSpPr>
        <p:spPr bwMode="auto">
          <a:xfrm>
            <a:off x="4743451" y="2840214"/>
            <a:ext cx="1645444"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IRS</a:t>
            </a:r>
          </a:p>
        </p:txBody>
      </p:sp>
      <p:sp>
        <p:nvSpPr>
          <p:cNvPr id="23561" name="Rectangle 8"/>
          <p:cNvSpPr>
            <a:spLocks noChangeArrowheads="1"/>
          </p:cNvSpPr>
          <p:nvPr/>
        </p:nvSpPr>
        <p:spPr bwMode="auto">
          <a:xfrm>
            <a:off x="5029201" y="192643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23562" name="Rectangle 9"/>
          <p:cNvSpPr>
            <a:spLocks noChangeArrowheads="1"/>
          </p:cNvSpPr>
          <p:nvPr/>
        </p:nvSpPr>
        <p:spPr bwMode="auto">
          <a:xfrm>
            <a:off x="4972051" y="301228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6154" name="Rectangle 10"/>
          <p:cNvSpPr>
            <a:spLocks noChangeArrowheads="1"/>
          </p:cNvSpPr>
          <p:nvPr/>
        </p:nvSpPr>
        <p:spPr bwMode="auto">
          <a:xfrm>
            <a:off x="3349230" y="159067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President</a:t>
            </a:r>
          </a:p>
        </p:txBody>
      </p:sp>
      <p:sp>
        <p:nvSpPr>
          <p:cNvPr id="6155" name="Rectangle 11"/>
          <p:cNvSpPr>
            <a:spLocks noChangeArrowheads="1"/>
          </p:cNvSpPr>
          <p:nvPr/>
        </p:nvSpPr>
        <p:spPr bwMode="auto">
          <a:xfrm>
            <a:off x="3349230" y="221932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Treasury</a:t>
            </a:r>
          </a:p>
        </p:txBody>
      </p:sp>
      <p:cxnSp>
        <p:nvCxnSpPr>
          <p:cNvPr id="6156" name="AutoShape 12"/>
          <p:cNvCxnSpPr>
            <a:cxnSpLocks noChangeShapeType="1"/>
            <a:stCxn id="6154" idx="2"/>
            <a:endCxn id="6155" idx="0"/>
          </p:cNvCxnSpPr>
          <p:nvPr/>
        </p:nvCxnSpPr>
        <p:spPr bwMode="auto">
          <a:xfrm>
            <a:off x="4171950" y="1872853"/>
            <a:ext cx="0" cy="3464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65" name="Rectangle 21"/>
          <p:cNvSpPr>
            <a:spLocks noChangeArrowheads="1"/>
          </p:cNvSpPr>
          <p:nvPr/>
        </p:nvSpPr>
        <p:spPr bwMode="auto">
          <a:xfrm>
            <a:off x="5829300" y="416242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30-Day Letter</a:t>
            </a:r>
          </a:p>
        </p:txBody>
      </p:sp>
      <p:sp>
        <p:nvSpPr>
          <p:cNvPr id="6166" name="Rectangle 22"/>
          <p:cNvSpPr>
            <a:spLocks noChangeArrowheads="1"/>
          </p:cNvSpPr>
          <p:nvPr/>
        </p:nvSpPr>
        <p:spPr bwMode="auto">
          <a:xfrm>
            <a:off x="5829300" y="456247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90-Day Letter</a:t>
            </a:r>
          </a:p>
        </p:txBody>
      </p:sp>
      <p:cxnSp>
        <p:nvCxnSpPr>
          <p:cNvPr id="6167" name="AutoShape 23"/>
          <p:cNvCxnSpPr>
            <a:cxnSpLocks noChangeShapeType="1"/>
            <a:stCxn id="6155" idx="2"/>
            <a:endCxn id="6149" idx="0"/>
          </p:cNvCxnSpPr>
          <p:nvPr/>
        </p:nvCxnSpPr>
        <p:spPr bwMode="auto">
          <a:xfrm rot="5400000">
            <a:off x="3399831" y="2044899"/>
            <a:ext cx="315515" cy="1228725"/>
          </a:xfrm>
          <a:prstGeom prst="bentConnector3">
            <a:avLst>
              <a:gd name="adj1" fmla="val 4981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68" name="AutoShape 24"/>
          <p:cNvCxnSpPr>
            <a:cxnSpLocks noChangeShapeType="1"/>
          </p:cNvCxnSpPr>
          <p:nvPr/>
        </p:nvCxnSpPr>
        <p:spPr bwMode="auto">
          <a:xfrm rot="16200000" flipH="1">
            <a:off x="4708922" y="1956197"/>
            <a:ext cx="308372" cy="1394222"/>
          </a:xfrm>
          <a:prstGeom prst="bentConnector3">
            <a:avLst>
              <a:gd name="adj1" fmla="val 4982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70" name="AutoShape 26"/>
          <p:cNvCxnSpPr>
            <a:cxnSpLocks noChangeShapeType="1"/>
            <a:stCxn id="6165" idx="2"/>
            <a:endCxn id="6166" idx="0"/>
          </p:cNvCxnSpPr>
          <p:nvPr/>
        </p:nvCxnSpPr>
        <p:spPr bwMode="auto">
          <a:xfrm>
            <a:off x="6572250" y="444460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5" name="Line 31"/>
          <p:cNvSpPr>
            <a:spLocks noChangeShapeType="1"/>
          </p:cNvSpPr>
          <p:nvPr/>
        </p:nvSpPr>
        <p:spPr bwMode="auto">
          <a:xfrm>
            <a:off x="6515100" y="5248275"/>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cxnSp>
        <p:nvCxnSpPr>
          <p:cNvPr id="6177" name="AutoShape 33"/>
          <p:cNvCxnSpPr>
            <a:cxnSpLocks noChangeShapeType="1"/>
            <a:stCxn id="6149" idx="2"/>
            <a:endCxn id="6150" idx="0"/>
          </p:cNvCxnSpPr>
          <p:nvPr/>
        </p:nvCxnSpPr>
        <p:spPr bwMode="auto">
          <a:xfrm flipH="1">
            <a:off x="2937273" y="3305175"/>
            <a:ext cx="5953" cy="400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9" name="Rectangle 35"/>
          <p:cNvSpPr>
            <a:spLocks noChangeArrowheads="1"/>
          </p:cNvSpPr>
          <p:nvPr/>
        </p:nvSpPr>
        <p:spPr bwMode="auto">
          <a:xfrm>
            <a:off x="5829300" y="376237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Audit</a:t>
            </a:r>
          </a:p>
        </p:txBody>
      </p:sp>
      <p:sp>
        <p:nvSpPr>
          <p:cNvPr id="6180" name="Line 36"/>
          <p:cNvSpPr>
            <a:spLocks noChangeShapeType="1"/>
          </p:cNvSpPr>
          <p:nvPr/>
        </p:nvSpPr>
        <p:spPr bwMode="auto">
          <a:xfrm>
            <a:off x="6515100" y="4848225"/>
            <a:ext cx="0" cy="400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cxnSp>
        <p:nvCxnSpPr>
          <p:cNvPr id="6182" name="AutoShape 38"/>
          <p:cNvCxnSpPr>
            <a:cxnSpLocks noChangeShapeType="1"/>
            <a:stCxn id="6179" idx="2"/>
            <a:endCxn id="6165" idx="0"/>
          </p:cNvCxnSpPr>
          <p:nvPr/>
        </p:nvCxnSpPr>
        <p:spPr bwMode="auto">
          <a:xfrm>
            <a:off x="6572250" y="404455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83" name="AutoShape 39"/>
          <p:cNvCxnSpPr>
            <a:cxnSpLocks noChangeShapeType="1"/>
            <a:stCxn id="6149" idx="1"/>
          </p:cNvCxnSpPr>
          <p:nvPr/>
        </p:nvCxnSpPr>
        <p:spPr bwMode="auto">
          <a:xfrm flipH="1">
            <a:off x="914400" y="3061097"/>
            <a:ext cx="10287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84" name="Rectangle 40"/>
          <p:cNvSpPr>
            <a:spLocks noChangeArrowheads="1"/>
          </p:cNvSpPr>
          <p:nvPr/>
        </p:nvSpPr>
        <p:spPr bwMode="auto">
          <a:xfrm>
            <a:off x="657225" y="2505075"/>
            <a:ext cx="1228725" cy="4572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Legislative</a:t>
            </a:r>
          </a:p>
          <a:p>
            <a:pPr defTabSz="685800" fontAlgn="auto">
              <a:spcBef>
                <a:spcPts val="0"/>
              </a:spcBef>
              <a:spcAft>
                <a:spcPts val="0"/>
              </a:spcAft>
            </a:pPr>
            <a:r>
              <a:rPr lang="en-US" altLang="en-US" sz="1350" dirty="0">
                <a:solidFill>
                  <a:prstClr val="black"/>
                </a:solidFill>
                <a:cs typeface="+mn-cs"/>
              </a:rPr>
              <a:t>Proposals</a:t>
            </a:r>
          </a:p>
        </p:txBody>
      </p:sp>
      <p:sp>
        <p:nvSpPr>
          <p:cNvPr id="6185" name="Rectangle 41"/>
          <p:cNvSpPr>
            <a:spLocks noChangeArrowheads="1"/>
          </p:cNvSpPr>
          <p:nvPr/>
        </p:nvSpPr>
        <p:spPr bwMode="auto">
          <a:xfrm>
            <a:off x="6400800" y="5305425"/>
            <a:ext cx="914400" cy="2857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Tax Court</a:t>
            </a:r>
          </a:p>
        </p:txBody>
      </p:sp>
      <p:cxnSp>
        <p:nvCxnSpPr>
          <p:cNvPr id="6186" name="AutoShape 42"/>
          <p:cNvCxnSpPr>
            <a:cxnSpLocks noChangeShapeType="1"/>
            <a:stCxn id="6151" idx="2"/>
            <a:endCxn id="6148" idx="0"/>
          </p:cNvCxnSpPr>
          <p:nvPr/>
        </p:nvCxnSpPr>
        <p:spPr bwMode="auto">
          <a:xfrm rot="5400000">
            <a:off x="4858060" y="3111411"/>
            <a:ext cx="679229" cy="736998"/>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88" name="AutoShape 44"/>
          <p:cNvCxnSpPr>
            <a:cxnSpLocks noChangeShapeType="1"/>
            <a:stCxn id="6151" idx="2"/>
            <a:endCxn id="6179" idx="0"/>
          </p:cNvCxnSpPr>
          <p:nvPr/>
        </p:nvCxnSpPr>
        <p:spPr bwMode="auto">
          <a:xfrm rot="16200000" flipH="1">
            <a:off x="5758172" y="2948296"/>
            <a:ext cx="622079" cy="1006077"/>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90" name="AutoShape 46"/>
          <p:cNvCxnSpPr>
            <a:cxnSpLocks noChangeShapeType="1"/>
            <a:stCxn id="6151" idx="2"/>
            <a:endCxn id="6150" idx="0"/>
          </p:cNvCxnSpPr>
          <p:nvPr/>
        </p:nvCxnSpPr>
        <p:spPr bwMode="auto">
          <a:xfrm rot="5400000">
            <a:off x="3969259" y="2108310"/>
            <a:ext cx="564929" cy="26289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pPr defTabSz="685800" fontAlgn="auto">
              <a:spcBef>
                <a:spcPts val="0"/>
              </a:spcBef>
              <a:spcAft>
                <a:spcPts val="0"/>
              </a:spcAft>
              <a:defRPr/>
            </a:pPr>
            <a:r>
              <a:rPr lang="en-US">
                <a:latin typeface="Calibri" panose="020F0502020204030204"/>
                <a:cs typeface="+mn-cs"/>
              </a:rPr>
              <a:t>Introduction</a:t>
            </a:r>
            <a:endParaRPr lang="en-US" dirty="0">
              <a:latin typeface="Calibri" panose="020F0502020204030204"/>
              <a:cs typeface="+mn-cs"/>
            </a:endParaRPr>
          </a:p>
        </p:txBody>
      </p:sp>
      <p:sp>
        <p:nvSpPr>
          <p:cNvPr id="4" name="Slide Number Placeholder 3"/>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6</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1405117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1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1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618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18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616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1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617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619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615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618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614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618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17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618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6165"/>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617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616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6180"/>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617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6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8" grpId="0" animBg="1" autoUpdateAnimBg="0"/>
      <p:bldP spid="6149" grpId="0" animBg="1" autoUpdateAnimBg="0"/>
      <p:bldP spid="6150" grpId="0" animBg="1" autoUpdateAnimBg="0"/>
      <p:bldP spid="6151" grpId="0" animBg="1" autoUpdateAnimBg="0"/>
      <p:bldP spid="6154" grpId="0" animBg="1" autoUpdateAnimBg="0"/>
      <p:bldP spid="6155" grpId="0" animBg="1" autoUpdateAnimBg="0"/>
      <p:bldP spid="6165" grpId="0" animBg="1" autoUpdateAnimBg="0"/>
      <p:bldP spid="6166" grpId="0" animBg="1" autoUpdateAnimBg="0"/>
      <p:bldP spid="6175" grpId="0" animBg="1"/>
      <p:bldP spid="6179" grpId="0" animBg="1" autoUpdateAnimBg="0"/>
      <p:bldP spid="6180" grpId="0" animBg="1"/>
      <p:bldP spid="6184" grpId="0" animBg="1" autoUpdateAnimBg="0"/>
      <p:bldP spid="6185"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eaLnBrk="1" hangingPunct="1">
              <a:buFontTx/>
              <a:buNone/>
            </a:pPr>
            <a:r>
              <a:rPr lang="en-US" altLang="en-US"/>
              <a:t> </a:t>
            </a:r>
          </a:p>
        </p:txBody>
      </p:sp>
      <p:sp>
        <p:nvSpPr>
          <p:cNvPr id="7170" name="Rectangle 2"/>
          <p:cNvSpPr>
            <a:spLocks noGrp="1" noChangeArrowheads="1"/>
          </p:cNvSpPr>
          <p:nvPr>
            <p:ph type="title"/>
          </p:nvPr>
        </p:nvSpPr>
        <p:spPr/>
        <p:txBody>
          <a:bodyPr/>
          <a:lstStyle/>
          <a:p>
            <a:pPr eaLnBrk="1" hangingPunct="1"/>
            <a:r>
              <a:rPr lang="en-US" altLang="en-US" sz="1800" dirty="0">
                <a:solidFill>
                  <a:srgbClr val="000000"/>
                </a:solidFill>
              </a:rPr>
              <a:t>Judicial Branch</a:t>
            </a:r>
            <a:endParaRPr lang="en-US" altLang="en-US" dirty="0">
              <a:solidFill>
                <a:srgbClr val="000000"/>
              </a:solidFill>
            </a:endParaRPr>
          </a:p>
        </p:txBody>
      </p:sp>
      <p:sp>
        <p:nvSpPr>
          <p:cNvPr id="2662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75">
                <a:solidFill>
                  <a:schemeClr val="tx1"/>
                </a:solidFill>
                <a:latin typeface="Verdana" charset="0"/>
                <a:ea typeface="ＭＳ Ｐゴシック" charset="-128"/>
              </a:defRPr>
            </a:lvl1pPr>
            <a:lvl2pPr marL="557213" indent="-214313">
              <a:defRPr sz="1875">
                <a:solidFill>
                  <a:schemeClr val="tx1"/>
                </a:solidFill>
                <a:latin typeface="Verdana" charset="0"/>
                <a:ea typeface="ＭＳ Ｐゴシック" charset="-128"/>
              </a:defRPr>
            </a:lvl2pPr>
            <a:lvl3pPr marL="857250" indent="-171450">
              <a:defRPr sz="1875">
                <a:solidFill>
                  <a:schemeClr val="tx1"/>
                </a:solidFill>
                <a:latin typeface="Verdana" charset="0"/>
                <a:ea typeface="ＭＳ Ｐゴシック" charset="-128"/>
              </a:defRPr>
            </a:lvl3pPr>
            <a:lvl4pPr marL="1200150" indent="-171450">
              <a:defRPr sz="1875">
                <a:solidFill>
                  <a:schemeClr val="tx1"/>
                </a:solidFill>
                <a:latin typeface="Verdana" charset="0"/>
                <a:ea typeface="ＭＳ Ｐゴシック" charset="-128"/>
              </a:defRPr>
            </a:lvl4pPr>
            <a:lvl5pPr marL="1543050" indent="-171450">
              <a:defRPr sz="1875">
                <a:solidFill>
                  <a:schemeClr val="tx1"/>
                </a:solidFill>
                <a:latin typeface="Verdana" charset="0"/>
                <a:ea typeface="ＭＳ Ｐゴシック" charset="-128"/>
              </a:defRPr>
            </a:lvl5pPr>
            <a:lvl6pPr marL="1885950" indent="-171450" algn="ctr" eaLnBrk="0" fontAlgn="base" hangingPunct="0">
              <a:spcBef>
                <a:spcPct val="0"/>
              </a:spcBef>
              <a:spcAft>
                <a:spcPct val="0"/>
              </a:spcAft>
              <a:defRPr sz="1875">
                <a:solidFill>
                  <a:schemeClr val="tx1"/>
                </a:solidFill>
                <a:latin typeface="Verdana" charset="0"/>
                <a:ea typeface="ＭＳ Ｐゴシック" charset="-128"/>
              </a:defRPr>
            </a:lvl6pPr>
            <a:lvl7pPr marL="2228850" indent="-171450" algn="ctr" eaLnBrk="0" fontAlgn="base" hangingPunct="0">
              <a:spcBef>
                <a:spcPct val="0"/>
              </a:spcBef>
              <a:spcAft>
                <a:spcPct val="0"/>
              </a:spcAft>
              <a:defRPr sz="1875">
                <a:solidFill>
                  <a:schemeClr val="tx1"/>
                </a:solidFill>
                <a:latin typeface="Verdana" charset="0"/>
                <a:ea typeface="ＭＳ Ｐゴシック" charset="-128"/>
              </a:defRPr>
            </a:lvl7pPr>
            <a:lvl8pPr marL="2571750" indent="-171450" algn="ctr" eaLnBrk="0" fontAlgn="base" hangingPunct="0">
              <a:spcBef>
                <a:spcPct val="0"/>
              </a:spcBef>
              <a:spcAft>
                <a:spcPct val="0"/>
              </a:spcAft>
              <a:defRPr sz="1875">
                <a:solidFill>
                  <a:schemeClr val="tx1"/>
                </a:solidFill>
                <a:latin typeface="Verdana" charset="0"/>
                <a:ea typeface="ＭＳ Ｐゴシック" charset="-128"/>
              </a:defRPr>
            </a:lvl8pPr>
            <a:lvl9pPr marL="2914650" indent="-171450" algn="ctr" eaLnBrk="0" fontAlgn="base" hangingPunct="0">
              <a:spcBef>
                <a:spcPct val="0"/>
              </a:spcBef>
              <a:spcAft>
                <a:spcPct val="0"/>
              </a:spcAft>
              <a:defRPr sz="1875">
                <a:solidFill>
                  <a:schemeClr val="tx1"/>
                </a:solidFill>
                <a:latin typeface="Verdana" charset="0"/>
                <a:ea typeface="ＭＳ Ｐゴシック" charset="-128"/>
              </a:defRPr>
            </a:lvl9pPr>
          </a:lstStyle>
          <a:p>
            <a:pPr defTabSz="685800" fontAlgn="auto">
              <a:spcBef>
                <a:spcPts val="0"/>
              </a:spcBef>
              <a:spcAft>
                <a:spcPts val="0"/>
              </a:spcAft>
            </a:pPr>
            <a:r>
              <a:rPr lang="en-US" altLang="en-US" sz="600" dirty="0">
                <a:solidFill>
                  <a:prstClr val="black"/>
                </a:solidFill>
                <a:latin typeface="Calibri" panose="020F0502020204030204"/>
                <a:cs typeface="+mn-cs"/>
              </a:rPr>
              <a:t>Introduction</a:t>
            </a:r>
          </a:p>
        </p:txBody>
      </p:sp>
      <p:sp>
        <p:nvSpPr>
          <p:cNvPr id="7173" name="Rectangle 5"/>
          <p:cNvSpPr>
            <a:spLocks noChangeArrowheads="1"/>
          </p:cNvSpPr>
          <p:nvPr/>
        </p:nvSpPr>
        <p:spPr bwMode="auto">
          <a:xfrm>
            <a:off x="3749280" y="371475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Appellate Courts</a:t>
            </a:r>
          </a:p>
        </p:txBody>
      </p:sp>
      <p:sp>
        <p:nvSpPr>
          <p:cNvPr id="7174" name="Rectangle 6"/>
          <p:cNvSpPr>
            <a:spLocks noChangeArrowheads="1"/>
          </p:cNvSpPr>
          <p:nvPr/>
        </p:nvSpPr>
        <p:spPr bwMode="auto">
          <a:xfrm>
            <a:off x="3749280" y="49149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Supreme Court</a:t>
            </a:r>
          </a:p>
        </p:txBody>
      </p:sp>
      <p:sp>
        <p:nvSpPr>
          <p:cNvPr id="7175" name="Rectangle 7"/>
          <p:cNvSpPr>
            <a:spLocks noChangeArrowheads="1"/>
          </p:cNvSpPr>
          <p:nvPr/>
        </p:nvSpPr>
        <p:spPr bwMode="auto">
          <a:xfrm>
            <a:off x="554355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District Court</a:t>
            </a:r>
          </a:p>
        </p:txBody>
      </p:sp>
      <p:sp>
        <p:nvSpPr>
          <p:cNvPr id="7177" name="Rectangle 9"/>
          <p:cNvSpPr>
            <a:spLocks noChangeArrowheads="1"/>
          </p:cNvSpPr>
          <p:nvPr/>
        </p:nvSpPr>
        <p:spPr bwMode="auto">
          <a:xfrm>
            <a:off x="5372101" y="313610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7178" name="Rectangle 10"/>
          <p:cNvSpPr>
            <a:spLocks noChangeArrowheads="1"/>
          </p:cNvSpPr>
          <p:nvPr/>
        </p:nvSpPr>
        <p:spPr bwMode="auto">
          <a:xfrm>
            <a:off x="194310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Tax Court</a:t>
            </a:r>
          </a:p>
        </p:txBody>
      </p:sp>
      <p:sp>
        <p:nvSpPr>
          <p:cNvPr id="7179" name="Rectangle 11"/>
          <p:cNvSpPr>
            <a:spLocks noChangeArrowheads="1"/>
          </p:cNvSpPr>
          <p:nvPr/>
        </p:nvSpPr>
        <p:spPr bwMode="auto">
          <a:xfrm>
            <a:off x="3749280"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Claims Court</a:t>
            </a:r>
          </a:p>
        </p:txBody>
      </p:sp>
      <p:cxnSp>
        <p:nvCxnSpPr>
          <p:cNvPr id="7188" name="AutoShape 20"/>
          <p:cNvCxnSpPr>
            <a:cxnSpLocks noChangeShapeType="1"/>
            <a:stCxn id="7173" idx="2"/>
            <a:endCxn id="7174" idx="0"/>
          </p:cNvCxnSpPr>
          <p:nvPr/>
        </p:nvCxnSpPr>
        <p:spPr bwMode="auto">
          <a:xfrm>
            <a:off x="4572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98" name="Rectangle 30"/>
          <p:cNvSpPr>
            <a:spLocks noChangeArrowheads="1"/>
          </p:cNvSpPr>
          <p:nvPr/>
        </p:nvSpPr>
        <p:spPr bwMode="auto">
          <a:xfrm>
            <a:off x="4914900" y="1885950"/>
            <a:ext cx="1371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Refund Suits</a:t>
            </a:r>
          </a:p>
        </p:txBody>
      </p:sp>
      <p:cxnSp>
        <p:nvCxnSpPr>
          <p:cNvPr id="7199" name="AutoShape 31"/>
          <p:cNvCxnSpPr>
            <a:cxnSpLocks noChangeShapeType="1"/>
            <a:stCxn id="7198" idx="2"/>
            <a:endCxn id="7179" idx="0"/>
          </p:cNvCxnSpPr>
          <p:nvPr/>
        </p:nvCxnSpPr>
        <p:spPr bwMode="auto">
          <a:xfrm rot="5400000">
            <a:off x="4886325" y="1800225"/>
            <a:ext cx="400050" cy="10287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0" name="AutoShape 32"/>
          <p:cNvCxnSpPr>
            <a:cxnSpLocks noChangeShapeType="1"/>
            <a:stCxn id="7198" idx="2"/>
            <a:endCxn id="7175" idx="0"/>
          </p:cNvCxnSpPr>
          <p:nvPr/>
        </p:nvCxnSpPr>
        <p:spPr bwMode="auto">
          <a:xfrm rot="16200000" flipH="1">
            <a:off x="5783462" y="1931790"/>
            <a:ext cx="400050" cy="765572"/>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1" name="AutoShape 33"/>
          <p:cNvCxnSpPr>
            <a:cxnSpLocks noChangeShapeType="1"/>
            <a:stCxn id="7179" idx="2"/>
            <a:endCxn id="7173" idx="0"/>
          </p:cNvCxnSpPr>
          <p:nvPr/>
        </p:nvCxnSpPr>
        <p:spPr bwMode="auto">
          <a:xfrm>
            <a:off x="4572000" y="300156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2" name="AutoShape 34"/>
          <p:cNvCxnSpPr>
            <a:cxnSpLocks noChangeShapeType="1"/>
            <a:stCxn id="7173" idx="2"/>
            <a:endCxn id="7174" idx="0"/>
          </p:cNvCxnSpPr>
          <p:nvPr/>
        </p:nvCxnSpPr>
        <p:spPr bwMode="auto">
          <a:xfrm>
            <a:off x="4572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3" name="AutoShape 35"/>
          <p:cNvCxnSpPr>
            <a:cxnSpLocks noChangeShapeType="1"/>
            <a:stCxn id="7178" idx="2"/>
            <a:endCxn id="7173" idx="0"/>
          </p:cNvCxnSpPr>
          <p:nvPr/>
        </p:nvCxnSpPr>
        <p:spPr bwMode="auto">
          <a:xfrm rot="16200000" flipH="1">
            <a:off x="3312320" y="2455070"/>
            <a:ext cx="713184" cy="1806178"/>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4" name="AutoShape 36"/>
          <p:cNvCxnSpPr>
            <a:cxnSpLocks noChangeShapeType="1"/>
            <a:stCxn id="7175" idx="2"/>
            <a:endCxn id="7173" idx="0"/>
          </p:cNvCxnSpPr>
          <p:nvPr/>
        </p:nvCxnSpPr>
        <p:spPr bwMode="auto">
          <a:xfrm rot="5400000">
            <a:off x="5112545" y="2461023"/>
            <a:ext cx="713184" cy="1794272"/>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205" name="Line 37"/>
          <p:cNvSpPr>
            <a:spLocks noChangeShapeType="1"/>
          </p:cNvSpPr>
          <p:nvPr/>
        </p:nvSpPr>
        <p:spPr bwMode="auto">
          <a:xfrm>
            <a:off x="1143000" y="2743200"/>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sp>
        <p:nvSpPr>
          <p:cNvPr id="7206" name="Rectangle 38"/>
          <p:cNvSpPr>
            <a:spLocks noChangeArrowheads="1"/>
          </p:cNvSpPr>
          <p:nvPr/>
        </p:nvSpPr>
        <p:spPr bwMode="auto">
          <a:xfrm>
            <a:off x="1200150" y="2286000"/>
            <a:ext cx="685800" cy="4000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200">
                <a:solidFill>
                  <a:prstClr val="black"/>
                </a:solidFill>
                <a:cs typeface="+mn-cs"/>
              </a:rPr>
              <a:t>90 day </a:t>
            </a:r>
          </a:p>
          <a:p>
            <a:pPr defTabSz="685800" fontAlgn="auto">
              <a:spcBef>
                <a:spcPts val="0"/>
              </a:spcBef>
              <a:spcAft>
                <a:spcPts val="0"/>
              </a:spcAft>
            </a:pPr>
            <a:r>
              <a:rPr lang="en-US" altLang="en-US" sz="1200">
                <a:solidFill>
                  <a:prstClr val="black"/>
                </a:solidFill>
                <a:cs typeface="+mn-cs"/>
              </a:rPr>
              <a:t>Letter</a:t>
            </a:r>
            <a:endParaRPr lang="en-US" altLang="en-US" sz="1350">
              <a:solidFill>
                <a:prstClr val="black"/>
              </a:solidFill>
              <a:cs typeface="+mn-cs"/>
            </a:endParaRPr>
          </a:p>
        </p:txBody>
      </p:sp>
      <p:sp>
        <p:nvSpPr>
          <p:cNvPr id="2" name="Slide Number Placeholder 1"/>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7</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2127161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9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1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7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720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17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720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720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720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17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718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17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nodePh="1">
                                  <p:stCondLst>
                                    <p:cond delay="0"/>
                                  </p:stCondLst>
                                  <p:endCondLst>
                                    <p:cond evt="begin" delay="0">
                                      <p:tn val="69"/>
                                    </p:cond>
                                  </p:endCondLst>
                                  <p:childTnLst>
                                    <p:set>
                                      <p:cBhvr>
                                        <p:cTn id="70" dur="1" fill="hold">
                                          <p:stCondLst>
                                            <p:cond delay="499"/>
                                          </p:stCondLst>
                                        </p:cTn>
                                        <p:tgtEl>
                                          <p:spTgt spid="717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7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P spid="7170" grpId="0" autoUpdateAnimBg="0"/>
      <p:bldP spid="7173" grpId="0" animBg="1" autoUpdateAnimBg="0"/>
      <p:bldP spid="7174" grpId="0" animBg="1" autoUpdateAnimBg="0"/>
      <p:bldP spid="7175" grpId="0" animBg="1" autoUpdateAnimBg="0"/>
      <p:bldP spid="7177" grpId="0" autoUpdateAnimBg="0"/>
      <p:bldP spid="7178" grpId="0" animBg="1" autoUpdateAnimBg="0"/>
      <p:bldP spid="7179" grpId="0" animBg="1" autoUpdateAnimBg="0"/>
      <p:bldP spid="7198" grpId="0" animBg="1" autoUpdateAnimBg="0"/>
      <p:bldP spid="7205" grpId="0" animBg="1"/>
      <p:bldP spid="720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pPr marL="228600" indent="-228600" algn="ctr" eaLnBrk="1" hangingPunct="1">
              <a:lnSpc>
                <a:spcPct val="80000"/>
              </a:lnSpc>
              <a:buFontTx/>
              <a:buNone/>
              <a:tabLst>
                <a:tab pos="914400" algn="l"/>
              </a:tabLst>
            </a:pPr>
            <a:r>
              <a:rPr lang="en-US" sz="2400" b="1" u="sng" dirty="0">
                <a:ea typeface="ＭＳ Ｐゴシック" charset="0"/>
                <a:cs typeface="ＭＳ Ｐゴシック" charset="0"/>
              </a:rPr>
              <a:t>IRC:  Title 26 of the U.S. Code</a:t>
            </a:r>
            <a:endParaRPr lang="en-US" sz="2400" dirty="0">
              <a:ea typeface="ＭＳ Ｐゴシック" charset="0"/>
              <a:cs typeface="ＭＳ Ｐゴシック" charset="0"/>
            </a:endParaRPr>
          </a:p>
          <a:p>
            <a:pPr marL="228600" indent="-228600" eaLnBrk="1" hangingPunct="1">
              <a:lnSpc>
                <a:spcPct val="80000"/>
              </a:lnSpc>
              <a:tabLst>
                <a:tab pos="914400" algn="l"/>
              </a:tabLst>
            </a:pPr>
            <a:r>
              <a:rPr lang="en-US" sz="2400" dirty="0">
                <a:ea typeface="ＭＳ Ｐゴシック" charset="0"/>
                <a:cs typeface="ＭＳ Ｐゴシック" charset="0"/>
              </a:rPr>
              <a:t>Subtitles (A-K)</a:t>
            </a:r>
          </a:p>
          <a:p>
            <a:pPr marL="685800" lvl="1" indent="-279400" eaLnBrk="1" hangingPunct="1">
              <a:lnSpc>
                <a:spcPct val="80000"/>
              </a:lnSpc>
              <a:tabLst>
                <a:tab pos="914400" algn="l"/>
              </a:tabLst>
            </a:pPr>
            <a:r>
              <a:rPr lang="en-US" sz="2000" dirty="0">
                <a:ea typeface="ＭＳ Ｐゴシック" charset="0"/>
              </a:rPr>
              <a:t>A (Income Taxes) and (B) Estate and Gift Taxes</a:t>
            </a:r>
          </a:p>
          <a:p>
            <a:pPr marL="228600" indent="-228600" eaLnBrk="1" hangingPunct="1">
              <a:lnSpc>
                <a:spcPct val="80000"/>
              </a:lnSpc>
              <a:tabLst>
                <a:tab pos="914400" algn="l"/>
              </a:tabLst>
            </a:pPr>
            <a:r>
              <a:rPr lang="en-US" sz="2400" dirty="0">
                <a:ea typeface="ＭＳ Ｐゴシック" charset="0"/>
                <a:cs typeface="ＭＳ Ｐゴシック" charset="0"/>
              </a:rPr>
              <a:t>Chapters and Subchapters</a:t>
            </a:r>
          </a:p>
          <a:p>
            <a:pPr marL="685800" lvl="1" indent="-279400">
              <a:lnSpc>
                <a:spcPct val="80000"/>
              </a:lnSpc>
              <a:tabLst>
                <a:tab pos="914400" algn="l"/>
              </a:tabLst>
            </a:pPr>
            <a:r>
              <a:rPr lang="en-US" sz="2000" dirty="0">
                <a:ea typeface="ＭＳ Ｐゴシック" charset="0"/>
              </a:rPr>
              <a:t>Chapter 1 (Normal Taxes) [</a:t>
            </a:r>
            <a:r>
              <a:rPr lang="en-US" sz="2000" dirty="0"/>
              <a:t>§§</a:t>
            </a:r>
            <a:r>
              <a:rPr lang="en-US" sz="2000" dirty="0">
                <a:ea typeface="ＭＳ Ｐゴシック" charset="0"/>
              </a:rPr>
              <a:t>1-1400L]</a:t>
            </a:r>
          </a:p>
          <a:p>
            <a:pPr marL="1092200" lvl="2" indent="-292100">
              <a:lnSpc>
                <a:spcPct val="80000"/>
              </a:lnSpc>
              <a:tabLst>
                <a:tab pos="914400" algn="l"/>
              </a:tabLst>
            </a:pPr>
            <a:r>
              <a:rPr lang="en-US" sz="1800" dirty="0">
                <a:ea typeface="ＭＳ Ｐゴシック" charset="0"/>
              </a:rPr>
              <a:t>Subchapter C:  Corporate Distributions and Adjustments [</a:t>
            </a:r>
            <a:r>
              <a:rPr lang="en-US" sz="1800" dirty="0"/>
              <a:t>§§</a:t>
            </a:r>
            <a:r>
              <a:rPr lang="en-US" sz="1800" dirty="0">
                <a:ea typeface="ＭＳ Ｐゴシック" charset="0"/>
              </a:rPr>
              <a:t>301-385]</a:t>
            </a:r>
          </a:p>
          <a:p>
            <a:pPr marL="1092200" lvl="2" indent="-292100" eaLnBrk="1" hangingPunct="1">
              <a:lnSpc>
                <a:spcPct val="80000"/>
              </a:lnSpc>
              <a:tabLst>
                <a:tab pos="914400" algn="l"/>
              </a:tabLst>
            </a:pPr>
            <a:r>
              <a:rPr lang="en-US" sz="1800" b="1" dirty="0">
                <a:solidFill>
                  <a:srgbClr val="FF0000"/>
                </a:solidFill>
                <a:ea typeface="ＭＳ Ｐゴシック" charset="0"/>
              </a:rPr>
              <a:t>Subchapter K:  Partners and Partnerships [§§ 701-777]</a:t>
            </a:r>
          </a:p>
          <a:p>
            <a:pPr marL="1092200" lvl="2" indent="-292100">
              <a:lnSpc>
                <a:spcPct val="80000"/>
              </a:lnSpc>
              <a:tabLst>
                <a:tab pos="914400" algn="l"/>
              </a:tabLst>
            </a:pPr>
            <a:r>
              <a:rPr lang="en-US" sz="1800" dirty="0">
                <a:ea typeface="ＭＳ Ｐゴシック" charset="0"/>
              </a:rPr>
              <a:t>Subchapter S:  S Corporations and Their Shareholders [</a:t>
            </a:r>
            <a:r>
              <a:rPr lang="en-US" sz="1800" dirty="0"/>
              <a:t>§§</a:t>
            </a:r>
            <a:r>
              <a:rPr lang="en-US" sz="1800" dirty="0">
                <a:ea typeface="ＭＳ Ｐゴシック" charset="0"/>
              </a:rPr>
              <a:t>1361-1379]</a:t>
            </a:r>
          </a:p>
          <a:p>
            <a:pPr marL="228600" indent="-228600" eaLnBrk="1" hangingPunct="1">
              <a:lnSpc>
                <a:spcPct val="80000"/>
              </a:lnSpc>
              <a:tabLst>
                <a:tab pos="914400" algn="l"/>
              </a:tabLst>
            </a:pPr>
            <a:r>
              <a:rPr lang="en-US" sz="2400" dirty="0">
                <a:ea typeface="ＭＳ Ｐゴシック" charset="0"/>
                <a:cs typeface="ＭＳ Ｐゴシック" charset="0"/>
              </a:rPr>
              <a:t>Parts [I], Sections [61], Subsections [c], Paragraphs [1], Subparagraphs [A], Clauses [i], and Subclauses [II]</a:t>
            </a:r>
          </a:p>
          <a:p>
            <a:pPr marL="228600" indent="-228600" algn="ctr" eaLnBrk="1" hangingPunct="1">
              <a:lnSpc>
                <a:spcPct val="80000"/>
              </a:lnSpc>
              <a:buFontTx/>
              <a:buNone/>
              <a:tabLst>
                <a:tab pos="914400" algn="l"/>
              </a:tabLst>
            </a:pPr>
            <a:endParaRPr lang="en-US" sz="2400" b="1" u="sng" dirty="0">
              <a:ea typeface="ＭＳ Ｐゴシック" charset="0"/>
              <a:cs typeface="ＭＳ Ｐゴシック" charset="0"/>
            </a:endParaRPr>
          </a:p>
          <a:p>
            <a:pPr marL="228600" indent="-228600" algn="ctr" eaLnBrk="1" hangingPunct="1">
              <a:lnSpc>
                <a:spcPct val="80000"/>
              </a:lnSpc>
              <a:buFontTx/>
              <a:buNone/>
              <a:tabLst>
                <a:tab pos="914400" algn="l"/>
              </a:tabLst>
            </a:pPr>
            <a:r>
              <a:rPr lang="en-US" sz="2400" b="1" u="sng" dirty="0">
                <a:ea typeface="ＭＳ Ｐゴシック" charset="0"/>
                <a:cs typeface="ＭＳ Ｐゴシック" charset="0"/>
              </a:rPr>
              <a:t>Treasury Regulations:  Title 26 of the CFR  </a:t>
            </a:r>
          </a:p>
          <a:p>
            <a:pPr marL="228600" indent="-228600">
              <a:lnSpc>
                <a:spcPct val="80000"/>
              </a:lnSpc>
              <a:tabLst>
                <a:tab pos="914400" algn="l"/>
              </a:tabLst>
            </a:pPr>
            <a:r>
              <a:rPr lang="en-US" sz="2400" dirty="0">
                <a:ea typeface="ＭＳ Ｐゴシック" charset="0"/>
                <a:cs typeface="ＭＳ Ｐゴシック" charset="0"/>
              </a:rPr>
              <a:t>Chapter, Parts, Sections [</a:t>
            </a:r>
            <a:r>
              <a:rPr lang="en-US" sz="2400" dirty="0"/>
              <a:t>§§</a:t>
            </a:r>
            <a:r>
              <a:rPr lang="en-US" sz="2400" dirty="0">
                <a:ea typeface="ＭＳ Ｐゴシック" charset="0"/>
                <a:cs typeface="ＭＳ Ｐゴシック" charset="0"/>
              </a:rPr>
              <a:t>1.1 and 301.7701], Subsections [</a:t>
            </a:r>
            <a:r>
              <a:rPr lang="en-US" sz="2400" b="1" dirty="0">
                <a:ea typeface="ＭＳ Ｐゴシック" charset="0"/>
                <a:cs typeface="ＭＳ Ｐゴシック" charset="0"/>
              </a:rPr>
              <a:t>-1</a:t>
            </a:r>
            <a:r>
              <a:rPr lang="en-US" sz="2400" dirty="0">
                <a:ea typeface="ＭＳ Ｐゴシック" charset="0"/>
                <a:cs typeface="ＭＳ Ｐゴシック" charset="0"/>
              </a:rPr>
              <a:t>], Paragraphs[-1</a:t>
            </a:r>
            <a:r>
              <a:rPr lang="en-US" sz="2400" b="1" dirty="0">
                <a:ea typeface="ＭＳ Ｐゴシック" charset="0"/>
                <a:cs typeface="ＭＳ Ｐゴシック" charset="0"/>
              </a:rPr>
              <a:t>(d)</a:t>
            </a:r>
            <a:r>
              <a:rPr lang="en-US" sz="2400" dirty="0">
                <a:ea typeface="ＭＳ Ｐゴシック" charset="0"/>
                <a:cs typeface="ＭＳ Ｐゴシック" charset="0"/>
              </a:rPr>
              <a:t>]; Subparagraphs [-1(d)</a:t>
            </a:r>
            <a:r>
              <a:rPr lang="en-US" sz="2400" b="1" dirty="0">
                <a:ea typeface="ＭＳ Ｐゴシック" charset="0"/>
                <a:cs typeface="ＭＳ Ｐゴシック" charset="0"/>
              </a:rPr>
              <a:t>(1)</a:t>
            </a:r>
            <a:r>
              <a:rPr lang="en-US" sz="2400" dirty="0">
                <a:ea typeface="ＭＳ Ｐゴシック" charset="0"/>
                <a:cs typeface="ＭＳ Ｐゴシック" charset="0"/>
              </a:rPr>
              <a:t>]; and Subdivisions [-1(d)(1)</a:t>
            </a:r>
            <a:r>
              <a:rPr lang="en-US" sz="2400" b="1" dirty="0">
                <a:ea typeface="ＭＳ Ｐゴシック" charset="0"/>
                <a:cs typeface="ＭＳ Ｐゴシック" charset="0"/>
              </a:rPr>
              <a:t>(ii)</a:t>
            </a:r>
            <a:r>
              <a:rPr lang="en-US" sz="2400" dirty="0">
                <a:ea typeface="ＭＳ Ｐゴシック" charset="0"/>
                <a:cs typeface="ＭＳ Ｐゴシック" charset="0"/>
              </a:rPr>
              <a:t>] </a:t>
            </a:r>
          </a:p>
        </p:txBody>
      </p:sp>
      <p:sp>
        <p:nvSpPr>
          <p:cNvPr id="12292"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Internal Revenue Code and Regulations</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B098A06A-30C8-AA4C-9063-C2B482041099}"/>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574DF4EA-B786-8644-A209-16DAC713A9DB}"/>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195">
                                            <p:txEl>
                                              <p:pRg st="10" end="1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9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normAutofit/>
          </a:bodyPr>
          <a:lstStyle/>
          <a:p>
            <a:pPr eaLnBrk="1" hangingPunct="1">
              <a:defRPr/>
            </a:pPr>
            <a:r>
              <a:rPr lang="en-US" sz="2400" b="1" dirty="0">
                <a:ea typeface="ＭＳ Ｐゴシック"/>
                <a:cs typeface="ＭＳ Ｐゴシック"/>
              </a:rPr>
              <a:t>Entities</a:t>
            </a:r>
            <a:endParaRPr lang="en-US" sz="2400" dirty="0">
              <a:ea typeface="ＭＳ Ｐゴシック"/>
              <a:cs typeface="ＭＳ Ｐゴシック"/>
            </a:endParaRPr>
          </a:p>
          <a:p>
            <a:pPr lvl="1" eaLnBrk="1" hangingPunct="1">
              <a:buFont typeface="Wingdings" pitchFamily="2" charset="2"/>
              <a:buChar char="Ø"/>
              <a:defRPr/>
            </a:pPr>
            <a:r>
              <a:rPr lang="en-US" sz="1800" dirty="0">
                <a:ea typeface="ＭＳ Ｐゴシック"/>
              </a:rPr>
              <a:t>Corporations: S and C</a:t>
            </a:r>
          </a:p>
          <a:p>
            <a:pPr lvl="1" eaLnBrk="1" hangingPunct="1">
              <a:buFont typeface="Wingdings" pitchFamily="2" charset="2"/>
              <a:buChar char="Ø"/>
              <a:defRPr/>
            </a:pPr>
            <a:r>
              <a:rPr lang="en-US" sz="1800" b="1" i="1" dirty="0">
                <a:ea typeface="ＭＳ Ｐゴシック"/>
              </a:rPr>
              <a:t>Partnerships, including LLCs, GPs, LPs, LLPs, and LLLPs</a:t>
            </a:r>
          </a:p>
          <a:p>
            <a:pPr lvl="1" eaLnBrk="1" hangingPunct="1">
              <a:buFont typeface="Wingdings" pitchFamily="2" charset="2"/>
              <a:buChar char="Ø"/>
              <a:defRPr/>
            </a:pPr>
            <a:r>
              <a:rPr lang="en-US" sz="1800" dirty="0">
                <a:ea typeface="ＭＳ Ｐゴシック"/>
              </a:rPr>
              <a:t>Special Taxpayers</a:t>
            </a:r>
          </a:p>
          <a:p>
            <a:pPr lvl="2">
              <a:buFont typeface="Wingdings" pitchFamily="2" charset="2"/>
              <a:buChar char="Ø"/>
              <a:defRPr/>
            </a:pPr>
            <a:r>
              <a:rPr lang="en-US" sz="1800" dirty="0">
                <a:ea typeface="ＭＳ Ｐゴシック"/>
              </a:rPr>
              <a:t>Foreigners (nonresident aliens and foreign corporations)</a:t>
            </a:r>
          </a:p>
          <a:p>
            <a:pPr lvl="2">
              <a:buFont typeface="Wingdings" pitchFamily="2" charset="2"/>
              <a:buChar char="Ø"/>
              <a:defRPr/>
            </a:pPr>
            <a:r>
              <a:rPr lang="en-US" sz="1800" dirty="0">
                <a:ea typeface="ＭＳ Ｐゴシック"/>
              </a:rPr>
              <a:t>Tax-exempt (charities, non-profits)</a:t>
            </a:r>
          </a:p>
          <a:p>
            <a:pPr lvl="2">
              <a:buFont typeface="Wingdings" pitchFamily="2" charset="2"/>
              <a:buChar char="Ø"/>
              <a:defRPr/>
            </a:pPr>
            <a:r>
              <a:rPr lang="en-US" sz="1800" dirty="0">
                <a:ea typeface="ＭＳ Ｐゴシック"/>
              </a:rPr>
              <a:t>RICs (mutual funds) and REITs</a:t>
            </a:r>
          </a:p>
          <a:p>
            <a:pPr lvl="2">
              <a:buFont typeface="Wingdings" pitchFamily="2" charset="2"/>
              <a:buChar char="Ø"/>
              <a:defRPr/>
            </a:pPr>
            <a:r>
              <a:rPr lang="en-US" sz="1800" dirty="0">
                <a:ea typeface="ＭＳ Ｐゴシック"/>
              </a:rPr>
              <a:t>Trusts</a:t>
            </a:r>
          </a:p>
          <a:p>
            <a:pPr lvl="2" eaLnBrk="1" hangingPunct="1">
              <a:buFont typeface="Symbol" pitchFamily="18" charset="2"/>
              <a:buChar char="Þ"/>
              <a:defRPr/>
            </a:pPr>
            <a:endParaRPr lang="en-US" sz="1800" dirty="0">
              <a:ea typeface="ＭＳ Ｐゴシック"/>
            </a:endParaRPr>
          </a:p>
          <a:p>
            <a:pPr marL="0" indent="0" eaLnBrk="1" hangingPunct="1">
              <a:buNone/>
              <a:defRPr/>
            </a:pPr>
            <a:endParaRPr lang="en-US" sz="2400" dirty="0">
              <a:ea typeface="ＭＳ Ｐゴシック"/>
              <a:cs typeface="ＭＳ Ｐゴシック"/>
            </a:endParaRPr>
          </a:p>
          <a:p>
            <a:pPr eaLnBrk="1" hangingPunct="1">
              <a:defRPr/>
            </a:pPr>
            <a:r>
              <a:rPr lang="en-US" sz="2400" b="1" dirty="0">
                <a:ea typeface="ＭＳ Ｐゴシック"/>
                <a:cs typeface="ＭＳ Ｐゴシック"/>
              </a:rPr>
              <a:t>Taxation</a:t>
            </a:r>
            <a:endParaRPr lang="en-US" sz="2400" dirty="0">
              <a:ea typeface="ＭＳ Ｐゴシック"/>
              <a:cs typeface="ＭＳ Ｐゴシック"/>
            </a:endParaRPr>
          </a:p>
          <a:p>
            <a:pPr lvl="1" eaLnBrk="1" hangingPunct="1">
              <a:buFont typeface="Wingdings" pitchFamily="2" charset="2"/>
              <a:buChar char="Ø"/>
              <a:defRPr/>
            </a:pPr>
            <a:r>
              <a:rPr lang="en-US" sz="1800" b="1" dirty="0">
                <a:ea typeface="ＭＳ Ｐゴシック"/>
              </a:rPr>
              <a:t>Federal</a:t>
            </a:r>
            <a:r>
              <a:rPr lang="en-US" sz="1800" dirty="0">
                <a:ea typeface="ＭＳ Ｐゴシック"/>
              </a:rPr>
              <a:t> and State </a:t>
            </a:r>
            <a:r>
              <a:rPr lang="en-US" sz="1800" b="1" dirty="0">
                <a:ea typeface="ＭＳ Ｐゴシック"/>
              </a:rPr>
              <a:t>Income Taxes</a:t>
            </a:r>
          </a:p>
          <a:p>
            <a:pPr lvl="1" eaLnBrk="1" hangingPunct="1">
              <a:buFont typeface="Wingdings" pitchFamily="2" charset="2"/>
              <a:buChar char="Ø"/>
              <a:defRPr/>
            </a:pPr>
            <a:r>
              <a:rPr lang="en-US" sz="1800" dirty="0">
                <a:ea typeface="ＭＳ Ｐゴシック"/>
              </a:rPr>
              <a:t>Franchise Taxes (Ex. Del: 75&lt;x&lt;180K)</a:t>
            </a:r>
          </a:p>
          <a:p>
            <a:pPr lvl="1" eaLnBrk="1" hangingPunct="1">
              <a:buFont typeface="Wingdings" pitchFamily="2" charset="2"/>
              <a:buChar char="Ø"/>
              <a:defRPr/>
            </a:pPr>
            <a:r>
              <a:rPr lang="en-US" sz="1800" dirty="0">
                <a:ea typeface="ＭＳ Ｐゴシック"/>
              </a:rPr>
              <a:t>Employment Taxes</a:t>
            </a:r>
          </a:p>
        </p:txBody>
      </p:sp>
      <p:sp>
        <p:nvSpPr>
          <p:cNvPr id="13316"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Overview</a:t>
            </a:r>
            <a:endParaRPr lang="en-US"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13304C69-1B42-614F-B389-2FB9307245A2}"/>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B149AA77-64EF-8E44-9EC3-C6273FE6597B}"/>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1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1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9219">
                                            <p:txEl>
                                              <p:pRg st="10" end="1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9219">
                                            <p:txEl>
                                              <p:pRg st="11" end="11"/>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219">
                                            <p:txEl>
                                              <p:pRg st="12" end="12"/>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921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1_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15134</TotalTime>
  <Words>1488</Words>
  <Application>Microsoft Macintosh PowerPoint</Application>
  <PresentationFormat>On-screen Show (4:3)</PresentationFormat>
  <Paragraphs>220</Paragraphs>
  <Slides>21</Slides>
  <Notes>11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21</vt:i4>
      </vt:variant>
    </vt:vector>
  </HeadingPairs>
  <TitlesOfParts>
    <vt:vector size="34" baseType="lpstr">
      <vt:lpstr>NSimSun</vt:lpstr>
      <vt:lpstr>Arial</vt:lpstr>
      <vt:lpstr>Calibri</vt:lpstr>
      <vt:lpstr>Courier New</vt:lpstr>
      <vt:lpstr>Gill Sans</vt:lpstr>
      <vt:lpstr>Symbol</vt:lpstr>
      <vt:lpstr>Times</vt:lpstr>
      <vt:lpstr>Times New Roman</vt:lpstr>
      <vt:lpstr>Verdana</vt:lpstr>
      <vt:lpstr>Wingdings</vt:lpstr>
      <vt:lpstr>Wingdings 2</vt:lpstr>
      <vt:lpstr>CG Body - Standard</vt:lpstr>
      <vt:lpstr>1_CG Body - Standard</vt:lpstr>
      <vt:lpstr>Partnership Taxation</vt:lpstr>
      <vt:lpstr>Administrative Details</vt:lpstr>
      <vt:lpstr>Course Goals</vt:lpstr>
      <vt:lpstr>Legislative Branch</vt:lpstr>
      <vt:lpstr>Legislative History Example: New Section 163(j)</vt:lpstr>
      <vt:lpstr>Executive Branch</vt:lpstr>
      <vt:lpstr>Judicial Branch</vt:lpstr>
      <vt:lpstr>Internal Revenue Code and Regulations</vt:lpstr>
      <vt:lpstr>Overview</vt:lpstr>
      <vt:lpstr>Different Business Returns</vt:lpstr>
      <vt:lpstr>Number of Business Tax Returns by Type</vt:lpstr>
      <vt:lpstr>Passthrough vs. C Corporation</vt:lpstr>
      <vt:lpstr>Number and Types of Corporate Returns</vt:lpstr>
      <vt:lpstr>Partnership Returns by Type of Entity</vt:lpstr>
      <vt:lpstr>Number of Partnership Returns and Partners</vt:lpstr>
      <vt:lpstr>Net Income of Business Tax Returns by Types by Percent of Total (1980-2015)</vt:lpstr>
      <vt:lpstr>Income by Business Entity</vt:lpstr>
      <vt:lpstr>Overview of Federal Income Taxation</vt:lpstr>
      <vt:lpstr>Overview of Subchapter K</vt:lpstr>
      <vt:lpstr>Overview of Subchapter K (cont.)</vt:lpstr>
      <vt:lpstr>Partnership Taxation</vt:lpstr>
    </vt:vector>
  </TitlesOfParts>
  <Company>	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Jeffrey M. Colon</cp:lastModifiedBy>
  <cp:revision>275</cp:revision>
  <dcterms:created xsi:type="dcterms:W3CDTF">2010-08-09T13:06:30Z</dcterms:created>
  <dcterms:modified xsi:type="dcterms:W3CDTF">2022-07-31T12:34:47Z</dcterms:modified>
</cp:coreProperties>
</file>