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</p:sldMasterIdLst>
  <p:notesMasterIdLst>
    <p:notesMasterId r:id="rId30"/>
  </p:notesMasterIdLst>
  <p:handoutMasterIdLst>
    <p:handoutMasterId r:id="rId31"/>
  </p:handoutMasterIdLst>
  <p:sldIdLst>
    <p:sldId id="301" r:id="rId2"/>
    <p:sldId id="256" r:id="rId3"/>
    <p:sldId id="261" r:id="rId4"/>
    <p:sldId id="286" r:id="rId5"/>
    <p:sldId id="297" r:id="rId6"/>
    <p:sldId id="280" r:id="rId7"/>
    <p:sldId id="281" r:id="rId8"/>
    <p:sldId id="298" r:id="rId9"/>
    <p:sldId id="271" r:id="rId10"/>
    <p:sldId id="299" r:id="rId11"/>
    <p:sldId id="290" r:id="rId12"/>
    <p:sldId id="300" r:id="rId13"/>
    <p:sldId id="270" r:id="rId14"/>
    <p:sldId id="302" r:id="rId15"/>
    <p:sldId id="273" r:id="rId16"/>
    <p:sldId id="274" r:id="rId17"/>
    <p:sldId id="263" r:id="rId18"/>
    <p:sldId id="262" r:id="rId19"/>
    <p:sldId id="264" r:id="rId20"/>
    <p:sldId id="275" r:id="rId21"/>
    <p:sldId id="265" r:id="rId22"/>
    <p:sldId id="266" r:id="rId23"/>
    <p:sldId id="282" r:id="rId24"/>
    <p:sldId id="284" r:id="rId25"/>
    <p:sldId id="276" r:id="rId26"/>
    <p:sldId id="285" r:id="rId27"/>
    <p:sldId id="287" r:id="rId28"/>
    <p:sldId id="288" r:id="rId29"/>
  </p:sldIdLst>
  <p:sldSz cx="9144000" cy="6858000" type="screen4x3"/>
  <p:notesSz cx="7010400" cy="9236075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100"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B276"/>
    <a:srgbClr val="F3ABDE"/>
    <a:srgbClr val="E9171F"/>
    <a:srgbClr val="FF1029"/>
    <a:srgbClr val="FFFFCC"/>
    <a:srgbClr val="F31B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169AA7-6252-E145-B89C-7B1AB0B81577}" v="188" dt="2022-08-23T16:05:21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09"/>
    <p:restoredTop sz="95417"/>
  </p:normalViewPr>
  <p:slideViewPr>
    <p:cSldViewPr>
      <p:cViewPr varScale="1">
        <p:scale>
          <a:sx n="134" d="100"/>
          <a:sy n="134" d="100"/>
        </p:scale>
        <p:origin x="176" y="6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7E3E0CA2-6E0B-E046-9DA7-7916F42BD7B8}"/>
    <pc:docChg chg="undo custSel modSld modMainMaster">
      <pc:chgData name="Jeffrey M. Colon" userId="615143b1-cdee-493d-9a9d-1565ce8666d9" providerId="ADAL" clId="{7E3E0CA2-6E0B-E046-9DA7-7916F42BD7B8}" dt="2021-12-25T16:41:21.634" v="177" actId="14100"/>
      <pc:docMkLst>
        <pc:docMk/>
      </pc:docMkLst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2747345788" sldId="25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2747345788" sldId="256"/>
            <ac:spMk id="3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2747345788" sldId="256"/>
            <ac:spMk id="11" creationId="{3DC4B9A7-5131-7449-984F-3A714504398C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1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1"/>
            <ac:spMk id="5" creationId="{38D8D81E-CB12-5C4D-990C-2F2A0331DCA1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2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2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2"/>
            <ac:spMk id="4" creationId="{EAE8C0E4-0F56-BA49-8497-DE3E4750876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3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3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3"/>
            <ac:spMk id="4" creationId="{EE7F286E-D4D8-D643-A3D0-3291B03C48ED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4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4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4"/>
            <ac:spMk id="4" creationId="{6CCC39E2-5F43-4A4C-8B98-B59522C0A47A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5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5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5"/>
            <ac:spMk id="4" creationId="{11CAC3D2-AAD2-2B4B-BAAC-0217E78997E9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6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66"/>
            <ac:spMk id="4" creationId="{3F42CCE5-BA6E-BE4A-99EA-EDAE048F36A3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0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0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0"/>
            <ac:spMk id="4" creationId="{C81F8639-4685-0F49-AABF-429932BF5524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542648191" sldId="271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542648191" sldId="271"/>
            <ac:spMk id="2" creationId="{E92DB9B7-AA3D-1046-9756-127E134FE478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542648191" sldId="271"/>
            <ac:spMk id="4" creationId="{4FA00939-C6BC-6241-95F5-30ED0912FB3E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3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3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3"/>
            <ac:spMk id="4" creationId="{CDFCDEBC-4295-9F4F-A140-C00205E21F91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4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4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4"/>
            <ac:spMk id="4" creationId="{EEC29D2C-C746-A646-9F4B-BA4EF995C81A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5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5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5"/>
            <ac:spMk id="4" creationId="{97FFA614-A109-6E4D-BF7F-98BFA18569AA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7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76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76"/>
            <ac:spMk id="4" creationId="{4A71F58A-A2F7-354C-9E9B-35CCA447D291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762102824" sldId="280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762102824" sldId="280"/>
            <ac:spMk id="3" creationId="{DDCE7758-8747-C741-BA92-645D04491B50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762102824" sldId="280"/>
            <ac:spMk id="7" creationId="{00000000-0000-0000-0000-00000000000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2675873472" sldId="281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2675873472" sldId="281"/>
            <ac:spMk id="5" creationId="{59769417-3D52-BA49-BAAE-581F81E97474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2675873472" sldId="281"/>
            <ac:spMk id="7" creationId="{00000000-0000-0000-0000-00000000000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82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82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82"/>
            <ac:spMk id="4" creationId="{6E49F1C7-E240-5543-870F-30C4F36D491D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84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84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84"/>
            <ac:spMk id="4" creationId="{52C766CB-6C65-674F-A1BD-445674FCEFB6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0" sldId="285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0" sldId="285"/>
            <ac:spMk id="2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0" sldId="285"/>
            <ac:spMk id="4" creationId="{A57D7F67-0C3E-9B48-8740-4AB7ECE69A2D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851791123" sldId="286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851791123" sldId="286"/>
            <ac:spMk id="5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851791123" sldId="286"/>
            <ac:spMk id="6" creationId="{E83392C0-754E-4048-9052-4F0C7F84E549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720391937" sldId="287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720391937" sldId="287"/>
            <ac:spMk id="5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720391937" sldId="287"/>
            <ac:spMk id="6" creationId="{F06EC503-0853-D241-A4F2-2D67F236220E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867103464" sldId="288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867103464" sldId="288"/>
            <ac:spMk id="5" creationId="{00000000-0000-0000-0000-000000000000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867103464" sldId="288"/>
            <ac:spMk id="6" creationId="{9F191B9A-D696-1E40-BD72-394F50E22D90}"/>
          </ac:spMkLst>
        </pc:spChg>
      </pc:sldChg>
      <pc:sldChg chg="addSp delSp modSp mod">
        <pc:chgData name="Jeffrey M. Colon" userId="615143b1-cdee-493d-9a9d-1565ce8666d9" providerId="ADAL" clId="{7E3E0CA2-6E0B-E046-9DA7-7916F42BD7B8}" dt="2021-12-25T16:41:21.634" v="177" actId="14100"/>
        <pc:sldMkLst>
          <pc:docMk/>
          <pc:sldMk cId="2805514151" sldId="290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2805514151" sldId="290"/>
            <ac:spMk id="2" creationId="{D7205404-6526-2542-8250-EBBAED52EFC4}"/>
          </ac:spMkLst>
        </pc:spChg>
        <pc:spChg chg="add del mod">
          <ac:chgData name="Jeffrey M. Colon" userId="615143b1-cdee-493d-9a9d-1565ce8666d9" providerId="ADAL" clId="{7E3E0CA2-6E0B-E046-9DA7-7916F42BD7B8}" dt="2021-12-25T16:41:02.195" v="173" actId="478"/>
          <ac:spMkLst>
            <pc:docMk/>
            <pc:sldMk cId="2805514151" sldId="290"/>
            <ac:spMk id="23" creationId="{086F4216-47B5-0545-ACAB-18795F490A4E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2805514151" sldId="290"/>
            <ac:spMk id="25" creationId="{9E263462-13EE-C449-A824-22152657CFE9}"/>
          </ac:spMkLst>
        </pc:spChg>
        <pc:picChg chg="add mod">
          <ac:chgData name="Jeffrey M. Colon" userId="615143b1-cdee-493d-9a9d-1565ce8666d9" providerId="ADAL" clId="{7E3E0CA2-6E0B-E046-9DA7-7916F42BD7B8}" dt="2021-12-25T16:41:21.634" v="177" actId="14100"/>
          <ac:picMkLst>
            <pc:docMk/>
            <pc:sldMk cId="2805514151" sldId="290"/>
            <ac:picMk id="12" creationId="{60B23343-776A-534F-ACBD-7C73CBD90F12}"/>
          </ac:picMkLst>
        </pc:picChg>
        <pc:picChg chg="del">
          <ac:chgData name="Jeffrey M. Colon" userId="615143b1-cdee-493d-9a9d-1565ce8666d9" providerId="ADAL" clId="{7E3E0CA2-6E0B-E046-9DA7-7916F42BD7B8}" dt="2021-12-25T16:40:59.359" v="172" actId="478"/>
          <ac:picMkLst>
            <pc:docMk/>
            <pc:sldMk cId="2805514151" sldId="290"/>
            <ac:picMk id="20486" creationId="{00000000-0000-0000-0000-000000000000}"/>
          </ac:picMkLst>
        </pc:picChg>
        <pc:cxnChg chg="del">
          <ac:chgData name="Jeffrey M. Colon" userId="615143b1-cdee-493d-9a9d-1565ce8666d9" providerId="ADAL" clId="{7E3E0CA2-6E0B-E046-9DA7-7916F42BD7B8}" dt="2021-12-25T16:41:06.841" v="174" actId="478"/>
          <ac:cxnSpMkLst>
            <pc:docMk/>
            <pc:sldMk cId="2805514151" sldId="290"/>
            <ac:cxnSpMk id="5" creationId="{C922F6C8-B701-324B-940F-D281F7E64287}"/>
          </ac:cxnSpMkLst>
        </pc:cxnChg>
        <pc:cxnChg chg="add del mod">
          <ac:chgData name="Jeffrey M. Colon" userId="615143b1-cdee-493d-9a9d-1565ce8666d9" providerId="ADAL" clId="{7E3E0CA2-6E0B-E046-9DA7-7916F42BD7B8}" dt="2021-12-25T16:41:06.841" v="174" actId="478"/>
          <ac:cxnSpMkLst>
            <pc:docMk/>
            <pc:sldMk cId="2805514151" sldId="290"/>
            <ac:cxnSpMk id="6" creationId="{A4B253DB-0A4B-354E-9250-9DC58912902F}"/>
          </ac:cxnSpMkLst>
        </pc:cxnChg>
        <pc:cxnChg chg="add del mod">
          <ac:chgData name="Jeffrey M. Colon" userId="615143b1-cdee-493d-9a9d-1565ce8666d9" providerId="ADAL" clId="{7E3E0CA2-6E0B-E046-9DA7-7916F42BD7B8}" dt="2021-12-25T16:41:06.841" v="174" actId="478"/>
          <ac:cxnSpMkLst>
            <pc:docMk/>
            <pc:sldMk cId="2805514151" sldId="290"/>
            <ac:cxnSpMk id="24" creationId="{841FAA92-4FC8-6B4E-AF29-4FC9CF79214D}"/>
          </ac:cxnSpMkLst>
        </pc:cxnChg>
        <pc:cxnChg chg="add del mod">
          <ac:chgData name="Jeffrey M. Colon" userId="615143b1-cdee-493d-9a9d-1565ce8666d9" providerId="ADAL" clId="{7E3E0CA2-6E0B-E046-9DA7-7916F42BD7B8}" dt="2021-12-24T15:19:10.751" v="88"/>
          <ac:cxnSpMkLst>
            <pc:docMk/>
            <pc:sldMk cId="2805514151" sldId="290"/>
            <ac:cxnSpMk id="27" creationId="{59AC6483-B1E4-E547-8AEC-E21D6D35E246}"/>
          </ac:cxnSpMkLst>
        </pc:cxnChg>
      </pc:sldChg>
      <pc:sldChg chg="addSp delSp modSp mod delAnim">
        <pc:chgData name="Jeffrey M. Colon" userId="615143b1-cdee-493d-9a9d-1565ce8666d9" providerId="ADAL" clId="{7E3E0CA2-6E0B-E046-9DA7-7916F42BD7B8}" dt="2021-12-24T15:22:13.449" v="171"/>
        <pc:sldMkLst>
          <pc:docMk/>
          <pc:sldMk cId="1744351756" sldId="297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744351756" sldId="297"/>
            <ac:spMk id="5" creationId="{F6D724E7-882D-184B-85F1-FC21C71B7E72}"/>
          </ac:spMkLst>
        </pc:spChg>
        <pc:spChg chg="add del mod">
          <ac:chgData name="Jeffrey M. Colon" userId="615143b1-cdee-493d-9a9d-1565ce8666d9" providerId="ADAL" clId="{7E3E0CA2-6E0B-E046-9DA7-7916F42BD7B8}" dt="2021-12-24T15:01:01.181" v="1"/>
          <ac:spMkLst>
            <pc:docMk/>
            <pc:sldMk cId="1744351756" sldId="297"/>
            <ac:spMk id="6" creationId="{13AF609F-9365-1F4E-8AE8-8739F010FBEE}"/>
          </ac:spMkLst>
        </pc:spChg>
        <pc:spChg chg="add mod">
          <ac:chgData name="Jeffrey M. Colon" userId="615143b1-cdee-493d-9a9d-1565ce8666d9" providerId="ADAL" clId="{7E3E0CA2-6E0B-E046-9DA7-7916F42BD7B8}" dt="2021-12-24T15:02:45.631" v="52" actId="1076"/>
          <ac:spMkLst>
            <pc:docMk/>
            <pc:sldMk cId="1744351756" sldId="297"/>
            <ac:spMk id="16" creationId="{1A32E6B4-34A7-7C41-B826-64899D6F45E6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744351756" sldId="297"/>
            <ac:spMk id="17" creationId="{C1C3C905-CF8B-CB45-B2F9-D313416104F2}"/>
          </ac:spMkLst>
        </pc:spChg>
        <pc:picChg chg="add mod">
          <ac:chgData name="Jeffrey M. Colon" userId="615143b1-cdee-493d-9a9d-1565ce8666d9" providerId="ADAL" clId="{7E3E0CA2-6E0B-E046-9DA7-7916F42BD7B8}" dt="2021-12-24T15:02:21.027" v="50" actId="14100"/>
          <ac:picMkLst>
            <pc:docMk/>
            <pc:sldMk cId="1744351756" sldId="297"/>
            <ac:picMk id="8" creationId="{90DFA10A-D55F-DF45-AFC5-7FBD425EEBC3}"/>
          </ac:picMkLst>
        </pc:picChg>
        <pc:picChg chg="del">
          <ac:chgData name="Jeffrey M. Colon" userId="615143b1-cdee-493d-9a9d-1565ce8666d9" providerId="ADAL" clId="{7E3E0CA2-6E0B-E046-9DA7-7916F42BD7B8}" dt="2021-12-24T15:00:44.284" v="0" actId="478"/>
          <ac:picMkLst>
            <pc:docMk/>
            <pc:sldMk cId="1744351756" sldId="297"/>
            <ac:picMk id="10" creationId="{A06281DC-1ED1-2448-809D-7463924719E1}"/>
          </ac:picMkLst>
        </pc:picChg>
        <pc:picChg chg="add mod">
          <ac:chgData name="Jeffrey M. Colon" userId="615143b1-cdee-493d-9a9d-1565ce8666d9" providerId="ADAL" clId="{7E3E0CA2-6E0B-E046-9DA7-7916F42BD7B8}" dt="2021-12-24T15:02:48.466" v="53" actId="1076"/>
          <ac:picMkLst>
            <pc:docMk/>
            <pc:sldMk cId="1744351756" sldId="297"/>
            <ac:picMk id="11" creationId="{FAFB3BDD-86DC-5A49-97F6-F0E76F644715}"/>
          </ac:picMkLst>
        </pc:picChg>
        <pc:picChg chg="del">
          <ac:chgData name="Jeffrey M. Colon" userId="615143b1-cdee-493d-9a9d-1565ce8666d9" providerId="ADAL" clId="{7E3E0CA2-6E0B-E046-9DA7-7916F42BD7B8}" dt="2021-12-24T15:00:44.284" v="0" actId="478"/>
          <ac:picMkLst>
            <pc:docMk/>
            <pc:sldMk cId="1744351756" sldId="297"/>
            <ac:picMk id="12" creationId="{E76E460F-D477-124A-A90E-8DEC92F4E4AE}"/>
          </ac:picMkLst>
        </pc:picChg>
        <pc:picChg chg="del">
          <ac:chgData name="Jeffrey M. Colon" userId="615143b1-cdee-493d-9a9d-1565ce8666d9" providerId="ADAL" clId="{7E3E0CA2-6E0B-E046-9DA7-7916F42BD7B8}" dt="2021-12-24T15:00:44.284" v="0" actId="478"/>
          <ac:picMkLst>
            <pc:docMk/>
            <pc:sldMk cId="1744351756" sldId="297"/>
            <ac:picMk id="14" creationId="{D353CA9B-AADB-004E-9B63-E6180D327EBE}"/>
          </ac:picMkLst>
        </pc:picChg>
        <pc:picChg chg="add mod">
          <ac:chgData name="Jeffrey M. Colon" userId="615143b1-cdee-493d-9a9d-1565ce8666d9" providerId="ADAL" clId="{7E3E0CA2-6E0B-E046-9DA7-7916F42BD7B8}" dt="2021-12-24T15:02:42.560" v="51" actId="1076"/>
          <ac:picMkLst>
            <pc:docMk/>
            <pc:sldMk cId="1744351756" sldId="297"/>
            <ac:picMk id="15" creationId="{85BA7E9F-E35B-5E4E-82F0-358C029F6130}"/>
          </ac:picMkLst>
        </pc:pic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1807564708" sldId="298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1807564708" sldId="298"/>
            <ac:spMk id="2" creationId="{FCBC0588-D49B-DF45-8D57-E1FA1A42CF5A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1807564708" sldId="298"/>
            <ac:spMk id="5" creationId="{A95D6109-8DD4-024B-94FD-20BFD2530160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380909649" sldId="299"/>
        </pc:sldMkLst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380909649" sldId="299"/>
            <ac:spMk id="2" creationId="{FDED7E54-56A5-2449-8475-C3C179ABEC24}"/>
          </ac:spMkLst>
        </pc:spChg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380909649" sldId="299"/>
            <ac:spMk id="5" creationId="{0FD408BE-A077-104D-8852-65986DC6CDF9}"/>
          </ac:spMkLst>
        </pc:spChg>
      </pc:sldChg>
      <pc:sldChg chg="addSp delSp modSp">
        <pc:chgData name="Jeffrey M. Colon" userId="615143b1-cdee-493d-9a9d-1565ce8666d9" providerId="ADAL" clId="{7E3E0CA2-6E0B-E046-9DA7-7916F42BD7B8}" dt="2021-12-24T15:22:13.449" v="171"/>
        <pc:sldMkLst>
          <pc:docMk/>
          <pc:sldMk cId="4133093744" sldId="300"/>
        </pc:sldMkLst>
        <pc:spChg chg="del">
          <ac:chgData name="Jeffrey M. Colon" userId="615143b1-cdee-493d-9a9d-1565ce8666d9" providerId="ADAL" clId="{7E3E0CA2-6E0B-E046-9DA7-7916F42BD7B8}" dt="2021-12-24T15:21:05.411" v="108"/>
          <ac:spMkLst>
            <pc:docMk/>
            <pc:sldMk cId="4133093744" sldId="300"/>
            <ac:spMk id="5" creationId="{3644CDEF-D1AA-EC4A-9E09-518B78256FAD}"/>
          </ac:spMkLst>
        </pc:spChg>
        <pc:spChg chg="add mod">
          <ac:chgData name="Jeffrey M. Colon" userId="615143b1-cdee-493d-9a9d-1565ce8666d9" providerId="ADAL" clId="{7E3E0CA2-6E0B-E046-9DA7-7916F42BD7B8}" dt="2021-12-24T15:22:13.449" v="171"/>
          <ac:spMkLst>
            <pc:docMk/>
            <pc:sldMk cId="4133093744" sldId="300"/>
            <ac:spMk id="6" creationId="{501CCA17-6D10-8F41-9FA9-38A1FBA1AAAF}"/>
          </ac:spMkLst>
        </pc:spChg>
      </pc:sldChg>
      <pc:sldMasterChg chg="modSp mod modSldLayout">
        <pc:chgData name="Jeffrey M. Colon" userId="615143b1-cdee-493d-9a9d-1565ce8666d9" providerId="ADAL" clId="{7E3E0CA2-6E0B-E046-9DA7-7916F42BD7B8}" dt="2021-12-24T15:21:50.267" v="170" actId="20577"/>
        <pc:sldMasterMkLst>
          <pc:docMk/>
          <pc:sldMasterMk cId="360901509" sldId="2147483672"/>
        </pc:sldMasterMkLst>
        <pc:spChg chg="mod">
          <ac:chgData name="Jeffrey M. Colon" userId="615143b1-cdee-493d-9a9d-1565ce8666d9" providerId="ADAL" clId="{7E3E0CA2-6E0B-E046-9DA7-7916F42BD7B8}" dt="2021-12-24T15:21:24.578" v="124" actId="20577"/>
          <ac:spMkLst>
            <pc:docMk/>
            <pc:sldMasterMk cId="360901509" sldId="2147483672"/>
            <ac:spMk id="13" creationId="{00000000-0000-0000-0000-000000000000}"/>
          </ac:spMkLst>
        </pc:spChg>
        <pc:sldLayoutChg chg="modSp mod">
          <pc:chgData name="Jeffrey M. Colon" userId="615143b1-cdee-493d-9a9d-1565ce8666d9" providerId="ADAL" clId="{7E3E0CA2-6E0B-E046-9DA7-7916F42BD7B8}" dt="2021-12-24T15:21:39.147" v="154" actId="20577"/>
          <pc:sldLayoutMkLst>
            <pc:docMk/>
            <pc:sldMasterMk cId="360901509" sldId="2147483672"/>
            <pc:sldLayoutMk cId="0" sldId="2147483673"/>
          </pc:sldLayoutMkLst>
          <pc:spChg chg="mod">
            <ac:chgData name="Jeffrey M. Colon" userId="615143b1-cdee-493d-9a9d-1565ce8666d9" providerId="ADAL" clId="{7E3E0CA2-6E0B-E046-9DA7-7916F42BD7B8}" dt="2021-12-24T15:21:39.147" v="154" actId="20577"/>
            <ac:spMkLst>
              <pc:docMk/>
              <pc:sldMasterMk cId="360901509" sldId="2147483672"/>
              <pc:sldLayoutMk cId="0" sldId="2147483673"/>
              <ac:spMk id="4" creationId="{00000000-0000-0000-0000-000000000000}"/>
            </ac:spMkLst>
          </pc:spChg>
        </pc:sldLayoutChg>
        <pc:sldLayoutChg chg="modSp mod">
          <pc:chgData name="Jeffrey M. Colon" userId="615143b1-cdee-493d-9a9d-1565ce8666d9" providerId="ADAL" clId="{7E3E0CA2-6E0B-E046-9DA7-7916F42BD7B8}" dt="2021-12-24T15:21:50.267" v="170" actId="20577"/>
          <pc:sldLayoutMkLst>
            <pc:docMk/>
            <pc:sldMasterMk cId="360901509" sldId="2147483672"/>
            <pc:sldLayoutMk cId="0" sldId="2147483674"/>
          </pc:sldLayoutMkLst>
          <pc:spChg chg="mod">
            <ac:chgData name="Jeffrey M. Colon" userId="615143b1-cdee-493d-9a9d-1565ce8666d9" providerId="ADAL" clId="{7E3E0CA2-6E0B-E046-9DA7-7916F42BD7B8}" dt="2021-12-24T15:21:50.267" v="170" actId="20577"/>
            <ac:spMkLst>
              <pc:docMk/>
              <pc:sldMasterMk cId="360901509" sldId="2147483672"/>
              <pc:sldLayoutMk cId="0" sldId="2147483674"/>
              <ac:spMk id="6" creationId="{00000000-0000-0000-0000-000000000000}"/>
            </ac:spMkLst>
          </pc:spChg>
        </pc:sldLayoutChg>
      </pc:sldMasterChg>
    </pc:docChg>
  </pc:docChgLst>
  <pc:docChgLst>
    <pc:chgData name="Jeffrey M. Colon" userId="615143b1-cdee-493d-9a9d-1565ce8666d9" providerId="ADAL" clId="{F0276099-AFCC-9D48-8A79-D9AAE71657D5}"/>
    <pc:docChg chg="modSld">
      <pc:chgData name="Jeffrey M. Colon" userId="615143b1-cdee-493d-9a9d-1565ce8666d9" providerId="ADAL" clId="{F0276099-AFCC-9D48-8A79-D9AAE71657D5}" dt="2022-07-31T14:10:45.043" v="141"/>
      <pc:docMkLst>
        <pc:docMk/>
      </pc:docMkLst>
      <pc:sldChg chg="modSp">
        <pc:chgData name="Jeffrey M. Colon" userId="615143b1-cdee-493d-9a9d-1565ce8666d9" providerId="ADAL" clId="{F0276099-AFCC-9D48-8A79-D9AAE71657D5}" dt="2022-07-31T14:10:45.043" v="141"/>
        <pc:sldMkLst>
          <pc:docMk/>
          <pc:sldMk cId="0" sldId="273"/>
        </pc:sldMkLst>
        <pc:spChg chg="mod">
          <ac:chgData name="Jeffrey M. Colon" userId="615143b1-cdee-493d-9a9d-1565ce8666d9" providerId="ADAL" clId="{F0276099-AFCC-9D48-8A79-D9AAE71657D5}" dt="2022-07-31T14:10:45.043" v="141"/>
          <ac:spMkLst>
            <pc:docMk/>
            <pc:sldMk cId="0" sldId="273"/>
            <ac:spMk id="84995" creationId="{00000000-0000-0000-0000-000000000000}"/>
          </ac:spMkLst>
        </pc:spChg>
      </pc:sldChg>
      <pc:sldChg chg="modSp">
        <pc:chgData name="Jeffrey M. Colon" userId="615143b1-cdee-493d-9a9d-1565ce8666d9" providerId="ADAL" clId="{F0276099-AFCC-9D48-8A79-D9AAE71657D5}" dt="2022-07-31T13:22:37.167" v="17" actId="20577"/>
        <pc:sldMkLst>
          <pc:docMk/>
          <pc:sldMk cId="1851791123" sldId="286"/>
        </pc:sldMkLst>
        <pc:spChg chg="mod">
          <ac:chgData name="Jeffrey M. Colon" userId="615143b1-cdee-493d-9a9d-1565ce8666d9" providerId="ADAL" clId="{F0276099-AFCC-9D48-8A79-D9AAE71657D5}" dt="2022-07-31T13:22:37.167" v="17" actId="20577"/>
          <ac:spMkLst>
            <pc:docMk/>
            <pc:sldMk cId="1851791123" sldId="286"/>
            <ac:spMk id="2" creationId="{00000000-0000-0000-0000-000000000000}"/>
          </ac:spMkLst>
        </pc:spChg>
      </pc:sldChg>
      <pc:sldChg chg="modSp">
        <pc:chgData name="Jeffrey M. Colon" userId="615143b1-cdee-493d-9a9d-1565ce8666d9" providerId="ADAL" clId="{F0276099-AFCC-9D48-8A79-D9AAE71657D5}" dt="2022-07-31T13:59:31.647" v="140" actId="20577"/>
        <pc:sldMkLst>
          <pc:docMk/>
          <pc:sldMk cId="4133093744" sldId="300"/>
        </pc:sldMkLst>
        <pc:spChg chg="mod">
          <ac:chgData name="Jeffrey M. Colon" userId="615143b1-cdee-493d-9a9d-1565ce8666d9" providerId="ADAL" clId="{F0276099-AFCC-9D48-8A79-D9AAE71657D5}" dt="2022-07-31T13:59:31.647" v="140" actId="20577"/>
          <ac:spMkLst>
            <pc:docMk/>
            <pc:sldMk cId="4133093744" sldId="300"/>
            <ac:spMk id="2" creationId="{DC8C4A35-B168-9B44-BF49-F4AB6A777DD4}"/>
          </ac:spMkLst>
        </pc:spChg>
      </pc:sldChg>
    </pc:docChg>
  </pc:docChgLst>
  <pc:docChgLst>
    <pc:chgData name="Jeffrey M. Colon" userId="615143b1-cdee-493d-9a9d-1565ce8666d9" providerId="ADAL" clId="{A9169AA7-6252-E145-B89C-7B1AB0B81577}"/>
    <pc:docChg chg="custSel addSld modSld modMainMaster">
      <pc:chgData name="Jeffrey M. Colon" userId="615143b1-cdee-493d-9a9d-1565ce8666d9" providerId="ADAL" clId="{A9169AA7-6252-E145-B89C-7B1AB0B81577}" dt="2022-08-23T16:07:59.921" v="1324" actId="404"/>
      <pc:docMkLst>
        <pc:docMk/>
      </pc:docMkLst>
      <pc:sldChg chg="modSp">
        <pc:chgData name="Jeffrey M. Colon" userId="615143b1-cdee-493d-9a9d-1565ce8666d9" providerId="ADAL" clId="{A9169AA7-6252-E145-B89C-7B1AB0B81577}" dt="2022-08-23T14:45:43.967" v="175" actId="20577"/>
        <pc:sldMkLst>
          <pc:docMk/>
          <pc:sldMk cId="0" sldId="263"/>
        </pc:sldMkLst>
        <pc:spChg chg="mod">
          <ac:chgData name="Jeffrey M. Colon" userId="615143b1-cdee-493d-9a9d-1565ce8666d9" providerId="ADAL" clId="{A9169AA7-6252-E145-B89C-7B1AB0B81577}" dt="2022-08-23T14:45:43.967" v="175" actId="20577"/>
          <ac:spMkLst>
            <pc:docMk/>
            <pc:sldMk cId="0" sldId="263"/>
            <ac:spMk id="63491" creationId="{00000000-0000-0000-0000-000000000000}"/>
          </ac:spMkLst>
        </pc:spChg>
      </pc:sldChg>
      <pc:sldChg chg="modSp">
        <pc:chgData name="Jeffrey M. Colon" userId="615143b1-cdee-493d-9a9d-1565ce8666d9" providerId="ADAL" clId="{A9169AA7-6252-E145-B89C-7B1AB0B81577}" dt="2022-08-23T14:45:54.620" v="185" actId="20577"/>
        <pc:sldMkLst>
          <pc:docMk/>
          <pc:sldMk cId="0" sldId="273"/>
        </pc:sldMkLst>
        <pc:spChg chg="mod">
          <ac:chgData name="Jeffrey M. Colon" userId="615143b1-cdee-493d-9a9d-1565ce8666d9" providerId="ADAL" clId="{A9169AA7-6252-E145-B89C-7B1AB0B81577}" dt="2022-08-23T14:45:54.620" v="185" actId="20577"/>
          <ac:spMkLst>
            <pc:docMk/>
            <pc:sldMk cId="0" sldId="273"/>
            <ac:spMk id="84995" creationId="{00000000-0000-0000-0000-000000000000}"/>
          </ac:spMkLst>
        </pc:spChg>
      </pc:sldChg>
      <pc:sldChg chg="modSp">
        <pc:chgData name="Jeffrey M. Colon" userId="615143b1-cdee-493d-9a9d-1565ce8666d9" providerId="ADAL" clId="{A9169AA7-6252-E145-B89C-7B1AB0B81577}" dt="2022-08-23T14:45:49.652" v="180" actId="20577"/>
        <pc:sldMkLst>
          <pc:docMk/>
          <pc:sldMk cId="0" sldId="274"/>
        </pc:sldMkLst>
        <pc:spChg chg="mod">
          <ac:chgData name="Jeffrey M. Colon" userId="615143b1-cdee-493d-9a9d-1565ce8666d9" providerId="ADAL" clId="{A9169AA7-6252-E145-B89C-7B1AB0B81577}" dt="2022-08-23T14:45:49.652" v="180" actId="20577"/>
          <ac:spMkLst>
            <pc:docMk/>
            <pc:sldMk cId="0" sldId="274"/>
            <ac:spMk id="86019" creationId="{00000000-0000-0000-0000-000000000000}"/>
          </ac:spMkLst>
        </pc:spChg>
      </pc:sldChg>
      <pc:sldChg chg="modSp modAnim">
        <pc:chgData name="Jeffrey M. Colon" userId="615143b1-cdee-493d-9a9d-1565ce8666d9" providerId="ADAL" clId="{A9169AA7-6252-E145-B89C-7B1AB0B81577}" dt="2022-08-23T14:38:04.703" v="165" actId="20577"/>
        <pc:sldMkLst>
          <pc:docMk/>
          <pc:sldMk cId="1851791123" sldId="286"/>
        </pc:sldMkLst>
        <pc:spChg chg="mod">
          <ac:chgData name="Jeffrey M. Colon" userId="615143b1-cdee-493d-9a9d-1565ce8666d9" providerId="ADAL" clId="{A9169AA7-6252-E145-B89C-7B1AB0B81577}" dt="2022-08-23T14:38:04.703" v="165" actId="20577"/>
          <ac:spMkLst>
            <pc:docMk/>
            <pc:sldMk cId="1851791123" sldId="286"/>
            <ac:spMk id="2" creationId="{00000000-0000-0000-0000-000000000000}"/>
          </ac:spMkLst>
        </pc:spChg>
      </pc:sldChg>
      <pc:sldChg chg="modSp mod">
        <pc:chgData name="Jeffrey M. Colon" userId="615143b1-cdee-493d-9a9d-1565ce8666d9" providerId="ADAL" clId="{A9169AA7-6252-E145-B89C-7B1AB0B81577}" dt="2022-08-23T14:48:05.857" v="208" actId="403"/>
        <pc:sldMkLst>
          <pc:docMk/>
          <pc:sldMk cId="4133093744" sldId="300"/>
        </pc:sldMkLst>
        <pc:spChg chg="mod">
          <ac:chgData name="Jeffrey M. Colon" userId="615143b1-cdee-493d-9a9d-1565ce8666d9" providerId="ADAL" clId="{A9169AA7-6252-E145-B89C-7B1AB0B81577}" dt="2022-08-23T14:48:05.857" v="208" actId="403"/>
          <ac:spMkLst>
            <pc:docMk/>
            <pc:sldMk cId="4133093744" sldId="300"/>
            <ac:spMk id="2" creationId="{DC8C4A35-B168-9B44-BF49-F4AB6A777DD4}"/>
          </ac:spMkLst>
        </pc:spChg>
      </pc:sldChg>
      <pc:sldChg chg="modSp new mod">
        <pc:chgData name="Jeffrey M. Colon" userId="615143b1-cdee-493d-9a9d-1565ce8666d9" providerId="ADAL" clId="{A9169AA7-6252-E145-B89C-7B1AB0B81577}" dt="2022-08-23T16:07:59.921" v="1324" actId="404"/>
        <pc:sldMkLst>
          <pc:docMk/>
          <pc:sldMk cId="2629831558" sldId="301"/>
        </pc:sldMkLst>
        <pc:spChg chg="mod">
          <ac:chgData name="Jeffrey M. Colon" userId="615143b1-cdee-493d-9a9d-1565ce8666d9" providerId="ADAL" clId="{A9169AA7-6252-E145-B89C-7B1AB0B81577}" dt="2022-08-23T16:07:59.921" v="1324" actId="404"/>
          <ac:spMkLst>
            <pc:docMk/>
            <pc:sldMk cId="2629831558" sldId="301"/>
            <ac:spMk id="2" creationId="{ED1BA1A4-78F6-A165-AADF-7B4A1AE9E2EE}"/>
          </ac:spMkLst>
        </pc:spChg>
        <pc:spChg chg="mod">
          <ac:chgData name="Jeffrey M. Colon" userId="615143b1-cdee-493d-9a9d-1565ce8666d9" providerId="ADAL" clId="{A9169AA7-6252-E145-B89C-7B1AB0B81577}" dt="2022-08-23T14:17:40.665" v="25" actId="14100"/>
          <ac:spMkLst>
            <pc:docMk/>
            <pc:sldMk cId="2629831558" sldId="301"/>
            <ac:spMk id="3" creationId="{9D62D6D3-EB9D-640E-E310-25089FF08357}"/>
          </ac:spMkLst>
        </pc:spChg>
      </pc:sldChg>
      <pc:sldChg chg="modSp new mod modAnim">
        <pc:chgData name="Jeffrey M. Colon" userId="615143b1-cdee-493d-9a9d-1565ce8666d9" providerId="ADAL" clId="{A9169AA7-6252-E145-B89C-7B1AB0B81577}" dt="2022-08-23T16:05:21.857" v="1322" actId="20577"/>
        <pc:sldMkLst>
          <pc:docMk/>
          <pc:sldMk cId="9851836" sldId="302"/>
        </pc:sldMkLst>
        <pc:spChg chg="mod">
          <ac:chgData name="Jeffrey M. Colon" userId="615143b1-cdee-493d-9a9d-1565ce8666d9" providerId="ADAL" clId="{A9169AA7-6252-E145-B89C-7B1AB0B81577}" dt="2022-08-23T16:05:21.857" v="1322" actId="20577"/>
          <ac:spMkLst>
            <pc:docMk/>
            <pc:sldMk cId="9851836" sldId="302"/>
            <ac:spMk id="2" creationId="{7BCE6420-3510-8FDC-95B3-8406DD198803}"/>
          </ac:spMkLst>
        </pc:spChg>
        <pc:spChg chg="mod">
          <ac:chgData name="Jeffrey M. Colon" userId="615143b1-cdee-493d-9a9d-1565ce8666d9" providerId="ADAL" clId="{A9169AA7-6252-E145-B89C-7B1AB0B81577}" dt="2022-08-23T15:56:40.868" v="1123" actId="20577"/>
          <ac:spMkLst>
            <pc:docMk/>
            <pc:sldMk cId="9851836" sldId="302"/>
            <ac:spMk id="3" creationId="{4F9A4AA2-67E5-7D34-0215-A9E26B01257B}"/>
          </ac:spMkLst>
        </pc:spChg>
      </pc:sldChg>
      <pc:sldMasterChg chg="modSldLayout">
        <pc:chgData name="Jeffrey M. Colon" userId="615143b1-cdee-493d-9a9d-1565ce8666d9" providerId="ADAL" clId="{A9169AA7-6252-E145-B89C-7B1AB0B81577}" dt="2022-08-23T14:19:19.135" v="28" actId="403"/>
        <pc:sldMasterMkLst>
          <pc:docMk/>
          <pc:sldMasterMk cId="360901509" sldId="2147483672"/>
        </pc:sldMasterMkLst>
        <pc:sldLayoutChg chg="modSp">
          <pc:chgData name="Jeffrey M. Colon" userId="615143b1-cdee-493d-9a9d-1565ce8666d9" providerId="ADAL" clId="{A9169AA7-6252-E145-B89C-7B1AB0B81577}" dt="2022-08-23T14:19:19.135" v="28" actId="403"/>
          <pc:sldLayoutMkLst>
            <pc:docMk/>
            <pc:sldMasterMk cId="360901509" sldId="2147483672"/>
            <pc:sldLayoutMk cId="0" sldId="2147483673"/>
          </pc:sldLayoutMkLst>
          <pc:spChg chg="mod">
            <ac:chgData name="Jeffrey M. Colon" userId="615143b1-cdee-493d-9a9d-1565ce8666d9" providerId="ADAL" clId="{A9169AA7-6252-E145-B89C-7B1AB0B81577}" dt="2022-08-23T14:19:19.135" v="28" actId="403"/>
            <ac:spMkLst>
              <pc:docMk/>
              <pc:sldMasterMk cId="360901509" sldId="2147483672"/>
              <pc:sldLayoutMk cId="0" sldId="2147483673"/>
              <ac:spMk id="4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ctr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Gill Sans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Gill Sans" charset="0"/>
              </a:defRPr>
            </a:lvl1pPr>
          </a:lstStyle>
          <a:p>
            <a:fld id="{2B9FB830-B80E-7F40-916F-2212BB04F94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168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6" y="0"/>
            <a:ext cx="3038475" cy="462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5388" y="692150"/>
            <a:ext cx="4619625" cy="34639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9" y="4387768"/>
            <a:ext cx="5140325" cy="4155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Calibri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6" y="8773958"/>
            <a:ext cx="3038475" cy="462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Calibri" charset="0"/>
              </a:defRPr>
            </a:lvl1pPr>
          </a:lstStyle>
          <a:p>
            <a:fld id="{813AF7CB-E8F0-0C43-959B-A53601DDB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5574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046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AEDCD4F-FA76-B645-8D02-ACBEF0215ADF}" type="slidenum">
              <a:rPr lang="en-US" sz="1200">
                <a:latin typeface="Calibri" charset="0"/>
              </a:rPr>
              <a:pPr/>
              <a:t>19</a:t>
            </a:fld>
            <a:endParaRPr lang="en-US" sz="1200" dirty="0">
              <a:latin typeface="Calibri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60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A298936-EE40-8D41-B047-3D8EA8E84A88}" type="slidenum">
              <a:rPr lang="en-US" sz="1200">
                <a:latin typeface="Calibri" charset="0"/>
              </a:rPr>
              <a:pPr/>
              <a:t>20</a:t>
            </a:fld>
            <a:endParaRPr lang="en-US" sz="1200" dirty="0">
              <a:latin typeface="Calibri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668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6A7A47F-4DCB-874A-8881-E9E04370A486}" type="slidenum">
              <a:rPr lang="en-US" sz="1200">
                <a:latin typeface="Calibri" charset="0"/>
              </a:rPr>
              <a:pPr/>
              <a:t>21</a:t>
            </a:fld>
            <a:endParaRPr lang="en-US" sz="1200" dirty="0">
              <a:latin typeface="Calibri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302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5C1E652A-9814-DC40-89B7-494D9FCBB09A}" type="slidenum">
              <a:rPr lang="en-US" sz="1200">
                <a:latin typeface="Calibri" charset="0"/>
              </a:rPr>
              <a:pPr/>
              <a:t>22</a:t>
            </a:fld>
            <a:endParaRPr lang="en-US" sz="1200" dirty="0">
              <a:latin typeface="Calibri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2709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F033AF8-486D-2241-9B35-5315828FD979}" type="slidenum">
              <a:rPr lang="en-US" sz="1200">
                <a:latin typeface="Calibri" charset="0"/>
              </a:rPr>
              <a:pPr/>
              <a:t>23</a:t>
            </a:fld>
            <a:endParaRPr lang="en-US" sz="1200" dirty="0">
              <a:latin typeface="Calibri" charset="0"/>
            </a:endParaRPr>
          </a:p>
        </p:txBody>
      </p:sp>
      <p:sp>
        <p:nvSpPr>
          <p:cNvPr id="307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6556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955EDCC8-DE56-304B-A9BE-CDE92921E70A}" type="slidenum">
              <a:rPr lang="en-US" sz="1200">
                <a:latin typeface="Calibri" charset="0"/>
              </a:rPr>
              <a:pPr/>
              <a:t>24</a:t>
            </a:fld>
            <a:endParaRPr lang="en-US" sz="1200" dirty="0">
              <a:latin typeface="Calibri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557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B6286AE7-E404-D746-A07E-2E541B4A7985}" type="slidenum">
              <a:rPr lang="en-US" sz="1200">
                <a:latin typeface="Calibri" charset="0"/>
              </a:rPr>
              <a:pPr/>
              <a:t>25</a:t>
            </a:fld>
            <a:endParaRPr lang="en-US" sz="1200" dirty="0">
              <a:latin typeface="Calibri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2213" y="690563"/>
            <a:ext cx="4624387" cy="3467100"/>
          </a:xfrm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9" y="4387766"/>
            <a:ext cx="5140325" cy="4157496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248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21C7DE09-90E9-D04F-BC97-D4C3AF395552}" type="slidenum">
              <a:rPr lang="en-US" sz="1200">
                <a:latin typeface="Calibri" charset="0"/>
              </a:rPr>
              <a:pPr/>
              <a:t>26</a:t>
            </a:fld>
            <a:endParaRPr lang="en-US" sz="1200" dirty="0">
              <a:latin typeface="Calibri" charset="0"/>
            </a:endParaRPr>
          </a:p>
        </p:txBody>
      </p:sp>
      <p:sp>
        <p:nvSpPr>
          <p:cNvPr id="337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285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3CF19C2-34E8-4346-AB67-9984E6DD6A78}" type="slidenum">
              <a:rPr lang="en-US" sz="1200">
                <a:latin typeface="Calibri" charset="0"/>
              </a:rPr>
              <a:pPr/>
              <a:t>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3AF7CB-E8F0-0C43-959B-A53601DDBE1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9045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eaLnBrk="0" hangingPunct="0"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0B45BF9D-5587-2C45-9E0D-C63FC847C0BF}" type="slidenum">
              <a:rPr lang="en-US" sz="1200">
                <a:latin typeface="Calibri" charset="0"/>
              </a:rPr>
              <a:pPr/>
              <a:t>9</a:t>
            </a:fld>
            <a:endParaRPr lang="en-US" sz="1200" dirty="0">
              <a:latin typeface="Calibri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6682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4DB26576-8390-7442-8A25-83A0690FF123}" type="slidenum">
              <a:rPr lang="en-US" sz="1200">
                <a:latin typeface="Calibri" charset="0"/>
              </a:rPr>
              <a:pPr/>
              <a:t>13</a:t>
            </a:fld>
            <a:endParaRPr lang="en-US" sz="1200" dirty="0">
              <a:latin typeface="Calibri" charset="0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321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E72D701E-781B-2E4A-A289-0AA580F609ED}" type="slidenum">
              <a:rPr lang="en-US" sz="1200">
                <a:latin typeface="Calibri" charset="0"/>
              </a:rPr>
              <a:pPr/>
              <a:t>15</a:t>
            </a:fld>
            <a:endParaRPr lang="en-US" sz="1200" dirty="0">
              <a:latin typeface="Calibri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421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6714FAE9-30AA-6C48-BA96-07D77807F7C2}" type="slidenum">
              <a:rPr lang="en-US" sz="1200">
                <a:latin typeface="Calibri" charset="0"/>
              </a:rPr>
              <a:pPr/>
              <a:t>16</a:t>
            </a:fld>
            <a:endParaRPr lang="en-US" sz="1200" dirty="0">
              <a:latin typeface="Calibri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06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C4C983F6-FBD6-0A4F-9763-A421C407A54E}" type="slidenum">
              <a:rPr lang="en-US" sz="1200">
                <a:latin typeface="Calibri" charset="0"/>
              </a:rPr>
              <a:pPr/>
              <a:t>17</a:t>
            </a:fld>
            <a:endParaRPr lang="en-US" sz="1200" dirty="0">
              <a:latin typeface="Calibri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287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 defTabSz="931863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defTabSz="931863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fld id="{D0DE8F93-A241-0B44-82EB-F9939327C4D3}" type="slidenum">
              <a:rPr lang="en-US" sz="1200">
                <a:latin typeface="Calibri" charset="0"/>
              </a:rPr>
              <a:pPr/>
              <a:t>18</a:t>
            </a:fld>
            <a:endParaRPr lang="en-US" sz="1200" dirty="0">
              <a:latin typeface="Calibri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22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3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3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500" b="1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Choice of Entity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33900" y="838200"/>
            <a:ext cx="41529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809E66-74DF-0C42-A43A-AEFFC49125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28600" y="8382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3619500"/>
            <a:ext cx="8458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6B9BC8-751C-6A46-B5B7-840FAB6C1A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228600" y="838200"/>
            <a:ext cx="8458200" cy="541020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Choice of Entity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FC3B70-B114-674E-8EFF-281092C9D6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Choice of Entity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Choice of Entity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baseline="0" dirty="0">
                <a:latin typeface="+mn-lt"/>
              </a:rPr>
              <a:t>PSH_COE_2022</a:t>
            </a:r>
            <a:endParaRPr lang="en-US" sz="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901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  <p:sldLayoutId id="2147483715" r:id="rId43"/>
    <p:sldLayoutId id="2147483716" r:id="rId44"/>
    <p:sldLayoutId id="2147483717" r:id="rId45"/>
    <p:sldLayoutId id="2147483718" r:id="rId46"/>
    <p:sldLayoutId id="2147483719" r:id="rId47"/>
    <p:sldLayoutId id="2147483720" r:id="rId48"/>
    <p:sldLayoutId id="2147483721" r:id="rId49"/>
    <p:sldLayoutId id="2147483722" r:id="rId50"/>
    <p:sldLayoutId id="2147483723" r:id="rId51"/>
    <p:sldLayoutId id="2147483724" r:id="rId52"/>
    <p:sldLayoutId id="2147483725" r:id="rId53"/>
    <p:sldLayoutId id="2147483726" r:id="rId54"/>
    <p:sldLayoutId id="2147483727" r:id="rId55"/>
    <p:sldLayoutId id="2147483728" r:id="rId56"/>
    <p:sldLayoutId id="2147483729" r:id="rId57"/>
    <p:sldLayoutId id="2147483730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bit.ly/2F2KsbX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xnotes.com/research/federal/irs-guidance/revenue-procedures/irs-issues-guidelines-for-tenancy-in-common-interests/dpcv?h=%22Rev.%20Proc.%202002-22%22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ic.energy/current-mlps-and-mlp-funds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F2Ksb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A1A4-78F6-A165-AADF-7B4A1AE9E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Partnership Taxation</a:t>
            </a:r>
            <a:br>
              <a:rPr lang="en-US" dirty="0"/>
            </a:br>
            <a:r>
              <a:rPr lang="en-US" sz="4000" i="1" dirty="0"/>
              <a:t>Choice of Entity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62D6D3-EB9D-640E-E310-25089FF083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648200"/>
            <a:ext cx="6858000" cy="609600"/>
          </a:xfrm>
        </p:spPr>
        <p:txBody>
          <a:bodyPr/>
          <a:lstStyle/>
          <a:p>
            <a:r>
              <a:rPr lang="en-US" sz="1800" b="1" dirty="0"/>
              <a:t>Prof. Colon</a:t>
            </a:r>
          </a:p>
          <a:p>
            <a:r>
              <a:rPr lang="en-US" sz="1800" b="1" dirty="0"/>
              <a:t>Fall 2022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F725E-2602-C57E-993A-122320B7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Choice of Entity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6697D-8F8F-88C0-4164-F615DDED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31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BA65625-54D9-C94E-B91C-BE050270C9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4048" y="885824"/>
          <a:ext cx="8458200" cy="3998804"/>
        </p:xfrm>
        <a:graphic>
          <a:graphicData uri="http://schemas.openxmlformats.org/drawingml/2006/table">
            <a:tbl>
              <a:tblPr/>
              <a:tblGrid>
                <a:gridCol w="1569288">
                  <a:extLst>
                    <a:ext uri="{9D8B030D-6E8A-4147-A177-3AD203B41FA5}">
                      <a16:colId xmlns:a16="http://schemas.microsoft.com/office/drawing/2014/main" val="1655091437"/>
                    </a:ext>
                  </a:extLst>
                </a:gridCol>
                <a:gridCol w="1329906">
                  <a:extLst>
                    <a:ext uri="{9D8B030D-6E8A-4147-A177-3AD203B41FA5}">
                      <a16:colId xmlns:a16="http://schemas.microsoft.com/office/drawing/2014/main" val="1712569693"/>
                    </a:ext>
                  </a:extLst>
                </a:gridCol>
                <a:gridCol w="877739">
                  <a:extLst>
                    <a:ext uri="{9D8B030D-6E8A-4147-A177-3AD203B41FA5}">
                      <a16:colId xmlns:a16="http://schemas.microsoft.com/office/drawing/2014/main" val="2911941277"/>
                    </a:ext>
                  </a:extLst>
                </a:gridCol>
                <a:gridCol w="1516092">
                  <a:extLst>
                    <a:ext uri="{9D8B030D-6E8A-4147-A177-3AD203B41FA5}">
                      <a16:colId xmlns:a16="http://schemas.microsoft.com/office/drawing/2014/main" val="2947680126"/>
                    </a:ext>
                  </a:extLst>
                </a:gridCol>
                <a:gridCol w="1542690">
                  <a:extLst>
                    <a:ext uri="{9D8B030D-6E8A-4147-A177-3AD203B41FA5}">
                      <a16:colId xmlns:a16="http://schemas.microsoft.com/office/drawing/2014/main" val="2365344557"/>
                    </a:ext>
                  </a:extLst>
                </a:gridCol>
                <a:gridCol w="1622485">
                  <a:extLst>
                    <a:ext uri="{9D8B030D-6E8A-4147-A177-3AD203B41FA5}">
                      <a16:colId xmlns:a16="http://schemas.microsoft.com/office/drawing/2014/main" val="3720315787"/>
                    </a:ext>
                  </a:extLst>
                </a:gridCol>
              </a:tblGrid>
              <a:tr h="426508">
                <a:tc gridSpan="6">
                  <a:txBody>
                    <a:bodyPr/>
                    <a:lstStyle/>
                    <a:p>
                      <a:pPr rtl="0" fontAlgn="b"/>
                      <a:r>
                        <a:rPr lang="en-US" sz="1600" b="1" dirty="0">
                          <a:effectLst/>
                        </a:rPr>
                        <a:t>Pass-through vs. C Corporation: Benefits of Deferral (AT Returns are Reinvested and then Liquidated)</a:t>
                      </a:r>
                    </a:p>
                  </a:txBody>
                  <a:tcPr marL="0" marR="0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 hMerge="1">
                  <a:txBody>
                    <a:bodyPr/>
                    <a:lstStyle/>
                    <a:p>
                      <a:pPr rtl="0" fontAlgn="b"/>
                      <a:endParaRPr lang="en-US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9321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800" b="1" dirty="0">
                          <a:effectLst/>
                        </a:rPr>
                        <a:t>C Corporation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PSH </a:t>
                      </a:r>
                      <a:br>
                        <a:rPr lang="en-US" sz="1800" b="1" dirty="0">
                          <a:effectLst/>
                        </a:rPr>
                      </a:br>
                      <a:r>
                        <a:rPr lang="en-US" sz="1800" b="1" dirty="0">
                          <a:effectLst/>
                        </a:rPr>
                        <a:t>w/out 199A</a:t>
                      </a:r>
                    </a:p>
                  </a:txBody>
                  <a:tcPr marL="28575" marR="28575" marT="19050" marB="19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395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13,525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14,052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13,573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847111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18,679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19,745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18,422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2205012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Year of 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26,218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27,745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25,003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83677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Liquidation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25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53,371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54,784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46,061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592974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35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111,450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108,172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84,852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7041258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45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>
                          <a:effectLst/>
                        </a:rPr>
                        <a:t>235,683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213,587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156,314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966880"/>
                  </a:ext>
                </a:extLst>
              </a:tr>
              <a:tr h="426508"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8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b="1">
                          <a:effectLst/>
                        </a:rPr>
                        <a:t>50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800" dirty="0">
                          <a:effectLst/>
                        </a:rPr>
                        <a:t>343,594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>
                          <a:effectLst/>
                        </a:rPr>
                        <a:t>300,127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800" dirty="0">
                          <a:effectLst/>
                        </a:rPr>
                        <a:t>212,160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68840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A1611819-C6DA-8541-984A-300562961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dirty="0"/>
              <a:t>Comparison of AT-Returns for C Corporation and PSH: The Benefits of Deferral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D83475-C6B3-664B-842E-82E3481086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6114D-11FE-A54C-9528-A12DA539F17B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2"/>
              </a:rPr>
              <a:t>https://</a:t>
            </a:r>
            <a:r>
              <a:rPr lang="en-US" sz="1000" dirty="0" err="1">
                <a:hlinkClick r:id="rId2"/>
              </a:rPr>
              <a:t>bit.ly</a:t>
            </a:r>
            <a:r>
              <a:rPr lang="en-US" sz="1000" dirty="0">
                <a:hlinkClick r:id="rId2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ED7E54-56A5-2449-8475-C3C179ABE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09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Espaço Reservado para Tex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2048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ea typeface="ＭＳ Ｐゴシック" charset="0"/>
                <a:cs typeface="ＭＳ Ｐゴシック" charset="0"/>
              </a:rPr>
              <a:t>Marginal </a:t>
            </a:r>
            <a:r>
              <a:rPr lang="pt-BR" b="1" dirty="0" err="1">
                <a:ea typeface="ＭＳ Ｐゴシック" charset="0"/>
                <a:cs typeface="ＭＳ Ｐゴシック" charset="0"/>
              </a:rPr>
              <a:t>Tax</a:t>
            </a:r>
            <a:r>
              <a:rPr lang="pt-BR" b="1" dirty="0">
                <a:ea typeface="ＭＳ Ｐゴシック" charset="0"/>
                <a:cs typeface="ＭＳ Ｐゴシック" charset="0"/>
              </a:rPr>
              <a:t> Rates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E4B7D9-0DF2-EC49-80C5-FE56BE21B7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15CDF7-04D8-7E4D-B826-4CA1FAEE7C80}"/>
              </a:ext>
            </a:extLst>
          </p:cNvPr>
          <p:cNvCxnSpPr>
            <a:cxnSpLocks/>
          </p:cNvCxnSpPr>
          <p:nvPr/>
        </p:nvCxnSpPr>
        <p:spPr>
          <a:xfrm flipV="1">
            <a:off x="8305800" y="3886200"/>
            <a:ext cx="0" cy="53340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9E263462-13EE-C449-A824-22152657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  <p:pic>
        <p:nvPicPr>
          <p:cNvPr id="12" name="Picture 11" descr="A close up of a map&#10;&#10;Description automatically generated">
            <a:extLst>
              <a:ext uri="{FF2B5EF4-FFF2-40B4-BE49-F238E27FC236}">
                <a16:creationId xmlns:a16="http://schemas.microsoft.com/office/drawing/2014/main" id="{60B23343-776A-534F-ACBD-7C73CBD90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24" y="772432"/>
            <a:ext cx="8226552" cy="55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14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8C4A35-B168-9B44-BF49-F4AB6A777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20% </a:t>
            </a:r>
            <a:r>
              <a:rPr lang="en-US" sz="2400" u="sng" dirty="0"/>
              <a:t>deduction</a:t>
            </a:r>
            <a:r>
              <a:rPr lang="en-US" sz="2400" dirty="0"/>
              <a:t> of a </a:t>
            </a:r>
            <a:r>
              <a:rPr lang="en-US" sz="2400" i="1" dirty="0"/>
              <a:t>non-corporate</a:t>
            </a:r>
            <a:r>
              <a:rPr lang="en-US" sz="2400" dirty="0"/>
              <a:t> taxpayer’s </a:t>
            </a:r>
            <a:r>
              <a:rPr lang="en-US" sz="2400" i="1" dirty="0"/>
              <a:t>Qualified Business Income Amount (QBIA)</a:t>
            </a:r>
          </a:p>
          <a:p>
            <a:r>
              <a:rPr lang="en-US" sz="2400" dirty="0"/>
              <a:t>QBIA: the </a:t>
            </a:r>
            <a:r>
              <a:rPr lang="en-US" sz="2400" b="1" i="1" dirty="0"/>
              <a:t>lesser of:</a:t>
            </a:r>
          </a:p>
          <a:p>
            <a:pPr lvl="1"/>
            <a:r>
              <a:rPr lang="en-US" sz="2200" dirty="0"/>
              <a:t>(A) 20% of QBI with respect to the </a:t>
            </a:r>
            <a:r>
              <a:rPr lang="en-US" sz="2200" i="1" dirty="0"/>
              <a:t>QT/B, or</a:t>
            </a:r>
          </a:p>
          <a:p>
            <a:pPr marL="171450" lvl="1" indent="0">
              <a:buNone/>
            </a:pPr>
            <a:r>
              <a:rPr lang="en-US" sz="2200" dirty="0"/>
              <a:t>		</a:t>
            </a:r>
            <a:r>
              <a:rPr lang="en-US" sz="2200" b="1" dirty="0"/>
              <a:t>the greater of </a:t>
            </a:r>
          </a:p>
          <a:p>
            <a:pPr lvl="1"/>
            <a:r>
              <a:rPr lang="en-US" sz="2200" dirty="0"/>
              <a:t>(B)(</a:t>
            </a:r>
            <a:r>
              <a:rPr lang="en-US" sz="2200" dirty="0" err="1"/>
              <a:t>i</a:t>
            </a:r>
            <a:r>
              <a:rPr lang="en-US" sz="2200" dirty="0"/>
              <a:t>) 50% of the W-2 wages of the QT/B, or</a:t>
            </a:r>
          </a:p>
          <a:p>
            <a:pPr lvl="1"/>
            <a:r>
              <a:rPr lang="en-US" sz="2200" dirty="0"/>
              <a:t>(ii) Sum of 25% W-2 wages PLUS 2.5% of the unadjusted basis immediately after acquisition of all </a:t>
            </a:r>
            <a:r>
              <a:rPr lang="en-US" sz="2200" i="1" dirty="0"/>
              <a:t>qualified property</a:t>
            </a:r>
          </a:p>
          <a:p>
            <a:pPr lvl="1"/>
            <a:r>
              <a:rPr lang="en-US" sz="2200" dirty="0"/>
              <a:t>The (B) limit doesn’t apply if the taxpayer’s income is less than $170,050 ($340,100) (inflation adjusted limits for 2022)</a:t>
            </a:r>
          </a:p>
          <a:p>
            <a:r>
              <a:rPr lang="en-US" sz="2400" i="1" dirty="0"/>
              <a:t>QT/B: </a:t>
            </a:r>
            <a:r>
              <a:rPr lang="en-US" sz="2400" dirty="0"/>
              <a:t>Any business </a:t>
            </a:r>
            <a:r>
              <a:rPr lang="en-US" sz="2400" b="1" dirty="0"/>
              <a:t>except</a:t>
            </a:r>
            <a:r>
              <a:rPr lang="en-US" sz="2400" dirty="0"/>
              <a:t>: health, law, accounting, actuarial science, performing arts, consulting, athletics, financial service, brokerage services, </a:t>
            </a:r>
            <a:r>
              <a:rPr lang="en-US" sz="2400" b="1" dirty="0"/>
              <a:t>or any T/b where the principal assets of the T/B is the reputation or skill of 1 or more of its employees</a:t>
            </a:r>
            <a:r>
              <a:rPr lang="en-US" sz="2400" dirty="0"/>
              <a:t>;</a:t>
            </a:r>
          </a:p>
          <a:p>
            <a:pPr lvl="1"/>
            <a:r>
              <a:rPr lang="en-US" sz="2200" dirty="0"/>
              <a:t>Scope of “principal assets of the T/B is the reputation or skill…”? </a:t>
            </a:r>
            <a:r>
              <a:rPr lang="en-US" sz="2200" i="1" dirty="0"/>
              <a:t>See</a:t>
            </a:r>
            <a:r>
              <a:rPr lang="en-US" sz="2200" dirty="0"/>
              <a:t> Reg. §1.199A-5(b)(2)(xiv)</a:t>
            </a:r>
          </a:p>
          <a:p>
            <a:pPr lvl="1"/>
            <a:r>
              <a:rPr lang="en-US" sz="2200" dirty="0"/>
              <a:t>Exception for </a:t>
            </a:r>
            <a:r>
              <a:rPr lang="en-US" sz="2200" i="1" dirty="0"/>
              <a:t>specified service business</a:t>
            </a:r>
            <a:r>
              <a:rPr lang="en-US" sz="2200" dirty="0"/>
              <a:t>: If the taxpayer’s income is less than $170,000 ($340,100) (2022), a specified service, </a:t>
            </a:r>
            <a:r>
              <a:rPr lang="en-US" sz="2200" b="1" dirty="0"/>
              <a:t>e.g., law</a:t>
            </a:r>
            <a:r>
              <a:rPr lang="en-US" sz="2200" dirty="0"/>
              <a:t>, will be treated as a QT/B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0FCEDB-B3AA-B544-98D3-81D3BAF58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199A:  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C8C64-92AD-0E4C-BE5C-1F3404C1C2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1CCA17-6D10-8F41-9FA9-38A1FBA1A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93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Definition of 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</a:t>
            </a:r>
          </a:p>
          <a:p>
            <a:pPr lvl="1"/>
            <a:r>
              <a:rPr lang="en-US" sz="2000" dirty="0">
                <a:ea typeface="ＭＳ Ｐゴシック" charset="0"/>
              </a:rPr>
              <a:t>JV etc., through which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any business, financial operation, or venture is carried on…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 </a:t>
            </a:r>
            <a:r>
              <a:rPr lang="en-US" sz="2000" dirty="0"/>
              <a:t>§§</a:t>
            </a:r>
            <a:r>
              <a:rPr lang="en-US" altLang="ja-JP" sz="2000" dirty="0">
                <a:ea typeface="ＭＳ Ｐゴシック" charset="0"/>
              </a:rPr>
              <a:t>761 and 7701(a)(2).</a:t>
            </a:r>
          </a:p>
          <a:p>
            <a:pPr eaLnBrk="1" hangingPunct="1"/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b="1" i="1" dirty="0" err="1">
                <a:ea typeface="ＭＳ Ｐゴシック" charset="0"/>
                <a:cs typeface="ＭＳ Ｐゴシック" charset="0"/>
              </a:rPr>
              <a:t>Rigas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v. U.S.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(2011)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What’</a:t>
            </a:r>
            <a:r>
              <a:rPr lang="en-US" altLang="ja-JP" sz="2000" dirty="0">
                <a:ea typeface="ＭＳ Ｐゴシック" charset="0"/>
              </a:rPr>
              <a:t>s at stake for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What was the economic deal between the parties?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How did the Court apply the following </a:t>
            </a:r>
            <a:r>
              <a:rPr lang="en-US" sz="2000" i="1" dirty="0">
                <a:ea typeface="ＭＳ Ｐゴシック" charset="0"/>
              </a:rPr>
              <a:t>Luna </a:t>
            </a:r>
            <a:r>
              <a:rPr lang="en-US" sz="2000" dirty="0">
                <a:ea typeface="ＭＳ Ｐゴシック" charset="0"/>
              </a:rPr>
              <a:t>factors?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Agreement of the parties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Contributions by the parties to the venture?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Interest in P&amp;L? (Important)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What’</a:t>
            </a:r>
            <a:r>
              <a:rPr lang="en-US" altLang="ja-JP" sz="1800" i="1" dirty="0">
                <a:ea typeface="ＭＳ Ｐゴシック" charset="0"/>
              </a:rPr>
              <a:t>s a </a:t>
            </a:r>
            <a:r>
              <a:rPr lang="en-US" altLang="ja-JP" sz="1800" i="1" dirty="0" err="1">
                <a:ea typeface="ＭＳ Ｐゴシック" charset="0"/>
              </a:rPr>
              <a:t>clawback</a:t>
            </a:r>
            <a:r>
              <a:rPr lang="en-US" altLang="ja-JP" sz="1800" i="1" dirty="0">
                <a:ea typeface="ＭＳ Ｐゴシック" charset="0"/>
              </a:rPr>
              <a:t> provision?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Responsibilities of the parties?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Parties’</a:t>
            </a:r>
            <a:r>
              <a:rPr lang="en-US" altLang="ja-JP" sz="1800" i="1" dirty="0">
                <a:ea typeface="ＭＳ Ｐゴシック" charset="0"/>
              </a:rPr>
              <a:t> right to control over income and capital</a:t>
            </a:r>
            <a:r>
              <a:rPr lang="en-US" altLang="ja-JP" sz="1800" dirty="0">
                <a:ea typeface="ＭＳ Ｐゴシック" charset="0"/>
              </a:rPr>
              <a:t>?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Representations to 3</a:t>
            </a:r>
            <a:r>
              <a:rPr lang="en-US" sz="1800" i="1" baseline="30000" dirty="0">
                <a:ea typeface="ＭＳ Ｐゴシック" charset="0"/>
              </a:rPr>
              <a:t>rd</a:t>
            </a:r>
            <a:r>
              <a:rPr lang="en-US" sz="1800" i="1" dirty="0">
                <a:ea typeface="ＭＳ Ｐゴシック" charset="0"/>
              </a:rPr>
              <a:t> parties </a:t>
            </a:r>
          </a:p>
          <a:p>
            <a:pPr lvl="1" eaLnBrk="1" hangingPunct="1"/>
            <a:endParaRPr lang="en-US" dirty="0">
              <a:ea typeface="ＭＳ Ｐゴシック" charset="0"/>
            </a:endParaRPr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Partnership v. Proprietorship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F8639-4685-0F49-AABF-429932BF5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 autoUpdateAnimBg="0"/>
      <p:bldP spid="7782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CE6420-3510-8FDC-95B3-8406DD198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Purported PSH formed to produce refined coal, which generated significant refined-coal tax credits, found to be a PSH for federal tax purposes even though the PSH was only profitable </a:t>
            </a:r>
            <a:r>
              <a:rPr lang="en-US" sz="2000" b="1" i="1" dirty="0"/>
              <a:t>after</a:t>
            </a:r>
            <a:r>
              <a:rPr lang="en-US" sz="2000" i="1" dirty="0"/>
              <a:t> </a:t>
            </a:r>
            <a:r>
              <a:rPr lang="en-US" sz="2000" dirty="0"/>
              <a:t>taking into account refined-coal tax credits</a:t>
            </a:r>
          </a:p>
          <a:p>
            <a:pPr lvl="1"/>
            <a:r>
              <a:rPr lang="en-US" sz="1800" b="1" dirty="0"/>
              <a:t>IRS</a:t>
            </a:r>
            <a:r>
              <a:rPr lang="en-US" sz="1800" dirty="0"/>
              <a:t>:</a:t>
            </a:r>
          </a:p>
          <a:p>
            <a:pPr lvl="2"/>
            <a:r>
              <a:rPr lang="en-US" sz="1800" dirty="0"/>
              <a:t>Argued that PSH did not pursue business to obtain a </a:t>
            </a:r>
            <a:r>
              <a:rPr lang="en-US" sz="1800" i="1" dirty="0"/>
              <a:t>pre-tax</a:t>
            </a:r>
            <a:r>
              <a:rPr lang="en-US" sz="1800" dirty="0"/>
              <a:t> profit  </a:t>
            </a:r>
          </a:p>
          <a:p>
            <a:pPr lvl="2"/>
            <a:r>
              <a:rPr lang="en-US" sz="1800" dirty="0"/>
              <a:t>One P, Fidelity, was partially protected against losses under liquidated-damages provision</a:t>
            </a:r>
          </a:p>
          <a:p>
            <a:pPr lvl="1"/>
            <a:r>
              <a:rPr lang="en-US" sz="1800" b="1" dirty="0"/>
              <a:t>Ct</a:t>
            </a:r>
            <a:r>
              <a:rPr lang="en-US" sz="1800" dirty="0"/>
              <a:t>: </a:t>
            </a:r>
          </a:p>
          <a:p>
            <a:pPr lvl="2"/>
            <a:r>
              <a:rPr lang="en-US" sz="1800" dirty="0"/>
              <a:t>PSH: must be undertaken for legitimate non-tax business purpose and Ps must intend to share in P/L or both.</a:t>
            </a:r>
          </a:p>
          <a:p>
            <a:pPr lvl="2"/>
            <a:r>
              <a:rPr lang="en-US" sz="1800" dirty="0"/>
              <a:t>PSH pursuit of </a:t>
            </a:r>
            <a:r>
              <a:rPr lang="en-US" sz="1800" i="1" dirty="0"/>
              <a:t>after-tax</a:t>
            </a:r>
            <a:r>
              <a:rPr lang="en-US" sz="1800" dirty="0"/>
              <a:t> profit can be legitimate business activity</a:t>
            </a:r>
          </a:p>
          <a:p>
            <a:pPr lvl="2"/>
            <a:r>
              <a:rPr lang="en-US" sz="1800" dirty="0"/>
              <a:t>If main P had operated the PSH business directly, it would have had a legitimate business purpose; no reason Ps cannot validly pursue the same objective</a:t>
            </a:r>
          </a:p>
          <a:p>
            <a:pPr marL="342900" lvl="2" indent="0">
              <a:buNone/>
            </a:pPr>
            <a:endParaRPr lang="en-US" sz="1800" dirty="0"/>
          </a:p>
          <a:p>
            <a:r>
              <a:rPr lang="en-US" dirty="0"/>
              <a:t>Note: Under IRA of 2022, many tax credits have been increased	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9A4AA2-67E5-7D34-0215-A9E26B01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New Kid in Town: </a:t>
            </a:r>
            <a:r>
              <a:rPr lang="en-US" i="1" dirty="0"/>
              <a:t>Cross Refined Coal, LLC v. CIR </a:t>
            </a:r>
            <a:r>
              <a:rPr lang="en-US" dirty="0"/>
              <a:t>(D.C. Cir 2022)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7F351-C307-D04E-2565-372E942E4B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288CB-AF43-D02F-9CC7-5F3840C74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1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PSH v. Co-tenancy</a:t>
            </a:r>
          </a:p>
          <a:p>
            <a:pPr lvl="1" eaLnBrk="1" hangingPunct="1"/>
            <a:r>
              <a:rPr lang="en-US" sz="2000" dirty="0">
                <a:ea typeface="ＭＳ Ｐゴシック" charset="0"/>
                <a:hlinkClick r:id="rId3"/>
              </a:rPr>
              <a:t>Rev. Proc. 2002-22 </a:t>
            </a:r>
            <a:r>
              <a:rPr lang="en-US" sz="2000" dirty="0">
                <a:ea typeface="ＭＳ Ｐゴシック" charset="0"/>
              </a:rPr>
              <a:t>(requirements for requesting ruling that real estate held by T-I-C is </a:t>
            </a:r>
            <a:r>
              <a:rPr lang="en-US" sz="2000" b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PSH for federal tax purposes)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Why is it beneficial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to be a PSH in some circumstances?</a:t>
            </a:r>
          </a:p>
          <a:p>
            <a:pPr lvl="2" eaLnBrk="1" hangingPunct="1"/>
            <a:r>
              <a:rPr lang="en-US" sz="2000" dirty="0">
                <a:ea typeface="ＭＳ Ｐゴシック" charset="0"/>
              </a:rPr>
              <a:t>Elections: Depreciation, etc.</a:t>
            </a:r>
          </a:p>
          <a:p>
            <a:pPr lvl="1"/>
            <a:r>
              <a:rPr lang="en-US" sz="2000" dirty="0">
                <a:ea typeface="ＭＳ Ｐゴシック" charset="0"/>
                <a:cs typeface="ＭＳ Ｐゴシック" charset="0"/>
              </a:rPr>
              <a:t>Is it possible to do a like-kind exchange of a PSH interest? </a:t>
            </a:r>
            <a:r>
              <a:rPr lang="en-US" sz="2000" i="1" dirty="0">
                <a:ea typeface="ＭＳ Ｐゴシック" charset="0"/>
                <a:cs typeface="ＭＳ Ｐゴシック" charset="0"/>
              </a:rPr>
              <a:t>See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1031(a)(1)(D)</a:t>
            </a:r>
            <a:endParaRPr lang="en-US" sz="1800" dirty="0">
              <a:ea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Lessor-lessee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Debtor-Creditor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Employer-Employee/Independent Contractor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Common law (substance over form)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Anti-abuse regulations (Reg.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1.701-2)</a:t>
            </a:r>
          </a:p>
        </p:txBody>
      </p:sp>
      <p:sp>
        <p:nvSpPr>
          <p:cNvPr id="512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v. Other Relationships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CDEBC-4295-9F4F-A140-C00205E2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Any entity recognized for federal tax purposes (including a SME) that is not a trust or subject to special treatment under the IRC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2 or more members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Corporation, or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Partnership</a:t>
            </a:r>
          </a:p>
          <a:p>
            <a:pPr eaLnBrk="1" hangingPunct="1">
              <a:lnSpc>
                <a:spcPct val="90000"/>
              </a:lnSpc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BE with 1 member (SME)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Disregarded Entity (</a:t>
            </a:r>
            <a:r>
              <a:rPr lang="ja-JP" altLang="en-US" sz="1800" dirty="0">
                <a:ea typeface="ＭＳ Ｐゴシック" charset="0"/>
              </a:rPr>
              <a:t>“</a:t>
            </a:r>
            <a:r>
              <a:rPr lang="en-US" altLang="ja-JP" sz="1800" dirty="0">
                <a:ea typeface="ＭＳ Ｐゴシック" charset="0"/>
              </a:rPr>
              <a:t>tax nothing</a:t>
            </a:r>
            <a:r>
              <a:rPr lang="ja-JP" altLang="en-US" sz="1800" dirty="0">
                <a:ea typeface="ＭＳ Ｐゴシック" charset="0"/>
              </a:rPr>
              <a:t>”</a:t>
            </a:r>
            <a:r>
              <a:rPr lang="en-US" altLang="ja-JP" sz="1800" dirty="0">
                <a:ea typeface="ＭＳ Ｐゴシック" charset="0"/>
              </a:rPr>
              <a:t>), or </a:t>
            </a:r>
          </a:p>
          <a:p>
            <a:pPr lvl="1">
              <a:lnSpc>
                <a:spcPct val="90000"/>
              </a:lnSpc>
            </a:pPr>
            <a:r>
              <a:rPr lang="en-US" sz="1800" dirty="0">
                <a:ea typeface="ＭＳ Ｐゴシック" charset="0"/>
              </a:rPr>
              <a:t>Corporation. Reg. </a:t>
            </a:r>
            <a:r>
              <a:rPr lang="en-US" sz="1800" dirty="0"/>
              <a:t>§</a:t>
            </a:r>
            <a:r>
              <a:rPr lang="en-US" sz="1800" dirty="0">
                <a:ea typeface="ＭＳ Ｐゴシック" charset="0"/>
              </a:rPr>
              <a:t>301.7701-2(a).</a:t>
            </a:r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Business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C29D2C-C746-A646-9F4B-BA4EF995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 autoUpdateAnimBg="0"/>
      <p:bldP spid="8601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Federal law controls, but legal relations governed by state law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Entity organized pursuant to state corporate statutes</a:t>
            </a:r>
          </a:p>
          <a:p>
            <a:pPr lvl="1"/>
            <a:r>
              <a:rPr lang="en-US" sz="2000" dirty="0">
                <a:ea typeface="ＭＳ Ｐゴシック" charset="0"/>
              </a:rPr>
              <a:t>Certain foreign entities are </a:t>
            </a:r>
            <a:r>
              <a:rPr lang="en-US" sz="2000" i="1" dirty="0">
                <a:ea typeface="ＭＳ Ｐゴシック" charset="0"/>
              </a:rPr>
              <a:t>per se</a:t>
            </a:r>
            <a:r>
              <a:rPr lang="en-US" sz="2000" dirty="0">
                <a:ea typeface="ＭＳ Ｐゴシック" charset="0"/>
              </a:rPr>
              <a:t> corporations, </a:t>
            </a:r>
            <a:r>
              <a:rPr lang="en-US" sz="2000" i="1" dirty="0">
                <a:ea typeface="ＭＳ Ｐゴシック" charset="0"/>
              </a:rPr>
              <a:t>e.g</a:t>
            </a:r>
            <a:r>
              <a:rPr lang="en-US" sz="2000" dirty="0">
                <a:ea typeface="ＭＳ Ｐゴシック" charset="0"/>
              </a:rPr>
              <a:t>., Sociedad </a:t>
            </a:r>
            <a:r>
              <a:rPr lang="en-US" sz="2000" dirty="0" err="1">
                <a:ea typeface="ＭＳ Ｐゴシック" charset="0"/>
              </a:rPr>
              <a:t>Anónima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Societe</a:t>
            </a:r>
            <a:r>
              <a:rPr lang="en-US" sz="2000" dirty="0">
                <a:ea typeface="ＭＳ Ｐゴシック" charset="0"/>
              </a:rPr>
              <a:t> Anonyme; Public Limited Company; </a:t>
            </a:r>
            <a:r>
              <a:rPr lang="en-US" sz="2000" dirty="0" err="1">
                <a:ea typeface="ＭＳ Ｐゴシック" charset="0"/>
              </a:rPr>
              <a:t>Aktiengesellschaft</a:t>
            </a:r>
            <a:r>
              <a:rPr lang="en-US" sz="2000" dirty="0">
                <a:ea typeface="ＭＳ Ｐゴシック" charset="0"/>
              </a:rPr>
              <a:t>; </a:t>
            </a:r>
            <a:r>
              <a:rPr lang="en-US" sz="2000" dirty="0" err="1">
                <a:ea typeface="ＭＳ Ｐゴシック" charset="0"/>
              </a:rPr>
              <a:t>Gufen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Youxian</a:t>
            </a:r>
            <a:r>
              <a:rPr lang="en-US" sz="2000" dirty="0">
                <a:ea typeface="ＭＳ Ｐゴシック" charset="0"/>
              </a:rPr>
              <a:t> </a:t>
            </a:r>
            <a:r>
              <a:rPr lang="en-US" sz="2000" dirty="0" err="1">
                <a:ea typeface="ＭＳ Ｐゴシック" charset="0"/>
              </a:rPr>
              <a:t>Gongsi</a:t>
            </a:r>
            <a:r>
              <a:rPr lang="en-US" sz="2000" dirty="0">
                <a:ea typeface="ＭＳ Ｐゴシック" charset="0"/>
              </a:rPr>
              <a:t>; and </a:t>
            </a:r>
            <a:r>
              <a:rPr lang="en-US" sz="2000" dirty="0" err="1">
                <a:ea typeface="ＭＳ Ｐゴシック" charset="0"/>
              </a:rPr>
              <a:t>Societas</a:t>
            </a:r>
            <a:r>
              <a:rPr lang="en-US" sz="2000" dirty="0">
                <a:ea typeface="ＭＳ Ｐゴシック" charset="0"/>
              </a:rPr>
              <a:t> Europaea (Reg.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301.7701-2(b)(8))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Insurance companies</a:t>
            </a:r>
          </a:p>
          <a:p>
            <a:pPr lvl="1"/>
            <a:r>
              <a:rPr lang="en-US" sz="2000" dirty="0">
                <a:ea typeface="ＭＳ Ｐゴシック" charset="0"/>
              </a:rPr>
              <a:t>Associations.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7701(a)(3); Reg. 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301.7701-2(b)</a:t>
            </a:r>
          </a:p>
          <a:p>
            <a:pPr lvl="1" eaLnBrk="1" hangingPunct="1">
              <a:buFont typeface="Wingdings" charset="0"/>
              <a:buNone/>
            </a:pPr>
            <a:endParaRPr lang="en-US" sz="1800" dirty="0">
              <a:ea typeface="ＭＳ Ｐゴシック" charset="0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Corporation Defined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17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7F286E-D4D8-D643-A3D0-3291B03C4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Business entity not classified as a corporation—an Eligible Entity (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EE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)—can choose its tax status  √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EE with two or more members is either an  association or PSH</a:t>
            </a:r>
          </a:p>
          <a:p>
            <a:pPr lvl="1"/>
            <a:r>
              <a:rPr lang="en-US" sz="2000" dirty="0">
                <a:ea typeface="ＭＳ Ｐゴシック" charset="0"/>
              </a:rPr>
              <a:t>EE with one member (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SME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) is either association or disregarded entity (sole proprietorship, branch, division)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</a:t>
            </a:r>
            <a:r>
              <a:rPr lang="en-US" altLang="ja-JP" sz="2000" dirty="0">
                <a:ea typeface="ＭＳ Ｐゴシック" charset="0"/>
              </a:rPr>
              <a:t>-2(a))</a:t>
            </a:r>
          </a:p>
          <a:p>
            <a:pPr eaLnBrk="1" hangingPunct="1"/>
            <a:r>
              <a:rPr lang="en-US" sz="2400" dirty="0">
                <a:solidFill>
                  <a:srgbClr val="E9171F"/>
                </a:solidFill>
                <a:ea typeface="ＭＳ Ｐゴシック" charset="0"/>
                <a:cs typeface="ＭＳ Ｐゴシック" charset="0"/>
              </a:rPr>
              <a:t>Default</a:t>
            </a:r>
            <a:r>
              <a:rPr lang="en-US" sz="24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classification for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domestic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EE:</a:t>
            </a:r>
          </a:p>
          <a:p>
            <a:pPr lvl="1" eaLnBrk="1" hangingPunct="1"/>
            <a:r>
              <a:rPr lang="en-US" sz="2000">
                <a:ea typeface="ＭＳ Ｐゴシック" charset="0"/>
              </a:rPr>
              <a:t>PSH </a:t>
            </a:r>
            <a:r>
              <a:rPr lang="en-US" sz="2000" dirty="0">
                <a:ea typeface="ＭＳ Ｐゴシック" charset="0"/>
              </a:rPr>
              <a:t>if 2 or more members</a:t>
            </a:r>
          </a:p>
          <a:p>
            <a:pPr lvl="1"/>
            <a:r>
              <a:rPr lang="en-US" sz="2000" dirty="0">
                <a:ea typeface="ＭＳ Ｐゴシック" charset="0"/>
              </a:rPr>
              <a:t>Disregarded entity if single owner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301.7701-3(b))</a:t>
            </a: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Eligible Entity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18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24400" y="914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C0E4-0F56-BA49-8497-DE3E4750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800" dirty="0">
                <a:ea typeface="ＭＳ Ｐゴシック" charset="0"/>
                <a:cs typeface="ＭＳ Ｐゴシック" charset="0"/>
              </a:rPr>
              <a:t>EE can </a:t>
            </a:r>
            <a:r>
              <a:rPr lang="en-US" sz="2800" dirty="0">
                <a:solidFill>
                  <a:srgbClr val="FF1029"/>
                </a:solidFill>
                <a:ea typeface="ＭＳ Ｐゴシック" charset="0"/>
                <a:cs typeface="ＭＳ Ｐゴシック" charset="0"/>
              </a:rPr>
              <a:t>elect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(</a:t>
            </a:r>
            <a:r>
              <a:rPr lang="en-US" altLang="ja-JP" sz="2800" dirty="0">
                <a:ea typeface="ＭＳ Ｐゴシック" charset="0"/>
                <a:cs typeface="ＭＳ Ｐゴシック" charset="0"/>
              </a:rPr>
              <a:t>√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) alternate tax status: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EE with 2 or more members can elect to be taxed as an association (corporation)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SME can elect to be taxed as association</a:t>
            </a:r>
          </a:p>
          <a:p>
            <a:pPr marL="965200" lvl="1" indent="-2794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</a:rPr>
              <a:t>Form 8832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301.7701-3(c))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endParaRPr lang="en-US" sz="2800" dirty="0">
              <a:ea typeface="ＭＳ Ｐゴシック" charset="0"/>
            </a:endParaRPr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Elections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19</a:t>
            </a:fld>
            <a:endParaRPr lang="en-US" dirty="0">
              <a:latin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67000" y="990600"/>
            <a:ext cx="533400" cy="381000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CC39E2-5F43-4A4C-8B98-B59522C0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38" grpId="0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029200" y="1600200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C Corp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1593925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algn="ctr"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99178" y="3798884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000" b="1" dirty="0" err="1">
                <a:latin typeface="Calibri" charset="0"/>
              </a:rPr>
              <a:t>PSH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flipH="1">
            <a:off x="1638300" y="1579872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2247900" y="1593925"/>
            <a:ext cx="609600" cy="5955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028304" y="4103078"/>
            <a:ext cx="13716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400" b="1" dirty="0">
                <a:latin typeface="Calibri" charset="0"/>
              </a:rPr>
              <a:t>S Corp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48100" y="2998033"/>
            <a:ext cx="351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?</a:t>
            </a:r>
            <a:endParaRPr lang="en-US" b="1" dirty="0"/>
          </a:p>
        </p:txBody>
      </p:sp>
      <p:cxnSp>
        <p:nvCxnSpPr>
          <p:cNvPr id="12" name="Straight Connector 11"/>
          <p:cNvCxnSpPr>
            <a:endCxn id="10" idx="3"/>
          </p:cNvCxnSpPr>
          <p:nvPr/>
        </p:nvCxnSpPr>
        <p:spPr>
          <a:xfrm flipH="1">
            <a:off x="4199478" y="2300053"/>
            <a:ext cx="1439322" cy="95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10" idx="1"/>
          </p:cNvCxnSpPr>
          <p:nvPr/>
        </p:nvCxnSpPr>
        <p:spPr>
          <a:xfrm>
            <a:off x="2286000" y="2405382"/>
            <a:ext cx="1562100" cy="854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781300" y="3431436"/>
            <a:ext cx="1104900" cy="7092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4199478" y="3362966"/>
            <a:ext cx="1439322" cy="6756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DC4B9A7-5131-7449-984F-3A714504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Choice of Entity</a:t>
            </a:r>
          </a:p>
        </p:txBody>
      </p:sp>
    </p:spTree>
    <p:extLst>
      <p:ext uri="{BB962C8B-B14F-4D97-AF65-F5344CB8AC3E}">
        <p14:creationId xmlns:p14="http://schemas.microsoft.com/office/powerpoint/2010/main" val="2747345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 eaLnBrk="1" hangingPunct="1">
              <a:buFontTx/>
              <a:buNone/>
              <a:tabLst>
                <a:tab pos="914400" algn="l"/>
              </a:tabLst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Default Classifications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PSH if two or more members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and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at least one member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doesn’</a:t>
            </a:r>
            <a:r>
              <a:rPr lang="en-US" altLang="ja-JP" sz="2400" u="sng" dirty="0">
                <a:ea typeface="ＭＳ Ｐゴシック" charset="0"/>
                <a:cs typeface="ＭＳ Ｐゴシック" charset="0"/>
              </a:rPr>
              <a:t>t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Association if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all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members have limited liability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DRE if single owner who does not have limited liability</a:t>
            </a:r>
          </a:p>
          <a:p>
            <a:pPr marL="457200" indent="-457200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Liability determined under foreign law or organizational documents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-3(b)(2))</a:t>
            </a:r>
          </a:p>
          <a:p>
            <a:pPr marL="965200" lvl="1" indent="-279400" eaLnBrk="1" hangingPunct="1">
              <a:buFont typeface="Wingdings" charset="0"/>
              <a:buNone/>
              <a:tabLst>
                <a:tab pos="914400" algn="l"/>
              </a:tabLst>
            </a:pPr>
            <a:endParaRPr lang="en-US" sz="3600" dirty="0">
              <a:ea typeface="ＭＳ Ｐゴシック" charset="0"/>
            </a:endParaRPr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Foreign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Eligible 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20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FA614-A109-6E4D-BF7F-98BFA185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Effective date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dated listed on Form 8832 or filing date, but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75 days prior to filing date, or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Not more than 12 months after filing date.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301.7701-3(c)(1)(iii))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u="sng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u="sng" dirty="0">
                <a:ea typeface="ＭＳ Ｐゴシック" charset="0"/>
                <a:cs typeface="ＭＳ Ｐゴシック" charset="0"/>
              </a:rPr>
              <a:t>Relief for Late Filing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Rev. Proc. 2002-59</a:t>
            </a:r>
          </a:p>
          <a:p>
            <a:pPr marL="627063" lvl="1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New entity can request relief for late filing if election filed by return due date</a:t>
            </a: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23838" indent="-223838" eaLnBrk="1" hangingPunct="1">
              <a:lnSpc>
                <a:spcPct val="90000"/>
              </a:lnSpc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 EE that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changes its classification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cannot change its classification again during the next 60 months, except if there is a &gt;50% change in ownership and CIR consents.</a:t>
            </a:r>
          </a:p>
          <a:p>
            <a:pPr marL="627063" lvl="1" indent="-223838">
              <a:lnSpc>
                <a:spcPct val="90000"/>
              </a:lnSpc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An initial election is not considered a change. (</a:t>
            </a:r>
            <a:r>
              <a:rPr lang="en-US" sz="2000" dirty="0"/>
              <a:t>§</a:t>
            </a:r>
            <a:r>
              <a:rPr lang="en-US" sz="2000" dirty="0">
                <a:ea typeface="ＭＳ Ｐゴシック" charset="0"/>
              </a:rPr>
              <a:t>301.7701-3(c)(1)(iv))</a:t>
            </a:r>
            <a:endParaRPr lang="en-US" sz="1400" dirty="0">
              <a:ea typeface="ＭＳ Ｐゴシック" charset="0"/>
            </a:endParaRPr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 Election</a:t>
            </a: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A47CA8-1D40-3C49-82CF-CF2201A41E4F}" type="slidenum">
              <a:rPr lang="en-US" smtClean="0">
                <a:latin typeface="Calibri"/>
              </a:rPr>
              <a:pPr/>
              <a:t>21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AC3D2-AAD2-2B4B-BAAC-0217E789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PHS-&gt;Assoc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.:  PSH contributes A&amp;L to Assoc. in exchange for stock and the PSH liquidates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Assoc.-&gt;PSH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distributes assets to SHs, and SHs contribute A&amp;L to new PSH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Assoc.-&gt;DRE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Assoc. liquidates and distributes A&amp;L to single owner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DRE-&gt;Assoc.: 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Owner of DRE contributes all A&amp;L to the Assoc. in exchange for stock 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-3(g)) 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Rev. Rul. 2004-59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Conversion of PSH into Corp pursuant to state law not requiring transfer of A&amp;L—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formless conversion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—treated as contribution of assets to new Corp, liquidation of PSH, and distribution of stock to Ps.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Change in Number of Members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(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</a:rPr>
              <a:t>301.7701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-3(f))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PSH-&gt;DRE:  Rev. Rul. 99-6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DRE-&gt;PSH:  Rev. Rul. 99-5</a:t>
            </a:r>
            <a:endParaRPr lang="en-US" sz="3200" dirty="0">
              <a:ea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Classification Changes</a:t>
            </a:r>
            <a:endParaRPr lang="en-US" sz="4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22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42CCE5-BA6E-BE4A-99EA-EDAE048F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 autoUpdateAnimBg="0"/>
      <p:bldP spid="69634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23</a:t>
            </a:fld>
            <a:endParaRPr lang="en-US" dirty="0">
              <a:latin typeface="Calibri"/>
            </a:endParaRPr>
          </a:p>
        </p:txBody>
      </p:sp>
      <p:sp>
        <p:nvSpPr>
          <p:cNvPr id="104451" name="Oval 3"/>
          <p:cNvSpPr>
            <a:spLocks noChangeArrowheads="1"/>
          </p:cNvSpPr>
          <p:nvPr/>
        </p:nvSpPr>
        <p:spPr bwMode="auto">
          <a:xfrm>
            <a:off x="6248400" y="2133600"/>
            <a:ext cx="1600200" cy="8382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</a:p>
        </p:txBody>
      </p:sp>
      <p:sp>
        <p:nvSpPr>
          <p:cNvPr id="104452" name="Rectangle 4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4453" name="Oval 5"/>
          <p:cNvSpPr>
            <a:spLocks noChangeArrowheads="1"/>
          </p:cNvSpPr>
          <p:nvPr/>
        </p:nvSpPr>
        <p:spPr bwMode="auto">
          <a:xfrm>
            <a:off x="6248400" y="3505200"/>
            <a:ext cx="16764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54" name="AutoShape 6"/>
          <p:cNvCxnSpPr>
            <a:cxnSpLocks noChangeShapeType="1"/>
          </p:cNvCxnSpPr>
          <p:nvPr/>
        </p:nvCxnSpPr>
        <p:spPr bwMode="auto">
          <a:xfrm>
            <a:off x="7086600" y="29718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57" name="Line 9"/>
          <p:cNvSpPr>
            <a:spLocks noChangeShapeType="1"/>
          </p:cNvSpPr>
          <p:nvPr/>
        </p:nvSpPr>
        <p:spPr bwMode="auto">
          <a:xfrm flipH="1">
            <a:off x="1676400" y="2286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1752600" y="2514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59" name="Text Box 11"/>
          <p:cNvSpPr txBox="1">
            <a:spLocks noChangeArrowheads="1"/>
          </p:cNvSpPr>
          <p:nvPr/>
        </p:nvSpPr>
        <p:spPr bwMode="auto">
          <a:xfrm>
            <a:off x="2151408" y="1912526"/>
            <a:ext cx="60144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800" b="1" dirty="0">
                <a:latin typeface="Calibri"/>
              </a:rPr>
              <a:t>10k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4460" name="Text Box 12"/>
          <p:cNvSpPr txBox="1">
            <a:spLocks noChangeArrowheads="1"/>
          </p:cNvSpPr>
          <p:nvPr/>
        </p:nvSpPr>
        <p:spPr bwMode="auto">
          <a:xfrm>
            <a:off x="1625208" y="2437155"/>
            <a:ext cx="6896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000" b="1" dirty="0">
                <a:latin typeface="Calibri"/>
              </a:rPr>
              <a:t>50%</a:t>
            </a:r>
            <a:r>
              <a:rPr lang="en-US" sz="2000" dirty="0">
                <a:latin typeface="Calibri"/>
              </a:rPr>
              <a:t> </a:t>
            </a:r>
          </a:p>
        </p:txBody>
      </p:sp>
      <p:sp>
        <p:nvSpPr>
          <p:cNvPr id="104461" name="Text Box 13"/>
          <p:cNvSpPr txBox="1">
            <a:spLocks noChangeArrowheads="1"/>
          </p:cNvSpPr>
          <p:nvPr/>
        </p:nvSpPr>
        <p:spPr bwMode="auto">
          <a:xfrm>
            <a:off x="6605452" y="1343414"/>
            <a:ext cx="864339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4462" name="Oval 14"/>
          <p:cNvSpPr>
            <a:spLocks noChangeArrowheads="1"/>
          </p:cNvSpPr>
          <p:nvPr/>
        </p:nvSpPr>
        <p:spPr bwMode="auto">
          <a:xfrm>
            <a:off x="373223" y="2099077"/>
            <a:ext cx="1316461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A</a:t>
            </a:r>
          </a:p>
        </p:txBody>
      </p:sp>
      <p:sp>
        <p:nvSpPr>
          <p:cNvPr id="104463" name="Rectangle 15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4464" name="AutoShape 16"/>
          <p:cNvCxnSpPr>
            <a:cxnSpLocks noChangeShapeType="1"/>
            <a:stCxn id="104462" idx="4"/>
            <a:endCxn id="104463" idx="0"/>
          </p:cNvCxnSpPr>
          <p:nvPr/>
        </p:nvCxnSpPr>
        <p:spPr bwMode="auto">
          <a:xfrm>
            <a:off x="1031454" y="2784877"/>
            <a:ext cx="1025946" cy="64253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65" name="Oval 17"/>
          <p:cNvSpPr>
            <a:spLocks noChangeArrowheads="1"/>
          </p:cNvSpPr>
          <p:nvPr/>
        </p:nvSpPr>
        <p:spPr bwMode="auto">
          <a:xfrm>
            <a:off x="2590800" y="2055813"/>
            <a:ext cx="1676400" cy="6858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B</a:t>
            </a:r>
            <a:endParaRPr lang="en-US" sz="2500" dirty="0">
              <a:latin typeface="Calibri"/>
            </a:endParaRPr>
          </a:p>
        </p:txBody>
      </p:sp>
      <p:sp>
        <p:nvSpPr>
          <p:cNvPr id="104466" name="Line 18"/>
          <p:cNvSpPr>
            <a:spLocks noChangeShapeType="1"/>
          </p:cNvSpPr>
          <p:nvPr/>
        </p:nvSpPr>
        <p:spPr bwMode="auto">
          <a:xfrm flipH="1">
            <a:off x="2057400" y="2741613"/>
            <a:ext cx="1371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7" name="Text Box 19"/>
          <p:cNvSpPr txBox="1">
            <a:spLocks noChangeArrowheads="1"/>
          </p:cNvSpPr>
          <p:nvPr/>
        </p:nvSpPr>
        <p:spPr bwMode="auto">
          <a:xfrm>
            <a:off x="1533430" y="1369611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4468" name="AutoShape 20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4648200" y="1485900"/>
            <a:ext cx="0" cy="38481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4470" name="AutoShape 22"/>
          <p:cNvCxnSpPr>
            <a:cxnSpLocks noChangeShapeType="1"/>
          </p:cNvCxnSpPr>
          <p:nvPr/>
        </p:nvCxnSpPr>
        <p:spPr bwMode="auto">
          <a:xfrm>
            <a:off x="7086600" y="4419600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71" name="Oval 23"/>
          <p:cNvSpPr>
            <a:spLocks noChangeArrowheads="1"/>
          </p:cNvSpPr>
          <p:nvPr/>
        </p:nvSpPr>
        <p:spPr bwMode="auto">
          <a:xfrm>
            <a:off x="6477000" y="4953000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4472" name="AutoShape 24"/>
          <p:cNvCxnSpPr>
            <a:cxnSpLocks noChangeShapeType="1"/>
          </p:cNvCxnSpPr>
          <p:nvPr/>
        </p:nvCxnSpPr>
        <p:spPr bwMode="auto">
          <a:xfrm>
            <a:off x="2133600" y="4341813"/>
            <a:ext cx="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4473" name="Oval 25"/>
          <p:cNvSpPr>
            <a:spLocks noChangeArrowheads="1"/>
          </p:cNvSpPr>
          <p:nvPr/>
        </p:nvSpPr>
        <p:spPr bwMode="auto">
          <a:xfrm>
            <a:off x="1524000" y="4875213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9F1C7-E240-5543-870F-30C4F36D4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animBg="1"/>
      <p:bldP spid="104452" grpId="0" animBg="1"/>
      <p:bldP spid="104453" grpId="0" animBg="1"/>
      <p:bldP spid="104457" grpId="0" animBg="1"/>
      <p:bldP spid="104458" grpId="0" animBg="1"/>
      <p:bldP spid="104459" grpId="0"/>
      <p:bldP spid="104460" grpId="0"/>
      <p:bldP spid="104461" grpId="0"/>
      <p:bldP spid="104462" grpId="0" animBg="1"/>
      <p:bldP spid="104463" grpId="0" animBg="1"/>
      <p:bldP spid="104465" grpId="0" animBg="1"/>
      <p:bldP spid="104466" grpId="0" animBg="1"/>
      <p:bldP spid="104467" grpId="0"/>
      <p:bldP spid="104468" grpId="0" animBg="1"/>
      <p:bldP spid="104469" grpId="0" animBg="1"/>
      <p:bldP spid="104471" grpId="0" animBg="1"/>
      <p:bldP spid="10447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 </a:t>
            </a:r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CTB:  Rev. Rul. 99-6 (Sit 2)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24</a:t>
            </a:fld>
            <a:endParaRPr lang="en-US" dirty="0">
              <a:latin typeface="Calibri"/>
            </a:endParaRPr>
          </a:p>
        </p:txBody>
      </p:sp>
      <p:sp>
        <p:nvSpPr>
          <p:cNvPr id="108547" name="Oval 3"/>
          <p:cNvSpPr>
            <a:spLocks noChangeArrowheads="1"/>
          </p:cNvSpPr>
          <p:nvPr/>
        </p:nvSpPr>
        <p:spPr bwMode="auto">
          <a:xfrm>
            <a:off x="6550151" y="1371600"/>
            <a:ext cx="1222249" cy="689376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48" name="Rectangle 4"/>
          <p:cNvSpPr>
            <a:spLocks noChangeArrowheads="1"/>
          </p:cNvSpPr>
          <p:nvPr/>
        </p:nvSpPr>
        <p:spPr bwMode="auto">
          <a:xfrm>
            <a:off x="6380900" y="2742119"/>
            <a:ext cx="1543900" cy="752047"/>
          </a:xfrm>
          <a:prstGeom prst="rect">
            <a:avLst/>
          </a:prstGeom>
          <a:solidFill>
            <a:srgbClr val="FFFFC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sp>
        <p:nvSpPr>
          <p:cNvPr id="108549" name="Oval 5"/>
          <p:cNvSpPr>
            <a:spLocks noChangeArrowheads="1"/>
          </p:cNvSpPr>
          <p:nvPr/>
        </p:nvSpPr>
        <p:spPr bwMode="auto">
          <a:xfrm>
            <a:off x="6400800" y="2742119"/>
            <a:ext cx="1523999" cy="74807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50" name="AutoShape 6"/>
          <p:cNvCxnSpPr>
            <a:cxnSpLocks noChangeShapeType="1"/>
            <a:stCxn id="108547" idx="4"/>
            <a:endCxn id="108548" idx="0"/>
          </p:cNvCxnSpPr>
          <p:nvPr/>
        </p:nvCxnSpPr>
        <p:spPr bwMode="auto">
          <a:xfrm flipH="1">
            <a:off x="7152850" y="2060976"/>
            <a:ext cx="8426" cy="6811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52" name="Line 8"/>
          <p:cNvSpPr>
            <a:spLocks noChangeShapeType="1"/>
          </p:cNvSpPr>
          <p:nvPr/>
        </p:nvSpPr>
        <p:spPr bwMode="auto">
          <a:xfrm flipH="1" flipV="1">
            <a:off x="2590800" y="1676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3" name="Line 9"/>
          <p:cNvSpPr>
            <a:spLocks noChangeShapeType="1"/>
          </p:cNvSpPr>
          <p:nvPr/>
        </p:nvSpPr>
        <p:spPr bwMode="auto">
          <a:xfrm>
            <a:off x="2438400" y="1828799"/>
            <a:ext cx="521456" cy="3676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54" name="Text Box 10"/>
          <p:cNvSpPr txBox="1">
            <a:spLocks noChangeArrowheads="1"/>
          </p:cNvSpPr>
          <p:nvPr/>
        </p:nvSpPr>
        <p:spPr bwMode="auto">
          <a:xfrm>
            <a:off x="2211611" y="1845069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108555" name="Text Box 11"/>
          <p:cNvSpPr txBox="1">
            <a:spLocks noChangeArrowheads="1"/>
          </p:cNvSpPr>
          <p:nvPr/>
        </p:nvSpPr>
        <p:spPr bwMode="auto">
          <a:xfrm>
            <a:off x="3079059" y="1666052"/>
            <a:ext cx="475191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r>
              <a:rPr lang="en-US" sz="2500" dirty="0">
                <a:latin typeface="Calibri"/>
              </a:rPr>
              <a:t> </a:t>
            </a:r>
          </a:p>
        </p:txBody>
      </p:sp>
      <p:sp>
        <p:nvSpPr>
          <p:cNvPr id="108556" name="Text Box 12"/>
          <p:cNvSpPr txBox="1">
            <a:spLocks noChangeArrowheads="1"/>
          </p:cNvSpPr>
          <p:nvPr/>
        </p:nvSpPr>
        <p:spPr bwMode="auto">
          <a:xfrm>
            <a:off x="6561668" y="776768"/>
            <a:ext cx="95698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After</a:t>
            </a:r>
            <a:endParaRPr lang="en-US" sz="2500" dirty="0">
              <a:latin typeface="Calibri"/>
            </a:endParaRPr>
          </a:p>
        </p:txBody>
      </p:sp>
      <p:sp>
        <p:nvSpPr>
          <p:cNvPr id="108557" name="Oval 13"/>
          <p:cNvSpPr>
            <a:spLocks noChangeArrowheads="1"/>
          </p:cNvSpPr>
          <p:nvPr/>
        </p:nvSpPr>
        <p:spPr bwMode="auto">
          <a:xfrm>
            <a:off x="390807" y="2087088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C</a:t>
            </a:r>
          </a:p>
        </p:txBody>
      </p:sp>
      <p:sp>
        <p:nvSpPr>
          <p:cNvPr id="108558" name="Rectangle 14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rect">
            <a:avLst/>
          </a:prstGeom>
          <a:solidFill>
            <a:srgbClr val="E3B27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LLC</a:t>
            </a:r>
          </a:p>
        </p:txBody>
      </p:sp>
      <p:cxnSp>
        <p:nvCxnSpPr>
          <p:cNvPr id="108559" name="AutoShape 15"/>
          <p:cNvCxnSpPr>
            <a:cxnSpLocks noChangeShapeType="1"/>
            <a:stCxn id="108557" idx="4"/>
            <a:endCxn id="108558" idx="0"/>
          </p:cNvCxnSpPr>
          <p:nvPr/>
        </p:nvCxnSpPr>
        <p:spPr bwMode="auto">
          <a:xfrm>
            <a:off x="958960" y="2753982"/>
            <a:ext cx="1098440" cy="67343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61" name="Line 17"/>
          <p:cNvSpPr>
            <a:spLocks noChangeShapeType="1"/>
          </p:cNvSpPr>
          <p:nvPr/>
        </p:nvSpPr>
        <p:spPr bwMode="auto">
          <a:xfrm flipH="1">
            <a:off x="2077299" y="2677174"/>
            <a:ext cx="1238979" cy="7502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2" name="Text Box 18"/>
          <p:cNvSpPr txBox="1">
            <a:spLocks noChangeArrowheads="1"/>
          </p:cNvSpPr>
          <p:nvPr/>
        </p:nvSpPr>
        <p:spPr bwMode="auto">
          <a:xfrm>
            <a:off x="1645398" y="776768"/>
            <a:ext cx="1074927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2500" b="1" u="sng" dirty="0">
                <a:latin typeface="Calibri"/>
              </a:rPr>
              <a:t>Before</a:t>
            </a:r>
            <a:endParaRPr lang="en-US" sz="2500" dirty="0">
              <a:latin typeface="Calibri"/>
            </a:endParaRPr>
          </a:p>
        </p:txBody>
      </p:sp>
      <p:sp>
        <p:nvSpPr>
          <p:cNvPr id="108563" name="AutoShape 19"/>
          <p:cNvSpPr>
            <a:spLocks noChangeArrowheads="1"/>
          </p:cNvSpPr>
          <p:nvPr/>
        </p:nvSpPr>
        <p:spPr bwMode="auto">
          <a:xfrm>
            <a:off x="1219200" y="3427413"/>
            <a:ext cx="1676400" cy="9144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64" name="Line 20"/>
          <p:cNvSpPr>
            <a:spLocks noChangeShapeType="1"/>
          </p:cNvSpPr>
          <p:nvPr/>
        </p:nvSpPr>
        <p:spPr bwMode="auto">
          <a:xfrm>
            <a:off x="5029200" y="990600"/>
            <a:ext cx="0" cy="464820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en-US" dirty="0">
              <a:latin typeface="Calibri"/>
            </a:endParaRPr>
          </a:p>
        </p:txBody>
      </p:sp>
      <p:cxnSp>
        <p:nvCxnSpPr>
          <p:cNvPr id="108565" name="AutoShape 21"/>
          <p:cNvCxnSpPr>
            <a:cxnSpLocks noChangeShapeType="1"/>
            <a:stCxn id="108549" idx="4"/>
            <a:endCxn id="108566" idx="0"/>
          </p:cNvCxnSpPr>
          <p:nvPr/>
        </p:nvCxnSpPr>
        <p:spPr bwMode="auto">
          <a:xfrm flipH="1">
            <a:off x="7152849" y="3490190"/>
            <a:ext cx="9951" cy="69505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66" name="Oval 22"/>
          <p:cNvSpPr>
            <a:spLocks noChangeArrowheads="1"/>
          </p:cNvSpPr>
          <p:nvPr/>
        </p:nvSpPr>
        <p:spPr bwMode="auto">
          <a:xfrm>
            <a:off x="6626519" y="4185246"/>
            <a:ext cx="1052659" cy="499457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cxnSp>
        <p:nvCxnSpPr>
          <p:cNvPr id="108567" name="AutoShape 23"/>
          <p:cNvCxnSpPr>
            <a:cxnSpLocks noChangeShapeType="1"/>
            <a:stCxn id="108558" idx="2"/>
            <a:endCxn id="108568" idx="0"/>
          </p:cNvCxnSpPr>
          <p:nvPr/>
        </p:nvCxnSpPr>
        <p:spPr bwMode="auto">
          <a:xfrm flipH="1">
            <a:off x="2050256" y="4341813"/>
            <a:ext cx="7144" cy="65190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08568" name="Oval 24"/>
          <p:cNvSpPr>
            <a:spLocks noChangeArrowheads="1"/>
          </p:cNvSpPr>
          <p:nvPr/>
        </p:nvSpPr>
        <p:spPr bwMode="auto">
          <a:xfrm>
            <a:off x="1478756" y="4993718"/>
            <a:ext cx="1143000" cy="457200"/>
          </a:xfrm>
          <a:prstGeom prst="ellipse">
            <a:avLst/>
          </a:prstGeom>
          <a:solidFill>
            <a:srgbClr val="F3ABDE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1900" b="1" dirty="0">
                <a:latin typeface="Calibri"/>
              </a:rPr>
              <a:t>Assets</a:t>
            </a:r>
          </a:p>
        </p:txBody>
      </p:sp>
      <p:sp>
        <p:nvSpPr>
          <p:cNvPr id="108569" name="Oval 25"/>
          <p:cNvSpPr>
            <a:spLocks noChangeArrowheads="1"/>
          </p:cNvSpPr>
          <p:nvPr/>
        </p:nvSpPr>
        <p:spPr bwMode="auto">
          <a:xfrm>
            <a:off x="1752600" y="1283638"/>
            <a:ext cx="838200" cy="621362"/>
          </a:xfrm>
          <a:prstGeom prst="ellipse">
            <a:avLst/>
          </a:prstGeom>
          <a:solidFill>
            <a:schemeClr val="accent3">
              <a:lumMod val="25000"/>
              <a:lumOff val="7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E</a:t>
            </a:r>
          </a:p>
        </p:txBody>
      </p:sp>
      <p:sp>
        <p:nvSpPr>
          <p:cNvPr id="108570" name="Line 26"/>
          <p:cNvSpPr>
            <a:spLocks noChangeShapeType="1"/>
          </p:cNvSpPr>
          <p:nvPr/>
        </p:nvSpPr>
        <p:spPr bwMode="auto">
          <a:xfrm flipH="1">
            <a:off x="1447800" y="1828799"/>
            <a:ext cx="457200" cy="35349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1" name="Line 27"/>
          <p:cNvSpPr>
            <a:spLocks noChangeShapeType="1"/>
          </p:cNvSpPr>
          <p:nvPr/>
        </p:nvSpPr>
        <p:spPr bwMode="auto">
          <a:xfrm flipV="1">
            <a:off x="1219200" y="1676400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08572" name="Text Box 28"/>
          <p:cNvSpPr txBox="1">
            <a:spLocks noChangeArrowheads="1"/>
          </p:cNvSpPr>
          <p:nvPr/>
        </p:nvSpPr>
        <p:spPr bwMode="auto">
          <a:xfrm>
            <a:off x="975945" y="1710266"/>
            <a:ext cx="475191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50%</a:t>
            </a:r>
            <a:endParaRPr lang="en-US" sz="2500" dirty="0">
              <a:latin typeface="Calibri"/>
            </a:endParaRPr>
          </a:p>
        </p:txBody>
      </p:sp>
      <p:sp>
        <p:nvSpPr>
          <p:cNvPr id="108573" name="Text Box 29"/>
          <p:cNvSpPr txBox="1">
            <a:spLocks noChangeArrowheads="1"/>
          </p:cNvSpPr>
          <p:nvPr/>
        </p:nvSpPr>
        <p:spPr bwMode="auto">
          <a:xfrm>
            <a:off x="1677049" y="1904063"/>
            <a:ext cx="43367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r>
              <a:rPr lang="en-US" sz="1300" b="1" dirty="0">
                <a:latin typeface="Calibri"/>
              </a:rPr>
              <a:t>10k</a:t>
            </a:r>
            <a:r>
              <a:rPr lang="en-US" sz="1300" dirty="0">
                <a:latin typeface="Calibri"/>
              </a:rPr>
              <a:t> </a:t>
            </a:r>
            <a:endParaRPr lang="en-US" sz="2500" dirty="0">
              <a:latin typeface="Calibri"/>
            </a:endParaRPr>
          </a:p>
        </p:txBody>
      </p:sp>
      <p:sp>
        <p:nvSpPr>
          <p:cNvPr id="49" name="Oval 13"/>
          <p:cNvSpPr>
            <a:spLocks noChangeArrowheads="1"/>
          </p:cNvSpPr>
          <p:nvPr/>
        </p:nvSpPr>
        <p:spPr bwMode="auto">
          <a:xfrm>
            <a:off x="2710003" y="2143106"/>
            <a:ext cx="1136305" cy="66689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en-US" sz="2500" b="1" dirty="0">
                <a:latin typeface="Calibri"/>
              </a:rPr>
              <a:t>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C766CB-6C65-674F-A1BD-445674FCE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/>
      <p:bldP spid="108547" grpId="0" animBg="1"/>
      <p:bldP spid="108548" grpId="0" animBg="1"/>
      <p:bldP spid="108549" grpId="0" animBg="1"/>
      <p:bldP spid="108552" grpId="0" animBg="1"/>
      <p:bldP spid="108553" grpId="0" animBg="1"/>
      <p:bldP spid="108554" grpId="0"/>
      <p:bldP spid="108555" grpId="0"/>
      <p:bldP spid="108556" grpId="0"/>
      <p:bldP spid="108557" grpId="0" animBg="1"/>
      <p:bldP spid="108558" grpId="0" animBg="1"/>
      <p:bldP spid="108561" grpId="0" animBg="1"/>
      <p:bldP spid="108561" grpId="1" animBg="1"/>
      <p:bldP spid="108562" grpId="0"/>
      <p:bldP spid="108563" grpId="0" animBg="1"/>
      <p:bldP spid="108564" grpId="0" animBg="1"/>
      <p:bldP spid="108566" grpId="0" animBg="1"/>
      <p:bldP spid="108568" grpId="0" animBg="1"/>
      <p:bldP spid="108569" grpId="0" animBg="1"/>
      <p:bldP spid="108570" grpId="0" animBg="1"/>
      <p:bldP spid="108571" grpId="0" animBg="1"/>
      <p:bldP spid="108572" grpId="0"/>
      <p:bldP spid="108573" grpId="0"/>
      <p:bldP spid="49" grpId="0" animBg="1"/>
      <p:bldP spid="49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Entities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25</a:t>
            </a:fld>
            <a:endParaRPr lang="en-US" dirty="0">
              <a:latin typeface="Calibri"/>
            </a:endParaRP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1524000" y="1371600"/>
            <a:ext cx="13716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1600200" y="2590800"/>
            <a:ext cx="12954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LLC</a:t>
            </a:r>
          </a:p>
        </p:txBody>
      </p:sp>
      <p:sp>
        <p:nvSpPr>
          <p:cNvPr id="15368" name="AutoShape 6"/>
          <p:cNvSpPr>
            <a:spLocks noChangeArrowheads="1"/>
          </p:cNvSpPr>
          <p:nvPr/>
        </p:nvSpPr>
        <p:spPr bwMode="auto">
          <a:xfrm>
            <a:off x="1676400" y="3810000"/>
            <a:ext cx="1219200" cy="914400"/>
          </a:xfrm>
          <a:prstGeom prst="triangle">
            <a:avLst>
              <a:gd name="adj" fmla="val 50000"/>
            </a:avLst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dirty="0" err="1">
                <a:latin typeface="Calibri" charset="0"/>
              </a:rPr>
              <a:t>PSH</a:t>
            </a:r>
            <a:endParaRPr lang="en-US" sz="2400" dirty="0">
              <a:latin typeface="Calibri" charset="0"/>
            </a:endParaRPr>
          </a:p>
        </p:txBody>
      </p:sp>
      <p:sp>
        <p:nvSpPr>
          <p:cNvPr id="15369" name="Line 7"/>
          <p:cNvSpPr>
            <a:spLocks noChangeShapeType="1"/>
          </p:cNvSpPr>
          <p:nvPr/>
        </p:nvSpPr>
        <p:spPr bwMode="auto">
          <a:xfrm flipH="1">
            <a:off x="1600200" y="25908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0" name="Line 8"/>
          <p:cNvSpPr>
            <a:spLocks noChangeShapeType="1"/>
          </p:cNvSpPr>
          <p:nvPr/>
        </p:nvSpPr>
        <p:spPr bwMode="auto">
          <a:xfrm>
            <a:off x="2286000" y="2590800"/>
            <a:ext cx="6096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5372" name="Oval 10"/>
          <p:cNvSpPr>
            <a:spLocks noChangeArrowheads="1"/>
          </p:cNvSpPr>
          <p:nvPr/>
        </p:nvSpPr>
        <p:spPr bwMode="auto">
          <a:xfrm>
            <a:off x="4038600" y="1447800"/>
            <a:ext cx="1447800" cy="609600"/>
          </a:xfrm>
          <a:prstGeom prst="ellipse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 err="1">
                <a:latin typeface="Calibri" charset="0"/>
              </a:rPr>
              <a:t>DRE</a:t>
            </a:r>
            <a:endParaRPr lang="en-US" sz="2400" b="1" dirty="0">
              <a:latin typeface="Calibri" charset="0"/>
            </a:endParaRP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3962400" y="25908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b"/>
          <a:lstStyle/>
          <a:p>
            <a:pPr eaLnBrk="1" hangingPunct="1"/>
            <a:r>
              <a:rPr lang="en-US" sz="1800" b="1" dirty="0">
                <a:latin typeface="Calibri" charset="0"/>
              </a:rPr>
              <a:t>Hybrid</a:t>
            </a:r>
          </a:p>
        </p:txBody>
      </p:sp>
      <p:sp>
        <p:nvSpPr>
          <p:cNvPr id="15374" name="Line 12"/>
          <p:cNvSpPr>
            <a:spLocks noChangeShapeType="1"/>
          </p:cNvSpPr>
          <p:nvPr/>
        </p:nvSpPr>
        <p:spPr bwMode="auto">
          <a:xfrm flipH="1">
            <a:off x="3962400" y="25908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5" name="Line 13"/>
          <p:cNvSpPr>
            <a:spLocks noChangeShapeType="1"/>
          </p:cNvSpPr>
          <p:nvPr/>
        </p:nvSpPr>
        <p:spPr bwMode="auto">
          <a:xfrm>
            <a:off x="4800600" y="25908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3962400" y="3886200"/>
            <a:ext cx="1600200" cy="609600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600" b="1" dirty="0">
                <a:latin typeface="Calibri" charset="0"/>
              </a:rPr>
              <a:t>Reverse</a:t>
            </a:r>
          </a:p>
          <a:p>
            <a:pPr eaLnBrk="1" hangingPunct="1"/>
            <a:r>
              <a:rPr lang="en-US" sz="1600" b="1" dirty="0">
                <a:latin typeface="Calibri" charset="0"/>
              </a:rPr>
              <a:t>Hybrid</a:t>
            </a:r>
          </a:p>
        </p:txBody>
      </p:sp>
      <p:sp>
        <p:nvSpPr>
          <p:cNvPr id="15377" name="Line 15"/>
          <p:cNvSpPr>
            <a:spLocks noChangeShapeType="1"/>
          </p:cNvSpPr>
          <p:nvPr/>
        </p:nvSpPr>
        <p:spPr bwMode="auto">
          <a:xfrm>
            <a:off x="3962400" y="3886200"/>
            <a:ext cx="838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8" name="Line 16"/>
          <p:cNvSpPr>
            <a:spLocks noChangeShapeType="1"/>
          </p:cNvSpPr>
          <p:nvPr/>
        </p:nvSpPr>
        <p:spPr bwMode="auto">
          <a:xfrm flipH="1">
            <a:off x="4800600" y="38862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Calibri"/>
            </a:endParaRPr>
          </a:p>
        </p:txBody>
      </p:sp>
      <p:sp>
        <p:nvSpPr>
          <p:cNvPr id="15379" name="Rectangle 17"/>
          <p:cNvSpPr>
            <a:spLocks noChangeArrowheads="1"/>
          </p:cNvSpPr>
          <p:nvPr/>
        </p:nvSpPr>
        <p:spPr bwMode="auto">
          <a:xfrm>
            <a:off x="6400800" y="1295400"/>
            <a:ext cx="1600200" cy="609600"/>
          </a:xfrm>
          <a:prstGeom prst="rect">
            <a:avLst/>
          </a:prstGeom>
          <a:solidFill>
            <a:srgbClr val="E3B27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2400" b="1" dirty="0">
                <a:latin typeface="Calibri" charset="0"/>
              </a:rPr>
              <a:t>Corp</a:t>
            </a:r>
          </a:p>
        </p:txBody>
      </p:sp>
      <p:sp>
        <p:nvSpPr>
          <p:cNvPr id="15380" name="Oval 19"/>
          <p:cNvSpPr>
            <a:spLocks noChangeArrowheads="1"/>
          </p:cNvSpPr>
          <p:nvPr/>
        </p:nvSpPr>
        <p:spPr bwMode="auto">
          <a:xfrm>
            <a:off x="6781800" y="2286000"/>
            <a:ext cx="838200" cy="762000"/>
          </a:xfrm>
          <a:prstGeom prst="ellipse">
            <a:avLst/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r>
              <a:rPr lang="en-US" sz="1800" b="1" dirty="0">
                <a:latin typeface="Calibri" charset="0"/>
              </a:rPr>
              <a:t>Branch</a:t>
            </a:r>
            <a:endParaRPr lang="en-US" sz="2000" b="1" dirty="0">
              <a:latin typeface="Calibri" charset="0"/>
            </a:endParaRPr>
          </a:p>
        </p:txBody>
      </p:sp>
      <p:sp>
        <p:nvSpPr>
          <p:cNvPr id="15381" name="Text Box 20"/>
          <p:cNvSpPr txBox="1">
            <a:spLocks noChangeArrowheads="1"/>
          </p:cNvSpPr>
          <p:nvPr/>
        </p:nvSpPr>
        <p:spPr bwMode="auto">
          <a:xfrm>
            <a:off x="304800" y="5181600"/>
            <a:ext cx="8534400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Hybrid</a:t>
            </a:r>
            <a:r>
              <a:rPr lang="en-US" sz="1900" dirty="0">
                <a:latin typeface="Calibri"/>
              </a:rPr>
              <a:t>: 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US law; </a:t>
            </a:r>
            <a:r>
              <a:rPr lang="en-US" sz="1900" dirty="0" err="1">
                <a:latin typeface="Calibri"/>
              </a:rPr>
              <a:t>corp</a:t>
            </a:r>
            <a:r>
              <a:rPr lang="en-US" sz="1900" dirty="0">
                <a:latin typeface="Calibri"/>
              </a:rPr>
              <a:t> under foreign law</a:t>
            </a:r>
          </a:p>
          <a:p>
            <a:pPr algn="l">
              <a:buFontTx/>
              <a:buChar char="•"/>
            </a:pPr>
            <a:r>
              <a:rPr lang="en-US" sz="1900" b="1" dirty="0">
                <a:latin typeface="Calibri"/>
              </a:rPr>
              <a:t>Reverse Hybrid</a:t>
            </a:r>
            <a:r>
              <a:rPr lang="en-US" sz="1900" dirty="0">
                <a:latin typeface="Calibri"/>
              </a:rPr>
              <a:t>:  Corp under US law; </a:t>
            </a:r>
            <a:r>
              <a:rPr lang="en-US" sz="1900" dirty="0" err="1">
                <a:latin typeface="Calibri"/>
              </a:rPr>
              <a:t>passthrough</a:t>
            </a:r>
            <a:r>
              <a:rPr lang="en-US" sz="1900" dirty="0">
                <a:latin typeface="Calibri"/>
              </a:rPr>
              <a:t> under foreign law</a:t>
            </a:r>
          </a:p>
        </p:txBody>
      </p:sp>
      <p:cxnSp>
        <p:nvCxnSpPr>
          <p:cNvPr id="15382" name="Straight Connector 23"/>
          <p:cNvCxnSpPr>
            <a:cxnSpLocks noChangeShapeType="1"/>
            <a:stCxn id="15380" idx="0"/>
            <a:endCxn id="15379" idx="2"/>
          </p:cNvCxnSpPr>
          <p:nvPr/>
        </p:nvCxnSpPr>
        <p:spPr bwMode="auto">
          <a:xfrm rot="5400000" flipH="1" flipV="1">
            <a:off x="7010400" y="20955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71F58A-A2F7-354C-9E9B-35CCA447D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Investment purposes only (not conduct of a T/B),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Securities dealer for underwriting/distributing securities,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or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Joint production, extraction, or use of property (but not for selling services or property produced or extracted) </a:t>
            </a:r>
            <a:r>
              <a:rPr 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761(a)(1), (2)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Why?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Election out of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SubK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26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7D7F67-0C3E-9B48-8740-4AB7ECE6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Some publicly traded Corporations switched to PSH status in the early ‘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80s.  </a:t>
            </a:r>
          </a:p>
          <a:p>
            <a:pPr lvl="1"/>
            <a:r>
              <a:rPr lang="en-US" altLang="ja-JP" sz="1800" dirty="0">
                <a:ea typeface="ＭＳ Ｐゴシック" charset="0"/>
                <a:cs typeface="ＭＳ Ｐゴシック" charset="0"/>
              </a:rPr>
              <a:t>Why?  </a:t>
            </a:r>
            <a:r>
              <a:rPr lang="en-US" altLang="ja-JP" sz="1800" i="1" dirty="0">
                <a:ea typeface="ＭＳ Ｐゴシック" charset="0"/>
                <a:cs typeface="ＭＳ Ｐゴシック" charset="0"/>
              </a:rPr>
              <a:t>See Historical marginal tax rate </a:t>
            </a:r>
            <a:r>
              <a:rPr lang="en-US" altLang="ja-JP" sz="1800" dirty="0">
                <a:ea typeface="ＭＳ Ｐゴシック" charset="0"/>
                <a:cs typeface="ＭＳ Ｐゴシック" charset="0"/>
              </a:rPr>
              <a:t>chart.</a:t>
            </a:r>
          </a:p>
          <a:p>
            <a:pPr lvl="1"/>
            <a:r>
              <a:rPr lang="en-US" sz="1800" dirty="0">
                <a:ea typeface="ＭＳ Ｐゴシック" charset="0"/>
                <a:cs typeface="ＭＳ Ｐゴシック" charset="0"/>
              </a:rPr>
              <a:t>After 2017, how does the analysis change?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What was the concern of Congress?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Under sec. 7704, PTPs generally taxed as corporations (</a:t>
            </a:r>
            <a:r>
              <a:rPr lang="en-US" altLang="en-US" sz="2400" dirty="0"/>
              <a:t>§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7704(a))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Publicly Traded Partnership: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Traded on established securities market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Readily tradable on a secondary market (or substantial equivalent)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Various Exceptions (Safe harbors) 	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transfers (family transfers, death)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Certain redemptions/repurchases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Private placements. 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1.7704-1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EC503-0853-D241-A4F2-2D67F2362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91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Passive Income Exception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PTP not taxed as Corp if ≥ 90% of its gross income is </a:t>
            </a:r>
            <a:r>
              <a:rPr lang="ja-JP" altLang="en-US" sz="2000" dirty="0">
                <a:ea typeface="ＭＳ Ｐゴシック" charset="0"/>
              </a:rPr>
              <a:t>“</a:t>
            </a:r>
            <a:r>
              <a:rPr lang="en-US" altLang="ja-JP" sz="2000" dirty="0">
                <a:ea typeface="ＭＳ Ｐゴシック" charset="0"/>
              </a:rPr>
              <a:t>qualifying income</a:t>
            </a:r>
            <a:r>
              <a:rPr lang="ja-JP" altLang="en-US" sz="2000" dirty="0">
                <a:ea typeface="ＭＳ Ｐゴシック" charset="0"/>
              </a:rPr>
              <a:t>”</a:t>
            </a:r>
            <a:r>
              <a:rPr lang="en-US" altLang="ja-JP" sz="2000" dirty="0">
                <a:ea typeface="ＭＳ Ｐゴシック" charset="0"/>
              </a:rPr>
              <a:t>, such as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Dividends, Interest, Gains from Stock and Bond Sales, Swap Income (NPC) 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Real Property Rents and Gains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Income from the production of natural resources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7704(c))</a:t>
            </a:r>
          </a:p>
          <a:p>
            <a:pPr marL="977900" lvl="2" indent="-177800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Interest derived from conduct of financial or insurance business excluded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7704(c)(2))</a:t>
            </a:r>
          </a:p>
          <a:p>
            <a:pPr marL="977900" lvl="2" indent="-177800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does </a:t>
            </a:r>
            <a:r>
              <a:rPr lang="en-US" sz="2000" u="sng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include income from services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QI exception does not apply to any PSH that would be subject to the ‘40 Act if it were a corporation (</a:t>
            </a:r>
            <a:r>
              <a:rPr lang="en-US" altLang="en-US" sz="2000" dirty="0"/>
              <a:t>§</a:t>
            </a:r>
            <a:r>
              <a:rPr lang="en-US" sz="2000" dirty="0">
                <a:ea typeface="ＭＳ Ｐゴシック" charset="0"/>
              </a:rPr>
              <a:t>7704(c)(3))</a:t>
            </a:r>
          </a:p>
          <a:p>
            <a:pPr lvl="1" eaLnBrk="1" hangingPunct="1">
              <a:lnSpc>
                <a:spcPct val="80000"/>
              </a:lnSpc>
            </a:pPr>
            <a:endParaRPr lang="en-US" sz="1800" dirty="0">
              <a:ea typeface="ＭＳ Ｐゴシック" charset="0"/>
              <a:hlinkClick r:id="rId2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hlinkClick r:id="rId2"/>
              </a:rPr>
              <a:t>A list of current MLPs</a:t>
            </a: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</a:rPr>
              <a:t>Why are some MLPs converting to C Corps after the TCJA?  </a:t>
            </a:r>
            <a:r>
              <a:rPr lang="en-US" sz="2400" i="1" dirty="0">
                <a:ea typeface="ＭＳ Ｐゴシック" charset="0"/>
              </a:rPr>
              <a:t>See </a:t>
            </a:r>
            <a:r>
              <a:rPr lang="en-US" sz="2400" dirty="0">
                <a:ea typeface="ＭＳ Ｐゴシック" charset="0"/>
              </a:rPr>
              <a:t>article on class web site.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Publicly Traded Partnerships (</a:t>
            </a:r>
            <a:r>
              <a:rPr lang="en-US" dirty="0" err="1">
                <a:ea typeface="ＭＳ Ｐゴシック" charset="0"/>
                <a:cs typeface="ＭＳ Ｐゴシック" charset="0"/>
              </a:rPr>
              <a:t>PTPs</a:t>
            </a:r>
            <a:r>
              <a:rPr lang="en-US" dirty="0">
                <a:ea typeface="ＭＳ Ｐゴシック" charset="0"/>
                <a:cs typeface="ＭＳ Ｐゴシック" charset="0"/>
              </a:rPr>
              <a:t>/</a:t>
            </a:r>
            <a:r>
              <a:rPr lang="en-US" dirty="0" err="1">
                <a:ea typeface="ＭＳ Ｐゴシック" charset="0"/>
                <a:cs typeface="ＭＳ Ｐゴシック" charset="0"/>
              </a:rPr>
              <a:t>MLPs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1B9A-D696-1E40-BD72-394F50E22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0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Sole Proprietorship/Branch/Division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Partnership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GP, LP, LLP, and LLLP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LLC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Corporation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Association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Business Trust</a:t>
            </a:r>
          </a:p>
          <a:p>
            <a:pPr marL="457200" indent="-457200" eaLnBrk="1" hangingPunct="1">
              <a:tabLst>
                <a:tab pos="914400" algn="l"/>
              </a:tabLst>
            </a:pPr>
            <a:r>
              <a:rPr lang="en-US" sz="2400" dirty="0">
                <a:ea typeface="ＭＳ Ｐゴシック" charset="0"/>
                <a:cs typeface="ＭＳ Ｐゴシック" charset="0"/>
              </a:rPr>
              <a:t>Analysis: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there a separate entity for </a:t>
            </a:r>
            <a:r>
              <a:rPr lang="en-US" sz="2000" b="1" i="1" dirty="0">
                <a:ea typeface="ＭＳ Ｐゴシック" charset="0"/>
              </a:rPr>
              <a:t>federal </a:t>
            </a:r>
            <a:r>
              <a:rPr lang="en-US" sz="2000" dirty="0">
                <a:ea typeface="ＭＳ Ｐゴシック" charset="0"/>
              </a:rPr>
              <a:t>tax purposes?</a:t>
            </a:r>
          </a:p>
          <a:p>
            <a:pPr marL="965200" lvl="1" indent="-279400" eaLnBrk="1" hangingPunct="1">
              <a:tabLst>
                <a:tab pos="914400" algn="l"/>
              </a:tabLst>
            </a:pPr>
            <a:r>
              <a:rPr lang="en-US" sz="2000" dirty="0">
                <a:ea typeface="ＭＳ Ｐゴシック" charset="0"/>
              </a:rPr>
              <a:t>Is the entity a SP/B/D, PSH, or Corp?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Choice of Business Entity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152400" y="914400"/>
            <a:ext cx="3733800" cy="12192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8D81E-CB12-5C4D-990C-2F2A0331D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uiExpand="1" build="p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Rate Comparison</a:t>
            </a:r>
          </a:p>
          <a:p>
            <a:pPr lvl="1"/>
            <a:r>
              <a:rPr lang="en-US" sz="2000" dirty="0"/>
              <a:t>C Corp: </a:t>
            </a:r>
          </a:p>
          <a:p>
            <a:pPr lvl="2"/>
            <a:r>
              <a:rPr lang="en-US" sz="2000" dirty="0"/>
              <a:t>21% Corporate rate + 23.8% (20% NCGs or qualified dividends + 3.8% NII)</a:t>
            </a:r>
          </a:p>
          <a:p>
            <a:pPr lvl="3"/>
            <a:r>
              <a:rPr lang="en-US" sz="1850" i="1" dirty="0"/>
              <a:t>New (post-2022 tax years)</a:t>
            </a:r>
            <a:r>
              <a:rPr lang="en-US" sz="1850" dirty="0"/>
              <a:t>: </a:t>
            </a:r>
            <a:r>
              <a:rPr lang="en-US" sz="1850" i="1" dirty="0"/>
              <a:t> 15% Corporate Minimum Tax on large corporations based on financial statement income</a:t>
            </a:r>
          </a:p>
          <a:p>
            <a:pPr lvl="1"/>
            <a:r>
              <a:rPr lang="en-US" sz="2000" dirty="0"/>
              <a:t>Pass-through: </a:t>
            </a:r>
          </a:p>
          <a:p>
            <a:pPr lvl="2"/>
            <a:r>
              <a:rPr lang="en-US" sz="2000" dirty="0"/>
              <a:t>37% for operating income, but 29.6% for QBI (note, this rate doesn’t apply to CGs)</a:t>
            </a:r>
          </a:p>
          <a:p>
            <a:pPr lvl="2"/>
            <a:r>
              <a:rPr lang="en-US" sz="2000" dirty="0"/>
              <a:t>3.8% for NII</a:t>
            </a:r>
          </a:p>
          <a:p>
            <a:pPr lvl="2"/>
            <a:r>
              <a:rPr lang="en-US" sz="2000" dirty="0"/>
              <a:t>20% for qualified dividends and NCGs</a:t>
            </a:r>
          </a:p>
          <a:p>
            <a:r>
              <a:rPr lang="en-US" sz="2400" dirty="0"/>
              <a:t>Other considerations</a:t>
            </a:r>
          </a:p>
          <a:p>
            <a:pPr lvl="1"/>
            <a:r>
              <a:rPr lang="en-US" sz="2000" dirty="0"/>
              <a:t>Step-up basis for property held at death</a:t>
            </a:r>
          </a:p>
          <a:p>
            <a:pPr lvl="1"/>
            <a:r>
              <a:rPr lang="en-US" sz="2000" dirty="0"/>
              <a:t>Investment of passive earnings by C Corp or SH</a:t>
            </a:r>
          </a:p>
          <a:p>
            <a:pPr lvl="1"/>
            <a:r>
              <a:rPr lang="en-US" sz="2000" dirty="0"/>
              <a:t>Use of losses</a:t>
            </a:r>
          </a:p>
          <a:p>
            <a:pPr marL="171450" lvl="1" indent="0">
              <a:buNone/>
            </a:pPr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Corp vs. Pass-through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3392C0-754E-4048-9052-4F0C7F84E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791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90169F-6D46-3244-BA47-17047563E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Rates for 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EDD64-64F8-AE48-BE18-9E27FDF88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8" name="Content Placeholder 7" descr="Table&#10;&#10;Description automatically generated">
            <a:extLst>
              <a:ext uri="{FF2B5EF4-FFF2-40B4-BE49-F238E27FC236}">
                <a16:creationId xmlns:a16="http://schemas.microsoft.com/office/drawing/2014/main" id="{90DFA10A-D55F-DF45-AFC5-7FBD425EE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501" y="479447"/>
            <a:ext cx="8458199" cy="3271324"/>
          </a:xfrm>
        </p:spPr>
      </p:pic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FAFB3BDD-86DC-5A49-97F6-F0E76F644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4222" y="3962295"/>
            <a:ext cx="3560826" cy="2080733"/>
          </a:xfrm>
          <a:prstGeom prst="rect">
            <a:avLst/>
          </a:prstGeom>
        </p:spPr>
      </p:pic>
      <p:pic>
        <p:nvPicPr>
          <p:cNvPr id="15" name="Picture 14" descr="Table&#10;&#10;Description automatically generated">
            <a:extLst>
              <a:ext uri="{FF2B5EF4-FFF2-40B4-BE49-F238E27FC236}">
                <a16:creationId xmlns:a16="http://schemas.microsoft.com/office/drawing/2014/main" id="{85BA7E9F-E35B-5E4E-82F0-358C029F61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78" y="4015563"/>
            <a:ext cx="4337050" cy="21907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32E6B4-34A7-7C41-B826-64899D6F45E6}"/>
              </a:ext>
            </a:extLst>
          </p:cNvPr>
          <p:cNvSpPr txBox="1"/>
          <p:nvPr/>
        </p:nvSpPr>
        <p:spPr>
          <a:xfrm>
            <a:off x="3861709" y="6216678"/>
            <a:ext cx="142058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Source: Tax Foundation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C1C3C905-CF8B-CB45-B2F9-D3134161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35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900172"/>
              </p:ext>
            </p:extLst>
          </p:nvPr>
        </p:nvGraphicFramePr>
        <p:xfrm>
          <a:off x="343055" y="1422627"/>
          <a:ext cx="8572348" cy="3899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30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0040" marR="7004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</a:rPr>
                        <a:t> Income</a:t>
                      </a:r>
                      <a:endParaRPr 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to entity </a:t>
                      </a:r>
                    </a:p>
                    <a:p>
                      <a:pPr algn="ctr"/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(21% max. rate)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 owners with basis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adjustment 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 owners with basis adjustment 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(37% max rate; 29.6% if QBI)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Entity’s Losses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against corporate income; NOLs can offset 80% of TI and be carried forward indefinitely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owners, limited by basis in stock; individual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Deductible by owners; limited by basis in PSH; excess business loss subject to 250k/</a:t>
                      </a:r>
                      <a:r>
                        <a:rPr lang="en-US" sz="1100" dirty="0" err="1">
                          <a:solidFill>
                            <a:schemeClr val="tx1"/>
                          </a:solidFill>
                        </a:rPr>
                        <a:t>yr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 limitation 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664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$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Taxed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SHs to extent of E&amp;Ps, return of basis, and then gain; Qualified dividends taxed at 20% max + 3.8% NII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reduction of basis and then gain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taxation; reduction of basis and then gain</a:t>
                      </a: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75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Distributions of Property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recognized; taxed to SHs as dividend to extent of FMV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Gain but not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loss recognized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 G/L to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; CO basis to Ps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3085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Transfer of Equity Interests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</a:p>
                  </a:txBody>
                  <a:tcPr marL="70040" marR="7004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Capital G/L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with look-through to extent of OI assets; can elect to adjust basis of </a:t>
                      </a:r>
                      <a:r>
                        <a:rPr lang="en-US" sz="1100" baseline="0" dirty="0" err="1">
                          <a:solidFill>
                            <a:schemeClr val="tx1"/>
                          </a:solidFill>
                        </a:rPr>
                        <a:t>PSH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</a:rPr>
                        <a:t> property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70040" marR="7004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3733800" y="5406798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D27150F-6A69-3144-8D26-0048C7E0112C}"/>
              </a:ext>
            </a:extLst>
          </p:cNvPr>
          <p:cNvSpPr/>
          <p:nvPr/>
        </p:nvSpPr>
        <p:spPr>
          <a:xfrm>
            <a:off x="343055" y="2514600"/>
            <a:ext cx="8572348" cy="76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E7758-8747-C741-BA92-645D0449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0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51748" y="1503811"/>
          <a:ext cx="8681012" cy="3499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2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0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 Corporations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Partnerships (GPs, LPs, LLCs)</a:t>
                      </a:r>
                    </a:p>
                  </a:txBody>
                  <a:tcPr marL="73550" marR="73550" marT="34290" marB="3429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Mergers with Corporations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Tax-free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Can’t undertake tax-free reorg with corporation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12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Classes of Equity Interests and Maximum # of Owners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One class of stock; 100 maximum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 limitation; no max, but minimum of 2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32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Foreign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Not Eligible</a:t>
                      </a: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</a:t>
                      </a: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9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Tax-exempt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Owners</a:t>
                      </a:r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Eligible;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dividends not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Generally not eligible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except charitable organizations and retirement plans; income is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Eligible,</a:t>
                      </a:r>
                      <a:r>
                        <a:rPr lang="en-US" sz="1200" baseline="0" dirty="0">
                          <a:solidFill>
                            <a:schemeClr val="tx1"/>
                          </a:solidFill>
                        </a:rPr>
                        <a:t> but subject to </a:t>
                      </a:r>
                      <a:r>
                        <a:rPr lang="en-US" sz="1200" baseline="0" dirty="0" err="1">
                          <a:solidFill>
                            <a:schemeClr val="tx1"/>
                          </a:solidFill>
                        </a:rPr>
                        <a:t>UBIT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3916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marL="73550" marR="73550" marT="34290" marB="342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 Differences: C, S, and K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3808639" y="5174726"/>
            <a:ext cx="1263831" cy="196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75" dirty="0"/>
              <a:t>Source: JCT-71-15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69417-3D52-BA49-BAAE-581F81E9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873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4C9BE5-70DF-DB43-8209-BFE03405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AT-Returns for C Corporation and PSH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5412-594B-A0FB-89763F15E0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7B538379-6EA7-D447-A7BD-E45778053F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1771" y="812182"/>
          <a:ext cx="8302753" cy="1973580"/>
        </p:xfrm>
        <a:graphic>
          <a:graphicData uri="http://schemas.openxmlformats.org/drawingml/2006/table">
            <a:tbl>
              <a:tblPr/>
              <a:tblGrid>
                <a:gridCol w="1906079">
                  <a:extLst>
                    <a:ext uri="{9D8B030D-6E8A-4147-A177-3AD203B41FA5}">
                      <a16:colId xmlns:a16="http://schemas.microsoft.com/office/drawing/2014/main" val="1724527342"/>
                    </a:ext>
                  </a:extLst>
                </a:gridCol>
                <a:gridCol w="1615322">
                  <a:extLst>
                    <a:ext uri="{9D8B030D-6E8A-4147-A177-3AD203B41FA5}">
                      <a16:colId xmlns:a16="http://schemas.microsoft.com/office/drawing/2014/main" val="3936268055"/>
                    </a:ext>
                  </a:extLst>
                </a:gridCol>
                <a:gridCol w="1066113">
                  <a:extLst>
                    <a:ext uri="{9D8B030D-6E8A-4147-A177-3AD203B41FA5}">
                      <a16:colId xmlns:a16="http://schemas.microsoft.com/office/drawing/2014/main" val="853687093"/>
                    </a:ext>
                  </a:extLst>
                </a:gridCol>
                <a:gridCol w="1841466">
                  <a:extLst>
                    <a:ext uri="{9D8B030D-6E8A-4147-A177-3AD203B41FA5}">
                      <a16:colId xmlns:a16="http://schemas.microsoft.com/office/drawing/2014/main" val="2842639015"/>
                    </a:ext>
                  </a:extLst>
                </a:gridCol>
                <a:gridCol w="1873773">
                  <a:extLst>
                    <a:ext uri="{9D8B030D-6E8A-4147-A177-3AD203B41FA5}">
                      <a16:colId xmlns:a16="http://schemas.microsoft.com/office/drawing/2014/main" val="367111384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Choice of Entity Examples Assumptions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E0E3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110613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07693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29044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PSH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OI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37.0%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62951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Ret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</a:t>
                      </a:r>
                      <a:r>
                        <a:rPr lang="en-US" sz="1600" b="1" dirty="0" err="1">
                          <a:effectLst/>
                        </a:rPr>
                        <a:t>Div</a:t>
                      </a:r>
                      <a:endParaRPr lang="en-US" sz="1600" b="1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03427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Tax Corp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21%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CG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23.8%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741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Amount Invested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>
                          <a:effectLst/>
                        </a:rPr>
                        <a:t>10,000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600" dirty="0">
                        <a:effectLst/>
                      </a:endParaRP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Tax SH/P 199A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600" b="1" dirty="0">
                          <a:effectLst/>
                        </a:rPr>
                        <a:t>29.6%</a:t>
                      </a:r>
                    </a:p>
                  </a:txBody>
                  <a:tcPr marL="28575" marR="28575" marT="19050" marB="19050" anchor="b">
                    <a:lnL>
                      <a:noFill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908080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061BA13-D68D-224F-9E4F-4EE34349ECE6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3129539"/>
          <a:ext cx="8378952" cy="2388703"/>
        </p:xfrm>
        <a:graphic>
          <a:graphicData uri="http://schemas.openxmlformats.org/drawingml/2006/table">
            <a:tbl>
              <a:tblPr/>
              <a:tblGrid>
                <a:gridCol w="316905">
                  <a:extLst>
                    <a:ext uri="{9D8B030D-6E8A-4147-A177-3AD203B41FA5}">
                      <a16:colId xmlns:a16="http://schemas.microsoft.com/office/drawing/2014/main" val="2809396512"/>
                    </a:ext>
                  </a:extLst>
                </a:gridCol>
                <a:gridCol w="3308836">
                  <a:extLst>
                    <a:ext uri="{9D8B030D-6E8A-4147-A177-3AD203B41FA5}">
                      <a16:colId xmlns:a16="http://schemas.microsoft.com/office/drawing/2014/main" val="1908009635"/>
                    </a:ext>
                  </a:extLst>
                </a:gridCol>
                <a:gridCol w="87108">
                  <a:extLst>
                    <a:ext uri="{9D8B030D-6E8A-4147-A177-3AD203B41FA5}">
                      <a16:colId xmlns:a16="http://schemas.microsoft.com/office/drawing/2014/main" val="3603751275"/>
                    </a:ext>
                  </a:extLst>
                </a:gridCol>
                <a:gridCol w="204089">
                  <a:extLst>
                    <a:ext uri="{9D8B030D-6E8A-4147-A177-3AD203B41FA5}">
                      <a16:colId xmlns:a16="http://schemas.microsoft.com/office/drawing/2014/main" val="2587573051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1543531253"/>
                    </a:ext>
                  </a:extLst>
                </a:gridCol>
                <a:gridCol w="1470436">
                  <a:extLst>
                    <a:ext uri="{9D8B030D-6E8A-4147-A177-3AD203B41FA5}">
                      <a16:colId xmlns:a16="http://schemas.microsoft.com/office/drawing/2014/main" val="3689813582"/>
                    </a:ext>
                  </a:extLst>
                </a:gridCol>
                <a:gridCol w="1546493">
                  <a:extLst>
                    <a:ext uri="{9D8B030D-6E8A-4147-A177-3AD203B41FA5}">
                      <a16:colId xmlns:a16="http://schemas.microsoft.com/office/drawing/2014/main" val="3199487435"/>
                    </a:ext>
                  </a:extLst>
                </a:gridCol>
              </a:tblGrid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b="1">
                          <a:effectLst/>
                        </a:rPr>
                        <a:t>Pass-through vs. C Corporation: One Period</a:t>
                      </a:r>
                    </a:p>
                  </a:txBody>
                  <a:tcPr marL="0" marR="0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3647183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1400" b="1" dirty="0">
                          <a:effectLst/>
                        </a:rPr>
                        <a:t>C Corporation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400" b="1" dirty="0">
                          <a:effectLst/>
                        </a:rPr>
                        <a:t>S</a:t>
                      </a:r>
                      <a:r>
                        <a:rPr lang="en-US" sz="1400" b="1" baseline="0" dirty="0">
                          <a:effectLst/>
                        </a:rPr>
                        <a:t> Corp</a:t>
                      </a:r>
                      <a:r>
                        <a:rPr lang="en-US" sz="1400" b="1" dirty="0">
                          <a:effectLst/>
                        </a:rPr>
                        <a:t>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 </a:t>
                      </a:r>
                      <a:r>
                        <a:rPr lang="en-US" sz="1400" b="1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199A</a:t>
                      </a:r>
                    </a:p>
                  </a:txBody>
                  <a:tcPr marL="25737" marR="25737" marT="17158" marB="171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  S Corp </a:t>
                      </a:r>
                      <a:br>
                        <a:rPr lang="en-US" sz="1400" b="1" dirty="0">
                          <a:effectLst/>
                        </a:rPr>
                      </a:br>
                      <a:r>
                        <a:rPr lang="en-US" sz="1400" b="1" dirty="0">
                          <a:effectLst/>
                        </a:rPr>
                        <a:t>w/out 199A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1401957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Pre-Tax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1,000.00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2990540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Corp/P Tax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 dirty="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(210.00)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(296.00)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(370.00)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553568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3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After-Tax Income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790.00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6757854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4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Tax on Distribution of AT Earnings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(188.02)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387909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5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Net Amount to C or P: [1+2+4]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601.98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704.00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630.00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939436"/>
                  </a:ext>
                </a:extLst>
              </a:tr>
              <a:tr h="27538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>
                          <a:effectLst/>
                        </a:rPr>
                        <a:t>6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400" dirty="0">
                          <a:effectLst/>
                        </a:rPr>
                        <a:t>Effective Tax Rate [(PT Inc - AT Inc) / PT Inc]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en-US" sz="1400">
                        <a:effectLst/>
                      </a:endParaRP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39.80%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29.60%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37.00%</a:t>
                      </a:r>
                    </a:p>
                  </a:txBody>
                  <a:tcPr marL="25737" marR="25737" marT="17158" marB="17158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6117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FF660363-D4F0-BD47-B57C-512152718991}"/>
              </a:ext>
            </a:extLst>
          </p:cNvPr>
          <p:cNvSpPr/>
          <p:nvPr/>
        </p:nvSpPr>
        <p:spPr>
          <a:xfrm>
            <a:off x="4222484" y="5764427"/>
            <a:ext cx="16321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hlinkClick r:id="rId3"/>
              </a:rPr>
              <a:t>https://</a:t>
            </a:r>
            <a:r>
              <a:rPr lang="en-US" sz="1000" dirty="0" err="1">
                <a:hlinkClick r:id="rId3"/>
              </a:rPr>
              <a:t>bit.ly</a:t>
            </a:r>
            <a:r>
              <a:rPr lang="en-US" sz="1000" dirty="0">
                <a:hlinkClick r:id="rId3"/>
              </a:rPr>
              <a:t>/2F2KsbX</a:t>
            </a:r>
            <a:endParaRPr lang="en-US" sz="10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CBC0588-D49B-DF45-8D57-E1FA1A42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7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457200" y="609600"/>
          <a:ext cx="8077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55200" imgH="191880" progId="Equation.3">
                  <p:embed/>
                </p:oleObj>
              </mc:Choice>
              <mc:Fallback>
                <p:oleObj name="Equation" r:id="rId3" imgW="3355200" imgH="191880" progId="Equation.3">
                  <p:embed/>
                  <p:pic>
                    <p:nvPicPr>
                      <p:cNvPr id="409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09600"/>
                        <a:ext cx="8077200" cy="609600"/>
                      </a:xfrm>
                      <a:prstGeom prst="rect">
                        <a:avLst/>
                      </a:prstGeom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Partnership vs. Corporation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384048" y="762000"/>
            <a:ext cx="8378952" cy="5715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SzTx/>
              <a:buFontTx/>
              <a:buNone/>
            </a:pPr>
            <a:endParaRPr lang="en-US" sz="1600" b="1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P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and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neither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&gt;0,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PSH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T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C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&lt;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P</a:t>
            </a:r>
            <a:r>
              <a:rPr lang="en-US" sz="2800" baseline="-250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and </a:t>
            </a:r>
            <a:r>
              <a:rPr lang="en-US" sz="2800" dirty="0" err="1">
                <a:ea typeface="ＭＳ Ｐゴシック" charset="0"/>
                <a:cs typeface="ＭＳ Ｐゴシック" charset="0"/>
              </a:rPr>
              <a:t>T</a:t>
            </a:r>
            <a:r>
              <a:rPr lang="en-US" sz="2800" baseline="-25000" dirty="0" err="1">
                <a:ea typeface="ＭＳ Ｐゴシック" charset="0"/>
                <a:cs typeface="ＭＳ Ｐゴシック" charset="0"/>
              </a:rPr>
              <a:t>CG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=0, Corporation dominates</a:t>
            </a: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chemeClr val="hlink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endParaRPr lang="en-US" sz="28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SzTx/>
            </a:pP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If T</a:t>
            </a:r>
            <a:r>
              <a:rPr lang="en-US" sz="2800" b="1" baseline="-25000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&lt;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P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 and </a:t>
            </a:r>
            <a:r>
              <a:rPr lang="en-US" sz="2800" b="1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T</a:t>
            </a:r>
            <a:r>
              <a:rPr lang="en-US" sz="2800" b="1" baseline="-25000" dirty="0" err="1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CG</a:t>
            </a:r>
            <a:r>
              <a:rPr lang="en-US" sz="2800" b="1" dirty="0">
                <a:solidFill>
                  <a:srgbClr val="F31B4E"/>
                </a:solidFill>
                <a:ea typeface="ＭＳ Ｐゴシック" charset="0"/>
                <a:cs typeface="ＭＳ Ｐゴシック" charset="0"/>
              </a:rPr>
              <a:t>&gt;0, no clear preference</a:t>
            </a:r>
            <a:endParaRPr lang="en-US" sz="2800" baseline="-25000" dirty="0">
              <a:solidFill>
                <a:srgbClr val="F31B4E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136158-C497-1349-A42F-22A338D637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00939-C6BC-6241-95F5-30ED0912F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Choice of Entity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autoUpdateAnimBg="0"/>
      <p:bldP spid="40963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17392</TotalTime>
  <Words>2561</Words>
  <Application>Microsoft Macintosh PowerPoint</Application>
  <PresentationFormat>On-screen Show (4:3)</PresentationFormat>
  <Paragraphs>444</Paragraphs>
  <Slides>28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NSimSun</vt:lpstr>
      <vt:lpstr>Arial</vt:lpstr>
      <vt:lpstr>Calibri</vt:lpstr>
      <vt:lpstr>Courier New</vt:lpstr>
      <vt:lpstr>Gill Sans</vt:lpstr>
      <vt:lpstr>Times New Roman</vt:lpstr>
      <vt:lpstr>Verdana</vt:lpstr>
      <vt:lpstr>Wingdings</vt:lpstr>
      <vt:lpstr>Wingdings 2</vt:lpstr>
      <vt:lpstr>CG Body - Standard</vt:lpstr>
      <vt:lpstr>Equation</vt:lpstr>
      <vt:lpstr>Partnership Taxation Choice of Entity</vt:lpstr>
      <vt:lpstr>PowerPoint Presentation</vt:lpstr>
      <vt:lpstr>Choice of Business Entity</vt:lpstr>
      <vt:lpstr>C Corp vs. Pass-through</vt:lpstr>
      <vt:lpstr>Rates for 2022</vt:lpstr>
      <vt:lpstr>Tax Differences: C, S, and K</vt:lpstr>
      <vt:lpstr>Tax Differences: C, S, and K</vt:lpstr>
      <vt:lpstr>Comparison of AT-Returns for C Corporation and PSH</vt:lpstr>
      <vt:lpstr>Partnership vs. Corporation</vt:lpstr>
      <vt:lpstr>Comparison of AT-Returns for C Corporation and PSH: The Benefits of Deferral</vt:lpstr>
      <vt:lpstr>Marginal Tax Rates</vt:lpstr>
      <vt:lpstr>Section 199A:  Ugh</vt:lpstr>
      <vt:lpstr>Partnership v. Proprietorship</vt:lpstr>
      <vt:lpstr>The New Kid in Town: Cross Refined Coal, LLC v. CIR (D.C. Cir 2022)</vt:lpstr>
      <vt:lpstr>Partnership v. Other Relationships</vt:lpstr>
      <vt:lpstr>CTB:  Business Entity</vt:lpstr>
      <vt:lpstr>CTB:  Corporation Defined </vt:lpstr>
      <vt:lpstr>CTB:  Eligible Entity</vt:lpstr>
      <vt:lpstr>CTB:  Elections</vt:lpstr>
      <vt:lpstr>CTB:  Foreign Eligible Entities</vt:lpstr>
      <vt:lpstr>CTB Election</vt:lpstr>
      <vt:lpstr>CTB:  Classification Changes</vt:lpstr>
      <vt:lpstr>CTB:  Rev. Rul. 99-6 (Sit 1)</vt:lpstr>
      <vt:lpstr>CTB:  Rev. Rul. 99-6 (Sit 2)</vt:lpstr>
      <vt:lpstr>Entities</vt:lpstr>
      <vt:lpstr>Election out of SubK</vt:lpstr>
      <vt:lpstr>Publicly Traded Partnerships (PTPs/MLPs)</vt:lpstr>
      <vt:lpstr>Publicly Traded Partnerships (PTPs/MLPs)</vt:lpstr>
    </vt:vector>
  </TitlesOfParts>
  <Company>	鞰]皤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Promulgating, Interpreting, and Administering  U.S. Tax Law</dc:title>
  <dc:creator>Jeffrey Colon</dc:creator>
  <cp:lastModifiedBy>Jeffrey M. Colon</cp:lastModifiedBy>
  <cp:revision>208</cp:revision>
  <cp:lastPrinted>2018-01-19T18:43:32Z</cp:lastPrinted>
  <dcterms:created xsi:type="dcterms:W3CDTF">2010-08-19T17:45:35Z</dcterms:created>
  <dcterms:modified xsi:type="dcterms:W3CDTF">2022-08-23T16:08:02Z</dcterms:modified>
</cp:coreProperties>
</file>