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5"/>
  </p:notesMasterIdLst>
  <p:handoutMasterIdLst>
    <p:handoutMasterId r:id="rId26"/>
  </p:handoutMasterIdLst>
  <p:sldIdLst>
    <p:sldId id="295" r:id="rId3"/>
    <p:sldId id="257" r:id="rId4"/>
    <p:sldId id="258" r:id="rId5"/>
    <p:sldId id="281" r:id="rId6"/>
    <p:sldId id="282" r:id="rId7"/>
    <p:sldId id="297" r:id="rId8"/>
    <p:sldId id="298" r:id="rId9"/>
    <p:sldId id="261" r:id="rId10"/>
    <p:sldId id="262" r:id="rId11"/>
    <p:sldId id="301" r:id="rId12"/>
    <p:sldId id="302" r:id="rId13"/>
    <p:sldId id="303" r:id="rId14"/>
    <p:sldId id="283" r:id="rId15"/>
    <p:sldId id="292" r:id="rId16"/>
    <p:sldId id="293" r:id="rId17"/>
    <p:sldId id="300" r:id="rId18"/>
    <p:sldId id="296" r:id="rId19"/>
    <p:sldId id="263" r:id="rId20"/>
    <p:sldId id="284" r:id="rId21"/>
    <p:sldId id="285" r:id="rId22"/>
    <p:sldId id="286" r:id="rId23"/>
    <p:sldId id="305" r:id="rId24"/>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5B659F-0A22-6148-9B43-ED4BD67A6EE3}" v="149" dt="2023-07-31T01:54:50.0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31"/>
    <p:restoredTop sz="95535"/>
  </p:normalViewPr>
  <p:slideViewPr>
    <p:cSldViewPr>
      <p:cViewPr>
        <p:scale>
          <a:sx n="79" d="100"/>
          <a:sy n="79" d="100"/>
        </p:scale>
        <p:origin x="2576" y="26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D5B659F-0A22-6148-9B43-ED4BD67A6EE3}"/>
    <pc:docChg chg="undo custSel addSld delSld modSld sldOrd">
      <pc:chgData name="Jeffrey M. Colon" userId="615143b1-cdee-493d-9a9d-1565ce8666d9" providerId="ADAL" clId="{4D5B659F-0A22-6148-9B43-ED4BD67A6EE3}" dt="2023-07-31T01:54:50.070" v="211"/>
      <pc:docMkLst>
        <pc:docMk/>
      </pc:docMkLst>
      <pc:sldChg chg="modSp new del mod">
        <pc:chgData name="Jeffrey M. Colon" userId="615143b1-cdee-493d-9a9d-1565ce8666d9" providerId="ADAL" clId="{4D5B659F-0A22-6148-9B43-ED4BD67A6EE3}" dt="2023-07-31T01:54:17.465" v="209" actId="2696"/>
        <pc:sldMkLst>
          <pc:docMk/>
          <pc:sldMk cId="3458198522" sldId="304"/>
        </pc:sldMkLst>
        <pc:spChg chg="mod">
          <ac:chgData name="Jeffrey M. Colon" userId="615143b1-cdee-493d-9a9d-1565ce8666d9" providerId="ADAL" clId="{4D5B659F-0A22-6148-9B43-ED4BD67A6EE3}" dt="2023-07-30T23:05:30.156" v="10" actId="20577"/>
          <ac:spMkLst>
            <pc:docMk/>
            <pc:sldMk cId="3458198522" sldId="304"/>
            <ac:spMk id="3" creationId="{CFF6C838-90E0-0CF5-7BA4-BC4DFA8F7FE9}"/>
          </ac:spMkLst>
        </pc:spChg>
      </pc:sldChg>
      <pc:sldChg chg="addSp modSp new mod ord modAnim">
        <pc:chgData name="Jeffrey M. Colon" userId="615143b1-cdee-493d-9a9d-1565ce8666d9" providerId="ADAL" clId="{4D5B659F-0A22-6148-9B43-ED4BD67A6EE3}" dt="2023-07-31T01:54:50.070" v="211"/>
        <pc:sldMkLst>
          <pc:docMk/>
          <pc:sldMk cId="1172741178" sldId="305"/>
        </pc:sldMkLst>
        <pc:spChg chg="mod">
          <ac:chgData name="Jeffrey M. Colon" userId="615143b1-cdee-493d-9a9d-1565ce8666d9" providerId="ADAL" clId="{4D5B659F-0A22-6148-9B43-ED4BD67A6EE3}" dt="2023-07-30T23:11:19.024" v="143" actId="403"/>
          <ac:spMkLst>
            <pc:docMk/>
            <pc:sldMk cId="1172741178" sldId="305"/>
            <ac:spMk id="2" creationId="{9A0F2BB2-D4AE-E0B7-9BBF-9948A631C327}"/>
          </ac:spMkLst>
        </pc:spChg>
        <pc:spChg chg="mod">
          <ac:chgData name="Jeffrey M. Colon" userId="615143b1-cdee-493d-9a9d-1565ce8666d9" providerId="ADAL" clId="{4D5B659F-0A22-6148-9B43-ED4BD67A6EE3}" dt="2023-07-30T23:05:58.431" v="22" actId="20577"/>
          <ac:spMkLst>
            <pc:docMk/>
            <pc:sldMk cId="1172741178" sldId="305"/>
            <ac:spMk id="3" creationId="{462FDE85-DED9-13CD-4D73-364DA0352DEA}"/>
          </ac:spMkLst>
        </pc:spChg>
        <pc:spChg chg="add mod">
          <ac:chgData name="Jeffrey M. Colon" userId="615143b1-cdee-493d-9a9d-1565ce8666d9" providerId="ADAL" clId="{4D5B659F-0A22-6148-9B43-ED4BD67A6EE3}" dt="2023-07-31T01:54:04.203" v="208" actId="2711"/>
          <ac:spMkLst>
            <pc:docMk/>
            <pc:sldMk cId="1172741178" sldId="305"/>
            <ac:spMk id="12" creationId="{D1D6B872-9E13-E6E9-82ED-7C4340FDD09A}"/>
          </ac:spMkLst>
        </pc:spChg>
        <pc:cxnChg chg="add mod">
          <ac:chgData name="Jeffrey M. Colon" userId="615143b1-cdee-493d-9a9d-1565ce8666d9" providerId="ADAL" clId="{4D5B659F-0A22-6148-9B43-ED4BD67A6EE3}" dt="2023-07-31T01:53:08.637" v="206" actId="692"/>
          <ac:cxnSpMkLst>
            <pc:docMk/>
            <pc:sldMk cId="1172741178" sldId="305"/>
            <ac:cxnSpMk id="7" creationId="{4C5CD424-7D27-C341-8127-127A3CA238AC}"/>
          </ac:cxnSpMkLst>
        </pc:cxnChg>
        <pc:cxnChg chg="add mod">
          <ac:chgData name="Jeffrey M. Colon" userId="615143b1-cdee-493d-9a9d-1565ce8666d9" providerId="ADAL" clId="{4D5B659F-0A22-6148-9B43-ED4BD67A6EE3}" dt="2023-07-31T01:53:08.637" v="206" actId="692"/>
          <ac:cxnSpMkLst>
            <pc:docMk/>
            <pc:sldMk cId="1172741178" sldId="305"/>
            <ac:cxnSpMk id="8" creationId="{9252263F-B3E2-22E1-30AA-6A65E7344A4D}"/>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jeffreycolon/Desktop/Business%20Returns%20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effreycolon/Desktop/Business%20Returns%20202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jeffreycolon/Desktop/Business%20Returns%202020.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Business Returns: 1978-2020</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Sheet1!$C$2</c:f>
              <c:strCache>
                <c:ptCount val="1"/>
                <c:pt idx="0">
                  <c:v>Non-Farm SP</c:v>
                </c:pt>
              </c:strCache>
            </c:strRef>
          </c:tx>
          <c:spPr>
            <a:ln w="28575" cap="rnd">
              <a:solidFill>
                <a:schemeClr val="accent1"/>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Sheet1!$C$3:$C$45</c:f>
              <c:numCache>
                <c:formatCode>#,##0</c:formatCode>
                <c:ptCount val="43"/>
                <c:pt idx="0">
                  <c:v>8908289</c:v>
                </c:pt>
                <c:pt idx="1">
                  <c:v>9343603</c:v>
                </c:pt>
                <c:pt idx="2">
                  <c:v>9730019</c:v>
                </c:pt>
                <c:pt idx="3">
                  <c:v>9584790</c:v>
                </c:pt>
                <c:pt idx="4">
                  <c:v>10105515</c:v>
                </c:pt>
                <c:pt idx="5">
                  <c:v>10703921</c:v>
                </c:pt>
                <c:pt idx="6">
                  <c:v>11262390</c:v>
                </c:pt>
                <c:pt idx="7">
                  <c:v>11928573</c:v>
                </c:pt>
                <c:pt idx="8">
                  <c:v>12393700</c:v>
                </c:pt>
                <c:pt idx="9">
                  <c:v>13091132</c:v>
                </c:pt>
                <c:pt idx="10">
                  <c:v>13679302</c:v>
                </c:pt>
                <c:pt idx="11">
                  <c:v>14297558</c:v>
                </c:pt>
                <c:pt idx="12">
                  <c:v>14782738</c:v>
                </c:pt>
                <c:pt idx="13">
                  <c:v>15180722</c:v>
                </c:pt>
                <c:pt idx="14">
                  <c:v>15495419</c:v>
                </c:pt>
                <c:pt idx="15">
                  <c:v>15848119</c:v>
                </c:pt>
                <c:pt idx="16">
                  <c:v>16153871</c:v>
                </c:pt>
                <c:pt idx="17">
                  <c:v>16423872</c:v>
                </c:pt>
                <c:pt idx="18">
                  <c:v>16955023</c:v>
                </c:pt>
                <c:pt idx="19">
                  <c:v>17176486</c:v>
                </c:pt>
                <c:pt idx="20">
                  <c:v>17398440</c:v>
                </c:pt>
                <c:pt idx="21">
                  <c:v>17575643</c:v>
                </c:pt>
                <c:pt idx="22">
                  <c:v>17902791</c:v>
                </c:pt>
                <c:pt idx="23">
                  <c:v>18338190</c:v>
                </c:pt>
                <c:pt idx="24">
                  <c:v>18925517</c:v>
                </c:pt>
                <c:pt idx="25">
                  <c:v>19710079</c:v>
                </c:pt>
                <c:pt idx="26">
                  <c:v>20590691</c:v>
                </c:pt>
                <c:pt idx="27">
                  <c:v>21467566</c:v>
                </c:pt>
                <c:pt idx="28">
                  <c:v>22074953</c:v>
                </c:pt>
                <c:pt idx="29">
                  <c:v>23122698</c:v>
                </c:pt>
                <c:pt idx="30">
                  <c:v>22614483</c:v>
                </c:pt>
                <c:pt idx="31">
                  <c:v>22659976</c:v>
                </c:pt>
                <c:pt idx="32">
                  <c:v>23003656</c:v>
                </c:pt>
                <c:pt idx="33">
                  <c:v>23426940</c:v>
                </c:pt>
                <c:pt idx="34">
                  <c:v>23553850</c:v>
                </c:pt>
                <c:pt idx="35">
                  <c:v>24031243</c:v>
                </c:pt>
                <c:pt idx="36">
                  <c:v>24631831</c:v>
                </c:pt>
                <c:pt idx="37">
                  <c:v>25226245</c:v>
                </c:pt>
                <c:pt idx="38">
                  <c:v>25525915</c:v>
                </c:pt>
                <c:pt idx="39">
                  <c:v>26426406</c:v>
                </c:pt>
                <c:pt idx="40">
                  <c:v>27117163</c:v>
                </c:pt>
                <c:pt idx="41">
                  <c:v>27817189</c:v>
                </c:pt>
                <c:pt idx="42">
                  <c:v>28353367</c:v>
                </c:pt>
              </c:numCache>
            </c:numRef>
          </c:val>
          <c:smooth val="0"/>
          <c:extLst>
            <c:ext xmlns:c16="http://schemas.microsoft.com/office/drawing/2014/chart" uri="{C3380CC4-5D6E-409C-BE32-E72D297353CC}">
              <c16:uniqueId val="{00000000-2FB9-0844-8749-FA136D02F04E}"/>
            </c:ext>
          </c:extLst>
        </c:ser>
        <c:ser>
          <c:idx val="1"/>
          <c:order val="1"/>
          <c:tx>
            <c:strRef>
              <c:f>Sheet1!$D$2</c:f>
              <c:strCache>
                <c:ptCount val="1"/>
                <c:pt idx="0">
                  <c:v>C Corporations</c:v>
                </c:pt>
              </c:strCache>
            </c:strRef>
          </c:tx>
          <c:spPr>
            <a:ln w="28575" cap="rnd">
              <a:solidFill>
                <a:schemeClr val="accent2"/>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Sheet1!$D$3:$D$45</c:f>
              <c:numCache>
                <c:formatCode>#,##0</c:formatCode>
                <c:ptCount val="43"/>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numCache>
            </c:numRef>
          </c:val>
          <c:smooth val="0"/>
          <c:extLst>
            <c:ext xmlns:c16="http://schemas.microsoft.com/office/drawing/2014/chart" uri="{C3380CC4-5D6E-409C-BE32-E72D297353CC}">
              <c16:uniqueId val="{00000001-2FB9-0844-8749-FA136D02F04E}"/>
            </c:ext>
          </c:extLst>
        </c:ser>
        <c:ser>
          <c:idx val="2"/>
          <c:order val="2"/>
          <c:tx>
            <c:strRef>
              <c:f>Sheet1!$E$2</c:f>
              <c:strCache>
                <c:ptCount val="1"/>
                <c:pt idx="0">
                  <c:v>S Corporations</c:v>
                </c:pt>
              </c:strCache>
            </c:strRef>
          </c:tx>
          <c:spPr>
            <a:ln w="28575" cap="rnd">
              <a:solidFill>
                <a:srgbClr val="00B050">
                  <a:alpha val="83000"/>
                </a:srgbClr>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Sheet1!$E$3:$E$45</c:f>
              <c:numCache>
                <c:formatCode>#,##0</c:formatCode>
                <c:ptCount val="43"/>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numCache>
            </c:numRef>
          </c:val>
          <c:smooth val="0"/>
          <c:extLst>
            <c:ext xmlns:c16="http://schemas.microsoft.com/office/drawing/2014/chart" uri="{C3380CC4-5D6E-409C-BE32-E72D297353CC}">
              <c16:uniqueId val="{00000002-2FB9-0844-8749-FA136D02F04E}"/>
            </c:ext>
          </c:extLst>
        </c:ser>
        <c:ser>
          <c:idx val="3"/>
          <c:order val="3"/>
          <c:tx>
            <c:strRef>
              <c:f>Sheet1!$F$2</c:f>
              <c:strCache>
                <c:ptCount val="1"/>
                <c:pt idx="0">
                  <c:v>Partnerships</c:v>
                </c:pt>
              </c:strCache>
            </c:strRef>
          </c:tx>
          <c:spPr>
            <a:ln w="28575" cap="rnd">
              <a:solidFill>
                <a:srgbClr val="0CE0FB"/>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Sheet1!$F$3:$F$45</c:f>
              <c:numCache>
                <c:formatCode>#,##0</c:formatCode>
                <c:ptCount val="43"/>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numCache>
            </c:numRef>
          </c:val>
          <c:smooth val="0"/>
          <c:extLst>
            <c:ext xmlns:c16="http://schemas.microsoft.com/office/drawing/2014/chart" uri="{C3380CC4-5D6E-409C-BE32-E72D297353CC}">
              <c16:uniqueId val="{00000003-2FB9-0844-8749-FA136D02F04E}"/>
            </c:ext>
          </c:extLst>
        </c:ser>
        <c:ser>
          <c:idx val="4"/>
          <c:order val="4"/>
          <c:tx>
            <c:strRef>
              <c:f>Sheet1!$G$2</c:f>
              <c:strCache>
                <c:ptCount val="1"/>
                <c:pt idx="0">
                  <c:v>Farm SP</c:v>
                </c:pt>
              </c:strCache>
            </c:strRef>
          </c:tx>
          <c:spPr>
            <a:ln w="28575" cap="rnd">
              <a:solidFill>
                <a:schemeClr val="accent5"/>
              </a:solidFill>
              <a:round/>
            </a:ln>
            <a:effectLst/>
          </c:spPr>
          <c:marker>
            <c:symbol val="none"/>
          </c:marke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Sheet1!$G$3:$G$45</c:f>
              <c:numCache>
                <c:formatCode>#,##0</c:formatCode>
                <c:ptCount val="43"/>
                <c:pt idx="0">
                  <c:v>2704794</c:v>
                </c:pt>
                <c:pt idx="1">
                  <c:v>2605684</c:v>
                </c:pt>
                <c:pt idx="2">
                  <c:v>2608430</c:v>
                </c:pt>
                <c:pt idx="3">
                  <c:v>2641254</c:v>
                </c:pt>
                <c:pt idx="4">
                  <c:v>2689237</c:v>
                </c:pt>
                <c:pt idx="5">
                  <c:v>2710044</c:v>
                </c:pt>
                <c:pt idx="6">
                  <c:v>2694420</c:v>
                </c:pt>
                <c:pt idx="7">
                  <c:v>2620861</c:v>
                </c:pt>
                <c:pt idx="8">
                  <c:v>2524331</c:v>
                </c:pt>
                <c:pt idx="9">
                  <c:v>2420186</c:v>
                </c:pt>
                <c:pt idx="10">
                  <c:v>2367527</c:v>
                </c:pt>
                <c:pt idx="11">
                  <c:v>2359718</c:v>
                </c:pt>
                <c:pt idx="12">
                  <c:v>2321153</c:v>
                </c:pt>
                <c:pt idx="13">
                  <c:v>2290908</c:v>
                </c:pt>
                <c:pt idx="14">
                  <c:v>2288218</c:v>
                </c:pt>
                <c:pt idx="15">
                  <c:v>2272407</c:v>
                </c:pt>
                <c:pt idx="16">
                  <c:v>2242324</c:v>
                </c:pt>
                <c:pt idx="17">
                  <c:v>2219244</c:v>
                </c:pt>
                <c:pt idx="18">
                  <c:v>2188025</c:v>
                </c:pt>
                <c:pt idx="19">
                  <c:v>2160954</c:v>
                </c:pt>
                <c:pt idx="20">
                  <c:v>2091845</c:v>
                </c:pt>
                <c:pt idx="21">
                  <c:v>2067883</c:v>
                </c:pt>
                <c:pt idx="22">
                  <c:v>2083217</c:v>
                </c:pt>
                <c:pt idx="23">
                  <c:v>2027643</c:v>
                </c:pt>
                <c:pt idx="24">
                  <c:v>2019647</c:v>
                </c:pt>
                <c:pt idx="25">
                  <c:v>2017879</c:v>
                </c:pt>
                <c:pt idx="26">
                  <c:v>2022298</c:v>
                </c:pt>
                <c:pt idx="27">
                  <c:v>2002088</c:v>
                </c:pt>
                <c:pt idx="28">
                  <c:v>1980032</c:v>
                </c:pt>
                <c:pt idx="29">
                  <c:v>2013681</c:v>
                </c:pt>
                <c:pt idx="30">
                  <c:v>1966656</c:v>
                </c:pt>
                <c:pt idx="31">
                  <c:v>1947670</c:v>
                </c:pt>
                <c:pt idx="32">
                  <c:v>1934731</c:v>
                </c:pt>
                <c:pt idx="33">
                  <c:v>1894910</c:v>
                </c:pt>
                <c:pt idx="34">
                  <c:v>1862280</c:v>
                </c:pt>
                <c:pt idx="35">
                  <c:v>1848973</c:v>
                </c:pt>
                <c:pt idx="36">
                  <c:v>1823136</c:v>
                </c:pt>
                <c:pt idx="37">
                  <c:v>1841542</c:v>
                </c:pt>
                <c:pt idx="38">
                  <c:v>1783092</c:v>
                </c:pt>
                <c:pt idx="39">
                  <c:v>1817386</c:v>
                </c:pt>
                <c:pt idx="40">
                  <c:v>1795019</c:v>
                </c:pt>
                <c:pt idx="41">
                  <c:v>1757822</c:v>
                </c:pt>
                <c:pt idx="42">
                  <c:v>1769447</c:v>
                </c:pt>
              </c:numCache>
            </c:numRef>
          </c:val>
          <c:smooth val="0"/>
          <c:extLst>
            <c:ext xmlns:c16="http://schemas.microsoft.com/office/drawing/2014/chart" uri="{C3380CC4-5D6E-409C-BE32-E72D297353CC}">
              <c16:uniqueId val="{00000004-2FB9-0844-8749-FA136D02F04E}"/>
            </c:ext>
          </c:extLst>
        </c:ser>
        <c:dLbls>
          <c:showLegendKey val="0"/>
          <c:showVal val="0"/>
          <c:showCatName val="0"/>
          <c:showSerName val="0"/>
          <c:showPercent val="0"/>
          <c:showBubbleSize val="0"/>
        </c:dLbls>
        <c:smooth val="0"/>
        <c:axId val="1948766640"/>
        <c:axId val="1948806592"/>
      </c:lineChart>
      <c:dateAx>
        <c:axId val="194876664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48806592"/>
        <c:crosses val="autoZero"/>
        <c:auto val="0"/>
        <c:lblOffset val="100"/>
        <c:baseTimeUnit val="days"/>
      </c:dateAx>
      <c:valAx>
        <c:axId val="1948806592"/>
        <c:scaling>
          <c:orientation val="minMax"/>
          <c:max val="30000000"/>
          <c:min val="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948766640"/>
        <c:crosses val="autoZero"/>
        <c:crossBetween val="between"/>
        <c:majorUnit val="5000000"/>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Business Returns by Type: 1978-2020</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percentStacked"/>
        <c:varyColors val="0"/>
        <c:ser>
          <c:idx val="0"/>
          <c:order val="0"/>
          <c:tx>
            <c:strRef>
              <c:f>Sheet1!$D$2</c:f>
              <c:strCache>
                <c:ptCount val="1"/>
                <c:pt idx="0">
                  <c:v>C Corporations</c:v>
                </c:pt>
              </c:strCache>
            </c:strRef>
          </c:tx>
          <c:spPr>
            <a:solidFill>
              <a:schemeClr val="accent1">
                <a:lumMod val="40000"/>
                <a:lumOff val="60000"/>
              </a:schemeClr>
            </a:solidFill>
            <a:ln>
              <a:noFill/>
            </a:ln>
            <a:effectLst/>
          </c:spP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Sheet1!$D$3:$D$45</c:f>
              <c:numCache>
                <c:formatCode>#,##0</c:formatCode>
                <c:ptCount val="43"/>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numCache>
            </c:numRef>
          </c:val>
          <c:extLst>
            <c:ext xmlns:c16="http://schemas.microsoft.com/office/drawing/2014/chart" uri="{C3380CC4-5D6E-409C-BE32-E72D297353CC}">
              <c16:uniqueId val="{00000000-6347-1847-998C-71893F919A78}"/>
            </c:ext>
          </c:extLst>
        </c:ser>
        <c:ser>
          <c:idx val="1"/>
          <c:order val="1"/>
          <c:tx>
            <c:strRef>
              <c:f>Sheet1!$E$2</c:f>
              <c:strCache>
                <c:ptCount val="1"/>
                <c:pt idx="0">
                  <c:v>S Corporations</c:v>
                </c:pt>
              </c:strCache>
            </c:strRef>
          </c:tx>
          <c:spPr>
            <a:solidFill>
              <a:schemeClr val="accent2">
                <a:lumMod val="60000"/>
                <a:lumOff val="40000"/>
              </a:schemeClr>
            </a:solidFill>
            <a:ln>
              <a:noFill/>
            </a:ln>
            <a:effectLst/>
          </c:spP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Sheet1!$E$3:$E$45</c:f>
              <c:numCache>
                <c:formatCode>#,##0</c:formatCode>
                <c:ptCount val="43"/>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numCache>
            </c:numRef>
          </c:val>
          <c:extLst>
            <c:ext xmlns:c16="http://schemas.microsoft.com/office/drawing/2014/chart" uri="{C3380CC4-5D6E-409C-BE32-E72D297353CC}">
              <c16:uniqueId val="{00000001-6347-1847-998C-71893F919A78}"/>
            </c:ext>
          </c:extLst>
        </c:ser>
        <c:ser>
          <c:idx val="2"/>
          <c:order val="2"/>
          <c:tx>
            <c:strRef>
              <c:f>Sheet1!$F$2</c:f>
              <c:strCache>
                <c:ptCount val="1"/>
                <c:pt idx="0">
                  <c:v>Partnerships</c:v>
                </c:pt>
              </c:strCache>
            </c:strRef>
          </c:tx>
          <c:spPr>
            <a:solidFill>
              <a:schemeClr val="accent3">
                <a:lumMod val="25000"/>
                <a:lumOff val="75000"/>
              </a:schemeClr>
            </a:solidFill>
            <a:ln>
              <a:noFill/>
            </a:ln>
            <a:effectLst/>
          </c:spPr>
          <c:cat>
            <c:numRef>
              <c:f>Sheet1!$B$3:$B$45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Sheet1!$F$3:$F$45</c:f>
              <c:numCache>
                <c:formatCode>#,##0</c:formatCode>
                <c:ptCount val="43"/>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numCache>
            </c:numRef>
          </c:val>
          <c:extLst>
            <c:ext xmlns:c16="http://schemas.microsoft.com/office/drawing/2014/chart" uri="{C3380CC4-5D6E-409C-BE32-E72D297353CC}">
              <c16:uniqueId val="{00000002-6347-1847-998C-71893F919A78}"/>
            </c:ext>
          </c:extLst>
        </c:ser>
        <c:dLbls>
          <c:showLegendKey val="0"/>
          <c:showVal val="0"/>
          <c:showCatName val="0"/>
          <c:showSerName val="0"/>
          <c:showPercent val="0"/>
          <c:showBubbleSize val="0"/>
        </c:dLbls>
        <c:axId val="2028389792"/>
        <c:axId val="2028498848"/>
      </c:areaChart>
      <c:catAx>
        <c:axId val="20283897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28498848"/>
        <c:crosses val="autoZero"/>
        <c:auto val="1"/>
        <c:lblAlgn val="ctr"/>
        <c:lblOffset val="100"/>
        <c:tickLblSkip val="5"/>
        <c:tickMarkSkip val="5"/>
        <c:noMultiLvlLbl val="0"/>
      </c:catAx>
      <c:valAx>
        <c:axId val="2028498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28389792"/>
        <c:crosses val="autoZero"/>
        <c:crossBetween val="midCat"/>
      </c:valAx>
      <c:spPr>
        <a:noFill/>
        <a:ln>
          <a:noFill/>
        </a:ln>
        <a:effectLst/>
      </c:spPr>
    </c:plotArea>
    <c:legend>
      <c:legendPos val="r"/>
      <c:layout>
        <c:manualLayout>
          <c:xMode val="edge"/>
          <c:yMode val="edge"/>
          <c:x val="0.84135005574136013"/>
          <c:y val="0.27822316341451114"/>
          <c:w val="0.14634247901872174"/>
          <c:h val="0.24213230474461753"/>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 Corporation</a:t>
            </a:r>
            <a:r>
              <a:rPr lang="en-US" b="1" baseline="0"/>
              <a:t> Returns and S Corporation and Partnership Returns: 1978-2020</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strRef>
              <c:f>Sheet1!$I$2</c:f>
              <c:strCache>
                <c:ptCount val="1"/>
                <c:pt idx="0">
                  <c:v>Pass-through Entities</c:v>
                </c:pt>
              </c:strCache>
            </c:strRef>
          </c:tx>
          <c:spPr>
            <a:ln w="28575" cap="rnd">
              <a:solidFill>
                <a:schemeClr val="accent1">
                  <a:lumMod val="40000"/>
                  <a:lumOff val="60000"/>
                </a:schemeClr>
              </a:solidFill>
              <a:round/>
            </a:ln>
            <a:effectLst/>
          </c:spPr>
          <c:marker>
            <c:symbol val="none"/>
          </c:marker>
          <c:cat>
            <c:numRef>
              <c:f>Sheet1!$H$3:$H$45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Sheet1!$I$3:$I$45</c:f>
              <c:numCache>
                <c:formatCode>#,##0</c:formatCode>
                <c:ptCount val="43"/>
                <c:pt idx="0">
                  <c:v>1712836</c:v>
                </c:pt>
                <c:pt idx="1">
                  <c:v>1814500</c:v>
                </c:pt>
                <c:pt idx="2">
                  <c:v>1925043</c:v>
                </c:pt>
                <c:pt idx="3">
                  <c:v>2001991</c:v>
                </c:pt>
                <c:pt idx="4">
                  <c:v>2078431</c:v>
                </c:pt>
                <c:pt idx="5">
                  <c:v>2189806</c:v>
                </c:pt>
                <c:pt idx="6">
                  <c:v>2344920</c:v>
                </c:pt>
                <c:pt idx="7">
                  <c:v>2438352</c:v>
                </c:pt>
                <c:pt idx="8">
                  <c:v>2529166</c:v>
                </c:pt>
                <c:pt idx="9">
                  <c:v>2775940</c:v>
                </c:pt>
                <c:pt idx="10">
                  <c:v>2911436</c:v>
                </c:pt>
                <c:pt idx="11">
                  <c:v>3058131</c:v>
                </c:pt>
                <c:pt idx="12">
                  <c:v>3128621</c:v>
                </c:pt>
                <c:pt idx="13">
                  <c:v>3212272</c:v>
                </c:pt>
                <c:pt idx="14">
                  <c:v>3270123</c:v>
                </c:pt>
                <c:pt idx="15">
                  <c:v>3369072</c:v>
                </c:pt>
                <c:pt idx="16">
                  <c:v>3517717</c:v>
                </c:pt>
                <c:pt idx="17">
                  <c:v>3734019</c:v>
                </c:pt>
                <c:pt idx="18">
                  <c:v>3958672</c:v>
                </c:pt>
                <c:pt idx="19">
                  <c:v>4210881</c:v>
                </c:pt>
                <c:pt idx="20">
                  <c:v>4443429</c:v>
                </c:pt>
                <c:pt idx="21">
                  <c:v>4662694</c:v>
                </c:pt>
                <c:pt idx="22">
                  <c:v>4917978</c:v>
                </c:pt>
                <c:pt idx="23">
                  <c:v>5118603</c:v>
                </c:pt>
                <c:pt idx="24">
                  <c:v>5396546</c:v>
                </c:pt>
                <c:pt idx="25">
                  <c:v>5716981</c:v>
                </c:pt>
                <c:pt idx="26">
                  <c:v>6065211</c:v>
                </c:pt>
                <c:pt idx="27">
                  <c:v>6447711</c:v>
                </c:pt>
                <c:pt idx="28">
                  <c:v>6819882</c:v>
                </c:pt>
                <c:pt idx="29">
                  <c:v>7086227</c:v>
                </c:pt>
                <c:pt idx="30">
                  <c:v>7195949</c:v>
                </c:pt>
                <c:pt idx="31">
                  <c:v>7263290</c:v>
                </c:pt>
                <c:pt idx="32">
                  <c:v>7376035</c:v>
                </c:pt>
                <c:pt idx="33">
                  <c:v>7443749</c:v>
                </c:pt>
                <c:pt idx="34">
                  <c:v>7594013</c:v>
                </c:pt>
                <c:pt idx="35">
                  <c:v>7718608</c:v>
                </c:pt>
                <c:pt idx="36">
                  <c:v>7991380</c:v>
                </c:pt>
                <c:pt idx="37">
                  <c:v>8202523</c:v>
                </c:pt>
                <c:pt idx="38">
                  <c:v>8355159</c:v>
                </c:pt>
                <c:pt idx="39">
                  <c:v>8631019</c:v>
                </c:pt>
                <c:pt idx="40">
                  <c:v>8885196</c:v>
                </c:pt>
                <c:pt idx="41">
                  <c:v>8761821</c:v>
                </c:pt>
                <c:pt idx="42">
                  <c:v>9173412</c:v>
                </c:pt>
              </c:numCache>
            </c:numRef>
          </c:val>
          <c:smooth val="0"/>
          <c:extLst>
            <c:ext xmlns:c16="http://schemas.microsoft.com/office/drawing/2014/chart" uri="{C3380CC4-5D6E-409C-BE32-E72D297353CC}">
              <c16:uniqueId val="{00000000-522B-C540-9AC4-D75B817C736A}"/>
            </c:ext>
          </c:extLst>
        </c:ser>
        <c:ser>
          <c:idx val="2"/>
          <c:order val="1"/>
          <c:tx>
            <c:strRef>
              <c:f>Sheet1!$J$2</c:f>
              <c:strCache>
                <c:ptCount val="1"/>
                <c:pt idx="0">
                  <c:v>C Corporations</c:v>
                </c:pt>
              </c:strCache>
            </c:strRef>
          </c:tx>
          <c:spPr>
            <a:ln w="28575" cap="rnd">
              <a:solidFill>
                <a:schemeClr val="accent3"/>
              </a:solidFill>
              <a:round/>
            </a:ln>
            <a:effectLst/>
          </c:spPr>
          <c:marker>
            <c:symbol val="none"/>
          </c:marker>
          <c:cat>
            <c:numRef>
              <c:f>Sheet1!$H$3:$H$45</c:f>
              <c:numCache>
                <c:formatCode>General</c:formatCode>
                <c:ptCount val="43"/>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numCache>
            </c:numRef>
          </c:cat>
          <c:val>
            <c:numRef>
              <c:f>Sheet1!$J$3:$J$45</c:f>
              <c:numCache>
                <c:formatCode>#,##0</c:formatCode>
                <c:ptCount val="43"/>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numCache>
            </c:numRef>
          </c:val>
          <c:smooth val="0"/>
          <c:extLst>
            <c:ext xmlns:c16="http://schemas.microsoft.com/office/drawing/2014/chart" uri="{C3380CC4-5D6E-409C-BE32-E72D297353CC}">
              <c16:uniqueId val="{00000001-522B-C540-9AC4-D75B817C736A}"/>
            </c:ext>
          </c:extLst>
        </c:ser>
        <c:dLbls>
          <c:showLegendKey val="0"/>
          <c:showVal val="0"/>
          <c:showCatName val="0"/>
          <c:showSerName val="0"/>
          <c:showPercent val="0"/>
          <c:showBubbleSize val="0"/>
        </c:dLbls>
        <c:smooth val="0"/>
        <c:axId val="780521807"/>
        <c:axId val="780523535"/>
      </c:lineChart>
      <c:catAx>
        <c:axId val="780521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0523535"/>
        <c:crosses val="autoZero"/>
        <c:auto val="1"/>
        <c:lblAlgn val="ctr"/>
        <c:lblOffset val="100"/>
        <c:noMultiLvlLbl val="0"/>
      </c:catAx>
      <c:valAx>
        <c:axId val="780523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780521807"/>
        <c:crosses val="autoZero"/>
        <c:crossBetween val="between"/>
      </c:valAx>
      <c:spPr>
        <a:noFill/>
        <a:ln>
          <a:noFill/>
        </a:ln>
        <a:effectLst/>
      </c:spPr>
    </c:plotArea>
    <c:legend>
      <c:legendPos val="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PSH_Intro_23</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Fall 2023</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D7F67B-B332-8D0E-10E5-2298754426B6}"/>
              </a:ext>
            </a:extLst>
          </p:cNvPr>
          <p:cNvSpPr>
            <a:spLocks noGrp="1"/>
          </p:cNvSpPr>
          <p:nvPr>
            <p:ph type="title"/>
          </p:nvPr>
        </p:nvSpPr>
        <p:spPr/>
        <p:txBody>
          <a:bodyPr/>
          <a:lstStyle/>
          <a:p>
            <a:r>
              <a:rPr lang="en-US" dirty="0"/>
              <a:t>Different Business Returns</a:t>
            </a:r>
          </a:p>
        </p:txBody>
      </p:sp>
      <p:sp>
        <p:nvSpPr>
          <p:cNvPr id="4" name="Slide Number Placeholder 3">
            <a:extLst>
              <a:ext uri="{FF2B5EF4-FFF2-40B4-BE49-F238E27FC236}">
                <a16:creationId xmlns:a16="http://schemas.microsoft.com/office/drawing/2014/main" id="{BFAE7533-C1F7-E5B9-68B8-CD67A6AE799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14F3AF10-BDAB-FBB4-3C6C-5031ED4A6BC4}"/>
              </a:ext>
            </a:extLst>
          </p:cNvPr>
          <p:cNvSpPr>
            <a:spLocks noGrp="1"/>
          </p:cNvSpPr>
          <p:nvPr>
            <p:ph type="ftr" sz="quarter" idx="11"/>
          </p:nvPr>
        </p:nvSpPr>
        <p:spPr/>
        <p:txBody>
          <a:bodyPr/>
          <a:lstStyle/>
          <a:p>
            <a:pPr>
              <a:defRPr/>
            </a:pPr>
            <a:r>
              <a:rPr lang="en-US" dirty="0"/>
              <a:t>Introduction</a:t>
            </a:r>
          </a:p>
        </p:txBody>
      </p:sp>
      <p:graphicFrame>
        <p:nvGraphicFramePr>
          <p:cNvPr id="6" name="Chart 5">
            <a:extLst>
              <a:ext uri="{FF2B5EF4-FFF2-40B4-BE49-F238E27FC236}">
                <a16:creationId xmlns:a16="http://schemas.microsoft.com/office/drawing/2014/main" id="{8A7C8A75-68FA-F2B6-4FD9-7C50D15616C9}"/>
              </a:ext>
            </a:extLst>
          </p:cNvPr>
          <p:cNvGraphicFramePr>
            <a:graphicFrameLocks/>
          </p:cNvGraphicFramePr>
          <p:nvPr>
            <p:extLst>
              <p:ext uri="{D42A27DB-BD31-4B8C-83A1-F6EECF244321}">
                <p14:modId xmlns:p14="http://schemas.microsoft.com/office/powerpoint/2010/main" val="3021134812"/>
              </p:ext>
            </p:extLst>
          </p:nvPr>
        </p:nvGraphicFramePr>
        <p:xfrm>
          <a:off x="384048" y="464887"/>
          <a:ext cx="8607552" cy="573294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6B509A79-E0CB-37D7-8DE6-5110CBC63056}"/>
              </a:ext>
            </a:extLst>
          </p:cNvPr>
          <p:cNvSpPr txBox="1"/>
          <p:nvPr/>
        </p:nvSpPr>
        <p:spPr>
          <a:xfrm>
            <a:off x="7448918" y="6197836"/>
            <a:ext cx="1393330" cy="215444"/>
          </a:xfrm>
          <a:prstGeom prst="rect">
            <a:avLst/>
          </a:prstGeom>
          <a:noFill/>
        </p:spPr>
        <p:txBody>
          <a:bodyPr wrap="none" rtlCol="0">
            <a:spAutoFit/>
          </a:bodyPr>
          <a:lstStyle/>
          <a:p>
            <a:r>
              <a:rPr lang="en-US" sz="800" dirty="0"/>
              <a:t>Source: JCT JCX-9R-23</a:t>
            </a:r>
          </a:p>
        </p:txBody>
      </p:sp>
    </p:spTree>
    <p:extLst>
      <p:ext uri="{BB962C8B-B14F-4D97-AF65-F5344CB8AC3E}">
        <p14:creationId xmlns:p14="http://schemas.microsoft.com/office/powerpoint/2010/main" val="3550516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C963CC-DACC-DC2A-D7E8-124BA892E9F3}"/>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DD27BA88-1866-94DE-F3F7-EBE4651B1E30}"/>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D45B8913-C24A-DF7E-1FC6-D35A60F7DCF4}"/>
              </a:ext>
            </a:extLst>
          </p:cNvPr>
          <p:cNvSpPr>
            <a:spLocks noGrp="1"/>
          </p:cNvSpPr>
          <p:nvPr>
            <p:ph type="ftr" sz="quarter" idx="11"/>
          </p:nvPr>
        </p:nvSpPr>
        <p:spPr/>
        <p:txBody>
          <a:bodyPr/>
          <a:lstStyle/>
          <a:p>
            <a:pPr>
              <a:defRPr/>
            </a:pPr>
            <a:r>
              <a:rPr lang="en-US"/>
              <a:t>Introduction</a:t>
            </a:r>
            <a:endParaRPr lang="en-US" dirty="0"/>
          </a:p>
        </p:txBody>
      </p:sp>
      <p:graphicFrame>
        <p:nvGraphicFramePr>
          <p:cNvPr id="6" name="Chart 5">
            <a:extLst>
              <a:ext uri="{FF2B5EF4-FFF2-40B4-BE49-F238E27FC236}">
                <a16:creationId xmlns:a16="http://schemas.microsoft.com/office/drawing/2014/main" id="{AF1158E8-B1ED-87D6-D734-4269F6A19A66}"/>
              </a:ext>
            </a:extLst>
          </p:cNvPr>
          <p:cNvGraphicFramePr>
            <a:graphicFrameLocks/>
          </p:cNvGraphicFramePr>
          <p:nvPr>
            <p:extLst>
              <p:ext uri="{D42A27DB-BD31-4B8C-83A1-F6EECF244321}">
                <p14:modId xmlns:p14="http://schemas.microsoft.com/office/powerpoint/2010/main" val="2809463818"/>
              </p:ext>
            </p:extLst>
          </p:nvPr>
        </p:nvGraphicFramePr>
        <p:xfrm>
          <a:off x="384048" y="609600"/>
          <a:ext cx="8302752" cy="5562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CE2867E-973B-7049-BDA1-57D3FA971579}"/>
              </a:ext>
            </a:extLst>
          </p:cNvPr>
          <p:cNvSpPr txBox="1"/>
          <p:nvPr/>
        </p:nvSpPr>
        <p:spPr>
          <a:xfrm>
            <a:off x="7448918" y="6197836"/>
            <a:ext cx="1393330" cy="215444"/>
          </a:xfrm>
          <a:prstGeom prst="rect">
            <a:avLst/>
          </a:prstGeom>
          <a:noFill/>
        </p:spPr>
        <p:txBody>
          <a:bodyPr wrap="none" rtlCol="0">
            <a:spAutoFit/>
          </a:bodyPr>
          <a:lstStyle/>
          <a:p>
            <a:r>
              <a:rPr lang="en-US" sz="800" dirty="0"/>
              <a:t>Source: JCT JCX-9R-23</a:t>
            </a:r>
          </a:p>
        </p:txBody>
      </p:sp>
    </p:spTree>
    <p:extLst>
      <p:ext uri="{BB962C8B-B14F-4D97-AF65-F5344CB8AC3E}">
        <p14:creationId xmlns:p14="http://schemas.microsoft.com/office/powerpoint/2010/main" val="4175568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32C324-261D-51B4-58AA-637A510E9DC0}"/>
              </a:ext>
            </a:extLst>
          </p:cNvPr>
          <p:cNvSpPr>
            <a:spLocks noGrp="1"/>
          </p:cNvSpPr>
          <p:nvPr>
            <p:ph type="title"/>
          </p:nvPr>
        </p:nvSpPr>
        <p:spPr/>
        <p:txBody>
          <a:bodyPr/>
          <a:lstStyle/>
          <a:p>
            <a:r>
              <a:rPr lang="pt-BR" b="1" dirty="0" err="1">
                <a:ea typeface="ＭＳ Ｐゴシック" charset="0"/>
                <a:cs typeface="ＭＳ Ｐゴシック" charset="0"/>
              </a:rPr>
              <a:t>Pass-through</a:t>
            </a:r>
            <a:r>
              <a:rPr lang="pt-BR" b="1" dirty="0">
                <a:ea typeface="ＭＳ Ｐゴシック" charset="0"/>
                <a:cs typeface="ＭＳ Ｐゴシック" charset="0"/>
              </a:rPr>
              <a:t> vs. C Corporation </a:t>
            </a:r>
            <a:r>
              <a:rPr lang="pt-BR" b="1" dirty="0" err="1">
                <a:ea typeface="ＭＳ Ｐゴシック" charset="0"/>
                <a:cs typeface="ＭＳ Ｐゴシック" charset="0"/>
              </a:rPr>
              <a:t>Returns</a:t>
            </a:r>
            <a:endParaRPr lang="en-US" dirty="0"/>
          </a:p>
        </p:txBody>
      </p:sp>
      <p:sp>
        <p:nvSpPr>
          <p:cNvPr id="4" name="Slide Number Placeholder 3">
            <a:extLst>
              <a:ext uri="{FF2B5EF4-FFF2-40B4-BE49-F238E27FC236}">
                <a16:creationId xmlns:a16="http://schemas.microsoft.com/office/drawing/2014/main" id="{767D9F07-F3FA-9670-193B-F2F86661A778}"/>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DCF527D9-65AB-213F-A842-F60F33D92BAE}"/>
              </a:ext>
            </a:extLst>
          </p:cNvPr>
          <p:cNvSpPr>
            <a:spLocks noGrp="1"/>
          </p:cNvSpPr>
          <p:nvPr>
            <p:ph type="ftr" sz="quarter" idx="11"/>
          </p:nvPr>
        </p:nvSpPr>
        <p:spPr/>
        <p:txBody>
          <a:bodyPr/>
          <a:lstStyle/>
          <a:p>
            <a:pPr>
              <a:defRPr/>
            </a:pPr>
            <a:r>
              <a:rPr lang="en-US"/>
              <a:t>Introduction</a:t>
            </a:r>
            <a:endParaRPr lang="en-US" dirty="0"/>
          </a:p>
        </p:txBody>
      </p:sp>
      <p:graphicFrame>
        <p:nvGraphicFramePr>
          <p:cNvPr id="6" name="Content Placeholder 5">
            <a:extLst>
              <a:ext uri="{FF2B5EF4-FFF2-40B4-BE49-F238E27FC236}">
                <a16:creationId xmlns:a16="http://schemas.microsoft.com/office/drawing/2014/main" id="{F75DF6C5-2692-E296-C42D-213C2F8C5809}"/>
              </a:ext>
            </a:extLst>
          </p:cNvPr>
          <p:cNvGraphicFramePr>
            <a:graphicFrameLocks noGrp="1"/>
          </p:cNvGraphicFramePr>
          <p:nvPr>
            <p:ph idx="1"/>
            <p:extLst>
              <p:ext uri="{D42A27DB-BD31-4B8C-83A1-F6EECF244321}">
                <p14:modId xmlns:p14="http://schemas.microsoft.com/office/powerpoint/2010/main" val="328435332"/>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215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6" name="Picture 5" descr="A close-up of a tax form&#10;&#10;Description automatically generated">
            <a:extLst>
              <a:ext uri="{FF2B5EF4-FFF2-40B4-BE49-F238E27FC236}">
                <a16:creationId xmlns:a16="http://schemas.microsoft.com/office/drawing/2014/main" id="{5ACC47A4-9FAD-B9FD-FF39-02E09E23D544}"/>
              </a:ext>
            </a:extLst>
          </p:cNvPr>
          <p:cNvPicPr>
            <a:picLocks noChangeAspect="1"/>
          </p:cNvPicPr>
          <p:nvPr/>
        </p:nvPicPr>
        <p:blipFill>
          <a:blip r:embed="rId2"/>
          <a:stretch>
            <a:fillRect/>
          </a:stretch>
        </p:blipFill>
        <p:spPr>
          <a:xfrm>
            <a:off x="539496" y="844382"/>
            <a:ext cx="8302752" cy="5417690"/>
          </a:xfrm>
          <a:prstGeom prst="rect">
            <a:avLst/>
          </a:prstGeom>
        </p:spPr>
      </p:pic>
      <p:sp>
        <p:nvSpPr>
          <p:cNvPr id="7" name="Oval 6">
            <a:extLst>
              <a:ext uri="{FF2B5EF4-FFF2-40B4-BE49-F238E27FC236}">
                <a16:creationId xmlns:a16="http://schemas.microsoft.com/office/drawing/2014/main" id="{FED266CA-DCF4-1F11-2E5E-075D73710715}"/>
              </a:ext>
            </a:extLst>
          </p:cNvPr>
          <p:cNvSpPr/>
          <p:nvPr/>
        </p:nvSpPr>
        <p:spPr>
          <a:xfrm>
            <a:off x="304800" y="2667000"/>
            <a:ext cx="8686800" cy="886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3350597"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Tax Year 202</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0" name="Content Placeholder 9" descr="A graph of a number of individuals&#10;&#10;Description automatically generated">
            <a:extLst>
              <a:ext uri="{FF2B5EF4-FFF2-40B4-BE49-F238E27FC236}">
                <a16:creationId xmlns:a16="http://schemas.microsoft.com/office/drawing/2014/main" id="{91F1EBD0-4C51-230F-9DCA-2D515B369A06}"/>
              </a:ext>
            </a:extLst>
          </p:cNvPr>
          <p:cNvPicPr>
            <a:picLocks noGrp="1" noChangeAspect="1"/>
          </p:cNvPicPr>
          <p:nvPr>
            <p:ph idx="1"/>
          </p:nvPr>
        </p:nvPicPr>
        <p:blipFill>
          <a:blip r:embed="rId3"/>
          <a:stretch>
            <a:fillRect/>
          </a:stretch>
        </p:blipFill>
        <p:spPr>
          <a:xfrm>
            <a:off x="384048" y="609600"/>
            <a:ext cx="8458200" cy="5436773"/>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2022, </a:t>
            </a:r>
            <a:r>
              <a:rPr lang="en-US" sz="1000" i="1" dirty="0">
                <a:latin typeface="Calibri" charset="0"/>
                <a:ea typeface="Calibri" charset="0"/>
                <a:cs typeface="Calibri" charset="0"/>
              </a:rPr>
              <a:t>Partnership Returns, 2020</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7" name="Picture 6" descr="A table with numbers and text&#10;&#10;Description automatically generated">
            <a:extLst>
              <a:ext uri="{FF2B5EF4-FFF2-40B4-BE49-F238E27FC236}">
                <a16:creationId xmlns:a16="http://schemas.microsoft.com/office/drawing/2014/main" id="{6DF43BFE-F758-E668-4DAC-CDE0C7A05454}"/>
              </a:ext>
            </a:extLst>
          </p:cNvPr>
          <p:cNvPicPr>
            <a:picLocks noChangeAspect="1"/>
          </p:cNvPicPr>
          <p:nvPr/>
        </p:nvPicPr>
        <p:blipFill>
          <a:blip r:embed="rId2"/>
          <a:stretch>
            <a:fillRect/>
          </a:stretch>
        </p:blipFill>
        <p:spPr>
          <a:xfrm>
            <a:off x="384048" y="653281"/>
            <a:ext cx="8458200" cy="5542985"/>
          </a:xfrm>
          <a:prstGeom prst="rect">
            <a:avLst/>
          </a:prstGeom>
        </p:spPr>
      </p:pic>
      <p:cxnSp>
        <p:nvCxnSpPr>
          <p:cNvPr id="10" name="Straight Arrow Connector 9">
            <a:extLst>
              <a:ext uri="{FF2B5EF4-FFF2-40B4-BE49-F238E27FC236}">
                <a16:creationId xmlns:a16="http://schemas.microsoft.com/office/drawing/2014/main" id="{EBB09CC1-9259-2556-6B8C-13E5E81570D5}"/>
              </a:ext>
            </a:extLst>
          </p:cNvPr>
          <p:cNvCxnSpPr/>
          <p:nvPr/>
        </p:nvCxnSpPr>
        <p:spPr>
          <a:xfrm>
            <a:off x="3890697" y="2057400"/>
            <a:ext cx="1676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CDD6D5-C0CB-6886-B6E1-742A7EFB72C9}"/>
              </a:ext>
            </a:extLst>
          </p:cNvPr>
          <p:cNvCxnSpPr/>
          <p:nvPr/>
        </p:nvCxnSpPr>
        <p:spPr>
          <a:xfrm>
            <a:off x="3774948" y="3352800"/>
            <a:ext cx="1676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a:t>
            </a:r>
            <a:r>
              <a:rPr lang="en-US" sz="2000">
                <a:ea typeface="ＭＳ Ｐゴシック" charset="0"/>
              </a:rPr>
              <a:t>or ….?</a:t>
            </a:r>
            <a:endParaRPr lang="en-US" sz="2000" dirty="0">
              <a:ea typeface="ＭＳ Ｐゴシック" charset="0"/>
            </a:endParaRP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ed.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2023-2024</a:t>
            </a:r>
            <a:r>
              <a:rPr lang="en-US" sz="1800" dirty="0"/>
              <a:t>, but West or Foundation are also good.  Any relatively recent version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p:txBody>
          <a:bodyPr>
            <a:normAutofit/>
          </a:bodyPr>
          <a:lstStyle/>
          <a:p>
            <a:r>
              <a:rPr lang="en-US" sz="2000" b="1" dirty="0"/>
              <a:t>Question: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Introduction</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2819400" y="3804596"/>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3810000" y="4089731"/>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4876800" y="3804596"/>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800" b="1" dirty="0">
                <a:ea typeface="ＭＳ Ｐゴシック"/>
                <a:cs typeface="ＭＳ Ｐゴシック"/>
              </a:rPr>
              <a:t>Entities</a:t>
            </a:r>
            <a:endParaRPr lang="en-US" sz="2800" dirty="0">
              <a:ea typeface="ＭＳ Ｐゴシック"/>
              <a:cs typeface="ＭＳ Ｐゴシック"/>
            </a:endParaRPr>
          </a:p>
          <a:p>
            <a:pPr lvl="1" eaLnBrk="1" hangingPunct="1">
              <a:buFont typeface="Wingdings" pitchFamily="2" charset="2"/>
              <a:buChar char="Ø"/>
              <a:defRPr/>
            </a:pPr>
            <a:r>
              <a:rPr lang="en-US" sz="2000" dirty="0">
                <a:ea typeface="ＭＳ Ｐゴシック"/>
              </a:rPr>
              <a:t>Corporations: S and C</a:t>
            </a:r>
          </a:p>
          <a:p>
            <a:pPr lvl="1" eaLnBrk="1" hangingPunct="1">
              <a:buFont typeface="Wingdings" pitchFamily="2" charset="2"/>
              <a:buChar char="Ø"/>
              <a:defRPr/>
            </a:pPr>
            <a:r>
              <a:rPr lang="en-US" sz="2000" b="1" i="1" dirty="0">
                <a:ea typeface="ＭＳ Ｐゴシック"/>
              </a:rPr>
              <a:t>Partnerships, including LLCs, GPs, LPs, LLPs, and LLLPs</a:t>
            </a:r>
          </a:p>
          <a:p>
            <a:pPr lvl="1" eaLnBrk="1" hangingPunct="1">
              <a:buFont typeface="Wingdings" pitchFamily="2" charset="2"/>
              <a:buChar char="Ø"/>
              <a:defRPr/>
            </a:pPr>
            <a:r>
              <a:rPr lang="en-US" sz="2000" dirty="0">
                <a:ea typeface="ＭＳ Ｐゴシック"/>
              </a:rPr>
              <a:t>Special Taxpayers (entities and owners)</a:t>
            </a:r>
          </a:p>
          <a:p>
            <a:pPr lvl="2">
              <a:buFont typeface="Wingdings" pitchFamily="2" charset="2"/>
              <a:buChar char="Ø"/>
              <a:defRPr/>
            </a:pPr>
            <a:r>
              <a:rPr lang="en-US" sz="2000" dirty="0">
                <a:ea typeface="ＭＳ Ｐゴシック"/>
              </a:rPr>
              <a:t>Foreigners (nonresident aliens and foreign corporations)</a:t>
            </a:r>
          </a:p>
          <a:p>
            <a:pPr lvl="2">
              <a:buFont typeface="Wingdings" pitchFamily="2" charset="2"/>
              <a:buChar char="Ø"/>
              <a:defRPr/>
            </a:pPr>
            <a:r>
              <a:rPr lang="en-US" sz="2000" dirty="0">
                <a:ea typeface="ＭＳ Ｐゴシック"/>
              </a:rPr>
              <a:t>Tax-exempt (charities, non-profits)</a:t>
            </a:r>
          </a:p>
          <a:p>
            <a:pPr lvl="2">
              <a:buFont typeface="Wingdings" pitchFamily="2" charset="2"/>
              <a:buChar char="Ø"/>
              <a:defRPr/>
            </a:pPr>
            <a:r>
              <a:rPr lang="en-US" sz="2000" dirty="0">
                <a:ea typeface="ＭＳ Ｐゴシック"/>
              </a:rPr>
              <a:t>RICs (mutual funds) and REITs</a:t>
            </a:r>
          </a:p>
          <a:p>
            <a:pPr lvl="2">
              <a:buFont typeface="Wingdings" pitchFamily="2" charset="2"/>
              <a:buChar char="Ø"/>
              <a:defRPr/>
            </a:pPr>
            <a:r>
              <a:rPr lang="en-US" sz="2000" dirty="0">
                <a:ea typeface="ＭＳ Ｐゴシック"/>
              </a:rPr>
              <a:t>Trusts</a:t>
            </a:r>
          </a:p>
          <a:p>
            <a:pPr lvl="2" eaLnBrk="1" hangingPunct="1">
              <a:buFont typeface="Symbol" pitchFamily="18" charset="2"/>
              <a:buChar char="Þ"/>
              <a:defRPr/>
            </a:pPr>
            <a:endParaRPr lang="en-US" sz="2000" dirty="0">
              <a:ea typeface="ＭＳ Ｐゴシック"/>
            </a:endParaRPr>
          </a:p>
          <a:p>
            <a:pPr marL="0" indent="0" eaLnBrk="1" hangingPunct="1">
              <a:buNone/>
              <a:defRPr/>
            </a:pPr>
            <a:endParaRPr lang="en-US" sz="2800" dirty="0">
              <a:ea typeface="ＭＳ Ｐゴシック"/>
              <a:cs typeface="ＭＳ Ｐゴシック"/>
            </a:endParaRPr>
          </a:p>
          <a:p>
            <a:pPr eaLnBrk="1" hangingPunct="1">
              <a:defRPr/>
            </a:pPr>
            <a:r>
              <a:rPr lang="en-US" sz="2800" b="1" dirty="0">
                <a:ea typeface="ＭＳ Ｐゴシック"/>
                <a:cs typeface="ＭＳ Ｐゴシック"/>
              </a:rPr>
              <a:t>Taxation</a:t>
            </a:r>
            <a:endParaRPr lang="en-US" sz="2800" dirty="0">
              <a:ea typeface="ＭＳ Ｐゴシック"/>
              <a:cs typeface="ＭＳ Ｐゴシック"/>
            </a:endParaRPr>
          </a:p>
          <a:p>
            <a:pPr lvl="1" eaLnBrk="1" hangingPunct="1">
              <a:buFont typeface="Wingdings" pitchFamily="2" charset="2"/>
              <a:buChar char="Ø"/>
              <a:defRPr/>
            </a:pPr>
            <a:r>
              <a:rPr lang="en-US" sz="2000" b="1" u="sng" dirty="0">
                <a:ea typeface="ＭＳ Ｐゴシック"/>
              </a:rPr>
              <a:t>Federal</a:t>
            </a:r>
            <a:r>
              <a:rPr lang="en-US" sz="2000" u="sng" dirty="0">
                <a:ea typeface="ＭＳ Ｐゴシック"/>
              </a:rPr>
              <a:t> </a:t>
            </a:r>
            <a:r>
              <a:rPr lang="en-US" sz="2000" dirty="0">
                <a:ea typeface="ＭＳ Ｐゴシック"/>
              </a:rPr>
              <a:t>and State </a:t>
            </a:r>
            <a:r>
              <a:rPr lang="en-US" sz="2000" b="1" dirty="0">
                <a:ea typeface="ＭＳ Ｐゴシック"/>
              </a:rPr>
              <a:t>Income Taxes</a:t>
            </a:r>
          </a:p>
          <a:p>
            <a:pPr lvl="1" eaLnBrk="1" hangingPunct="1">
              <a:buFont typeface="Wingdings" pitchFamily="2" charset="2"/>
              <a:buChar char="Ø"/>
              <a:defRPr/>
            </a:pPr>
            <a:r>
              <a:rPr lang="en-US" sz="2000" dirty="0">
                <a:ea typeface="ＭＳ Ｐゴシック"/>
              </a:rPr>
              <a:t>Franchise Taxes (Ex. Del: 75&lt;x&lt;180K)</a:t>
            </a:r>
          </a:p>
          <a:p>
            <a:pPr lvl="1" eaLnBrk="1" hangingPunct="1">
              <a:buFont typeface="Wingdings" pitchFamily="2" charset="2"/>
              <a:buChar char="Ø"/>
              <a:defRPr/>
            </a:pPr>
            <a:r>
              <a:rPr lang="en-US" sz="20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16375</TotalTime>
  <Words>1719</Words>
  <Application>Microsoft Macintosh PowerPoint</Application>
  <PresentationFormat>On-screen Show (4:3)</PresentationFormat>
  <Paragraphs>233</Paragraphs>
  <Slides>22</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 Introduction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 Returns</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lpstr>AI and Tax</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276</cp:revision>
  <dcterms:created xsi:type="dcterms:W3CDTF">2010-08-09T13:06:30Z</dcterms:created>
  <dcterms:modified xsi:type="dcterms:W3CDTF">2023-07-31T01:55:00Z</dcterms:modified>
</cp:coreProperties>
</file>