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84" r:id="rId2"/>
    <p:sldId id="265" r:id="rId3"/>
    <p:sldId id="266" r:id="rId4"/>
    <p:sldId id="264" r:id="rId5"/>
    <p:sldId id="267" r:id="rId6"/>
    <p:sldId id="270" r:id="rId7"/>
    <p:sldId id="269" r:id="rId8"/>
    <p:sldId id="271" r:id="rId9"/>
    <p:sldId id="272" r:id="rId10"/>
    <p:sldId id="262" r:id="rId11"/>
    <p:sldId id="283" r:id="rId12"/>
    <p:sldId id="279" r:id="rId13"/>
    <p:sldId id="280" r:id="rId14"/>
    <p:sldId id="263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5D867-1457-A145-8D1B-3CF94D232A2A}" v="309" dt="2023-10-24T19:22:15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1"/>
    <p:restoredTop sz="96326" autoAdjust="0"/>
  </p:normalViewPr>
  <p:slideViewPr>
    <p:cSldViewPr snapToGrid="0" snapToObjects="1">
      <p:cViewPr varScale="1">
        <p:scale>
          <a:sx n="167" d="100"/>
          <a:sy n="167" d="100"/>
        </p:scale>
        <p:origin x="14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2FF5D867-1457-A145-8D1B-3CF94D232A2A}"/>
    <pc:docChg chg="undo custSel addSld modSld sldOrd modMainMaster">
      <pc:chgData name="Jeffrey M. Colon" userId="615143b1-cdee-493d-9a9d-1565ce8666d9" providerId="ADAL" clId="{2FF5D867-1457-A145-8D1B-3CF94D232A2A}" dt="2023-10-24T19:22:15.404" v="386" actId="20577"/>
      <pc:docMkLst>
        <pc:docMk/>
      </pc:docMkLst>
      <pc:sldChg chg="modSp modAnim">
        <pc:chgData name="Jeffrey M. Colon" userId="615143b1-cdee-493d-9a9d-1565ce8666d9" providerId="ADAL" clId="{2FF5D867-1457-A145-8D1B-3CF94D232A2A}" dt="2023-10-15T14:31:23.028" v="267" actId="20577"/>
        <pc:sldMkLst>
          <pc:docMk/>
          <pc:sldMk cId="0" sldId="262"/>
        </pc:sldMkLst>
        <pc:spChg chg="mod">
          <ac:chgData name="Jeffrey M. Colon" userId="615143b1-cdee-493d-9a9d-1565ce8666d9" providerId="ADAL" clId="{2FF5D867-1457-A145-8D1B-3CF94D232A2A}" dt="2023-10-15T14:31:23.028" v="267" actId="20577"/>
          <ac:spMkLst>
            <pc:docMk/>
            <pc:sldMk cId="0" sldId="262"/>
            <ac:spMk id="14343" creationId="{00000000-0000-0000-0000-000000000000}"/>
          </ac:spMkLst>
        </pc:spChg>
      </pc:sldChg>
      <pc:sldChg chg="modSp mod">
        <pc:chgData name="Jeffrey M. Colon" userId="615143b1-cdee-493d-9a9d-1565ce8666d9" providerId="ADAL" clId="{2FF5D867-1457-A145-8D1B-3CF94D232A2A}" dt="2023-10-15T15:04:56.844" v="363" actId="20577"/>
        <pc:sldMkLst>
          <pc:docMk/>
          <pc:sldMk cId="0" sldId="263"/>
        </pc:sldMkLst>
        <pc:spChg chg="mod">
          <ac:chgData name="Jeffrey M. Colon" userId="615143b1-cdee-493d-9a9d-1565ce8666d9" providerId="ADAL" clId="{2FF5D867-1457-A145-8D1B-3CF94D232A2A}" dt="2023-10-15T15:04:56.844" v="363" actId="20577"/>
          <ac:spMkLst>
            <pc:docMk/>
            <pc:sldMk cId="0" sldId="263"/>
            <ac:spMk id="34821" creationId="{00000000-0000-0000-0000-000000000000}"/>
          </ac:spMkLst>
        </pc:spChg>
      </pc:sldChg>
      <pc:sldChg chg="modSp modAnim">
        <pc:chgData name="Jeffrey M. Colon" userId="615143b1-cdee-493d-9a9d-1565ce8666d9" providerId="ADAL" clId="{2FF5D867-1457-A145-8D1B-3CF94D232A2A}" dt="2023-10-15T12:31:41.415" v="209" actId="6549"/>
        <pc:sldMkLst>
          <pc:docMk/>
          <pc:sldMk cId="0" sldId="264"/>
        </pc:sldMkLst>
        <pc:spChg chg="mod">
          <ac:chgData name="Jeffrey M. Colon" userId="615143b1-cdee-493d-9a9d-1565ce8666d9" providerId="ADAL" clId="{2FF5D867-1457-A145-8D1B-3CF94D232A2A}" dt="2023-10-15T12:31:41.415" v="209" actId="6549"/>
          <ac:spMkLst>
            <pc:docMk/>
            <pc:sldMk cId="0" sldId="264"/>
            <ac:spMk id="3" creationId="{00000000-0000-0000-0000-000000000000}"/>
          </ac:spMkLst>
        </pc:spChg>
      </pc:sldChg>
      <pc:sldChg chg="addSp modSp mod modAnim">
        <pc:chgData name="Jeffrey M. Colon" userId="615143b1-cdee-493d-9a9d-1565ce8666d9" providerId="ADAL" clId="{2FF5D867-1457-A145-8D1B-3CF94D232A2A}" dt="2023-10-15T14:26:55.341" v="250" actId="20577"/>
        <pc:sldMkLst>
          <pc:docMk/>
          <pc:sldMk cId="0" sldId="272"/>
        </pc:sldMkLst>
        <pc:spChg chg="add mod">
          <ac:chgData name="Jeffrey M. Colon" userId="615143b1-cdee-493d-9a9d-1565ce8666d9" providerId="ADAL" clId="{2FF5D867-1457-A145-8D1B-3CF94D232A2A}" dt="2023-10-15T14:13:11.103" v="217" actId="207"/>
          <ac:spMkLst>
            <pc:docMk/>
            <pc:sldMk cId="0" sldId="272"/>
            <ac:spMk id="2" creationId="{6B3FBD49-9E60-3D16-6384-872854EEC952}"/>
          </ac:spMkLst>
        </pc:spChg>
        <pc:spChg chg="add mod">
          <ac:chgData name="Jeffrey M. Colon" userId="615143b1-cdee-493d-9a9d-1565ce8666d9" providerId="ADAL" clId="{2FF5D867-1457-A145-8D1B-3CF94D232A2A}" dt="2023-10-15T14:13:31.179" v="226" actId="1076"/>
          <ac:spMkLst>
            <pc:docMk/>
            <pc:sldMk cId="0" sldId="272"/>
            <ac:spMk id="6" creationId="{2067ABE6-0F9D-828B-FD1D-79F51C73BDD7}"/>
          </ac:spMkLst>
        </pc:spChg>
        <pc:spChg chg="mod">
          <ac:chgData name="Jeffrey M. Colon" userId="615143b1-cdee-493d-9a9d-1565ce8666d9" providerId="ADAL" clId="{2FF5D867-1457-A145-8D1B-3CF94D232A2A}" dt="2023-10-15T14:26:55.341" v="250" actId="20577"/>
          <ac:spMkLst>
            <pc:docMk/>
            <pc:sldMk cId="0" sldId="272"/>
            <ac:spMk id="14343" creationId="{00000000-0000-0000-0000-000000000000}"/>
          </ac:spMkLst>
        </pc:spChg>
        <pc:cxnChg chg="add">
          <ac:chgData name="Jeffrey M. Colon" userId="615143b1-cdee-493d-9a9d-1565ce8666d9" providerId="ADAL" clId="{2FF5D867-1457-A145-8D1B-3CF94D232A2A}" dt="2023-10-15T14:13:20.574" v="218" actId="11529"/>
          <ac:cxnSpMkLst>
            <pc:docMk/>
            <pc:sldMk cId="0" sldId="272"/>
            <ac:cxnSpMk id="5" creationId="{F0547886-D914-C56F-6F77-59F4D971EB84}"/>
          </ac:cxnSpMkLst>
        </pc:cxnChg>
      </pc:sldChg>
      <pc:sldChg chg="modSp modAnim">
        <pc:chgData name="Jeffrey M. Colon" userId="615143b1-cdee-493d-9a9d-1565ce8666d9" providerId="ADAL" clId="{2FF5D867-1457-A145-8D1B-3CF94D232A2A}" dt="2023-10-15T15:13:09.970" v="367" actId="313"/>
        <pc:sldMkLst>
          <pc:docMk/>
          <pc:sldMk cId="0" sldId="273"/>
        </pc:sldMkLst>
        <pc:spChg chg="mod">
          <ac:chgData name="Jeffrey M. Colon" userId="615143b1-cdee-493d-9a9d-1565ce8666d9" providerId="ADAL" clId="{2FF5D867-1457-A145-8D1B-3CF94D232A2A}" dt="2023-10-15T15:13:09.970" v="367" actId="313"/>
          <ac:spMkLst>
            <pc:docMk/>
            <pc:sldMk cId="0" sldId="273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FF5D867-1457-A145-8D1B-3CF94D232A2A}" dt="2023-10-14T21:25:03.369" v="158" actId="114"/>
        <pc:sldMkLst>
          <pc:docMk/>
          <pc:sldMk cId="0" sldId="274"/>
        </pc:sldMkLst>
        <pc:spChg chg="mod">
          <ac:chgData name="Jeffrey M. Colon" userId="615143b1-cdee-493d-9a9d-1565ce8666d9" providerId="ADAL" clId="{2FF5D867-1457-A145-8D1B-3CF94D232A2A}" dt="2023-10-14T21:25:03.369" v="158" actId="114"/>
          <ac:spMkLst>
            <pc:docMk/>
            <pc:sldMk cId="0" sldId="274"/>
            <ac:spMk id="3" creationId="{00000000-0000-0000-0000-000000000000}"/>
          </ac:spMkLst>
        </pc:spChg>
      </pc:sldChg>
      <pc:sldChg chg="modSp mod modAnim">
        <pc:chgData name="Jeffrey M. Colon" userId="615143b1-cdee-493d-9a9d-1565ce8666d9" providerId="ADAL" clId="{2FF5D867-1457-A145-8D1B-3CF94D232A2A}" dt="2023-10-15T16:46:52.648" v="382" actId="20577"/>
        <pc:sldMkLst>
          <pc:docMk/>
          <pc:sldMk cId="0" sldId="275"/>
        </pc:sldMkLst>
        <pc:spChg chg="mod">
          <ac:chgData name="Jeffrey M. Colon" userId="615143b1-cdee-493d-9a9d-1565ce8666d9" providerId="ADAL" clId="{2FF5D867-1457-A145-8D1B-3CF94D232A2A}" dt="2023-10-14T21:25:17.683" v="160" actId="20577"/>
          <ac:spMkLst>
            <pc:docMk/>
            <pc:sldMk cId="0" sldId="275"/>
            <ac:spMk id="2" creationId="{00000000-0000-0000-0000-000000000000}"/>
          </ac:spMkLst>
        </pc:spChg>
        <pc:spChg chg="mod">
          <ac:chgData name="Jeffrey M. Colon" userId="615143b1-cdee-493d-9a9d-1565ce8666d9" providerId="ADAL" clId="{2FF5D867-1457-A145-8D1B-3CF94D232A2A}" dt="2023-10-15T16:46:52.648" v="382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FF5D867-1457-A145-8D1B-3CF94D232A2A}" dt="2023-10-15T17:48:51.347" v="383" actId="113"/>
        <pc:sldMkLst>
          <pc:docMk/>
          <pc:sldMk cId="0" sldId="276"/>
        </pc:sldMkLst>
        <pc:spChg chg="mod">
          <ac:chgData name="Jeffrey M. Colon" userId="615143b1-cdee-493d-9a9d-1565ce8666d9" providerId="ADAL" clId="{2FF5D867-1457-A145-8D1B-3CF94D232A2A}" dt="2023-10-15T17:48:51.347" v="383" actId="113"/>
          <ac:spMkLst>
            <pc:docMk/>
            <pc:sldMk cId="0" sldId="276"/>
            <ac:spMk id="3" creationId="{00000000-0000-0000-0000-000000000000}"/>
          </ac:spMkLst>
        </pc:spChg>
      </pc:sldChg>
      <pc:sldChg chg="modSp mod">
        <pc:chgData name="Jeffrey M. Colon" userId="615143b1-cdee-493d-9a9d-1565ce8666d9" providerId="ADAL" clId="{2FF5D867-1457-A145-8D1B-3CF94D232A2A}" dt="2023-10-14T21:27:57.484" v="186" actId="20577"/>
        <pc:sldMkLst>
          <pc:docMk/>
          <pc:sldMk cId="2470950161" sldId="278"/>
        </pc:sldMkLst>
        <pc:spChg chg="mod">
          <ac:chgData name="Jeffrey M. Colon" userId="615143b1-cdee-493d-9a9d-1565ce8666d9" providerId="ADAL" clId="{2FF5D867-1457-A145-8D1B-3CF94D232A2A}" dt="2023-10-14T21:27:57.484" v="186" actId="20577"/>
          <ac:spMkLst>
            <pc:docMk/>
            <pc:sldMk cId="2470950161" sldId="278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FF5D867-1457-A145-8D1B-3CF94D232A2A}" dt="2023-10-15T14:44:29.266" v="294" actId="5793"/>
        <pc:sldMkLst>
          <pc:docMk/>
          <pc:sldMk cId="986517995" sldId="279"/>
        </pc:sldMkLst>
        <pc:spChg chg="mod">
          <ac:chgData name="Jeffrey M. Colon" userId="615143b1-cdee-493d-9a9d-1565ce8666d9" providerId="ADAL" clId="{2FF5D867-1457-A145-8D1B-3CF94D232A2A}" dt="2023-10-15T14:44:29.266" v="294" actId="5793"/>
          <ac:spMkLst>
            <pc:docMk/>
            <pc:sldMk cId="986517995" sldId="279"/>
            <ac:spMk id="3" creationId="{00000000-0000-0000-0000-000000000000}"/>
          </ac:spMkLst>
        </pc:spChg>
      </pc:sldChg>
      <pc:sldChg chg="modSp modAnim">
        <pc:chgData name="Jeffrey M. Colon" userId="615143b1-cdee-493d-9a9d-1565ce8666d9" providerId="ADAL" clId="{2FF5D867-1457-A145-8D1B-3CF94D232A2A}" dt="2023-10-24T19:22:15.404" v="386" actId="20577"/>
        <pc:sldMkLst>
          <pc:docMk/>
          <pc:sldMk cId="1834187125" sldId="280"/>
        </pc:sldMkLst>
        <pc:spChg chg="mod">
          <ac:chgData name="Jeffrey M. Colon" userId="615143b1-cdee-493d-9a9d-1565ce8666d9" providerId="ADAL" clId="{2FF5D867-1457-A145-8D1B-3CF94D232A2A}" dt="2023-10-24T19:22:15.404" v="386" actId="20577"/>
          <ac:spMkLst>
            <pc:docMk/>
            <pc:sldMk cId="1834187125" sldId="280"/>
            <ac:spMk id="34821" creationId="{00000000-0000-0000-0000-000000000000}"/>
          </ac:spMkLst>
        </pc:spChg>
      </pc:sldChg>
      <pc:sldChg chg="modSp mod modAnim">
        <pc:chgData name="Jeffrey M. Colon" userId="615143b1-cdee-493d-9a9d-1565ce8666d9" providerId="ADAL" clId="{2FF5D867-1457-A145-8D1B-3CF94D232A2A}" dt="2023-10-15T14:44:01.645" v="270" actId="113"/>
        <pc:sldMkLst>
          <pc:docMk/>
          <pc:sldMk cId="255970905" sldId="283"/>
        </pc:sldMkLst>
        <pc:spChg chg="mod">
          <ac:chgData name="Jeffrey M. Colon" userId="615143b1-cdee-493d-9a9d-1565ce8666d9" providerId="ADAL" clId="{2FF5D867-1457-A145-8D1B-3CF94D232A2A}" dt="2023-10-14T20:51:40.862" v="72" actId="20577"/>
          <ac:spMkLst>
            <pc:docMk/>
            <pc:sldMk cId="255970905" sldId="283"/>
            <ac:spMk id="2" creationId="{00000000-0000-0000-0000-000000000000}"/>
          </ac:spMkLst>
        </pc:spChg>
        <pc:spChg chg="mod">
          <ac:chgData name="Jeffrey M. Colon" userId="615143b1-cdee-493d-9a9d-1565ce8666d9" providerId="ADAL" clId="{2FF5D867-1457-A145-8D1B-3CF94D232A2A}" dt="2023-10-15T14:44:01.645" v="270" actId="113"/>
          <ac:spMkLst>
            <pc:docMk/>
            <pc:sldMk cId="255970905" sldId="283"/>
            <ac:spMk id="3" creationId="{00000000-0000-0000-0000-000000000000}"/>
          </ac:spMkLst>
        </pc:spChg>
      </pc:sldChg>
      <pc:sldChg chg="addSp modSp new mod ord">
        <pc:chgData name="Jeffrey M. Colon" userId="615143b1-cdee-493d-9a9d-1565ce8666d9" providerId="ADAL" clId="{2FF5D867-1457-A145-8D1B-3CF94D232A2A}" dt="2023-10-14T19:31:41.345" v="34" actId="403"/>
        <pc:sldMkLst>
          <pc:docMk/>
          <pc:sldMk cId="1966873829" sldId="284"/>
        </pc:sldMkLst>
        <pc:spChg chg="add mod">
          <ac:chgData name="Jeffrey M. Colon" userId="615143b1-cdee-493d-9a9d-1565ce8666d9" providerId="ADAL" clId="{2FF5D867-1457-A145-8D1B-3CF94D232A2A}" dt="2023-10-14T19:31:41.345" v="34" actId="403"/>
          <ac:spMkLst>
            <pc:docMk/>
            <pc:sldMk cId="1966873829" sldId="284"/>
            <ac:spMk id="4" creationId="{584B35B6-026F-2DFF-89AC-B50CEA38105A}"/>
          </ac:spMkLst>
        </pc:spChg>
        <pc:spChg chg="add mod">
          <ac:chgData name="Jeffrey M. Colon" userId="615143b1-cdee-493d-9a9d-1565ce8666d9" providerId="ADAL" clId="{2FF5D867-1457-A145-8D1B-3CF94D232A2A}" dt="2023-10-14T19:30:32.213" v="4" actId="122"/>
          <ac:spMkLst>
            <pc:docMk/>
            <pc:sldMk cId="1966873829" sldId="284"/>
            <ac:spMk id="5" creationId="{8FAE8ABE-3CD9-B21B-70D9-40E329402C97}"/>
          </ac:spMkLst>
        </pc:spChg>
      </pc:sldChg>
      <pc:sldMasterChg chg="modSp mod">
        <pc:chgData name="Jeffrey M. Colon" userId="615143b1-cdee-493d-9a9d-1565ce8666d9" providerId="ADAL" clId="{2FF5D867-1457-A145-8D1B-3CF94D232A2A}" dt="2023-10-14T19:31:13.675" v="31" actId="20577"/>
        <pc:sldMasterMkLst>
          <pc:docMk/>
          <pc:sldMasterMk cId="2762102033" sldId="2147483660"/>
        </pc:sldMasterMkLst>
        <pc:spChg chg="mod">
          <ac:chgData name="Jeffrey M. Colon" userId="615143b1-cdee-493d-9a9d-1565ce8666d9" providerId="ADAL" clId="{2FF5D867-1457-A145-8D1B-3CF94D232A2A}" dt="2023-10-14T19:31:13.675" v="31" actId="20577"/>
          <ac:spMkLst>
            <pc:docMk/>
            <pc:sldMasterMk cId="2762102033" sldId="2147483660"/>
            <ac:spMk id="9" creationId="{334AE25E-6AD0-E44B-A71F-5684FB10D98D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0114F-5EFB-3946-9422-E1916AD8C85D}" type="datetimeFigureOut">
              <a:rPr lang="en-US" smtClean="0"/>
              <a:pPr/>
              <a:t>10/24/23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EC238-BEAA-9F49-9A49-1141CC0F7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14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03802-0CF9-B44D-86E1-50B61BF406F2}" type="datetimeFigureOut">
              <a:rPr lang="en-US" smtClean="0"/>
              <a:pPr/>
              <a:t>10/24/23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B7A13-1746-B741-942F-335FB93BAE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246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9003B6-1B5F-6342-A898-9DB4C9F78130}" type="slidenum">
              <a:rPr lang="en-US"/>
              <a:pPr/>
              <a:t>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01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59BAA-5519-A147-9519-01DB1E897B35}" type="slidenum">
              <a:rPr lang="en-US"/>
              <a:pPr/>
              <a:t>9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54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59BAA-5519-A147-9519-01DB1E897B35}" type="slidenum">
              <a:rPr lang="en-US"/>
              <a:pPr/>
              <a:t>10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66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52BA0-9B6E-4340-85DF-0A6E90BAA20A}" type="slidenum">
              <a:rPr lang="en-US"/>
              <a:pPr/>
              <a:t>13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7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52BA0-9B6E-4340-85DF-0A6E90BAA20A}" type="slidenum">
              <a:rPr lang="en-US"/>
              <a:pPr/>
              <a:t>14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66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B7A13-1746-B741-942F-335FB93BAE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B7A13-1746-B741-942F-335FB93BAE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38B9A5A7-0C66-C54B-ADEB-8E34753370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EC49E1E-C620-6D45-8030-BC0DA1A0E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5D1B61-DCC8-0545-BE6A-6FC393F554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22F0-16A9-A142-A4A2-34E11AFE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75413"/>
            <a:ext cx="2895600" cy="288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30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3A256B02-8735-3946-9B7E-7DB31069346C}"/>
              </a:ext>
            </a:extLst>
          </p:cNvPr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647579-692A-674F-8849-5DB90D55DAAA}"/>
              </a:ext>
            </a:extLst>
          </p:cNvPr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987B87-94A3-B247-ADE4-9FE18F1E45C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704D3E7-C705-A744-97FD-DAEA0BCA01A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4D3536-F325-9E4B-8C56-210E19F8BA0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6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327608CD-B003-BB40-8337-107B0698BDF8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0B07C6BF-825C-C349-BD33-FABD5758DE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F53963A-D15A-BD4E-92BA-148B0BD288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5EA59A2-B091-B842-8ED1-A9F926DA0D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94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F2315D37-EB1C-2348-929A-3D682276E03D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DA0A827-B29F-A349-8899-23D885913C3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E1749C-2B22-E84E-924C-7E16CE71FD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38BACE7-396F-9A46-B83D-6113D57997D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80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397B5D4B-39AD-7B48-9A3E-44A893E340B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1C9F2C-3FAD-EF49-A394-E3BC216BA9F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D5BC9352-1D69-774A-9D58-F4A372D42A3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43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D997F4EF-D35E-0149-8A91-F6DF48617E7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884096-9180-3845-ABC7-23299593499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B06DEFD3-E573-D342-A8EF-F72E98059354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59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4E62C79B-B02F-9043-BF53-BE271235B64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0BEA53C-3F83-494C-86E4-4ADDC40FCCB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6F6598AD-D15F-334F-9444-E792CC1B29E9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37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2BD488-B34A-5F41-9321-90FF0CCE961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8D23B6A-A91B-8B47-AD44-D1E4B2DB385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220EACF7-774B-5B4A-8352-B5D996AB7ED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77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628C3A7-4762-3E47-9D22-637A7D2B6A8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18B055C-2C42-CA47-A4D6-AE1D8C6031A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2748E333-86E9-A94E-BF50-1B1106147C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16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38AD7C76-DD21-4245-B166-20A5EE40FE91}"/>
              </a:ext>
            </a:extLst>
          </p:cNvPr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1DB53134-6264-FB4C-BB75-40FC1B94827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7E64B1D5-8F53-D844-9D44-142308A5A559}"/>
              </a:ext>
            </a:extLst>
          </p:cNvPr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4F129634-221A-1D4C-8583-D578BDF9D9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4D4F8ED6-7A07-9C41-82E4-F31D1D80F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D35460E2-702A-8F43-B44F-484A9755D6B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39C7E76A-C03E-E94F-9659-40AF805BF3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32B42E7F-3830-EB4C-A1C8-CB8BC58543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445458EB-8CDE-7744-A031-1813D120901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3D7113D3-7A9B-3D4A-96E6-FAE001489E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E89D4CD9-5B2E-8A4A-9B32-A224847BF65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5CF45FA0-F0FD-9045-8B16-3524AC06A67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7C9EEA55-00AD-C942-AE47-31CC646297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8D7712AD-3F44-C341-83D9-01FC4EB69A2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9502000-0ACC-0C4E-9B50-8A5377AD51C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3DBB0905-80DC-2240-8ACC-4BC33D32E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C5DA3A4-25A9-0945-838B-BB6AB3FAC2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6EA5DCFB-8A65-9D4F-A538-52C862EED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E7D57CE7-2B06-4741-9C4A-CE57B1701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ABFC07A1-905D-794E-B086-07E31DDDC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401E6222-3F1C-ED40-9676-D87F27FE7B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DADDE48B-D18F-A74E-AF82-96450D767B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60DE5B45-9989-084E-A3C3-9A1E9E38E1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F68E8289-F198-FF49-84BA-AEE4D7E1C80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471D9052-B1FC-9149-93B5-5F6A12EFE6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7A73E031-313D-3846-9435-E8BF135201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0A7B9B9-7C09-084D-8657-263B67E3607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577859D-F769-934F-8E44-1AB33E5708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FC35F448-44F6-B744-B867-165013C55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7CFBC236-05AE-344F-AD8D-B7DECD48784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0921351A-542B-F447-A5BC-FD2605B804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F24CA662-DCB3-5D4C-9B37-A5A1F6A425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F92557D5-B424-1B41-86F0-2567DF855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680B4236-47EF-364E-84F2-A584EC0A36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26B0E859-A3C4-894F-A7F3-9D0B1EDD8A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CC0A14DB-B910-6644-9CBB-BD99B041D0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A331ADAC-AD2E-2B44-A9B1-15A72811D1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BD152E98-4F8D-064E-98B4-A0FC4B22D1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392421FF-D3EE-D14D-BBA4-9D3345C7D8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1B768325-09D0-E84C-AF25-A84D2B546D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620262E2-2992-3341-9A39-03F15A4F0D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5530F575-D808-FD45-84AF-8F6C62606C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C154EAB0-200F-F04E-9F15-71A6E6419F3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9829EB64-8FA7-D648-B8AE-647483A03F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421FCC29-3D91-8C40-B140-5DF2806C7D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63615E2-2BE0-4646-A11E-C506DC87C9A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98D7AEA2-7C96-3248-AD93-8C57F0EC06D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A68440F7-1437-E14A-AD4C-BF362C005A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65F54CB-E75A-8248-9648-D9E7A3574E1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39423F66-8625-664D-A265-3046EDDB0B6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F0229715-FC72-1148-A17A-7FB802ADBC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F4EBD3BE-A32C-0B4E-8BAE-B9D6B5FCEF34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DBD98DD5-4D8F-B74B-85C2-1425B808336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92C38E34-9973-6045-961B-E393A958F6D8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F70ED108-D02F-964F-932C-5FFAAE637B0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C9EC7331-B898-2743-A534-DB0BEDC3669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D50E4E60-08BC-7848-B99B-A1262208C34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 dirty="0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4BEA3775-1BE0-FC43-AADE-FAB2879099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F6880163-C7E3-2942-A84A-BDE9328CA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25838273-CA51-704F-9AFF-023377239E7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605BB5FA-2349-A648-9FDE-91404EF1F20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47C5168-80D1-D84C-83CC-95624DB24B0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257FD843-B9E5-AA47-A7B3-6FD9ABEC26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A489425E-8BD1-9845-B2F7-534A318C2C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89311485-D78F-6D47-A968-10D99B74CAC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76AA4A93-5B91-944C-A588-0D9AA2D229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6D534138-FA01-6245-B1CD-1989B5B73A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8E73B8B-82B8-7C43-8E33-3987D1D9F96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20045EF0-D904-9644-A86E-D7FAF97398D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57C2DB50-01F0-F84E-AD1D-4C276EF3C7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4EABA1D6-E2C5-7C4E-A7ED-D8F5D58D9BE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077FD818-3C7C-BE4F-942B-396EF23146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D5490393-9C27-0843-9653-DEAF3B8E7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A304201A-FCEA-BC4F-A3E8-C37CE9CD1F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5E041C76-477F-2B4C-9B40-B7E3F7C652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37E62A67-7434-C24C-A46C-95B19FB0728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5DC9800A-7D14-5148-BB7A-447ECE8DC3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7449D110-733E-2B41-84B9-1AD66DE855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FBB78029-41D3-0641-BD26-4DB3821352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328829F5-48E4-C242-8E2B-3AD6199E0F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330C792C-BDBA-EC4D-AF42-55B4E6FABFB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4C413403-6278-5046-B4D6-8972F7D49EA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4647C8A9-3AE6-5449-B7CE-8EE83E3495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4C03E9FC-601C-3247-8983-F72FD40546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95A19EF5-8DC0-B449-949A-E6AA7A6A7F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DD2832DA-EACB-C94F-BC0C-831FF78EE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3AD25CAD-64E1-2F44-8372-FF5867656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462C0AC7-403D-B448-BD18-E8440FCF3D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3D432816-2FF6-1048-99CD-F17147ECA8A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113B0A70-CC36-EF48-88ED-B875F6B684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D2CEA5CD-31FD-E04A-BCF1-0AE1E9CB7E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E0BC59B8-D00C-274E-85B5-450278CD11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7B3374FD-12E4-5048-B8BF-0AD2C1749D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D2BD0B44-179B-D64A-99F2-BDCE521308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3A18833F-88B1-E04E-A5E4-E120BFE0B2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222DFCDE-A120-8B4C-BD90-6266CAB3D7D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9DEEFA79-79FE-194D-9A39-7E92D8338B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69E7E5F7-975D-4440-B364-8A3180F7476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858BE525-10F5-E447-9799-D274CABA82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9CC441F-8B47-2C48-AEC9-653FE001576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2F342856-6002-C945-AA9A-C08A7447E3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26A0BD3-DA5C-A64F-8CAC-146B26D8E3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78E0680F-DE4C-2D42-B6CE-7DDEBCE15D3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CC83A57F-45B9-964A-B66B-85E55F2A83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A45EF604-AAFA-814F-99FE-30E19C333A2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289304C-8B11-E143-B177-1D74DC081A6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7B8A08-2AD8-4B4D-BF47-A491573AF4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D27D2616-DA5F-9F41-81C0-0A1A9A303CE9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69B43ACF-B92E-3C47-AF7A-64F18C30C84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39FD3C7-1881-F44B-99A3-E89241ED5F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9790D0F-5B23-014C-B424-847D174EE78D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7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B52DC5-F5D4-FC41-81EE-3D041786F998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25793C3-0DF0-2E40-BF93-44776CC7B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85175" y="6470650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889C299-EA3D-2B4E-A3DD-F5D85D19A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9C502C-B55A-7146-A022-9FCAF5A1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50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07556D0-F20C-1245-AE0B-77AEC695AD61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C20CF64-53F2-684F-A012-0896FD3A369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11797038-18E0-284B-A4BE-9797B7F4F89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54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A17EA8BB-065C-384B-B89F-609B3CF2EB25}"/>
              </a:ext>
            </a:extLst>
          </p:cNvPr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 dirty="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8E2E1BF-4D09-7B42-9748-CF6AD8896268}"/>
              </a:ext>
            </a:extLst>
          </p:cNvPr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0EF3F035-06AA-9A44-9C2F-D3BDBD07A02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21E2804-3EB5-D644-B662-19BE1BAA321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9BB8A5DF-B9B3-134E-BDB9-5725947A4DF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66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4D7F1A8-A84C-3142-A87E-4DC63EB6D616}"/>
              </a:ext>
            </a:extLst>
          </p:cNvPr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74383446-432B-FE43-9E81-2DB3D79B7ABD}"/>
              </a:ext>
            </a:extLst>
          </p:cNvPr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51ACF36D-DE50-734F-A14E-E7177967C798}"/>
              </a:ext>
            </a:extLst>
          </p:cNvPr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EB77460C-B7DA-E049-9460-0577057F3509}"/>
              </a:ext>
            </a:extLst>
          </p:cNvPr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C50F38-2203-264F-B797-FF154EC7B12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CE1FC9-51D0-9040-8C40-EA558EB603D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C03929C-B889-B647-830D-185F5F258C1C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45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DA35A966-246D-B149-AC0B-EAFCA65DD7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0D3BE2D-D570-8548-A395-DB600142D19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BEC63C2-5B97-E942-BBA4-43ABF5C3119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922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2700A8-6F91-0745-8087-F4C6536B6A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4B78DE-40E6-0D4F-BD40-489BC236900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9847F-D645-6E4D-8682-86E432D012D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688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17A1EA61-3081-7F4C-BA06-09B379297E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 dirty="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1DFF060-200D-4744-8177-3563CAB6726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71821A-B76B-BE4E-A0F5-FD4E20C9FA5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B348B5-47DC-5B4B-A7F9-466361C5688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00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BB73F4A-1B1B-0F45-B0C8-70C490A798A0}"/>
              </a:ext>
            </a:extLst>
          </p:cNvPr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61C670E-A769-814F-A409-4B3742DFBFA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8224CE-A825-C541-9D0E-29201B121F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5B754A6-5426-A741-A09F-E3D18CD43BB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013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69028B8-5F7F-D449-B35F-B6DF1161474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478505-8F02-7645-935D-E7295F6AECA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D7AB1198-58D1-8244-A7E7-57C1B93C3E31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28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9CAC01C-6AAA-8444-AAC1-D7DC8D62D24F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B6CFBF-3D25-4441-9573-8EDDFA27D60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038EBF6-8789-5C47-A57F-8BDFCC33B63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581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EE917D5D-38A1-3742-BBAF-F94E4B6F6A4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EA5371B-5D15-CD4C-BD77-BC52B142AB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D5AA9401-9E18-5B4A-A54F-A79F437CD71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5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68886-C321-6049-979D-C12E7A656736}"/>
              </a:ext>
            </a:extLst>
          </p:cNvPr>
          <p:cNvSpPr txBox="1"/>
          <p:nvPr userDrawn="1"/>
        </p:nvSpPr>
        <p:spPr>
          <a:xfrm>
            <a:off x="2060575" y="536575"/>
            <a:ext cx="185738" cy="30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525BC-E81C-3649-9966-2F7E3190A08F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1000" y="3"/>
            <a:ext cx="8461248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835132"/>
            <a:ext cx="41148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835132"/>
            <a:ext cx="4194048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E5FA227-90B5-1C47-BDC2-A060469254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0070F36-FC13-6442-995E-AFE6256A5C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86A7A4C1-0948-0B4E-85A8-66382C3DF3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57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1FFB6887-136F-5948-B185-CA1F958F31D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DF1CAEC-A094-5645-BA3D-F1ED91EB6333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D96EC316-9C6A-DB4C-92C5-6DD17FF4FD3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439A2C23-9FCB-D84E-85AC-8C023DBA301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6B8300-345C-7A46-9619-F17972CD36E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9E3E03C-7AB3-0646-8D7C-F0FE8D75C52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843767A-5E6E-6B46-A46D-F6FA6E956E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5410687-9BE6-CB46-A630-744CCCAFD9E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924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C48B340-2774-9E47-9B16-E35675B8D2D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70EDCC5-C0A2-C645-8002-4FBB8E6D27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18323A0D-06FD-3748-A472-29817B143C0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356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ACEE3B9-1826-A549-80C2-4644AB149B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9352AC-FCFC-4A49-9F87-46AB2C66E56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C3E3411-DB38-3045-9F1E-E71865B1F60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684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56D38B9D-9B62-E246-A3FF-DDAFC13B84C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41393-8A7C-C545-9FC3-A1F8290F50E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B492A32C-240E-0746-AD5D-6D23D0B3D2A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770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83A23BE4-2CAA-D94A-B580-7DAC024194CF}"/>
              </a:ext>
            </a:extLst>
          </p:cNvPr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FB28DB7-E4B6-FF4B-A3AE-21424314DDFD}"/>
              </a:ext>
            </a:extLst>
          </p:cNvPr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965863E6-215B-9941-AD94-71B9375BA7CE}"/>
              </a:ext>
            </a:extLst>
          </p:cNvPr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C31DD0C-23B4-1A42-B939-DD9DBB8D36E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C51D5FF-6360-A74D-AFA5-5C5EA53B8AD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7EC0B1F-56BA-DE4A-B2A2-2598A2CB947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737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843D97C1-4E88-444B-BA9E-8715CBF17CC1}"/>
              </a:ext>
            </a:extLst>
          </p:cNvPr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B3EF9F35-E746-CC41-B371-E68EBACF51D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9E3185-D354-E74C-A7FC-45C7D63BBCF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9A1F9B71-6449-4249-AE64-D83170FAC94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733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7A9A2D76-F297-8E49-96D2-9853294B91E2}"/>
              </a:ext>
            </a:extLst>
          </p:cNvPr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2F6C0A5-0A27-004B-9919-031D9E52A90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3B2F40-68B9-6843-BDB9-3B3F8F4F529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D97165A-29D6-224C-8FF7-699667029FD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391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25D536F1-E6EE-2F47-BCBA-9A1491FBCE7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08AF629E-306F-0E4B-8BEE-CCA7B275D5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F9D1BDDB-3122-344E-83CD-FE2A22C96F6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D9A7FF-E553-3247-9537-B5385F1CC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32DB461-2BAA-8641-873B-3385F2AC13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3192249-5459-1441-8DD1-5667E4E5C5A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972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927B1B32-96E6-9643-AE93-8CCA7A55FABF}"/>
              </a:ext>
            </a:extLst>
          </p:cNvPr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0B44F5C-88E8-BA45-87B4-E9AFD5E980A9}"/>
              </a:ext>
            </a:extLst>
          </p:cNvPr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9D4A426-1AB1-E440-9440-D81BCB6A69D0}"/>
              </a:ext>
            </a:extLst>
          </p:cNvPr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E53B0DD-FBAC-9A4B-B33C-3CA903FA5662}"/>
              </a:ext>
            </a:extLst>
          </p:cNvPr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1EB85A5-0645-C946-BBDB-35A373492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E549CB-503B-EF4C-B578-C9013D6211B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D012C5B7-2908-7343-815E-A7649E7D152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1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45B7F5E8-F180-4E4F-94F6-3E5B0FF3543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48995CC1-3082-B145-B0DA-497964558F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5A21DE1-9BED-044C-B888-A65F7853490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3D634D9E-255B-4D4E-B92B-89807E47353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22FD60D-7652-6E48-8B44-97F447F6D57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6788EC8-D884-9E49-82D0-71964D235C7D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3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864739E-5B60-1D4E-9111-6CA092A601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693F8-DB38-634E-8E3E-A6639791D2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12967E9C-1575-2345-8ED0-990523A16CF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978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1443AF16-E6C0-E74E-A8D7-D6CE308275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CA0826C0-A90B-2747-937F-BCF8C52B8F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F35576E-A16D-BE4C-84AB-5CC618ADA4B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D6846E13-741A-654E-9264-689DDE73485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C64FE97A-53E8-4245-B2CF-15242D81BF6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4C27FBE-3C59-744C-93DC-C4207883A5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A2231690-D2F4-7C43-BD01-A0BD8A6849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28F119B-C243-3F46-980E-5C88BA83BF6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C2711FB7-9960-0B4C-AAD1-1749166881B0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0D88BE41-256E-E840-8FB9-DE6FA64CED8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A185D960-945C-5A4C-BBC3-4EF8A215700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15C9CB6-E3D3-B640-A3E8-7B0FC6513F3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3E0A7020-2536-5749-B532-50960E09BA8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E2EA001-6DF2-0145-AAE7-43BF4BD5777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57053692-C32C-014B-8E2F-6D32A94EAE5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A18B2B25-779F-6D48-BE7D-E8BB7F42EA0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0C6EFA48-A618-BD43-9A9F-6D327403320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5784953-2811-704A-915B-3698B729CB6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78AF5507-6542-B941-878C-9186D89E01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EB2480F-F228-F542-A407-602E5669A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5C1590EF-3BCD-A749-9C81-A4CA67998B6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4D800A7D-EA59-B54E-9232-52F48507D99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A6BAFC3-3FFC-624B-8549-E8FEC9942A8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F8E4ECAD-42CD-D543-BB23-968C9A1A8C1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566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2293ED16-442F-184D-A4A6-B44A2013E8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 dirty="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56331333-B173-7D4D-8569-6C6F64A24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 dirty="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3EE71AFE-F880-3F44-B2D3-C27650DC9D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C9CB6D1-69BB-AD42-A1D1-431918B627C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3F9A2779-3409-9748-A06A-F779FE4C294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2E278BC6-93C1-924E-9035-CA45607B610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AC84E752-CE96-2447-A352-73761FD0DF4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C252CB5-8551-C349-ABC4-D69D044D275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C689D37-D543-0248-9277-9F80EF97A04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2AD0A234-208C-EC46-9620-607F6CDFE4D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A940B934-2B62-8249-BD2E-4C8CB9AA647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2356297B-56F1-8847-9438-87818394133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06DACFB8-948D-6B4B-A503-B6713A7BBB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C48228B-74E4-1A42-BEDB-C93604E5508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5A1B1616-23EE-664F-B645-D0E145B57CB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65BBCE28-3B2A-EC48-B8F3-D53586B6B2A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C54A2D2A-7244-E44C-A1B1-5BB5361CD58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DA4A1B2-4288-D648-80C9-3910200D37F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07613D05-E4EC-8E47-9B9C-50332F819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5910BBFE-6A04-0B4C-AEDE-39F988B9FBB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877F02E6-32E5-CA49-9915-91E5051C72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C0409CAA-9B2B-F748-8085-B46E1795EEF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786A555D-B4B3-0244-9B04-4EFD4AD9A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0C886F78-0806-C147-80D2-2168C7613FB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E74313DA-F788-8D41-93EC-EA1706E3BF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 dirty="0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8DC4C0F8-A321-4741-8C13-D950D433B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 dirty="0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8055E75-DF71-E248-AA74-7BB94C0666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C9680EE7-90D1-A345-B054-662FF463A28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E9BB0CE2-0617-1941-A588-C827F2524964}"/>
              </a:ext>
            </a:extLst>
          </p:cNvPr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FBD52821-1B49-9E4C-B574-500AB3B6AFC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CF79274-401B-E847-9669-0A3D2E2738E9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C34364F-CB38-1E48-8DD6-8A135FEC3D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FCCAA74-A71F-BD48-A36F-2913CBEFBA79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027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56796AC3-0CC9-4644-BE5A-F7E4445F89C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79C2C2-85F4-924D-9FCC-0B43C65A4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4871064-9999-644D-B35B-038FAB2E2F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35454F5E-C949-6F4E-AF56-AF0C4FEF46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165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8C26E02F-56C9-A842-9594-876A7CE1FE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9CC1D5-9985-8045-BBA9-B728A1C78B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FD93BA97-5C7A-B540-8EC9-89562014AE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349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58F763F2-9030-164C-B559-7A0545D23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47CC2E7-3DE2-6448-A596-9611D429FB9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1B10961-D5C0-544A-B389-2791677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760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1D0109D5-693C-1C4E-8BE9-C06A6164B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C74A507-26F8-1142-A856-93201DF2BD4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77ABE06B-78E5-9140-9D47-CDD8F49C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381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A9C7854-5168-DC4B-956D-DF5A5BCDA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691E93E-9F73-564C-B814-F581E833C79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2EF1CCF9-D4D1-5F43-9A71-EC53EC0A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838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C0FFC69-A712-7841-8BC1-7D491A36D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2B37BE4-C3D8-B74D-8A46-04B048063B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 dirty="0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39928CE-6949-4D48-8933-DCFDDB8A51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 dirty="0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6AA03CE7-866F-D545-87C0-CA474AC5826A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90BF6AE-2761-A140-ADEC-413FECFFDFC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AB33A6B-862E-1F4E-BC8D-4F624F117CBE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467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652C452-9626-C94F-9E50-F8FF42C4235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9274F2-4605-EE49-810B-5A62744A01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8FFF7FCA-607C-AA43-8D20-4F34AC224E7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493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604FEA5A-1E0A-1B4A-9D65-086D0611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A0E62CB1-5CF7-5345-858E-30A7D7FD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8DB6EFD1-8CC3-F047-ABA9-064D9BC3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2F9D9F2B-F3BF-0C41-B48F-7B311862C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A34D96B7-537C-C047-8761-BDDCC604206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DA030DC-FDC3-BA45-B88A-C8BCFAF5D9B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72D378E-C97D-8B44-84B7-1377028AA19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7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D8AC58F-12CF-AA45-87B9-7CFF7D8264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366CC4-E5F6-0A46-8414-AB3398B381E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5F8DF560-7528-634E-BE51-B52A4D88513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950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079F0D0F-F8B4-F943-A389-4257CE4715B8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88FBED-16A4-254B-A2C1-71B81D724BF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7996A400-B189-4C40-A82D-5574650542F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345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547AC1CC-989F-EF4F-883C-95EFB4AAB75A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2980DCB-17C2-6A4A-84AA-85D7AEE0988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B0D2AE8-4FC0-1A4F-B037-9A9F1579642F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523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F42440C5-AB64-6D41-895E-37A9319E847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57BC95E-CD4F-DE41-AD25-B687E10699B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DECAD609-2A9D-3E4C-AD77-DFE92DF8032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345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DAD8F92-4C0A-D648-B0F1-F59F0731F4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DC8BE7A-C664-D04A-8598-4E5685E317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B274BD-430A-844D-B842-7F1D383B2E3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265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A2ED45C-888B-1246-82B4-C7C831C82324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7A95AD-5F8B-924D-8935-5ADADA9D42D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66521D81-1BDB-0741-8AB7-05D637F2E829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086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885D879-F8A2-154B-97DC-20A4BB559C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FE0BECD-A12F-E74F-B9CF-DD681B3E64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B5B79ECD-265C-BB46-92EF-43484890C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156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8382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6195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359D8E-E112-C345-9903-2893FD0386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4001AB-DB1D-5946-9736-03D4B54E2C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B4B8618-4A19-CB4D-A1ED-E327290BBB7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96088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D36792D-32CC-2248-9D1D-323FEA404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578B703-4DAA-DA4F-94DA-174EAFB37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A85829-7B02-0F41-93DA-41792B6B49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3075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D8FA-3A4D-4F06-95F9-AF158D85502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7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20FDBE43-6368-D340-BAF8-74F94E958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FA1A9D3-0EF0-EE47-996A-83C0C42DB0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B10AE3CD-00D6-2F49-A382-168C08D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6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4C571E-9B85-0743-A10B-C02DAAFC1694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078C46-DEDD-6143-8EDC-5358ACA73D4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B041CF3-6AE7-4D4F-9500-39AA37C003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6D17645-D126-D445-8791-447DD4BA92A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7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251B5E-27FB-8342-ACEB-833D5920924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4FF2C14-282E-E74A-B7C9-720C67E35E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66E3049-0B35-354E-95D8-7ABA6CE46BB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6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831A18DE-AB1B-0D43-8522-E0A79B146DE1}"/>
              </a:ext>
            </a:extLst>
          </p:cNvPr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61BA002E-A7CC-7C46-8BBA-4B5C187323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7774EA3-C7A4-5D42-B465-5BE92637672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6364E92B-4AA7-8D4B-8146-686FEE2D15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6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BD5F6FDD-DD89-0A42-B8D9-68B2DF4548A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BED04A-BAAD-2848-9574-A8994278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3731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B63961-A176-3F4D-8365-029CC15496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AE25E-6AD0-E44B-A71F-5684FB10D98D}"/>
              </a:ext>
            </a:extLst>
          </p:cNvPr>
          <p:cNvSpPr txBox="1">
            <a:spLocks/>
          </p:cNvSpPr>
          <p:nvPr userDrawn="1"/>
        </p:nvSpPr>
        <p:spPr>
          <a:xfrm>
            <a:off x="73025" y="6423025"/>
            <a:ext cx="23622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PSH_Liabilities_23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CB8E9C-E2A0-3440-BDD2-5B4C6E6C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3731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Partnership Liabilities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46A82-E2DF-824F-ACAB-8B377493E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210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7EEA67-6A4A-2570-2BE2-E80A0B0FF1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5D1B61-DCC8-0545-BE6A-6FC393F554B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8FE3C-F9CB-5F28-2BEF-A709DAFE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4B35B6-026F-2DFF-89AC-B50CEA38105A}"/>
              </a:ext>
            </a:extLst>
          </p:cNvPr>
          <p:cNvSpPr txBox="1">
            <a:spLocks/>
          </p:cNvSpPr>
          <p:nvPr/>
        </p:nvSpPr>
        <p:spPr>
          <a:xfrm>
            <a:off x="114300" y="2062162"/>
            <a:ext cx="8915400" cy="13668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/>
            <a:r>
              <a:rPr lang="en-US" sz="4000" dirty="0"/>
              <a:t>Partnership Taxation:</a:t>
            </a:r>
            <a:br>
              <a:rPr lang="en-US" sz="4000" dirty="0"/>
            </a:br>
            <a:r>
              <a:rPr lang="en-US" sz="4000" i="1" dirty="0"/>
              <a:t>Partnership Liabilities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FAE8ABE-3CD9-B21B-70D9-40E329402C97}"/>
              </a:ext>
            </a:extLst>
          </p:cNvPr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sz="1800" b="1" dirty="0"/>
              <a:t>Prof. Colon</a:t>
            </a:r>
          </a:p>
          <a:p>
            <a:pPr marL="0" indent="0" algn="ctr" defTabSz="914400">
              <a:buNone/>
            </a:pPr>
            <a:r>
              <a:rPr lang="en-US" sz="1800" b="1" dirty="0"/>
              <a:t>Fall 2023</a:t>
            </a:r>
          </a:p>
          <a:p>
            <a:pPr defTabSz="9144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7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[8] Same facts as Example 1 (mortgage is fully recourse), but A agrees to indemnify B for any loss in excess of B’s capital contribution of 500.  </a:t>
            </a:r>
            <a:r>
              <a:rPr lang="en-US" dirty="0"/>
              <a:t>Reg. §1.752-2(b)(5) </a:t>
            </a:r>
            <a:r>
              <a:rPr lang="en-US" sz="2400" dirty="0"/>
              <a:t>  </a:t>
            </a:r>
          </a:p>
          <a:p>
            <a:pPr eaLnBrk="1" hangingPunct="1"/>
            <a:endParaRPr lang="en-US" sz="2400" dirty="0"/>
          </a:p>
          <a:p>
            <a:r>
              <a:rPr lang="en-US" sz="2400" dirty="0"/>
              <a:t>[9] Same facts as Example 1, except that the mortgage is nonrecourse, but A pledges stock with a FMV of 400 (AB 100) to secure the loan. </a:t>
            </a:r>
            <a:r>
              <a:rPr lang="en-US" dirty="0"/>
              <a:t>Reg. §1.752-2(h)(1)</a:t>
            </a:r>
            <a:r>
              <a:rPr lang="en-US" sz="2400" dirty="0"/>
              <a:t> </a:t>
            </a: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PSH Liabilities:  </a:t>
            </a:r>
            <a:r>
              <a:rPr lang="en-US" b="1" dirty="0" err="1"/>
              <a:t>Exs</a:t>
            </a:r>
            <a:r>
              <a:rPr lang="en-US" b="1" dirty="0"/>
              <a:t>. 8 and 9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B68660-B530-D743-AE75-F21B7EF126C0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BDPOs are </a:t>
            </a:r>
            <a:r>
              <a:rPr lang="en-US" sz="2800" b="1" dirty="0"/>
              <a:t>not</a:t>
            </a:r>
            <a:r>
              <a:rPr lang="en-US" sz="2800" dirty="0"/>
              <a:t> recognized as obligations to make payments.</a:t>
            </a:r>
          </a:p>
          <a:p>
            <a:r>
              <a:rPr lang="en-US" sz="2800" dirty="0"/>
              <a:t>In the case of a guarantee or similar arrangement, any payment obligation </a:t>
            </a:r>
            <a:r>
              <a:rPr lang="en-US" sz="2800" b="1" u="sng" dirty="0"/>
              <a:t>other than </a:t>
            </a:r>
            <a:r>
              <a:rPr lang="en-US" sz="2800" dirty="0"/>
              <a:t>one in which the P would be liable to full amount of obligation if, and only to the extent that, any amount of the PSH liability is not satisfied. Reg. §1.752-2(b)(3)(ii)(C)(1)(</a:t>
            </a:r>
            <a:r>
              <a:rPr lang="en-US" sz="2800" i="1" dirty="0" err="1"/>
              <a:t>i</a:t>
            </a:r>
            <a:r>
              <a:rPr lang="en-US" sz="2800" dirty="0"/>
              <a:t>).</a:t>
            </a:r>
          </a:p>
          <a:p>
            <a:pPr lvl="1"/>
            <a:r>
              <a:rPr lang="en-US" sz="2400" dirty="0"/>
              <a:t>Note: Now also applies to capital contributions, DROs, and indemnities.  </a:t>
            </a:r>
            <a:r>
              <a:rPr lang="en-US" sz="2400" i="1" dirty="0"/>
              <a:t>Id.</a:t>
            </a:r>
            <a:endParaRPr lang="en-US" sz="2400" dirty="0"/>
          </a:p>
          <a:p>
            <a:pPr lvl="1"/>
            <a:r>
              <a:rPr lang="en-US" sz="2400" b="1" dirty="0"/>
              <a:t>Example:</a:t>
            </a:r>
            <a:r>
              <a:rPr lang="en-US" sz="2400" dirty="0"/>
              <a:t> LLC ABC borrows 1,000, and A guarantees up to 300 if any amount of the 1000 is not recovered and B guarantees 200 but only if lender recovers less than 200. Reg. §1.752-2(f)(10), Ex. 10.</a:t>
            </a:r>
          </a:p>
          <a:p>
            <a:r>
              <a:rPr lang="en-US" sz="2800" dirty="0"/>
              <a:t>Exceptions: A payment obligation is </a:t>
            </a:r>
            <a:r>
              <a:rPr lang="en-US" sz="2800" b="1" dirty="0"/>
              <a:t>not</a:t>
            </a:r>
            <a:r>
              <a:rPr lang="en-US" sz="2800" dirty="0"/>
              <a:t> a </a:t>
            </a:r>
            <a:r>
              <a:rPr lang="en-US" sz="2800" dirty="0" err="1"/>
              <a:t>BDPO</a:t>
            </a:r>
            <a:r>
              <a:rPr lang="en-US" sz="2800" dirty="0"/>
              <a:t> merely because:</a:t>
            </a:r>
          </a:p>
          <a:p>
            <a:pPr lvl="1"/>
            <a:r>
              <a:rPr lang="en-US" sz="2400" dirty="0"/>
              <a:t>There’s a maximum amount on the P’s payment obligation</a:t>
            </a:r>
          </a:p>
          <a:p>
            <a:pPr lvl="1"/>
            <a:r>
              <a:rPr lang="en-US" sz="2400" dirty="0"/>
              <a:t>A P’s payment obligation is stated as a fixed percentage of every dollar of the partnership liability to which the obligation relates. Reg. §1.752-2(b)(3)(ii)(C)(2).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752 Regs: Bottom Dollar Payment Obligations (BDPOs)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P has a payment obligation, it’s assumed that the P will actually perform those obligations. Reg. §1.752-2(b)(6).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at the time the PSH must determine a P’s share of liabilities, there is not a “commercially reasonable expectation” that the obligor will have the ability to make the payments, the payment obligation is disregarded. Reg. §1.752-2(k)(1). </a:t>
            </a:r>
          </a:p>
          <a:p>
            <a:endParaRPr lang="en-US" dirty="0"/>
          </a:p>
          <a:p>
            <a:r>
              <a:rPr lang="en-US" dirty="0"/>
              <a:t>Prior regulations focused on LLCs that were disregarded for tax purposes and limited an LLC’s payment obligation to its net value (assets – liabilities).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 Reasonable Expectation of Payment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1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A contributes 100k to LLC, a DRE, which LLC contributes to LP PSH in exchange for a GP interest. </a:t>
            </a:r>
          </a:p>
          <a:p>
            <a:pPr eaLnBrk="1" hangingPunct="1"/>
            <a:r>
              <a:rPr lang="en-US" sz="2000" dirty="0"/>
              <a:t>LLC </a:t>
            </a:r>
            <a:r>
              <a:rPr lang="en-US" sz="2000"/>
              <a:t>holds no assets </a:t>
            </a:r>
            <a:r>
              <a:rPr lang="en-US" sz="2000" dirty="0"/>
              <a:t>other than its LP interest</a:t>
            </a:r>
          </a:p>
          <a:p>
            <a:pPr eaLnBrk="1" hangingPunct="1"/>
            <a:r>
              <a:rPr lang="en-US" sz="2000" dirty="0"/>
              <a:t>C and D each contributes 100k for an LP interest.  </a:t>
            </a:r>
          </a:p>
          <a:p>
            <a:pPr eaLnBrk="1" hangingPunct="1"/>
            <a:r>
              <a:rPr lang="en-US" sz="2000" dirty="0"/>
              <a:t>The LP agreement provides that only LLC is required to make up any deficit in its CA.  </a:t>
            </a:r>
          </a:p>
          <a:p>
            <a:pPr eaLnBrk="1" hangingPunct="1"/>
            <a:r>
              <a:rPr lang="en-US" sz="2000" dirty="0"/>
              <a:t>LP borrows 300k to buy property for 600k.  </a:t>
            </a:r>
          </a:p>
          <a:p>
            <a:pPr eaLnBrk="1" hangingPunct="1"/>
            <a:r>
              <a:rPr lang="en-US" sz="2000" dirty="0"/>
              <a:t>The debt is secured by the property and also a general obligation of LP PSH.  Reg. §1.752-2(k)(2), Ex. 1.</a:t>
            </a:r>
          </a:p>
          <a:p>
            <a:pPr eaLnBrk="1" hangingPunct="1"/>
            <a:endParaRPr lang="en-US" dirty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Disregarded Entities as Partners</a:t>
            </a:r>
            <a:endParaRPr 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61ADF70-E084-D54E-9970-348CC5CC1C0A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  <p:sp>
        <p:nvSpPr>
          <p:cNvPr id="34822" name="AutoShape 4"/>
          <p:cNvSpPr>
            <a:spLocks noChangeArrowheads="1"/>
          </p:cNvSpPr>
          <p:nvPr/>
        </p:nvSpPr>
        <p:spPr bwMode="auto">
          <a:xfrm>
            <a:off x="2647638" y="4445212"/>
            <a:ext cx="1149019" cy="600472"/>
          </a:xfrm>
          <a:prstGeom prst="triangle">
            <a:avLst>
              <a:gd name="adj" fmla="val 486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 dirty="0"/>
              <a:t>LLC (GP)</a:t>
            </a:r>
          </a:p>
        </p:txBody>
      </p:sp>
      <p:sp>
        <p:nvSpPr>
          <p:cNvPr id="34823" name="AutoShape 5"/>
          <p:cNvSpPr>
            <a:spLocks noChangeArrowheads="1"/>
          </p:cNvSpPr>
          <p:nvPr/>
        </p:nvSpPr>
        <p:spPr bwMode="auto">
          <a:xfrm>
            <a:off x="3327991" y="5260777"/>
            <a:ext cx="1981200" cy="914400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/>
              <a:t>LP PSH</a:t>
            </a:r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3327991" y="5045684"/>
            <a:ext cx="960912" cy="2698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5113341" y="4090813"/>
            <a:ext cx="8494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D (LP)</a:t>
            </a:r>
            <a:endParaRPr lang="en-US" sz="1200" dirty="0"/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4281687" y="4090813"/>
            <a:ext cx="8996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C (LP)</a:t>
            </a:r>
            <a:endParaRPr lang="en-US" sz="1400" dirty="0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4318590" y="4505991"/>
            <a:ext cx="286474" cy="821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>
            <a:off x="4394791" y="4634821"/>
            <a:ext cx="763542" cy="6643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27916" y="4417840"/>
            <a:ext cx="1168741" cy="641428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82726AE3-E8E5-EC44-8098-FA57989BC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398" y="3905593"/>
            <a:ext cx="319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A</a:t>
            </a:r>
            <a:endParaRPr lang="en-US" sz="1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0506E5-5E7C-ED49-9522-54518362BF07}"/>
              </a:ext>
            </a:extLst>
          </p:cNvPr>
          <p:cNvCxnSpPr>
            <a:cxnSpLocks/>
            <a:stCxn id="16" idx="2"/>
            <a:endCxn id="2" idx="0"/>
          </p:cNvCxnSpPr>
          <p:nvPr/>
        </p:nvCxnSpPr>
        <p:spPr>
          <a:xfrm>
            <a:off x="3212286" y="4274925"/>
            <a:ext cx="1" cy="142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18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nimBg="1"/>
      <p:bldP spid="34823" grpId="0" animBg="1"/>
      <p:bldP spid="34824" grpId="0" animBg="1"/>
      <p:bldP spid="34826" grpId="0"/>
      <p:bldP spid="34827" grpId="0"/>
      <p:bldP spid="14" grpId="0" animBg="1"/>
      <p:bldP spid="15" grpId="0" animBg="1"/>
      <p:bldP spid="2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CD PSH is a 25% GP in CDB PSH, which has 10K in recourse debt. Reg. §1.752-2(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eaLnBrk="1" hangingPunct="1"/>
            <a:endParaRPr lang="en-US" dirty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Tiered Partnerships</a:t>
            </a:r>
            <a:endParaRPr 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61ADF70-E084-D54E-9970-348CC5CC1C0A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  <p:sp>
        <p:nvSpPr>
          <p:cNvPr id="34822" name="AutoShape 4"/>
          <p:cNvSpPr>
            <a:spLocks noChangeArrowheads="1"/>
          </p:cNvSpPr>
          <p:nvPr/>
        </p:nvSpPr>
        <p:spPr bwMode="auto">
          <a:xfrm>
            <a:off x="3352800" y="2922144"/>
            <a:ext cx="1600200" cy="914400"/>
          </a:xfrm>
          <a:prstGeom prst="triangl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/>
              <a:t>CD</a:t>
            </a:r>
          </a:p>
        </p:txBody>
      </p:sp>
      <p:sp>
        <p:nvSpPr>
          <p:cNvPr id="34823" name="AutoShape 5"/>
          <p:cNvSpPr>
            <a:spLocks noChangeArrowheads="1"/>
          </p:cNvSpPr>
          <p:nvPr/>
        </p:nvSpPr>
        <p:spPr bwMode="auto">
          <a:xfrm>
            <a:off x="4572000" y="4827144"/>
            <a:ext cx="1981200" cy="914400"/>
          </a:xfrm>
          <a:prstGeom prst="triangl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/>
              <a:t>CDB</a:t>
            </a:r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4191000" y="3836544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3930650" y="4369944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/>
              <a:t>25%</a:t>
            </a:r>
            <a:endParaRPr lang="en-US" sz="1800"/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4876800" y="2312544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D</a:t>
            </a:r>
            <a:endParaRPr lang="en-US" sz="1800"/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3048000" y="2388744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C</a:t>
            </a:r>
            <a:endParaRPr lang="en-US" sz="1800"/>
          </a:p>
        </p:txBody>
      </p:sp>
      <p:sp>
        <p:nvSpPr>
          <p:cNvPr id="34828" name="Line 13"/>
          <p:cNvSpPr>
            <a:spLocks noChangeShapeType="1"/>
          </p:cNvSpPr>
          <p:nvPr/>
        </p:nvSpPr>
        <p:spPr bwMode="auto">
          <a:xfrm>
            <a:off x="3429000" y="2769744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9" name="Line 14"/>
          <p:cNvSpPr>
            <a:spLocks noChangeShapeType="1"/>
          </p:cNvSpPr>
          <p:nvPr/>
        </p:nvSpPr>
        <p:spPr bwMode="auto">
          <a:xfrm flipH="1">
            <a:off x="4343400" y="2693544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P’s share of a </a:t>
            </a:r>
            <a:r>
              <a:rPr lang="en-US" sz="2800" dirty="0" err="1"/>
              <a:t>PSH’s</a:t>
            </a:r>
            <a:r>
              <a:rPr lang="en-US" sz="2800" dirty="0"/>
              <a:t> NR liabilities is </a:t>
            </a:r>
            <a:r>
              <a:rPr lang="en-US" sz="2800" u="sng" dirty="0"/>
              <a:t>the sum of </a:t>
            </a:r>
            <a:r>
              <a:rPr lang="en-US" sz="2800" dirty="0"/>
              <a:t>:</a:t>
            </a:r>
          </a:p>
          <a:p>
            <a:pPr marL="628650" lvl="1" indent="-457200">
              <a:buSzPct val="100000"/>
              <a:buFont typeface="+mj-lt"/>
              <a:buAutoNum type="arabicPeriod"/>
            </a:pPr>
            <a:r>
              <a:rPr lang="en-US" sz="2400" dirty="0"/>
              <a:t>P’s share of PSH minimum gain;</a:t>
            </a:r>
          </a:p>
          <a:p>
            <a:pPr marL="858838" lvl="2" indent="-280988"/>
            <a:r>
              <a:rPr lang="en-US" sz="2400" dirty="0"/>
              <a:t>P’s share of PMG = Share of NRD + NR distributions</a:t>
            </a:r>
          </a:p>
          <a:p>
            <a:pPr marL="628650" lvl="1" indent="-457200">
              <a:buSzPct val="100000"/>
              <a:buFont typeface="+mj-lt"/>
              <a:buAutoNum type="arabicPeriod"/>
            </a:pPr>
            <a:r>
              <a:rPr lang="en-US" sz="2400" dirty="0"/>
              <a:t>P’s share of §</a:t>
            </a:r>
            <a:r>
              <a:rPr lang="en-US" sz="2400" i="1" dirty="0"/>
              <a:t>704(c) minimum gain</a:t>
            </a:r>
            <a:r>
              <a:rPr lang="en-US" sz="2400" dirty="0"/>
              <a:t>--amount of gain that would be allocated to a P under §704(c) if the PSH disposed of all PSH property subject to a NRL </a:t>
            </a:r>
            <a:r>
              <a:rPr lang="en-US" sz="2400" u="sng" dirty="0"/>
              <a:t>solely in satisfaction of the NRL</a:t>
            </a:r>
            <a:r>
              <a:rPr lang="en-US" sz="2400" dirty="0"/>
              <a:t>, </a:t>
            </a:r>
            <a:r>
              <a:rPr lang="en-US" sz="2400" i="1" dirty="0"/>
              <a:t>i.e.</a:t>
            </a:r>
            <a:r>
              <a:rPr lang="en-US" sz="2400" dirty="0"/>
              <a:t>, the excess of the NRL over the AB; and</a:t>
            </a:r>
          </a:p>
          <a:p>
            <a:pPr marL="628650" lvl="1" indent="-457200">
              <a:buSzPct val="100000"/>
              <a:buFont typeface="+mj-lt"/>
              <a:buAutoNum type="arabicPeriod"/>
            </a:pPr>
            <a:r>
              <a:rPr lang="en-US" sz="2400" dirty="0"/>
              <a:t>P’s share of </a:t>
            </a:r>
            <a:r>
              <a:rPr lang="en-US" sz="2400" i="1" dirty="0"/>
              <a:t>excess nonrecourse liabilities </a:t>
            </a:r>
            <a:r>
              <a:rPr lang="en-US" sz="2400" dirty="0"/>
              <a:t>as determined in accordance with the P’s share of PSH profits. Reg. §1.752-3(a).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Allocation of NR Liabilities:  General Rule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6D017-2974-B244-AD27-C45F8F38D48B}"/>
              </a:ext>
            </a:extLst>
          </p:cNvPr>
          <p:cNvSpPr/>
          <p:nvPr/>
        </p:nvSpPr>
        <p:spPr>
          <a:xfrm>
            <a:off x="3210870" y="5505777"/>
            <a:ext cx="2233649" cy="4741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of Excess NRLs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B223AC-80F9-F34B-B8A4-1C41178BD052}"/>
              </a:ext>
            </a:extLst>
          </p:cNvPr>
          <p:cNvSpPr/>
          <p:nvPr/>
        </p:nvSpPr>
        <p:spPr>
          <a:xfrm>
            <a:off x="3210870" y="4989054"/>
            <a:ext cx="2233649" cy="474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of 704(c) MG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0808CE-CBCE-6047-99E3-2052A7914848}"/>
              </a:ext>
            </a:extLst>
          </p:cNvPr>
          <p:cNvSpPr/>
          <p:nvPr/>
        </p:nvSpPr>
        <p:spPr>
          <a:xfrm>
            <a:off x="3210870" y="4551060"/>
            <a:ext cx="2233649" cy="47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of PSH MG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D0AF6C3F-D701-634F-B82C-8BE99F68BAFC}"/>
              </a:ext>
            </a:extLst>
          </p:cNvPr>
          <p:cNvSpPr/>
          <p:nvPr/>
        </p:nvSpPr>
        <p:spPr>
          <a:xfrm>
            <a:off x="5623921" y="4551061"/>
            <a:ext cx="127725" cy="1428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Since P is allocated his share of PMG (share of NR deductions </a:t>
            </a:r>
            <a:r>
              <a:rPr lang="en-US" sz="2800" i="1" dirty="0"/>
              <a:t>and</a:t>
            </a:r>
            <a:r>
              <a:rPr lang="en-US" sz="2800" dirty="0"/>
              <a:t> NR distributions), this rule ensures that:</a:t>
            </a:r>
          </a:p>
          <a:p>
            <a:pPr lvl="1"/>
            <a:r>
              <a:rPr lang="en-US" sz="2400" dirty="0"/>
              <a:t>P will have sufficient basis to use NR deductions under §704(d); </a:t>
            </a:r>
            <a:r>
              <a:rPr lang="en-US" sz="2400" i="1" dirty="0"/>
              <a:t>and</a:t>
            </a:r>
          </a:p>
          <a:p>
            <a:pPr lvl="1"/>
            <a:r>
              <a:rPr lang="en-US" sz="2400" dirty="0"/>
              <a:t>NR distributions will </a:t>
            </a:r>
            <a:r>
              <a:rPr lang="en-US" sz="2400" i="1" dirty="0"/>
              <a:t>not</a:t>
            </a:r>
            <a:r>
              <a:rPr lang="en-US" sz="2400" dirty="0"/>
              <a:t> trigger gain under §731(a)(1)</a:t>
            </a:r>
          </a:p>
          <a:p>
            <a:pPr>
              <a:buNone/>
            </a:pPr>
            <a:r>
              <a:rPr lang="en-US" sz="28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Liabilities:  Tier 1—P’s Share of PMG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006832"/>
              </p:ext>
            </p:extLst>
          </p:nvPr>
        </p:nvGraphicFramePr>
        <p:xfrm>
          <a:off x="1235075" y="3439432"/>
          <a:ext cx="6673850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940118" imgH="1460446" progId="Excel.Sheet.8">
                  <p:embed/>
                </p:oleObj>
              </mc:Choice>
              <mc:Fallback>
                <p:oleObj name="Worksheet" r:id="rId3" imgW="4940118" imgH="1460446" progId="Excel.Sheet.8">
                  <p:embed/>
                  <p:pic>
                    <p:nvPicPr>
                      <p:cNvPr id="593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3439432"/>
                        <a:ext cx="6673850" cy="211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A, B, and C form an equal PSH.  A and B each contributes 100, and C contributes property (FMV = 1000; AB = 300) subject to a NRL of 900.</a:t>
            </a:r>
          </a:p>
          <a:p>
            <a:r>
              <a:rPr lang="en-US" dirty="0"/>
              <a:t>C’s share of the NRL is at least 600 because that is the gain that C would recognize under §704(c) if the property were disposed of for the amount of the NRL (900 NRL – 300 AB).</a:t>
            </a:r>
          </a:p>
          <a:p>
            <a:r>
              <a:rPr lang="en-US" dirty="0"/>
              <a:t>If C were not allocated at least 600 of the NRL, it would recognize gain on the contribution.  Why?</a:t>
            </a:r>
          </a:p>
          <a:p>
            <a:pPr lvl="1"/>
            <a:r>
              <a:rPr lang="en-US" dirty="0"/>
              <a:t>Basis of PSH Interest: 300 (AB of prop) </a:t>
            </a:r>
            <a:r>
              <a:rPr lang="en-US" b="1" dirty="0"/>
              <a:t>minus</a:t>
            </a:r>
            <a:r>
              <a:rPr lang="en-US" dirty="0"/>
              <a:t> 900 (debt assumed by PSH) </a:t>
            </a:r>
            <a:r>
              <a:rPr lang="en-US" b="1" dirty="0"/>
              <a:t>plus</a:t>
            </a:r>
            <a:r>
              <a:rPr lang="en-US" dirty="0"/>
              <a:t> 600 (share of §704</a:t>
            </a:r>
            <a:r>
              <a:rPr lang="de-DE" dirty="0"/>
              <a:t>(c) MG) = 0</a:t>
            </a:r>
            <a:endParaRPr lang="en-US" dirty="0"/>
          </a:p>
          <a:p>
            <a:r>
              <a:rPr lang="en-US" i="1" dirty="0"/>
              <a:t>Note</a:t>
            </a:r>
            <a:r>
              <a:rPr lang="en-US" dirty="0"/>
              <a:t>:  There is </a:t>
            </a:r>
            <a:r>
              <a:rPr lang="en-US" b="1" dirty="0"/>
              <a:t>no </a:t>
            </a:r>
            <a:r>
              <a:rPr lang="en-US" b="1"/>
              <a:t>PMG at </a:t>
            </a:r>
            <a:r>
              <a:rPr lang="en-US" b="1" dirty="0"/>
              <a:t>formation</a:t>
            </a:r>
            <a:r>
              <a:rPr lang="en-US" dirty="0"/>
              <a:t> because book values (instead of tax basis) are used for determining whether there is any PMG.  Reg. §1.704-2(</a:t>
            </a:r>
            <a:r>
              <a:rPr lang="en-US" u="sng" dirty="0"/>
              <a:t>d</a:t>
            </a:r>
            <a:r>
              <a:rPr lang="en-US" dirty="0"/>
              <a:t>)(3).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NR Liabilities: Tier 2—P’s Share of </a:t>
            </a:r>
            <a:r>
              <a:rPr lang="en-US" dirty="0"/>
              <a:t>§</a:t>
            </a:r>
            <a:r>
              <a:rPr lang="en-US" b="1" dirty="0"/>
              <a:t>704(c) Minimum Gain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Excess NRL:  3 Options</a:t>
            </a:r>
          </a:p>
          <a:p>
            <a:pPr marL="622300" lvl="1" indent="-336550"/>
            <a:r>
              <a:rPr lang="en-US" sz="2400" dirty="0"/>
              <a:t>[1] Allocated in accordance with the P’s share of PSH </a:t>
            </a:r>
            <a:r>
              <a:rPr lang="en-US" sz="2400" b="1" i="1" dirty="0"/>
              <a:t>profits</a:t>
            </a:r>
          </a:p>
          <a:p>
            <a:pPr marL="1022350" lvl="2" indent="-336550"/>
            <a:r>
              <a:rPr lang="en-US" sz="2400" dirty="0"/>
              <a:t>The PSH agreement can specify the P’s interest in PSH profits but must be reasonably consistent with allocation of some other </a:t>
            </a:r>
            <a:r>
              <a:rPr lang="en-US" sz="2400" b="1" u="sng" dirty="0"/>
              <a:t>significant item</a:t>
            </a:r>
            <a:r>
              <a:rPr lang="en-US" sz="2400" b="1" dirty="0"/>
              <a:t> </a:t>
            </a:r>
            <a:r>
              <a:rPr lang="en-US" sz="2400" dirty="0"/>
              <a:t>of PSH income or gain (</a:t>
            </a:r>
            <a:r>
              <a:rPr lang="en-US" sz="2400" b="1" dirty="0"/>
              <a:t>significant item method</a:t>
            </a:r>
            <a:r>
              <a:rPr lang="en-US" sz="2400" dirty="0"/>
              <a:t>).</a:t>
            </a:r>
          </a:p>
          <a:p>
            <a:pPr marL="622300" lvl="1" indent="-336550"/>
            <a:r>
              <a:rPr lang="en-US" sz="2400" dirty="0"/>
              <a:t>[2] Allocated in the same way </a:t>
            </a:r>
            <a:r>
              <a:rPr lang="en-US" sz="2400" b="1" dirty="0"/>
              <a:t>NR deductions </a:t>
            </a:r>
            <a:r>
              <a:rPr lang="en-US" sz="2400" dirty="0"/>
              <a:t>are allocated </a:t>
            </a:r>
            <a:r>
              <a:rPr lang="en-US" sz="2400" b="1" dirty="0"/>
              <a:t>(alternate method).</a:t>
            </a:r>
          </a:p>
          <a:p>
            <a:pPr marL="622300" lvl="1" indent="-336550"/>
            <a:r>
              <a:rPr lang="en-US" sz="2400" dirty="0"/>
              <a:t>[3] In the case of </a:t>
            </a:r>
            <a:r>
              <a:rPr lang="en-US" sz="2400" b="1" dirty="0"/>
              <a:t>contributed property</a:t>
            </a:r>
            <a:r>
              <a:rPr lang="en-US" sz="2400" dirty="0"/>
              <a:t>, allocated </a:t>
            </a:r>
            <a:r>
              <a:rPr lang="en-US" sz="2400" b="1" dirty="0"/>
              <a:t>first to a contributing P </a:t>
            </a:r>
            <a:r>
              <a:rPr lang="en-US" sz="2400" dirty="0"/>
              <a:t>up the amount of BIG allocable to the P under §</a:t>
            </a:r>
            <a:r>
              <a:rPr lang="en-US" sz="2400" b="1" dirty="0"/>
              <a:t>704(c) </a:t>
            </a:r>
            <a:r>
              <a:rPr lang="en-US" sz="2400" dirty="0"/>
              <a:t>in excess of any §704(c) minimum gain allocated above </a:t>
            </a:r>
            <a:r>
              <a:rPr lang="en-US" sz="2400" b="1" dirty="0"/>
              <a:t>(additional method)</a:t>
            </a:r>
            <a:r>
              <a:rPr lang="en-US" sz="2400" dirty="0"/>
              <a:t>.  Reg. §1.752-3(a)(3).</a:t>
            </a:r>
          </a:p>
          <a:p>
            <a:pPr marL="1022350" lvl="2" indent="-336550"/>
            <a:r>
              <a:rPr lang="en-US" sz="2400" dirty="0"/>
              <a:t>If the entire excess NRL is </a:t>
            </a:r>
            <a:r>
              <a:rPr lang="en-US" sz="2400" i="1" dirty="0"/>
              <a:t>not</a:t>
            </a:r>
            <a:r>
              <a:rPr lang="en-US" sz="2400" dirty="0"/>
              <a:t> allocated under this alternative, the balance must be allocated under the 1</a:t>
            </a:r>
            <a:r>
              <a:rPr lang="en-US" sz="2400" baseline="30000" dirty="0"/>
              <a:t>st</a:t>
            </a:r>
            <a:r>
              <a:rPr lang="en-US" sz="2400" dirty="0"/>
              <a:t> or 2</a:t>
            </a:r>
            <a:r>
              <a:rPr lang="en-US" sz="2400" baseline="30000" dirty="0"/>
              <a:t>nd</a:t>
            </a:r>
            <a:r>
              <a:rPr lang="en-US" sz="2400" dirty="0"/>
              <a:t> alternatives.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Liabilities: Tier 3—Excess NRL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the Ps share NR deductions in a different proportion than profits, and the PSH allocates the excess NRL based on </a:t>
            </a:r>
            <a:r>
              <a:rPr lang="en-US" sz="2400" i="1" dirty="0"/>
              <a:t>profit shares</a:t>
            </a:r>
            <a:r>
              <a:rPr lang="en-US" sz="2400" dirty="0"/>
              <a:t>, the PSH will need to recalculate shares of NRL (and outside basis) each year.  Why?</a:t>
            </a:r>
          </a:p>
          <a:p>
            <a:pPr lvl="1"/>
            <a:r>
              <a:rPr lang="en-US" sz="2000" dirty="0"/>
              <a:t>G and L contribute 60 and 40 to GL </a:t>
            </a:r>
            <a:r>
              <a:rPr lang="en-US" sz="2000" dirty="0" err="1"/>
              <a:t>PSH</a:t>
            </a:r>
            <a:r>
              <a:rPr lang="en-US" sz="2000" dirty="0"/>
              <a:t>, which borrows NR 900 to buy a building.  Profits and losses are split 60-40, except for </a:t>
            </a:r>
            <a:r>
              <a:rPr lang="en-US" sz="2000" dirty="0" err="1"/>
              <a:t>NRD</a:t>
            </a:r>
            <a:r>
              <a:rPr lang="en-US" sz="2000" dirty="0"/>
              <a:t>, which are split 50-50.  Excess </a:t>
            </a:r>
            <a:r>
              <a:rPr lang="en-US" sz="2000" dirty="0" err="1"/>
              <a:t>NRLs</a:t>
            </a:r>
            <a:r>
              <a:rPr lang="en-US" sz="2000" dirty="0"/>
              <a:t> are shared 50-50.  For Y1-Y2, losses equal gains except for depreciation of 100/yr.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Liabilities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Partnership Liabilities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498163"/>
              </p:ext>
            </p:extLst>
          </p:nvPr>
        </p:nvGraphicFramePr>
        <p:xfrm>
          <a:off x="554272" y="3439432"/>
          <a:ext cx="8589728" cy="284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175500" imgH="2298700" progId="Excel.Sheet.12">
                  <p:embed/>
                </p:oleObj>
              </mc:Choice>
              <mc:Fallback>
                <p:oleObj name="Worksheet" r:id="rId2" imgW="7175500" imgH="2298700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4272" y="3439432"/>
                        <a:ext cx="8589728" cy="2846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600926" cy="5812064"/>
          </a:xfrm>
        </p:spPr>
        <p:txBody>
          <a:bodyPr>
            <a:normAutofit fontScale="92500"/>
          </a:bodyPr>
          <a:lstStyle/>
          <a:p>
            <a:r>
              <a:rPr lang="en-US" dirty="0"/>
              <a:t>P’s basis in PSH:</a:t>
            </a:r>
          </a:p>
          <a:p>
            <a:pPr marL="511175" lvl="1" indent="-219075"/>
            <a:r>
              <a:rPr lang="en-US" dirty="0"/>
              <a:t>Section 704(d):  losses allowed only to the extent of a P’s basis in PSH interest</a:t>
            </a:r>
          </a:p>
          <a:p>
            <a:pPr marL="511175" lvl="1" indent="-219075"/>
            <a:r>
              <a:rPr lang="en-US" dirty="0"/>
              <a:t>Section 705(a):  adjustments to a P’s basis in a PSH for distributive share of income, gain, losses, and distributions</a:t>
            </a:r>
          </a:p>
          <a:p>
            <a:pPr marL="511175" lvl="1" indent="-219075"/>
            <a:r>
              <a:rPr lang="en-US" dirty="0"/>
              <a:t>Section 722:  Basis of PSH interest increased by money </a:t>
            </a:r>
            <a:r>
              <a:rPr lang="en-US" i="1" dirty="0"/>
              <a:t>and</a:t>
            </a:r>
            <a:r>
              <a:rPr lang="en-US" dirty="0"/>
              <a:t> basis of property transferred to PSH</a:t>
            </a:r>
          </a:p>
          <a:p>
            <a:pPr marL="511175" lvl="1" indent="-219075"/>
            <a:r>
              <a:rPr lang="en-US" dirty="0"/>
              <a:t>Section 731:  gain recognized to the extent money (including marketable securities) distributed in excess of P’s basis in PSH</a:t>
            </a:r>
          </a:p>
          <a:p>
            <a:pPr marL="511175" lvl="1" indent="-219075"/>
            <a:r>
              <a:rPr lang="en-US" dirty="0"/>
              <a:t>Section 733:  P’s basis in PSH decreased by money and basis of property distributed</a:t>
            </a:r>
          </a:p>
          <a:p>
            <a:pPr marL="511175" lvl="1" indent="-219075"/>
            <a:r>
              <a:rPr lang="en-US" dirty="0"/>
              <a:t>Section 752:  Basis of PSH interest and Debt</a:t>
            </a:r>
          </a:p>
          <a:p>
            <a:pPr marL="911225" lvl="2" indent="-219075"/>
            <a:r>
              <a:rPr lang="en-US" dirty="0"/>
              <a:t>Increase in share of PSH debt treated as contribution of money: basis</a:t>
            </a:r>
          </a:p>
          <a:p>
            <a:pPr marL="911225" lvl="2" indent="-219075"/>
            <a:r>
              <a:rPr lang="en-US" dirty="0"/>
              <a:t>Decrease in share of PSH liabilities treated as distribution of money: basis</a:t>
            </a:r>
            <a:endParaRPr lang="en-US" b="1" dirty="0"/>
          </a:p>
          <a:p>
            <a:pPr marL="511175" lvl="1" indent="-219075"/>
            <a:r>
              <a:rPr lang="en-US" dirty="0"/>
              <a:t>Section 1001: G/L  from sale or disposition of a PSH interest (Amount realized minus adjusted basis)</a:t>
            </a:r>
          </a:p>
          <a:p>
            <a:pPr marL="911225" lvl="2" indent="-219075"/>
            <a:r>
              <a:rPr lang="en-US" b="1" dirty="0"/>
              <a:t>Remember</a:t>
            </a:r>
            <a:r>
              <a:rPr lang="en-US" dirty="0"/>
              <a:t>:  Upon the sale of a PSH interest, a P’s amount realized </a:t>
            </a:r>
            <a:r>
              <a:rPr lang="en-US" i="1" dirty="0"/>
              <a:t>includes</a:t>
            </a:r>
            <a:r>
              <a:rPr lang="en-US" dirty="0"/>
              <a:t> its share of PSH debt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Outside Basis and Liabilities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E8FAFB69-2584-4C4D-AABB-7A2789D6637A}"/>
              </a:ext>
            </a:extLst>
          </p:cNvPr>
          <p:cNvSpPr/>
          <p:nvPr/>
        </p:nvSpPr>
        <p:spPr>
          <a:xfrm>
            <a:off x="8213725" y="4236244"/>
            <a:ext cx="73025" cy="2071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97917482-4E63-9C44-B359-15F27E387A3E}"/>
              </a:ext>
            </a:extLst>
          </p:cNvPr>
          <p:cNvSpPr/>
          <p:nvPr/>
        </p:nvSpPr>
        <p:spPr>
          <a:xfrm>
            <a:off x="8613775" y="4579144"/>
            <a:ext cx="45719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X and Y form XY PSH, a 50-50 PSH.  X contributes depreciable property subject to NRL of 6K, an AB of 4k, and a FMV of 10K.  Y contributes 4K.  How is the NRL allocated between X &amp; Y.</a:t>
            </a:r>
          </a:p>
          <a:p>
            <a:pPr marL="396875" lvl="1" indent="-171450"/>
            <a:r>
              <a:rPr lang="en-US" sz="2200" b="1" dirty="0"/>
              <a:t>Tier 1 (Share of PSH MG):  </a:t>
            </a:r>
            <a:r>
              <a:rPr lang="en-US" sz="2200" dirty="0"/>
              <a:t>No PSH MG because liability is not in excess of </a:t>
            </a:r>
            <a:r>
              <a:rPr lang="en-US" sz="2200" i="1" dirty="0"/>
              <a:t>book AB</a:t>
            </a:r>
            <a:r>
              <a:rPr lang="en-US" sz="2200" dirty="0"/>
              <a:t>.  Book AB is used instead of Tax AB if book is different than tax. Reg. 1.704-2(d)(3).  Because book (10k) exceeds the NRL (6k), there is no PSH MG.</a:t>
            </a:r>
          </a:p>
          <a:p>
            <a:pPr marL="460375" lvl="1" indent="-171450"/>
            <a:r>
              <a:rPr lang="en-US" sz="2200" b="1" dirty="0"/>
              <a:t>Tier 2 (704(c) minimum gain): </a:t>
            </a:r>
            <a:r>
              <a:rPr lang="en-US" sz="2200" dirty="0"/>
              <a:t>704(c) MG = 2k (6k-4k), but note that a sale for 6k would result in book loss of 4k (10k-6k).  </a:t>
            </a:r>
            <a:r>
              <a:rPr lang="en-US" sz="2200"/>
              <a:t>Thus, </a:t>
            </a:r>
            <a:r>
              <a:rPr lang="en-US" sz="2200" dirty="0"/>
              <a:t>there would be a tax gain and book loss.</a:t>
            </a:r>
          </a:p>
          <a:p>
            <a:pPr marL="685800" lvl="2" indent="-225425"/>
            <a:r>
              <a:rPr lang="en-US" sz="1700" b="1" dirty="0"/>
              <a:t>XY uses </a:t>
            </a:r>
            <a:r>
              <a:rPr lang="en-US" sz="1700" b="1" i="1" dirty="0"/>
              <a:t>traditional method</a:t>
            </a:r>
            <a:r>
              <a:rPr lang="en-US" sz="1700" dirty="0"/>
              <a:t>:  All taxable gain in hypothetical sale allocated to contributing (X) and 2k of NRL allocated to X.</a:t>
            </a:r>
          </a:p>
          <a:p>
            <a:pPr marL="739775" lvl="2" indent="-279400"/>
            <a:r>
              <a:rPr lang="en-US" sz="1700" b="1" dirty="0"/>
              <a:t>XY uses </a:t>
            </a:r>
            <a:r>
              <a:rPr lang="en-US" sz="1700" b="1" i="1" dirty="0"/>
              <a:t>remedial method</a:t>
            </a:r>
            <a:r>
              <a:rPr lang="en-US" sz="1700" dirty="0"/>
              <a:t>: Y would be allocated </a:t>
            </a:r>
            <a:r>
              <a:rPr lang="en-US" sz="1700" i="1" dirty="0"/>
              <a:t>taxable loss</a:t>
            </a:r>
            <a:r>
              <a:rPr lang="en-US" sz="1700" dirty="0"/>
              <a:t> of 2k (to match his share of book loss).  X would be allocated a total taxable gain of 4k, so 4k of NRL allocated to X.</a:t>
            </a:r>
          </a:p>
          <a:p>
            <a:pPr marL="738188" lvl="2" indent="-223838"/>
            <a:r>
              <a:rPr lang="en-US" sz="1700" b="1" dirty="0"/>
              <a:t>XY uses </a:t>
            </a:r>
            <a:r>
              <a:rPr lang="en-US" sz="1700" b="1" i="1" dirty="0"/>
              <a:t>traditional plus curative</a:t>
            </a:r>
            <a:r>
              <a:rPr lang="en-US" sz="1700" dirty="0"/>
              <a:t>:  RR clarifies that in hypothetical sale of property there is no other item of G/L to curative book/tax disparity.  Same result as traditional.</a:t>
            </a:r>
          </a:p>
          <a:p>
            <a:pPr marL="514350" lvl="1" indent="-225425"/>
            <a:r>
              <a:rPr lang="en-US" sz="2200" b="1" dirty="0"/>
              <a:t>Tier 3 (Excess NRL):  </a:t>
            </a:r>
            <a:endParaRPr lang="en-US" sz="2200" dirty="0"/>
          </a:p>
          <a:p>
            <a:pPr marL="914400" lvl="2" indent="-225425"/>
            <a:r>
              <a:rPr lang="en-US" sz="1700" b="1" dirty="0"/>
              <a:t>Share of Profits:  </a:t>
            </a:r>
            <a:r>
              <a:rPr lang="en-US" sz="1700" dirty="0"/>
              <a:t>50-50, but must take into account §704(c) gain; if PSH expects book gains, can’t allocate all excess NRL to X.  </a:t>
            </a:r>
          </a:p>
          <a:p>
            <a:pPr marL="914400" lvl="2" indent="-225425"/>
            <a:r>
              <a:rPr lang="en-US" sz="1700" b="1" dirty="0"/>
              <a:t>If PSH agreement specifies interest in PSH profits, </a:t>
            </a:r>
            <a:r>
              <a:rPr lang="en-US" sz="1700" dirty="0"/>
              <a:t>704(c) aren’t taken into account b/c allocation under §704(c) don’t have SEE.</a:t>
            </a:r>
          </a:p>
          <a:p>
            <a:pPr marL="914400" lvl="2" indent="-225425"/>
            <a:r>
              <a:rPr lang="en-US" sz="1700" b="1" dirty="0"/>
              <a:t>Deduction attributable to excess NRL:  </a:t>
            </a:r>
            <a:r>
              <a:rPr lang="en-US" sz="1700" dirty="0"/>
              <a:t>X &amp; Y will be entitled to 5k each of book depreciation.  B/c tax depreciation is only 4k, all 4k must be allocated to Y (non-contributing).  Thus, all excess NRL must be allocated to Y.</a:t>
            </a:r>
            <a:r>
              <a:rPr lang="en-US" sz="1700" b="1" dirty="0"/>
              <a:t> </a:t>
            </a:r>
          </a:p>
          <a:p>
            <a:pPr lvl="2"/>
            <a:endParaRPr lang="en-US" sz="1600" b="1" dirty="0"/>
          </a:p>
          <a:p>
            <a:pPr lvl="1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Rev. Rul. 95-14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Partnership Liabilities</a:t>
            </a:r>
          </a:p>
        </p:txBody>
      </p:sp>
    </p:spTree>
    <p:extLst>
      <p:ext uri="{BB962C8B-B14F-4D97-AF65-F5344CB8AC3E}">
        <p14:creationId xmlns:p14="http://schemas.microsoft.com/office/powerpoint/2010/main" val="247095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Liabilities </a:t>
            </a:r>
            <a:r>
              <a:rPr lang="en-US" sz="2400" dirty="0"/>
              <a:t>(Reg. </a:t>
            </a:r>
            <a:r>
              <a:rPr lang="en-US" dirty="0"/>
              <a:t>§</a:t>
            </a:r>
            <a:r>
              <a:rPr lang="en-US" sz="2400" dirty="0"/>
              <a:t>1.752-1):</a:t>
            </a:r>
          </a:p>
          <a:p>
            <a:pPr lvl="1">
              <a:lnSpc>
                <a:spcPct val="90000"/>
              </a:lnSpc>
            </a:pPr>
            <a:r>
              <a:rPr lang="en-US" sz="2100" b="1" dirty="0"/>
              <a:t>§1.752-1 Liabilities </a:t>
            </a:r>
            <a:r>
              <a:rPr lang="en-US" sz="2100" dirty="0"/>
              <a:t>(mortgage, unsecured loan)</a:t>
            </a:r>
          </a:p>
          <a:p>
            <a:pPr marL="977900" lvl="2" indent="-260350">
              <a:lnSpc>
                <a:spcPct val="90000"/>
              </a:lnSpc>
            </a:pPr>
            <a:r>
              <a:rPr lang="en-US" sz="1800" dirty="0"/>
              <a:t>Creates or increases basis directly (purchase money mortgage) or indirectly (second mortgage or unsecured loan)</a:t>
            </a:r>
          </a:p>
          <a:p>
            <a:pPr marL="977900" lvl="2" indent="-292100">
              <a:lnSpc>
                <a:spcPct val="90000"/>
              </a:lnSpc>
            </a:pPr>
            <a:r>
              <a:rPr lang="en-US" sz="1800" dirty="0"/>
              <a:t>Gives rise to an immediate deduction (accrued but unpaid expenses of accrual basis PSH)</a:t>
            </a:r>
          </a:p>
          <a:p>
            <a:pPr marL="977900" lvl="2" indent="-292100">
              <a:lnSpc>
                <a:spcPct val="90000"/>
              </a:lnSpc>
            </a:pPr>
            <a:r>
              <a:rPr lang="en-US" sz="1800" dirty="0"/>
              <a:t>Gives rise to expense that is not deductible or </a:t>
            </a:r>
            <a:r>
              <a:rPr lang="en-US" sz="1800" dirty="0" err="1"/>
              <a:t>capitalizable</a:t>
            </a:r>
            <a:r>
              <a:rPr lang="en-US" sz="1800" dirty="0"/>
              <a:t>  (-1(a)(4))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§1.752-7 Liabilities (environmental liabilities, financial product liabilities, tort obligations)</a:t>
            </a:r>
          </a:p>
          <a:p>
            <a:pPr>
              <a:lnSpc>
                <a:spcPct val="90000"/>
              </a:lnSpc>
            </a:pPr>
            <a:r>
              <a:rPr lang="en-US" sz="2400" b="1" i="1" dirty="0"/>
              <a:t>Recourse</a:t>
            </a:r>
            <a:r>
              <a:rPr lang="en-US" sz="2400" i="1" dirty="0"/>
              <a:t> Liabilities </a:t>
            </a:r>
            <a:r>
              <a:rPr lang="en-US" sz="2400" dirty="0"/>
              <a:t>(Reg. </a:t>
            </a:r>
            <a:r>
              <a:rPr lang="en-US" dirty="0"/>
              <a:t>§</a:t>
            </a:r>
            <a:r>
              <a:rPr lang="en-US" sz="2400" dirty="0"/>
              <a:t>1.752-2):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Portion of liability for which P (or related person) bears </a:t>
            </a:r>
            <a:r>
              <a:rPr lang="en-US" sz="2000" i="1" dirty="0"/>
              <a:t>Economic Risk of Loss </a:t>
            </a:r>
            <a:r>
              <a:rPr lang="en-US" sz="2000" dirty="0"/>
              <a:t>(-1(a)(1))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Shared in the same way the Ps share </a:t>
            </a:r>
            <a:r>
              <a:rPr lang="en-US" sz="2000" i="1" dirty="0" err="1"/>
              <a:t>EROL</a:t>
            </a:r>
            <a:r>
              <a:rPr lang="en-US" sz="2000" i="1" dirty="0"/>
              <a:t>, </a:t>
            </a:r>
            <a:r>
              <a:rPr lang="en-US" sz="2000" dirty="0"/>
              <a:t>which is determined under the 704(b) allocation rules</a:t>
            </a:r>
            <a:endParaRPr lang="en-US" sz="2000" i="1" dirty="0"/>
          </a:p>
          <a:p>
            <a:pPr>
              <a:lnSpc>
                <a:spcPct val="90000"/>
              </a:lnSpc>
            </a:pPr>
            <a:r>
              <a:rPr lang="en-US" sz="2400" b="1" i="1" dirty="0"/>
              <a:t>Nonrecourse</a:t>
            </a:r>
            <a:r>
              <a:rPr lang="en-US" sz="2400" i="1" dirty="0"/>
              <a:t> Liabilities </a:t>
            </a:r>
            <a:r>
              <a:rPr lang="en-US" sz="2400" dirty="0"/>
              <a:t>(Reg. </a:t>
            </a:r>
            <a:r>
              <a:rPr lang="en-US" dirty="0"/>
              <a:t>§</a:t>
            </a:r>
            <a:r>
              <a:rPr lang="en-US" sz="2400" dirty="0"/>
              <a:t>1.752-3):  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No P (or related person) bears the EROL </a:t>
            </a:r>
            <a:r>
              <a:rPr lang="en-US" sz="2000" dirty="0"/>
              <a:t>associated with a liability (-1(A)(2))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Generally shared based on each P’s interest in the PSH (in a manner consistent with the allocation of nonrecourse deductions)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i="1" dirty="0"/>
              <a:t>EROL</a:t>
            </a:r>
            <a:r>
              <a:rPr lang="en-US" sz="2400" dirty="0"/>
              <a:t>:  If PSH “constructively liquidated” P would be obligated to make a payment to any person (or a contribution to the </a:t>
            </a:r>
            <a:r>
              <a:rPr lang="en-US" sz="2400" dirty="0" err="1"/>
              <a:t>PSH</a:t>
            </a:r>
            <a:r>
              <a:rPr lang="en-US" sz="2400" dirty="0"/>
              <a:t>)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u="sng" dirty="0"/>
              <a:t>All</a:t>
            </a:r>
            <a:r>
              <a:rPr lang="en-US" sz="2400" dirty="0"/>
              <a:t> statutory </a:t>
            </a:r>
            <a:r>
              <a:rPr lang="en-US" sz="2400" u="sng" dirty="0"/>
              <a:t>and</a:t>
            </a:r>
            <a:r>
              <a:rPr lang="en-US" sz="2400" dirty="0"/>
              <a:t> contractual obligations taken into account, </a:t>
            </a:r>
            <a:r>
              <a:rPr lang="en-US" sz="2400" i="1" dirty="0"/>
              <a:t>e.g.,</a:t>
            </a:r>
            <a:r>
              <a:rPr lang="en-US" sz="2400" dirty="0"/>
              <a:t> guarantees, indemnifications, PSH agreements, state law PSH obligations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Exception for a </a:t>
            </a:r>
            <a:r>
              <a:rPr lang="en-US" sz="2400" i="1" dirty="0"/>
              <a:t>commercial lender </a:t>
            </a:r>
            <a:r>
              <a:rPr lang="en-US" sz="2400" dirty="0"/>
              <a:t>holding 10% or less of PSH that lends on a NR basis to PSH. Reg. §1.752-2(d)(2).</a:t>
            </a:r>
          </a:p>
          <a:p>
            <a:pPr>
              <a:lnSpc>
                <a:spcPct val="90000"/>
              </a:lnSpc>
            </a:pPr>
            <a:r>
              <a:rPr lang="en-US" sz="2400" b="1" i="1" dirty="0"/>
              <a:t>Constructive liquidation</a:t>
            </a:r>
            <a:r>
              <a:rPr lang="en-US" sz="2400" i="1" dirty="0"/>
              <a:t>:</a:t>
            </a:r>
            <a:endParaRPr lang="en-US" sz="2400" dirty="0"/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All PSH liabilities due and payable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All PSH assets</a:t>
            </a:r>
            <a:r>
              <a:rPr lang="en-US" sz="2400" i="1" dirty="0"/>
              <a:t>, </a:t>
            </a:r>
            <a:r>
              <a:rPr lang="en-US" sz="2400" b="1" i="1" dirty="0"/>
              <a:t>including cash</a:t>
            </a:r>
            <a:r>
              <a:rPr lang="en-US" sz="2400" dirty="0"/>
              <a:t>, become worthless</a:t>
            </a:r>
          </a:p>
          <a:p>
            <a:pPr marL="1027113" lvl="2" indent="-169863">
              <a:lnSpc>
                <a:spcPct val="90000"/>
              </a:lnSpc>
            </a:pPr>
            <a:r>
              <a:rPr lang="en-US" sz="1800" dirty="0"/>
              <a:t>Property contributed to secure a PSH liability is </a:t>
            </a:r>
            <a:r>
              <a:rPr lang="en-US" sz="1800" i="1" dirty="0"/>
              <a:t>not</a:t>
            </a:r>
            <a:r>
              <a:rPr lang="en-US" sz="1800" dirty="0"/>
              <a:t> treated as worthless. </a:t>
            </a:r>
            <a:br>
              <a:rPr lang="en-US" sz="1800" dirty="0"/>
            </a:br>
            <a:r>
              <a:rPr lang="en-US" sz="1800" dirty="0"/>
              <a:t>[-2(b)(1)(ii)]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All PSH assets sold in </a:t>
            </a:r>
            <a:r>
              <a:rPr lang="en-US" sz="2400" i="1" dirty="0"/>
              <a:t>taxable </a:t>
            </a:r>
            <a:r>
              <a:rPr lang="en-US" sz="2400" dirty="0"/>
              <a:t>transaction for no $ (AR = 0)</a:t>
            </a:r>
          </a:p>
          <a:p>
            <a:pPr marL="1027113" lvl="2" indent="-169863">
              <a:lnSpc>
                <a:spcPct val="90000"/>
              </a:lnSpc>
            </a:pPr>
            <a:r>
              <a:rPr lang="en-US" sz="1800" dirty="0"/>
              <a:t>Except PSH is treated as </a:t>
            </a:r>
            <a:r>
              <a:rPr lang="en-US" sz="1800" u="sng" dirty="0"/>
              <a:t>realizing</a:t>
            </a:r>
            <a:r>
              <a:rPr lang="en-US" sz="1800" dirty="0"/>
              <a:t> all liabilities for which creditor’s right is limited solely to assets of PSH [-2(b)(1)(iii)]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PSH allocates under §704(b) all items of G/L and adjusts CAs accordingly (if NR liabilities, there could be gains, </a:t>
            </a:r>
            <a:r>
              <a:rPr lang="en-US" sz="2400" i="1" dirty="0"/>
              <a:t>i.e.</a:t>
            </a:r>
            <a:r>
              <a:rPr lang="en-US" sz="2400" dirty="0"/>
              <a:t>, in the case where the debt is greater than the AB of the property), and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PSH liquidates. Reg. §1.752-2(b)(1)(</a:t>
            </a:r>
            <a:r>
              <a:rPr lang="en-US" sz="2400" dirty="0" err="1"/>
              <a:t>i</a:t>
            </a:r>
            <a:r>
              <a:rPr lang="en-US" sz="2400" dirty="0"/>
              <a:t>)-(v).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PSH</a:t>
            </a:r>
            <a:r>
              <a:rPr lang="en-US" b="1" dirty="0"/>
              <a:t> Recourse Liabilities:  Economic Risk of Loss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97466-22DE-554F-AEE2-6C69CF2D3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436336"/>
            <a:ext cx="8458200" cy="5812064"/>
          </a:xfrm>
        </p:spPr>
        <p:txBody>
          <a:bodyPr/>
          <a:lstStyle/>
          <a:p>
            <a:r>
              <a:rPr lang="en-US" dirty="0"/>
              <a:t>A and B form AB (GPSH), and each contributes 500 in cash and agrees to share G/L 50-50.  AB borrows 1,000 on a recourse basis to buy a building for 2,000.  The debt is secured by the building and is a general obligation of AB.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Liabilities:  Example </a:t>
            </a:r>
            <a:r>
              <a:rPr lang="en-US" dirty="0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199" y="1115391"/>
            <a:ext cx="8532191" cy="5240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  <p:graphicFrame>
        <p:nvGraphicFramePr>
          <p:cNvPr id="337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685219"/>
              </p:ext>
            </p:extLst>
          </p:nvPr>
        </p:nvGraphicFramePr>
        <p:xfrm>
          <a:off x="2032026" y="2125168"/>
          <a:ext cx="4902566" cy="170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966633" imgH="1604433" progId="Excel.Sheet.8">
                  <p:embed/>
                </p:oleObj>
              </mc:Choice>
              <mc:Fallback>
                <p:oleObj name="Worksheet" r:id="rId2" imgW="3966633" imgH="1604433" progId="Excel.Sheet.8">
                  <p:embed/>
                  <p:pic>
                    <p:nvPicPr>
                      <p:cNvPr id="337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26" y="2125168"/>
                        <a:ext cx="4902566" cy="1703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001712"/>
              </p:ext>
            </p:extLst>
          </p:nvPr>
        </p:nvGraphicFramePr>
        <p:xfrm>
          <a:off x="1647953" y="4517190"/>
          <a:ext cx="5848093" cy="1254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910667" imgH="1155700" progId="Excel.Sheet.8">
                  <p:embed/>
                </p:oleObj>
              </mc:Choice>
              <mc:Fallback>
                <p:oleObj name="Worksheet" r:id="rId4" imgW="4910667" imgH="1155700" progId="Excel.Sheet.8">
                  <p:embed/>
                  <p:pic>
                    <p:nvPicPr>
                      <p:cNvPr id="337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953" y="4517190"/>
                        <a:ext cx="5848093" cy="12546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281B1C-B025-784D-8213-9F086AAE274B}"/>
              </a:ext>
            </a:extLst>
          </p:cNvPr>
          <p:cNvCxnSpPr>
            <a:cxnSpLocks/>
          </p:cNvCxnSpPr>
          <p:nvPr/>
        </p:nvCxnSpPr>
        <p:spPr>
          <a:xfrm>
            <a:off x="384048" y="4150759"/>
            <a:ext cx="8532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Same facts as Example 1</a:t>
            </a:r>
            <a:r>
              <a:rPr lang="en-US" dirty="0"/>
              <a:t>,</a:t>
            </a:r>
            <a:r>
              <a:rPr lang="en-US" sz="2400" dirty="0"/>
              <a:t> except that A contributes 1,000, B contributes 0, and they agree to share G/L 50-50.  </a:t>
            </a:r>
          </a:p>
          <a:p>
            <a:pPr eaLnBrk="1" hangingPunct="1"/>
            <a:endParaRPr lang="en-US" sz="2400" dirty="0"/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PSH Liabilities:  Example </a:t>
            </a:r>
            <a:r>
              <a:rPr lang="en-US" dirty="0"/>
              <a:t>2</a:t>
            </a:r>
            <a:endParaRPr lang="en-US" b="1" dirty="0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2A74831-FF9B-C444-8982-F3F90D95C668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151058"/>
              </p:ext>
            </p:extLst>
          </p:nvPr>
        </p:nvGraphicFramePr>
        <p:xfrm>
          <a:off x="1219199" y="1844211"/>
          <a:ext cx="6378575" cy="1910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419321" imgH="1619315" progId="Excel.Sheet.8">
                  <p:embed/>
                </p:oleObj>
              </mc:Choice>
              <mc:Fallback>
                <p:oleObj name="Worksheet" r:id="rId3" imgW="3419321" imgH="1619315" progId="Excel.Sheet.8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199" y="1844211"/>
                        <a:ext cx="6378575" cy="19109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084463"/>
              </p:ext>
            </p:extLst>
          </p:nvPr>
        </p:nvGraphicFramePr>
        <p:xfrm>
          <a:off x="1322387" y="4634948"/>
          <a:ext cx="6172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257599" imgH="1161920" progId="Excel.Sheet.8">
                  <p:embed/>
                </p:oleObj>
              </mc:Choice>
              <mc:Fallback>
                <p:oleObj name="Worksheet" r:id="rId5" imgW="3257599" imgH="1161920" progId="Excel.Sheet.8">
                  <p:embed/>
                  <p:pic>
                    <p:nvPicPr>
                      <p:cNvPr id="1229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7" y="4634948"/>
                        <a:ext cx="61722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57B1B6-9A00-EF45-9AE0-624BD158A3C6}"/>
              </a:ext>
            </a:extLst>
          </p:cNvPr>
          <p:cNvCxnSpPr/>
          <p:nvPr/>
        </p:nvCxnSpPr>
        <p:spPr>
          <a:xfrm>
            <a:off x="384048" y="4202130"/>
            <a:ext cx="8544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facts as Example 1, except that A and B share G/L 70-30.</a:t>
            </a:r>
            <a:r>
              <a:rPr lang="en-US" sz="2400" dirty="0"/>
              <a:t> 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Liabilities:  Example </a:t>
            </a:r>
            <a:r>
              <a:rPr lang="en-US" dirty="0"/>
              <a:t>3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  <p:graphicFrame>
        <p:nvGraphicFramePr>
          <p:cNvPr id="348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797028"/>
              </p:ext>
            </p:extLst>
          </p:nvPr>
        </p:nvGraphicFramePr>
        <p:xfrm>
          <a:off x="1425362" y="1808392"/>
          <a:ext cx="5801710" cy="1557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966633" imgH="1604433" progId="Excel.Sheet.8">
                  <p:embed/>
                </p:oleObj>
              </mc:Choice>
              <mc:Fallback>
                <p:oleObj name="Worksheet" r:id="rId2" imgW="3966633" imgH="1604433" progId="Excel.Sheet.8">
                  <p:embed/>
                  <p:pic>
                    <p:nvPicPr>
                      <p:cNvPr id="348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362" y="1808392"/>
                        <a:ext cx="5801710" cy="1557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147537"/>
              </p:ext>
            </p:extLst>
          </p:nvPr>
        </p:nvGraphicFramePr>
        <p:xfrm>
          <a:off x="1425362" y="4641044"/>
          <a:ext cx="568863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949700" imgH="931333" progId="Excel.Sheet.8">
                  <p:embed/>
                </p:oleObj>
              </mc:Choice>
              <mc:Fallback>
                <p:oleObj name="Worksheet" r:id="rId4" imgW="3949700" imgH="931333" progId="Excel.Sheet.8">
                  <p:embed/>
                  <p:pic>
                    <p:nvPicPr>
                      <p:cNvPr id="348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362" y="4641044"/>
                        <a:ext cx="568863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6BAA8B-862C-1141-96A7-3222E183D578}"/>
              </a:ext>
            </a:extLst>
          </p:cNvPr>
          <p:cNvCxnSpPr/>
          <p:nvPr/>
        </p:nvCxnSpPr>
        <p:spPr>
          <a:xfrm>
            <a:off x="384048" y="4017196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[4] Same as Example 1, except the PSH does not contain a DRO.</a:t>
            </a:r>
          </a:p>
          <a:p>
            <a:endParaRPr lang="en-US" dirty="0"/>
          </a:p>
          <a:p>
            <a:r>
              <a:rPr lang="en-US" dirty="0"/>
              <a:t>[5] Assume the mortgage is fully recourse, and A personally guarantees the AB obligation.</a:t>
            </a:r>
          </a:p>
          <a:p>
            <a:pPr lvl="1"/>
            <a:r>
              <a:rPr lang="en-US" dirty="0"/>
              <a:t>Satisfaction presumption: all Ps &amp; related persons who have obligations to make payments actually perform those obligations. Reg. §1.752-2(b)(6) </a:t>
            </a:r>
          </a:p>
          <a:p>
            <a:endParaRPr lang="en-US" dirty="0"/>
          </a:p>
          <a:p>
            <a:r>
              <a:rPr lang="en-US" dirty="0"/>
              <a:t>[6] Assume the mortgage is nonrecourse, and there are no side agreements.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PSH Liabilities: </a:t>
            </a:r>
            <a:r>
              <a:rPr lang="en-US" b="1" dirty="0" err="1"/>
              <a:t>Exs</a:t>
            </a:r>
            <a:r>
              <a:rPr lang="en-US" b="1" dirty="0"/>
              <a:t>. 4, </a:t>
            </a:r>
            <a:r>
              <a:rPr lang="en-US" dirty="0"/>
              <a:t>5</a:t>
            </a:r>
            <a:r>
              <a:rPr lang="en-US" b="1" dirty="0"/>
              <a:t>, &amp;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Same facts as Example 1</a:t>
            </a:r>
            <a:r>
              <a:rPr lang="en-US" dirty="0"/>
              <a:t>,</a:t>
            </a:r>
            <a:r>
              <a:rPr lang="en-US" sz="2400" dirty="0"/>
              <a:t> except that the mortgage is nonrecourse and is personally guaranteed by A (partner non-recourse liability).  </a:t>
            </a:r>
            <a:r>
              <a:rPr lang="en-US" dirty="0"/>
              <a:t>Reg. §1.704-2(</a:t>
            </a:r>
            <a:r>
              <a:rPr lang="en-US" dirty="0" err="1"/>
              <a:t>i</a:t>
            </a:r>
            <a:r>
              <a:rPr lang="en-US" dirty="0"/>
              <a:t>)(1) </a:t>
            </a:r>
          </a:p>
          <a:p>
            <a:pPr eaLnBrk="1" hangingPunct="1"/>
            <a:r>
              <a:rPr lang="en-US" sz="2400" dirty="0"/>
              <a:t> </a:t>
            </a: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Liabilities:  Ex. 7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B68660-B530-D743-AE75-F21B7EF126C0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489032"/>
              </p:ext>
            </p:extLst>
          </p:nvPr>
        </p:nvGraphicFramePr>
        <p:xfrm>
          <a:off x="1055687" y="2102776"/>
          <a:ext cx="7032625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379633" imgH="2053167" progId="Excel.Sheet.8">
                  <p:embed/>
                </p:oleObj>
              </mc:Choice>
              <mc:Fallback>
                <p:oleObj name="Worksheet" r:id="rId3" imgW="6379633" imgH="2053167" progId="Excel.Sheet.8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7" y="2102776"/>
                        <a:ext cx="7032625" cy="199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713000"/>
              </p:ext>
            </p:extLst>
          </p:nvPr>
        </p:nvGraphicFramePr>
        <p:xfrm>
          <a:off x="1997764" y="5009321"/>
          <a:ext cx="5800519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127500" imgH="931333" progId="Excel.Sheet.8">
                  <p:embed/>
                </p:oleObj>
              </mc:Choice>
              <mc:Fallback>
                <p:oleObj name="Worksheet" r:id="rId5" imgW="4127500" imgH="931333" progId="Excel.Sheet.8">
                  <p:embed/>
                  <p:pic>
                    <p:nvPicPr>
                      <p:cNvPr id="1433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764" y="5009321"/>
                        <a:ext cx="5800519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F21B3E-4D53-C74A-9CAB-F5EBB93FB0C6}"/>
              </a:ext>
            </a:extLst>
          </p:cNvPr>
          <p:cNvCxnSpPr/>
          <p:nvPr/>
        </p:nvCxnSpPr>
        <p:spPr>
          <a:xfrm>
            <a:off x="236306" y="4520629"/>
            <a:ext cx="8784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6B3FBD49-9E60-3D16-6384-872854EEC952}"/>
              </a:ext>
            </a:extLst>
          </p:cNvPr>
          <p:cNvSpPr/>
          <p:nvPr/>
        </p:nvSpPr>
        <p:spPr>
          <a:xfrm>
            <a:off x="6987540" y="5440680"/>
            <a:ext cx="937260" cy="4724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547886-D914-C56F-6F77-59F4D971EB84}"/>
              </a:ext>
            </a:extLst>
          </p:cNvPr>
          <p:cNvCxnSpPr/>
          <p:nvPr/>
        </p:nvCxnSpPr>
        <p:spPr>
          <a:xfrm flipH="1">
            <a:off x="7863840" y="4914900"/>
            <a:ext cx="521335" cy="52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67ABE6-0F9D-828B-FD1D-79F51C73BDD7}"/>
              </a:ext>
            </a:extLst>
          </p:cNvPr>
          <p:cNvSpPr txBox="1"/>
          <p:nvPr/>
        </p:nvSpPr>
        <p:spPr>
          <a:xfrm>
            <a:off x="7765017" y="4644524"/>
            <a:ext cx="71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build="p"/>
      <p:bldP spid="2" grpId="0" animBg="1"/>
      <p:bldP spid="6" grpId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13115</TotalTime>
  <Words>2512</Words>
  <Application>Microsoft Macintosh PowerPoint</Application>
  <PresentationFormat>On-screen Show (4:3)</PresentationFormat>
  <Paragraphs>183</Paragraphs>
  <Slides>20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NSimSun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CG Body - Standard</vt:lpstr>
      <vt:lpstr>Worksheet</vt:lpstr>
      <vt:lpstr>PowerPoint Presentation</vt:lpstr>
      <vt:lpstr>Outside Basis and Liabilities</vt:lpstr>
      <vt:lpstr>PSH Liabilities</vt:lpstr>
      <vt:lpstr>PSH Recourse Liabilities:  Economic Risk of Loss</vt:lpstr>
      <vt:lpstr>PSH Liabilities:  Example 1</vt:lpstr>
      <vt:lpstr>PSH Liabilities:  Example 2</vt:lpstr>
      <vt:lpstr>PSH Liabilities:  Example 3</vt:lpstr>
      <vt:lpstr>PSH Liabilities: Exs. 4, 5, &amp; 6</vt:lpstr>
      <vt:lpstr>PSH Liabilities:  Ex. 7</vt:lpstr>
      <vt:lpstr>PSH Liabilities:  Exs. 8 and 9</vt:lpstr>
      <vt:lpstr>Section 752 Regs: Bottom Dollar Payment Obligations (BDPOs)</vt:lpstr>
      <vt:lpstr>No Reasonable Expectation of Payment</vt:lpstr>
      <vt:lpstr>Disregarded Entities as Partners</vt:lpstr>
      <vt:lpstr>Tiered Partnerships</vt:lpstr>
      <vt:lpstr>Allocation of NR Liabilities:  General Rule</vt:lpstr>
      <vt:lpstr>NR Liabilities:  Tier 1—P’s Share of PMG</vt:lpstr>
      <vt:lpstr>NR Liabilities: Tier 2—P’s Share of §704(c) Minimum Gain</vt:lpstr>
      <vt:lpstr>NR Liabilities: Tier 3—Excess NRL</vt:lpstr>
      <vt:lpstr>NR Liabilities</vt:lpstr>
      <vt:lpstr>Rev. Rul. 95-14</vt:lpstr>
    </vt:vector>
  </TitlesOfParts>
  <Company>Fordham Law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 Colon</dc:creator>
  <cp:lastModifiedBy>Jeffrey M. Colon</cp:lastModifiedBy>
  <cp:revision>173</cp:revision>
  <dcterms:created xsi:type="dcterms:W3CDTF">2010-10-20T23:10:11Z</dcterms:created>
  <dcterms:modified xsi:type="dcterms:W3CDTF">2023-10-24T19:22:16Z</dcterms:modified>
</cp:coreProperties>
</file>