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48AE5-967E-CD47-9DCF-8D3C4100D411}" v="9" dt="2023-10-26T02:32:2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/>
    <p:restoredTop sz="94717"/>
  </p:normalViewPr>
  <p:slideViewPr>
    <p:cSldViewPr snapToGrid="0">
      <p:cViewPr varScale="1">
        <p:scale>
          <a:sx n="71" d="100"/>
          <a:sy n="71" d="100"/>
        </p:scale>
        <p:origin x="184" y="1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E27-AB55-294D-9362-D558EE8C3D0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FC54-D833-F547-9924-8F3E61F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5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245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2696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7094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68182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3641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50851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7419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9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3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9" y="3460753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77413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82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3960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87432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6273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5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3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2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6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44757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1754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14495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0147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306081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089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8264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088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1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740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9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3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42194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2268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87987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27727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0" y="1981203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2" y="1982791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6" y="1981203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79804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9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77525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6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21063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6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5" y="3486682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7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478417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6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1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0524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6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1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5367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5998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6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4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9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15640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3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6" y="1566866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6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5" y="1468440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5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956101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6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4709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99517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896366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86197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48233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07209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7414008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2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2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875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0166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716785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097242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652612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6373170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47476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4546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212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579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Partners and Employment Taxes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7639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855-DD4F-245F-CA08-A1DD37DB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2E2A-20EC-2106-F679-1675318CD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BE6F-53CD-6909-D38D-25D5EBC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BAEB-9011-B1F7-A067-737E853B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546-5811-BA3B-2197-F52E084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227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11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788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9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0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PSH_P_Taxes_23</a:t>
            </a:r>
          </a:p>
        </p:txBody>
      </p:sp>
    </p:spTree>
    <p:extLst>
      <p:ext uri="{BB962C8B-B14F-4D97-AF65-F5344CB8AC3E}">
        <p14:creationId xmlns:p14="http://schemas.microsoft.com/office/powerpoint/2010/main" val="1253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AA8C-E53A-66EA-3A26-A7E034CC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 and Employment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1519-FD3B-E4E1-9682-F515230F2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Prof. Colon</a:t>
            </a:r>
          </a:p>
          <a:p>
            <a:r>
              <a:rPr lang="en-US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62B25-4721-EEDE-A90D-19EEF781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10F7-6074-C2F2-CB92-6A5A67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3BC10-0033-AEAD-ED55-8EFB2E5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Federal Income:</a:t>
            </a:r>
          </a:p>
          <a:p>
            <a:pPr lvl="1"/>
            <a:r>
              <a:rPr lang="en-US" sz="2400" dirty="0"/>
              <a:t>Compensation is generally taxed as ordinary income, but  see </a:t>
            </a:r>
            <a:r>
              <a:rPr lang="en-US" altLang="en-US" sz="2400" dirty="0"/>
              <a:t>§</a:t>
            </a:r>
            <a:r>
              <a:rPr lang="en-US" sz="2400" dirty="0"/>
              <a:t>199A</a:t>
            </a:r>
          </a:p>
          <a:p>
            <a:pPr lvl="1" algn="l"/>
            <a:r>
              <a:rPr lang="en-US" sz="2400" dirty="0"/>
              <a:t>Investment income: 3.8% tax on </a:t>
            </a:r>
            <a:r>
              <a:rPr lang="en-US" sz="2400" b="1" dirty="0"/>
              <a:t>investment income</a:t>
            </a:r>
            <a:r>
              <a:rPr lang="en-US" sz="2400" dirty="0"/>
              <a:t>, e.g., dividends, interest, rents, royalties for income: &gt; $200,000 (single), $250,000 (joint). </a:t>
            </a:r>
            <a:r>
              <a:rPr lang="en-US" altLang="en-US" sz="2400" dirty="0"/>
              <a:t>§1411. </a:t>
            </a:r>
          </a:p>
          <a:p>
            <a:pPr lvl="2" algn="l"/>
            <a:r>
              <a:rPr lang="en-US" altLang="en-US" sz="2400" dirty="0"/>
              <a:t>Note: doesn’t apply to T/B of trading in financial instruments. §1411(c)(2)(B).</a:t>
            </a:r>
            <a:br>
              <a:rPr lang="en-US" altLang="en-US" sz="2400" dirty="0"/>
            </a:br>
            <a:endParaRPr lang="en-US" sz="3200" dirty="0"/>
          </a:p>
          <a:p>
            <a:r>
              <a:rPr lang="en-US" sz="2800" dirty="0"/>
              <a:t>Social Security Taxes on Wages:</a:t>
            </a:r>
          </a:p>
          <a:p>
            <a:pPr lvl="1"/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$160,200 (2023) (employers &amp; employees, each). </a:t>
            </a:r>
            <a:r>
              <a:rPr lang="en-US" altLang="en-US" sz="2400" dirty="0"/>
              <a:t>§§3101(a)and (b)(1); 3111(a) and (b).</a:t>
            </a:r>
            <a:endParaRPr lang="en-US" sz="2400" dirty="0"/>
          </a:p>
          <a:p>
            <a:pPr lvl="1"/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$160,200 (2023).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pPr lvl="1"/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pPr lvl="1"/>
            <a:r>
              <a:rPr lang="en-US" sz="2400" b="1" dirty="0"/>
              <a:t>Total: 15.3% up to 160.2K; 2.9% &gt; 160.2K; 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A78F9-4946-1D45-DC26-9A81033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Employer/Employee Employment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6346-DB7D-2FA1-331B-D0F26F9BB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A560-CAC7-F0F4-60DB-E3B54FFB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BC8B6-C6CD-6A16-CB66-AFDB3211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If PSH is engaged in a T/B, a P’s distributive share of the PSH’s business income will be treated as self-employment income. §1402(a).</a:t>
            </a:r>
          </a:p>
          <a:p>
            <a:pPr lvl="1"/>
            <a:r>
              <a:rPr lang="en-US" sz="2400" dirty="0"/>
              <a:t>SE Rate = 12.4%,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2.9% hospital insurance/Medicare tax,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0.9% additional Medicare tax for SE income &gt; 250K for joint returns (200K for single). §1401(a) and (b). </a:t>
            </a:r>
          </a:p>
          <a:p>
            <a:pPr lvl="1"/>
            <a:r>
              <a:rPr lang="en-US" sz="2400" dirty="0"/>
              <a:t>In computing SE taxes, a taxpayer can subtract ½ of the SE taxes (except the 0.9% tax); effectively 92.35% of a taxpayer’s SE income is subject to SE tax (or an ETR of 14.13%). </a:t>
            </a:r>
            <a:r>
              <a:rPr lang="en-US" altLang="en-US" sz="2400" dirty="0"/>
              <a:t>§1402(a)(12).</a:t>
            </a:r>
            <a:endParaRPr lang="en-US" sz="2400" dirty="0"/>
          </a:p>
          <a:p>
            <a:pPr lvl="1"/>
            <a:r>
              <a:rPr lang="en-US" sz="2400" dirty="0"/>
              <a:t>Under </a:t>
            </a:r>
            <a:r>
              <a:rPr lang="en-US" altLang="en-US" sz="2400" dirty="0"/>
              <a:t>§164(f), a taxpayer can deduct ½ of the SE taxes (except the 0.9% tax) in computing taxable income.</a:t>
            </a:r>
            <a:endParaRPr lang="en-US" sz="2400" dirty="0"/>
          </a:p>
          <a:p>
            <a:r>
              <a:rPr lang="en-US" sz="2800" dirty="0"/>
              <a:t>Exceptions: rental income, interest income, S/X of capital assets </a:t>
            </a:r>
          </a:p>
          <a:p>
            <a:r>
              <a:rPr lang="en-US" sz="2800" dirty="0"/>
              <a:t>Guaranteed payments for services are also subject to SE tax. Reg. §1.1402(a)-1(b)</a:t>
            </a:r>
          </a:p>
          <a:p>
            <a:r>
              <a:rPr lang="en-US" sz="2800" dirty="0"/>
              <a:t>NII Tax (3.8%) doesn’t apply to items subject to Medicare SE tax. </a:t>
            </a:r>
            <a:r>
              <a:rPr lang="en-US" altLang="en-US" sz="2800" dirty="0"/>
              <a:t>§1411(c)(6)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AD068-BC79-D0C7-0804-585EAC1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P’s Distributive Share of PSH Income and SE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5E91-9547-A123-396B-2FA547C63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E182-1A50-0C20-F458-C658101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4FD19-C162-51DA-B17F-ED98717B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b="1" i="1" dirty="0"/>
              <a:t>LP’s</a:t>
            </a:r>
            <a:r>
              <a:rPr lang="en-US" sz="2800" dirty="0"/>
              <a:t> distributive share of PSH income is </a:t>
            </a:r>
            <a:r>
              <a:rPr lang="en-US" sz="2800" b="1" dirty="0"/>
              <a:t>not</a:t>
            </a:r>
            <a:r>
              <a:rPr lang="en-US" sz="2800" dirty="0"/>
              <a:t> subject to SE tax. §1402(a)(13).</a:t>
            </a:r>
          </a:p>
          <a:p>
            <a:pPr lvl="1"/>
            <a:r>
              <a:rPr lang="en-US" sz="2400" dirty="0"/>
              <a:t>Enacted in 1977 before LLCs and when being an LP that took part in controlling the PSH would entail losing limited liability.  Goal: prevent LPs from obtaining social security benefits on passive income.</a:t>
            </a:r>
          </a:p>
          <a:p>
            <a:r>
              <a:rPr lang="en-US" sz="2800" dirty="0"/>
              <a:t>What is an LP?  How should Ps of LLPs be treated? Members of LLCs?</a:t>
            </a:r>
          </a:p>
          <a:p>
            <a:r>
              <a:rPr lang="en-US" sz="2800" dirty="0"/>
              <a:t>Proposed </a:t>
            </a:r>
            <a:r>
              <a:rPr lang="en-US" sz="2800" b="1" dirty="0"/>
              <a:t>1997</a:t>
            </a:r>
            <a:r>
              <a:rPr lang="en-US" sz="2800" dirty="0"/>
              <a:t> regulations</a:t>
            </a:r>
          </a:p>
          <a:p>
            <a:r>
              <a:rPr lang="en-US" sz="2800" i="1" dirty="0" err="1"/>
              <a:t>Renkemeyer</a:t>
            </a:r>
            <a:r>
              <a:rPr lang="en-US" sz="2800" i="1" dirty="0"/>
              <a:t>, Campbell &amp; Weaver, LLP </a:t>
            </a:r>
            <a:r>
              <a:rPr lang="en-US" sz="2800" dirty="0"/>
              <a:t>v. CIR, 136 T.C. No. 137 (2011): Ps of GP law firm operating as LLP not LPs for SE taxes; functional analysis. </a:t>
            </a:r>
          </a:p>
          <a:p>
            <a:r>
              <a:rPr lang="en-US" sz="2800" dirty="0"/>
              <a:t>Big LP cases in the pipeline:  </a:t>
            </a:r>
            <a:r>
              <a:rPr lang="en-US" sz="2800" i="1" dirty="0"/>
              <a:t>Point72, Soroban Capital, </a:t>
            </a:r>
            <a:r>
              <a:rPr lang="en-US" sz="2800" dirty="0"/>
              <a:t>and </a:t>
            </a:r>
            <a:r>
              <a:rPr lang="en-US" sz="2800" i="1" dirty="0"/>
              <a:t>Denham Capital </a:t>
            </a:r>
          </a:p>
          <a:p>
            <a:pPr lvl="1"/>
            <a:r>
              <a:rPr lang="en-US" sz="2400" dirty="0"/>
              <a:t>Issue:  Is manager subject to SE tax on allocations attributable to LP interest?  Potential tax liability in </a:t>
            </a:r>
            <a:r>
              <a:rPr lang="en-US" sz="2400" i="1" dirty="0"/>
              <a:t>Point72</a:t>
            </a:r>
            <a:r>
              <a:rPr lang="en-US" sz="2400" dirty="0"/>
              <a:t>:  $344MM over 2 years!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0682E-A892-DB6F-9A64-7B41296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Partner Exception: Lots of disputes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E20D-71BE-8AED-1870-1DBE0C67F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619C-280D-0D7C-A6E2-C435F89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0BF18F-43FF-3A8B-13DE-9CD6BCAE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aren’t considered employees for accident and health plans.  If PSH pays P’s health insurance, such premiums are treated as guar. payments and are deductible by PSH but includable by the Ps.</a:t>
            </a:r>
          </a:p>
          <a:p>
            <a:pPr lvl="1"/>
            <a:r>
              <a:rPr lang="en-US" dirty="0"/>
              <a:t>P should be able to deduct above the line under §162(</a:t>
            </a:r>
            <a:r>
              <a:rPr lang="en-US" i="1" dirty="0"/>
              <a:t>l).</a:t>
            </a:r>
          </a:p>
          <a:p>
            <a:pPr lvl="1"/>
            <a:r>
              <a:rPr lang="en-US" dirty="0"/>
              <a:t>Alternative:  distribute amounts to Ps under §731 and have Ps pay.</a:t>
            </a:r>
          </a:p>
          <a:p>
            <a:r>
              <a:rPr lang="en-US" dirty="0"/>
              <a:t>Cafeteria Plans (employee can choose between taxable and nontaxable benefits) don’t apply to Ps because they are not employees.</a:t>
            </a:r>
          </a:p>
          <a:p>
            <a:r>
              <a:rPr lang="en-US" dirty="0"/>
              <a:t>Fringe benefits: most treated as guaranteed payments, but some are not, e.g., dependent care assistance, no additional cost, employee discount.</a:t>
            </a:r>
          </a:p>
          <a:p>
            <a:r>
              <a:rPr lang="en-US" dirty="0"/>
              <a:t>A partner is treated an employee for qualified plan purposes only if he is a “self-employed individual” as defined in §401(c)(1), with “earned income” for the taxable year as defined in §401(c)(2).</a:t>
            </a:r>
          </a:p>
          <a:p>
            <a:r>
              <a:rPr lang="en-US" dirty="0"/>
              <a:t>Owner of a DRE treated as P and </a:t>
            </a:r>
            <a:r>
              <a:rPr lang="en-US" i="1" dirty="0"/>
              <a:t>not</a:t>
            </a:r>
            <a:r>
              <a:rPr lang="en-US" dirty="0"/>
              <a:t> employee for fringe benefit purposes, therefore subject to self-employment tax and treated as P for fringe benefit purpose.  Reg. §301.7701-2T.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B832-CB32-19FA-CF33-6D1B8781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Benefits for Self-Employed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7D0-7FB2-7CAD-33BA-9CBBEED58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6202-7659-9F03-202F-3604ACE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826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Partners and Employment Taxes</vt:lpstr>
      <vt:lpstr>Employer/Employee Employment Taxes</vt:lpstr>
      <vt:lpstr>P’s Distributive Share of PSH Income and SE Taxes</vt:lpstr>
      <vt:lpstr>Limited Partner Exception: Lots of disputes</vt:lpstr>
      <vt:lpstr>Limits on Benefits for Self-Employed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 and Employment Taxes</dc:title>
  <dc:creator>Jeffrey M. Colon</dc:creator>
  <cp:lastModifiedBy>Jeffrey M. Colon</cp:lastModifiedBy>
  <cp:revision>2</cp:revision>
  <dcterms:created xsi:type="dcterms:W3CDTF">2023-10-21T14:42:57Z</dcterms:created>
  <dcterms:modified xsi:type="dcterms:W3CDTF">2023-10-26T02:43:33Z</dcterms:modified>
</cp:coreProperties>
</file>